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20"/>
  </p:notesMasterIdLst>
  <p:sldIdLst>
    <p:sldId id="314" r:id="rId2"/>
    <p:sldId id="315" r:id="rId3"/>
    <p:sldId id="261" r:id="rId4"/>
    <p:sldId id="263" r:id="rId5"/>
    <p:sldId id="313" r:id="rId6"/>
    <p:sldId id="316" r:id="rId7"/>
    <p:sldId id="323" r:id="rId8"/>
    <p:sldId id="324" r:id="rId9"/>
    <p:sldId id="327" r:id="rId10"/>
    <p:sldId id="326" r:id="rId11"/>
    <p:sldId id="328" r:id="rId12"/>
    <p:sldId id="260" r:id="rId13"/>
    <p:sldId id="318" r:id="rId14"/>
    <p:sldId id="321" r:id="rId15"/>
    <p:sldId id="320" r:id="rId16"/>
    <p:sldId id="285" r:id="rId17"/>
    <p:sldId id="258" r:id="rId18"/>
    <p:sldId id="272" r:id="rId19"/>
  </p:sldIdLst>
  <p:sldSz cx="9144000" cy="5143500" type="screen16x9"/>
  <p:notesSz cx="6858000" cy="9144000"/>
  <p:embeddedFontLst>
    <p:embeddedFont>
      <p:font typeface="Heebo" pitchFamily="2" charset="-79"/>
      <p:regular r:id="rId21"/>
      <p:bold r:id="rId22"/>
    </p:embeddedFont>
    <p:embeddedFont>
      <p:font typeface="Heebo SemiBold" panose="020B0604020202020204" charset="-79"/>
      <p:regular r:id="rId23"/>
      <p:bold r:id="rId24"/>
    </p:embeddedFont>
    <p:embeddedFont>
      <p:font typeface="Mulish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272" userDrawn="1">
          <p15:clr>
            <a:srgbClr val="A4A3A4"/>
          </p15:clr>
        </p15:guide>
        <p15:guide id="4" pos="5511" userDrawn="1">
          <p15:clr>
            <a:srgbClr val="A4A3A4"/>
          </p15:clr>
        </p15:guide>
        <p15:guide id="5" orient="horz" pos="282" userDrawn="1">
          <p15:clr>
            <a:srgbClr val="A4A3A4"/>
          </p15:clr>
        </p15:guide>
        <p15:guide id="6" orient="horz" pos="2414" userDrawn="1">
          <p15:clr>
            <a:srgbClr val="A4A3A4"/>
          </p15:clr>
        </p15:guide>
        <p15:guide id="7" orient="horz" pos="7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3E42"/>
    <a:srgbClr val="396D4D"/>
    <a:srgbClr val="5497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67C449-EE52-48C5-9D7E-5F08B10E9DAF}">
  <a:tblStyle styleId="{6067C449-EE52-48C5-9D7E-5F08B10E9D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41" autoAdjust="0"/>
    <p:restoredTop sz="84218" autoAdjust="0"/>
  </p:normalViewPr>
  <p:slideViewPr>
    <p:cSldViewPr snapToGrid="0" showGuides="1">
      <p:cViewPr varScale="1">
        <p:scale>
          <a:sx n="70" d="100"/>
          <a:sy n="70" d="100"/>
        </p:scale>
        <p:origin x="980" y="48"/>
      </p:cViewPr>
      <p:guideLst>
        <p:guide orient="horz" pos="1620"/>
        <p:guide pos="2880"/>
        <p:guide pos="272"/>
        <p:guide pos="5511"/>
        <p:guide orient="horz" pos="282"/>
        <p:guide orient="horz" pos="2414"/>
        <p:guide orient="horz" pos="7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>
          <a:extLst>
            <a:ext uri="{FF2B5EF4-FFF2-40B4-BE49-F238E27FC236}">
              <a16:creationId xmlns:a16="http://schemas.microsoft.com/office/drawing/2014/main" id="{66BEFA67-3AB3-7B53-10C6-308BB645F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54dda1946d_4_2685:notes">
            <a:extLst>
              <a:ext uri="{FF2B5EF4-FFF2-40B4-BE49-F238E27FC236}">
                <a16:creationId xmlns:a16="http://schemas.microsoft.com/office/drawing/2014/main" id="{FB77DF25-9C27-1884-DECF-0AA4CACE04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54dda1946d_4_2685:notes">
            <a:extLst>
              <a:ext uri="{FF2B5EF4-FFF2-40B4-BE49-F238E27FC236}">
                <a16:creationId xmlns:a16="http://schemas.microsoft.com/office/drawing/2014/main" id="{A2A1C364-B3A1-86DA-A369-21A6C166C4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87674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>
          <a:extLst>
            <a:ext uri="{FF2B5EF4-FFF2-40B4-BE49-F238E27FC236}">
              <a16:creationId xmlns:a16="http://schemas.microsoft.com/office/drawing/2014/main" id="{F68CBB2F-5805-1D16-E873-BE7D3BE6E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54dda1946d_6_344:notes">
            <a:extLst>
              <a:ext uri="{FF2B5EF4-FFF2-40B4-BE49-F238E27FC236}">
                <a16:creationId xmlns:a16="http://schemas.microsoft.com/office/drawing/2014/main" id="{088E5C79-0660-7270-DFC6-945FC6F2F3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54dda1946d_6_344:notes">
            <a:extLst>
              <a:ext uri="{FF2B5EF4-FFF2-40B4-BE49-F238E27FC236}">
                <a16:creationId xmlns:a16="http://schemas.microsoft.com/office/drawing/2014/main" id="{732CD4F1-5921-E818-5FA4-FEE727BBC8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14476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2528a877fe8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2528a877fe8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>
          <a:extLst>
            <a:ext uri="{FF2B5EF4-FFF2-40B4-BE49-F238E27FC236}">
              <a16:creationId xmlns:a16="http://schemas.microsoft.com/office/drawing/2014/main" id="{1E8DAEFF-884B-9EB2-C57E-E1691944F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54dda1946d_6_344:notes">
            <a:extLst>
              <a:ext uri="{FF2B5EF4-FFF2-40B4-BE49-F238E27FC236}">
                <a16:creationId xmlns:a16="http://schemas.microsoft.com/office/drawing/2014/main" id="{27049052-1321-0FB7-353D-9EC673E9D6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54dda1946d_6_344:notes">
            <a:extLst>
              <a:ext uri="{FF2B5EF4-FFF2-40B4-BE49-F238E27FC236}">
                <a16:creationId xmlns:a16="http://schemas.microsoft.com/office/drawing/2014/main" id="{AD4AF73C-C020-5EF4-FAF9-62A7CD8AD4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9168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>
          <a:extLst>
            <a:ext uri="{FF2B5EF4-FFF2-40B4-BE49-F238E27FC236}">
              <a16:creationId xmlns:a16="http://schemas.microsoft.com/office/drawing/2014/main" id="{A2FBD7FB-6E80-1894-FB46-D0F66D969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4072739ea5_12_0:notes">
            <a:extLst>
              <a:ext uri="{FF2B5EF4-FFF2-40B4-BE49-F238E27FC236}">
                <a16:creationId xmlns:a16="http://schemas.microsoft.com/office/drawing/2014/main" id="{155BD652-8012-D7CC-93E1-FD7C2BAAF3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4072739ea5_12_0:notes">
            <a:extLst>
              <a:ext uri="{FF2B5EF4-FFF2-40B4-BE49-F238E27FC236}">
                <a16:creationId xmlns:a16="http://schemas.microsoft.com/office/drawing/2014/main" id="{90A9CD4A-CE2E-09B7-9DC5-C8BEF639CD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1419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>
          <a:extLst>
            <a:ext uri="{FF2B5EF4-FFF2-40B4-BE49-F238E27FC236}">
              <a16:creationId xmlns:a16="http://schemas.microsoft.com/office/drawing/2014/main" id="{16955FED-2424-B5E7-AE34-92AE6A09B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54dda1946d_6_344:notes">
            <a:extLst>
              <a:ext uri="{FF2B5EF4-FFF2-40B4-BE49-F238E27FC236}">
                <a16:creationId xmlns:a16="http://schemas.microsoft.com/office/drawing/2014/main" id="{EB584E20-8FF6-51AE-728C-7136653CC0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54dda1946d_6_344:notes">
            <a:extLst>
              <a:ext uri="{FF2B5EF4-FFF2-40B4-BE49-F238E27FC236}">
                <a16:creationId xmlns:a16="http://schemas.microsoft.com/office/drawing/2014/main" id="{24D7E36F-FDDE-0756-BC6F-D921ACCA70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7392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>
          <a:extLst>
            <a:ext uri="{FF2B5EF4-FFF2-40B4-BE49-F238E27FC236}">
              <a16:creationId xmlns:a16="http://schemas.microsoft.com/office/drawing/2014/main" id="{4B497022-3EAB-8E60-5C22-E83AB68E8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4072739ea5_12_0:notes">
            <a:extLst>
              <a:ext uri="{FF2B5EF4-FFF2-40B4-BE49-F238E27FC236}">
                <a16:creationId xmlns:a16="http://schemas.microsoft.com/office/drawing/2014/main" id="{37A21950-E3A9-7357-ED26-A666850718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4072739ea5_12_0:notes">
            <a:extLst>
              <a:ext uri="{FF2B5EF4-FFF2-40B4-BE49-F238E27FC236}">
                <a16:creationId xmlns:a16="http://schemas.microsoft.com/office/drawing/2014/main" id="{53A4FC8E-2070-ADC9-9A47-DA45DF0730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5458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>
          <a:extLst>
            <a:ext uri="{FF2B5EF4-FFF2-40B4-BE49-F238E27FC236}">
              <a16:creationId xmlns:a16="http://schemas.microsoft.com/office/drawing/2014/main" id="{7D422976-2D5F-595F-7D52-E3091753D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4072739ea5_12_0:notes">
            <a:extLst>
              <a:ext uri="{FF2B5EF4-FFF2-40B4-BE49-F238E27FC236}">
                <a16:creationId xmlns:a16="http://schemas.microsoft.com/office/drawing/2014/main" id="{10A8A632-A1B1-761C-94C1-94B7EF1A02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4072739ea5_12_0:notes">
            <a:extLst>
              <a:ext uri="{FF2B5EF4-FFF2-40B4-BE49-F238E27FC236}">
                <a16:creationId xmlns:a16="http://schemas.microsoft.com/office/drawing/2014/main" id="{44150C2A-455E-1B7A-A0BA-BD7499D6FF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2639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>
          <a:extLst>
            <a:ext uri="{FF2B5EF4-FFF2-40B4-BE49-F238E27FC236}">
              <a16:creationId xmlns:a16="http://schemas.microsoft.com/office/drawing/2014/main" id="{53A5B114-722D-841F-8A64-8D89B68BC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4072739ea5_12_0:notes">
            <a:extLst>
              <a:ext uri="{FF2B5EF4-FFF2-40B4-BE49-F238E27FC236}">
                <a16:creationId xmlns:a16="http://schemas.microsoft.com/office/drawing/2014/main" id="{45091558-1F8D-CFD8-C58B-DCBF48E06E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4072739ea5_12_0:notes">
            <a:extLst>
              <a:ext uri="{FF2B5EF4-FFF2-40B4-BE49-F238E27FC236}">
                <a16:creationId xmlns:a16="http://schemas.microsoft.com/office/drawing/2014/main" id="{C7961D1F-96D1-11C2-FD77-DB322F5078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3801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173950" y="2262000"/>
            <a:ext cx="4074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2173950" y="1175425"/>
            <a:ext cx="1271700" cy="97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173950" y="3471925"/>
            <a:ext cx="2677800" cy="6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33"/>
          <p:cNvGrpSpPr/>
          <p:nvPr/>
        </p:nvGrpSpPr>
        <p:grpSpPr>
          <a:xfrm>
            <a:off x="-15634" y="-4150"/>
            <a:ext cx="9178914" cy="5195271"/>
            <a:chOff x="-15634" y="-4150"/>
            <a:chExt cx="9178914" cy="5195271"/>
          </a:xfrm>
        </p:grpSpPr>
        <p:grpSp>
          <p:nvGrpSpPr>
            <p:cNvPr id="228" name="Google Shape;228;p33"/>
            <p:cNvGrpSpPr/>
            <p:nvPr/>
          </p:nvGrpSpPr>
          <p:grpSpPr>
            <a:xfrm rot="5400000">
              <a:off x="-72882" y="3676159"/>
              <a:ext cx="1572210" cy="1457714"/>
              <a:chOff x="4276575" y="600075"/>
              <a:chExt cx="4972200" cy="4610100"/>
            </a:xfrm>
          </p:grpSpPr>
          <p:cxnSp>
            <p:nvCxnSpPr>
              <p:cNvPr id="229" name="Google Shape;229;p33"/>
              <p:cNvCxnSpPr/>
              <p:nvPr/>
            </p:nvCxnSpPr>
            <p:spPr>
              <a:xfrm flipH="1">
                <a:off x="4276575" y="600075"/>
                <a:ext cx="4972200" cy="4610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30" name="Google Shape;230;p33"/>
              <p:cNvSpPr/>
              <p:nvPr/>
            </p:nvSpPr>
            <p:spPr>
              <a:xfrm flipH="1">
                <a:off x="4823819" y="1290676"/>
                <a:ext cx="4322700" cy="38910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1" name="Google Shape;231;p33"/>
            <p:cNvSpPr/>
            <p:nvPr/>
          </p:nvSpPr>
          <p:spPr>
            <a:xfrm flipH="1">
              <a:off x="7927375" y="-4150"/>
              <a:ext cx="1235905" cy="1193746"/>
            </a:xfrm>
            <a:custGeom>
              <a:avLst/>
              <a:gdLst/>
              <a:ahLst/>
              <a:cxnLst/>
              <a:rect l="l" t="t" r="r" b="b"/>
              <a:pathLst>
                <a:path w="107330" h="107303" extrusionOk="0">
                  <a:moveTo>
                    <a:pt x="1" y="1"/>
                  </a:moveTo>
                  <a:lnTo>
                    <a:pt x="1" y="107303"/>
                  </a:lnTo>
                  <a:lnTo>
                    <a:pt x="1073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>
            <a:spLocks noGrp="1"/>
          </p:cNvSpPr>
          <p:nvPr>
            <p:ph type="title" hasCustomPrompt="1"/>
          </p:nvPr>
        </p:nvSpPr>
        <p:spPr>
          <a:xfrm>
            <a:off x="3900000" y="706175"/>
            <a:ext cx="42567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7" name="Google Shape;177;p26"/>
          <p:cNvSpPr txBox="1">
            <a:spLocks noGrp="1"/>
          </p:cNvSpPr>
          <p:nvPr>
            <p:ph type="subTitle" idx="1"/>
          </p:nvPr>
        </p:nvSpPr>
        <p:spPr>
          <a:xfrm>
            <a:off x="3900000" y="1464175"/>
            <a:ext cx="4256700" cy="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8" name="Google Shape;178;p26"/>
          <p:cNvSpPr txBox="1">
            <a:spLocks noGrp="1"/>
          </p:cNvSpPr>
          <p:nvPr>
            <p:ph type="title" idx="2" hasCustomPrompt="1"/>
          </p:nvPr>
        </p:nvSpPr>
        <p:spPr>
          <a:xfrm>
            <a:off x="3900000" y="2003879"/>
            <a:ext cx="42567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9" name="Google Shape;179;p26"/>
          <p:cNvSpPr txBox="1">
            <a:spLocks noGrp="1"/>
          </p:cNvSpPr>
          <p:nvPr>
            <p:ph type="subTitle" idx="3"/>
          </p:nvPr>
        </p:nvSpPr>
        <p:spPr>
          <a:xfrm>
            <a:off x="3900000" y="2764450"/>
            <a:ext cx="4256700" cy="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0" name="Google Shape;180;p26"/>
          <p:cNvSpPr txBox="1">
            <a:spLocks noGrp="1"/>
          </p:cNvSpPr>
          <p:nvPr>
            <p:ph type="title" idx="4" hasCustomPrompt="1"/>
          </p:nvPr>
        </p:nvSpPr>
        <p:spPr>
          <a:xfrm>
            <a:off x="3900000" y="3301584"/>
            <a:ext cx="42567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1" name="Google Shape;181;p26"/>
          <p:cNvSpPr txBox="1">
            <a:spLocks noGrp="1"/>
          </p:cNvSpPr>
          <p:nvPr>
            <p:ph type="subTitle" idx="5"/>
          </p:nvPr>
        </p:nvSpPr>
        <p:spPr>
          <a:xfrm>
            <a:off x="3900000" y="4064726"/>
            <a:ext cx="4256700" cy="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9786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719976" y="234233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2"/>
          </p:nvPr>
        </p:nvSpPr>
        <p:spPr>
          <a:xfrm>
            <a:off x="3419247" y="234233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3"/>
          </p:nvPr>
        </p:nvSpPr>
        <p:spPr>
          <a:xfrm>
            <a:off x="719976" y="400433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4"/>
          </p:nvPr>
        </p:nvSpPr>
        <p:spPr>
          <a:xfrm>
            <a:off x="3419247" y="400433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5"/>
          </p:nvPr>
        </p:nvSpPr>
        <p:spPr>
          <a:xfrm>
            <a:off x="6118524" y="234233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6"/>
          </p:nvPr>
        </p:nvSpPr>
        <p:spPr>
          <a:xfrm>
            <a:off x="6118524" y="400433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7" hasCustomPrompt="1"/>
          </p:nvPr>
        </p:nvSpPr>
        <p:spPr>
          <a:xfrm>
            <a:off x="719976" y="1477425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Heebo"/>
                <a:ea typeface="Heebo"/>
                <a:cs typeface="Heebo"/>
                <a:sym typeface="Heeb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8" hasCustomPrompt="1"/>
          </p:nvPr>
        </p:nvSpPr>
        <p:spPr>
          <a:xfrm>
            <a:off x="719976" y="313942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Heebo"/>
                <a:ea typeface="Heebo"/>
                <a:cs typeface="Heebo"/>
                <a:sym typeface="Heeb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9" hasCustomPrompt="1"/>
          </p:nvPr>
        </p:nvSpPr>
        <p:spPr>
          <a:xfrm>
            <a:off x="3419247" y="1477425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Heebo"/>
                <a:ea typeface="Heebo"/>
                <a:cs typeface="Heebo"/>
                <a:sym typeface="Heeb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13" hasCustomPrompt="1"/>
          </p:nvPr>
        </p:nvSpPr>
        <p:spPr>
          <a:xfrm>
            <a:off x="3419247" y="313942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Heebo"/>
                <a:ea typeface="Heebo"/>
                <a:cs typeface="Heebo"/>
                <a:sym typeface="Heeb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14" hasCustomPrompt="1"/>
          </p:nvPr>
        </p:nvSpPr>
        <p:spPr>
          <a:xfrm>
            <a:off x="6118526" y="1477425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Heebo"/>
                <a:ea typeface="Heebo"/>
                <a:cs typeface="Heebo"/>
                <a:sym typeface="Heeb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15" hasCustomPrompt="1"/>
          </p:nvPr>
        </p:nvSpPr>
        <p:spPr>
          <a:xfrm>
            <a:off x="6118526" y="313942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Heebo"/>
                <a:ea typeface="Heebo"/>
                <a:cs typeface="Heebo"/>
                <a:sym typeface="Heeb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6"/>
          </p:nvPr>
        </p:nvSpPr>
        <p:spPr>
          <a:xfrm>
            <a:off x="719976" y="208515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200">
                <a:latin typeface="Heebo SemiBold"/>
                <a:ea typeface="Heebo SemiBold"/>
                <a:cs typeface="Heebo SemiBold"/>
                <a:sym typeface="Heeb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7"/>
          </p:nvPr>
        </p:nvSpPr>
        <p:spPr>
          <a:xfrm>
            <a:off x="3419247" y="208515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200">
                <a:latin typeface="Heebo SemiBold"/>
                <a:ea typeface="Heebo SemiBold"/>
                <a:cs typeface="Heebo SemiBold"/>
                <a:sym typeface="Heeb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18"/>
          </p:nvPr>
        </p:nvSpPr>
        <p:spPr>
          <a:xfrm>
            <a:off x="6118524" y="208515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200">
                <a:latin typeface="Heebo SemiBold"/>
                <a:ea typeface="Heebo SemiBold"/>
                <a:cs typeface="Heebo SemiBold"/>
                <a:sym typeface="Heeb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9"/>
          </p:nvPr>
        </p:nvSpPr>
        <p:spPr>
          <a:xfrm>
            <a:off x="719976" y="374722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200">
                <a:latin typeface="Heebo SemiBold"/>
                <a:ea typeface="Heebo SemiBold"/>
                <a:cs typeface="Heebo SemiBold"/>
                <a:sym typeface="Heeb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20"/>
          </p:nvPr>
        </p:nvSpPr>
        <p:spPr>
          <a:xfrm>
            <a:off x="3419247" y="374722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200">
                <a:latin typeface="Heebo SemiBold"/>
                <a:ea typeface="Heebo SemiBold"/>
                <a:cs typeface="Heebo SemiBold"/>
                <a:sym typeface="Heeb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21"/>
          </p:nvPr>
        </p:nvSpPr>
        <p:spPr>
          <a:xfrm>
            <a:off x="6118524" y="374722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200">
                <a:latin typeface="Heebo SemiBold"/>
                <a:ea typeface="Heebo SemiBold"/>
                <a:cs typeface="Heebo SemiBold"/>
                <a:sym typeface="Heeb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20"/>
          <p:cNvGrpSpPr/>
          <p:nvPr/>
        </p:nvGrpSpPr>
        <p:grpSpPr>
          <a:xfrm>
            <a:off x="7676943" y="-4150"/>
            <a:ext cx="1572210" cy="5214548"/>
            <a:chOff x="7676943" y="-4150"/>
            <a:chExt cx="1572210" cy="5214548"/>
          </a:xfrm>
        </p:grpSpPr>
        <p:sp>
          <p:nvSpPr>
            <p:cNvPr id="110" name="Google Shape;110;p20"/>
            <p:cNvSpPr/>
            <p:nvPr/>
          </p:nvSpPr>
          <p:spPr>
            <a:xfrm flipH="1">
              <a:off x="7927375" y="-4150"/>
              <a:ext cx="1235905" cy="1193746"/>
            </a:xfrm>
            <a:custGeom>
              <a:avLst/>
              <a:gdLst/>
              <a:ahLst/>
              <a:cxnLst/>
              <a:rect l="l" t="t" r="r" b="b"/>
              <a:pathLst>
                <a:path w="107330" h="107303" extrusionOk="0">
                  <a:moveTo>
                    <a:pt x="1" y="1"/>
                  </a:moveTo>
                  <a:lnTo>
                    <a:pt x="1" y="107303"/>
                  </a:lnTo>
                  <a:lnTo>
                    <a:pt x="1073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1" name="Google Shape;111;p20"/>
            <p:cNvGrpSpPr/>
            <p:nvPr/>
          </p:nvGrpSpPr>
          <p:grpSpPr>
            <a:xfrm>
              <a:off x="7676943" y="3752684"/>
              <a:ext cx="1572210" cy="1457714"/>
              <a:chOff x="4276575" y="600075"/>
              <a:chExt cx="4972200" cy="4610100"/>
            </a:xfrm>
          </p:grpSpPr>
          <p:cxnSp>
            <p:nvCxnSpPr>
              <p:cNvPr id="112" name="Google Shape;112;p20"/>
              <p:cNvCxnSpPr/>
              <p:nvPr/>
            </p:nvCxnSpPr>
            <p:spPr>
              <a:xfrm flipH="1">
                <a:off x="4276575" y="600075"/>
                <a:ext cx="4972200" cy="4610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3" name="Google Shape;113;p20"/>
              <p:cNvSpPr/>
              <p:nvPr/>
            </p:nvSpPr>
            <p:spPr>
              <a:xfrm flipH="1">
                <a:off x="4823819" y="1290676"/>
                <a:ext cx="4322700" cy="38910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subTitle" idx="1"/>
          </p:nvPr>
        </p:nvSpPr>
        <p:spPr>
          <a:xfrm>
            <a:off x="4279867" y="2980825"/>
            <a:ext cx="2856000" cy="10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subTitle" idx="2"/>
          </p:nvPr>
        </p:nvSpPr>
        <p:spPr>
          <a:xfrm>
            <a:off x="721542" y="2980825"/>
            <a:ext cx="2856000" cy="10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subTitle" idx="3"/>
          </p:nvPr>
        </p:nvSpPr>
        <p:spPr>
          <a:xfrm>
            <a:off x="721542" y="2590800"/>
            <a:ext cx="2856000" cy="4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200">
                <a:latin typeface="Heebo SemiBold"/>
                <a:ea typeface="Heebo SemiBold"/>
                <a:cs typeface="Heebo SemiBold"/>
                <a:sym typeface="Heeb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subTitle" idx="4"/>
          </p:nvPr>
        </p:nvSpPr>
        <p:spPr>
          <a:xfrm>
            <a:off x="4279870" y="2590800"/>
            <a:ext cx="2856000" cy="4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200">
                <a:latin typeface="Heebo SemiBold"/>
                <a:ea typeface="Heebo SemiBold"/>
                <a:cs typeface="Heebo SemiBold"/>
                <a:sym typeface="Heeb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21"/>
          <p:cNvGrpSpPr/>
          <p:nvPr/>
        </p:nvGrpSpPr>
        <p:grpSpPr>
          <a:xfrm>
            <a:off x="2880" y="-51764"/>
            <a:ext cx="9156700" cy="5195314"/>
            <a:chOff x="2880" y="-51764"/>
            <a:chExt cx="9156700" cy="5195314"/>
          </a:xfrm>
        </p:grpSpPr>
        <p:sp>
          <p:nvSpPr>
            <p:cNvPr id="121" name="Google Shape;121;p21"/>
            <p:cNvSpPr/>
            <p:nvPr/>
          </p:nvSpPr>
          <p:spPr>
            <a:xfrm rot="10800000" flipH="1">
              <a:off x="2880" y="3949804"/>
              <a:ext cx="1235905" cy="1193746"/>
            </a:xfrm>
            <a:custGeom>
              <a:avLst/>
              <a:gdLst/>
              <a:ahLst/>
              <a:cxnLst/>
              <a:rect l="l" t="t" r="r" b="b"/>
              <a:pathLst>
                <a:path w="107330" h="107303" extrusionOk="0">
                  <a:moveTo>
                    <a:pt x="1" y="1"/>
                  </a:moveTo>
                  <a:lnTo>
                    <a:pt x="1" y="107303"/>
                  </a:lnTo>
                  <a:lnTo>
                    <a:pt x="1073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2" name="Google Shape;122;p21"/>
            <p:cNvGrpSpPr/>
            <p:nvPr/>
          </p:nvGrpSpPr>
          <p:grpSpPr>
            <a:xfrm rot="-5400000">
              <a:off x="7644618" y="5484"/>
              <a:ext cx="1572210" cy="1457714"/>
              <a:chOff x="4276575" y="600075"/>
              <a:chExt cx="4972200" cy="4610100"/>
            </a:xfrm>
          </p:grpSpPr>
          <p:cxnSp>
            <p:nvCxnSpPr>
              <p:cNvPr id="123" name="Google Shape;123;p21"/>
              <p:cNvCxnSpPr/>
              <p:nvPr/>
            </p:nvCxnSpPr>
            <p:spPr>
              <a:xfrm flipH="1">
                <a:off x="4276575" y="600075"/>
                <a:ext cx="4972200" cy="4610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4" name="Google Shape;124;p21"/>
              <p:cNvSpPr/>
              <p:nvPr/>
            </p:nvSpPr>
            <p:spPr>
              <a:xfrm flipH="1">
                <a:off x="4823819" y="1290676"/>
                <a:ext cx="4322700" cy="38910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subTitle" idx="1"/>
          </p:nvPr>
        </p:nvSpPr>
        <p:spPr>
          <a:xfrm>
            <a:off x="4825775" y="1667625"/>
            <a:ext cx="3509100" cy="2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subTitle" idx="2"/>
          </p:nvPr>
        </p:nvSpPr>
        <p:spPr>
          <a:xfrm>
            <a:off x="773775" y="1667625"/>
            <a:ext cx="3509100" cy="2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23"/>
          <p:cNvGrpSpPr/>
          <p:nvPr/>
        </p:nvGrpSpPr>
        <p:grpSpPr>
          <a:xfrm>
            <a:off x="-33759" y="-4150"/>
            <a:ext cx="9197039" cy="5222446"/>
            <a:chOff x="-33759" y="-4150"/>
            <a:chExt cx="9197039" cy="5222446"/>
          </a:xfrm>
        </p:grpSpPr>
        <p:sp>
          <p:nvSpPr>
            <p:cNvPr id="135" name="Google Shape;135;p23"/>
            <p:cNvSpPr/>
            <p:nvPr/>
          </p:nvSpPr>
          <p:spPr>
            <a:xfrm flipH="1">
              <a:off x="7927375" y="-4150"/>
              <a:ext cx="1235905" cy="1193746"/>
            </a:xfrm>
            <a:custGeom>
              <a:avLst/>
              <a:gdLst/>
              <a:ahLst/>
              <a:cxnLst/>
              <a:rect l="l" t="t" r="r" b="b"/>
              <a:pathLst>
                <a:path w="107330" h="107303" extrusionOk="0">
                  <a:moveTo>
                    <a:pt x="1" y="1"/>
                  </a:moveTo>
                  <a:lnTo>
                    <a:pt x="1" y="107303"/>
                  </a:lnTo>
                  <a:lnTo>
                    <a:pt x="1073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6" name="Google Shape;136;p23"/>
            <p:cNvGrpSpPr/>
            <p:nvPr/>
          </p:nvGrpSpPr>
          <p:grpSpPr>
            <a:xfrm rot="5400000">
              <a:off x="-91007" y="3703334"/>
              <a:ext cx="1572210" cy="1457714"/>
              <a:chOff x="4276575" y="600075"/>
              <a:chExt cx="4972200" cy="4610100"/>
            </a:xfrm>
          </p:grpSpPr>
          <p:cxnSp>
            <p:nvCxnSpPr>
              <p:cNvPr id="137" name="Google Shape;137;p23"/>
              <p:cNvCxnSpPr/>
              <p:nvPr/>
            </p:nvCxnSpPr>
            <p:spPr>
              <a:xfrm flipH="1">
                <a:off x="4276575" y="600075"/>
                <a:ext cx="4972200" cy="4610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8" name="Google Shape;138;p23"/>
              <p:cNvSpPr/>
              <p:nvPr/>
            </p:nvSpPr>
            <p:spPr>
              <a:xfrm flipH="1">
                <a:off x="4823819" y="1290676"/>
                <a:ext cx="4322700" cy="38910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subTitle" idx="1"/>
          </p:nvPr>
        </p:nvSpPr>
        <p:spPr>
          <a:xfrm>
            <a:off x="722867" y="2974001"/>
            <a:ext cx="2091000" cy="7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subTitle" idx="2"/>
          </p:nvPr>
        </p:nvSpPr>
        <p:spPr>
          <a:xfrm>
            <a:off x="3311742" y="2974001"/>
            <a:ext cx="2091000" cy="7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subTitle" idx="3"/>
          </p:nvPr>
        </p:nvSpPr>
        <p:spPr>
          <a:xfrm>
            <a:off x="5900617" y="2974001"/>
            <a:ext cx="2091000" cy="7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subTitle" idx="4"/>
          </p:nvPr>
        </p:nvSpPr>
        <p:spPr>
          <a:xfrm>
            <a:off x="722867" y="2519426"/>
            <a:ext cx="2091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200">
                <a:latin typeface="Heebo SemiBold"/>
                <a:ea typeface="Heebo SemiBold"/>
                <a:cs typeface="Heebo SemiBold"/>
                <a:sym typeface="Heeb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subTitle" idx="5"/>
          </p:nvPr>
        </p:nvSpPr>
        <p:spPr>
          <a:xfrm>
            <a:off x="3311742" y="2519426"/>
            <a:ext cx="2091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200">
                <a:latin typeface="Heebo SemiBold"/>
                <a:ea typeface="Heebo SemiBold"/>
                <a:cs typeface="Heebo SemiBold"/>
                <a:sym typeface="Heeb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subTitle" idx="6"/>
          </p:nvPr>
        </p:nvSpPr>
        <p:spPr>
          <a:xfrm>
            <a:off x="5900617" y="2519426"/>
            <a:ext cx="2091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200">
                <a:latin typeface="Heebo SemiBold"/>
                <a:ea typeface="Heebo SemiBold"/>
                <a:cs typeface="Heebo SemiBold"/>
                <a:sym typeface="Heeb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200" name="Google Shape;200;p28"/>
          <p:cNvGrpSpPr/>
          <p:nvPr/>
        </p:nvGrpSpPr>
        <p:grpSpPr>
          <a:xfrm>
            <a:off x="7676943" y="-4150"/>
            <a:ext cx="1572210" cy="5214548"/>
            <a:chOff x="7676943" y="-4150"/>
            <a:chExt cx="1572210" cy="5214548"/>
          </a:xfrm>
        </p:grpSpPr>
        <p:sp>
          <p:nvSpPr>
            <p:cNvPr id="201" name="Google Shape;201;p28"/>
            <p:cNvSpPr/>
            <p:nvPr/>
          </p:nvSpPr>
          <p:spPr>
            <a:xfrm flipH="1">
              <a:off x="7927375" y="-4150"/>
              <a:ext cx="1235905" cy="1193746"/>
            </a:xfrm>
            <a:custGeom>
              <a:avLst/>
              <a:gdLst/>
              <a:ahLst/>
              <a:cxnLst/>
              <a:rect l="l" t="t" r="r" b="b"/>
              <a:pathLst>
                <a:path w="107330" h="107303" extrusionOk="0">
                  <a:moveTo>
                    <a:pt x="1" y="1"/>
                  </a:moveTo>
                  <a:lnTo>
                    <a:pt x="1" y="107303"/>
                  </a:lnTo>
                  <a:lnTo>
                    <a:pt x="1073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2" name="Google Shape;202;p28"/>
            <p:cNvGrpSpPr/>
            <p:nvPr/>
          </p:nvGrpSpPr>
          <p:grpSpPr>
            <a:xfrm>
              <a:off x="7676943" y="3752684"/>
              <a:ext cx="1572210" cy="1457714"/>
              <a:chOff x="4276575" y="600075"/>
              <a:chExt cx="4972200" cy="4610100"/>
            </a:xfrm>
          </p:grpSpPr>
          <p:cxnSp>
            <p:nvCxnSpPr>
              <p:cNvPr id="203" name="Google Shape;203;p28"/>
              <p:cNvCxnSpPr/>
              <p:nvPr/>
            </p:nvCxnSpPr>
            <p:spPr>
              <a:xfrm flipH="1">
                <a:off x="4276575" y="600075"/>
                <a:ext cx="4972200" cy="4610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04" name="Google Shape;204;p28"/>
              <p:cNvSpPr/>
              <p:nvPr/>
            </p:nvSpPr>
            <p:spPr>
              <a:xfrm flipH="1">
                <a:off x="4823819" y="1290676"/>
                <a:ext cx="4322700" cy="38910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0_1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30"/>
          <p:cNvSpPr/>
          <p:nvPr/>
        </p:nvSpPr>
        <p:spPr>
          <a:xfrm flipH="1">
            <a:off x="7590591" y="3741180"/>
            <a:ext cx="1620600" cy="145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32"/>
          <p:cNvGrpSpPr/>
          <p:nvPr/>
        </p:nvGrpSpPr>
        <p:grpSpPr>
          <a:xfrm>
            <a:off x="2661975" y="-142875"/>
            <a:ext cx="6491550" cy="5353050"/>
            <a:chOff x="2661975" y="-142875"/>
            <a:chExt cx="6491550" cy="5353050"/>
          </a:xfrm>
        </p:grpSpPr>
        <p:grpSp>
          <p:nvGrpSpPr>
            <p:cNvPr id="221" name="Google Shape;221;p32"/>
            <p:cNvGrpSpPr/>
            <p:nvPr/>
          </p:nvGrpSpPr>
          <p:grpSpPr>
            <a:xfrm flipH="1">
              <a:off x="2661975" y="-114377"/>
              <a:ext cx="6491550" cy="5324552"/>
              <a:chOff x="1600725" y="-6725"/>
              <a:chExt cx="6491550" cy="5143501"/>
            </a:xfrm>
          </p:grpSpPr>
          <p:sp>
            <p:nvSpPr>
              <p:cNvPr id="222" name="Google Shape;222;p32"/>
              <p:cNvSpPr/>
              <p:nvPr/>
            </p:nvSpPr>
            <p:spPr>
              <a:xfrm>
                <a:off x="2641875" y="-6725"/>
                <a:ext cx="5450400" cy="5143500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32"/>
              <p:cNvSpPr/>
              <p:nvPr/>
            </p:nvSpPr>
            <p:spPr>
              <a:xfrm>
                <a:off x="1600725" y="-6724"/>
                <a:ext cx="1094700" cy="5143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4" name="Google Shape;224;p32"/>
            <p:cNvSpPr/>
            <p:nvPr/>
          </p:nvSpPr>
          <p:spPr>
            <a:xfrm rot="10800000">
              <a:off x="4823819" y="-114377"/>
              <a:ext cx="4322700" cy="38910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5" name="Google Shape;225;p32"/>
            <p:cNvCxnSpPr/>
            <p:nvPr/>
          </p:nvCxnSpPr>
          <p:spPr>
            <a:xfrm rot="10800000">
              <a:off x="4276450" y="-142875"/>
              <a:ext cx="4862700" cy="4426500"/>
            </a:xfrm>
            <a:prstGeom prst="straightConnector1">
              <a:avLst/>
            </a:prstGeom>
            <a:noFill/>
            <a:ln w="28575" cap="flat" cmpd="sng">
              <a:solidFill>
                <a:srgbClr val="F5640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ebo SemiBold"/>
              <a:buNone/>
              <a:defRPr sz="3200">
                <a:solidFill>
                  <a:schemeClr val="lt1"/>
                </a:solidFill>
                <a:latin typeface="Heebo SemiBold"/>
                <a:ea typeface="Heebo SemiBold"/>
                <a:cs typeface="Heebo SemiBold"/>
                <a:sym typeface="Heeb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ebo"/>
              <a:buNone/>
              <a:defRPr sz="3200" b="1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ebo"/>
              <a:buNone/>
              <a:defRPr sz="3200" b="1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ebo"/>
              <a:buNone/>
              <a:defRPr sz="3200" b="1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ebo"/>
              <a:buNone/>
              <a:defRPr sz="3200" b="1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ebo"/>
              <a:buNone/>
              <a:defRPr sz="3200" b="1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ebo"/>
              <a:buNone/>
              <a:defRPr sz="3200" b="1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ebo"/>
              <a:buNone/>
              <a:defRPr sz="3200" b="1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ebo"/>
              <a:buNone/>
              <a:defRPr sz="3200" b="1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●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○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■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●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○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■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●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○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■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66" r:id="rId4"/>
    <p:sldLayoutId id="2147483667" r:id="rId5"/>
    <p:sldLayoutId id="2147483669" r:id="rId6"/>
    <p:sldLayoutId id="2147483674" r:id="rId7"/>
    <p:sldLayoutId id="2147483676" r:id="rId8"/>
    <p:sldLayoutId id="2147483678" r:id="rId9"/>
    <p:sldLayoutId id="2147483679" r:id="rId10"/>
    <p:sldLayoutId id="2147483683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irdcount.in/may14-challenge/" TargetMode="External"/><Relationship Id="rId2" Type="http://schemas.openxmlformats.org/officeDocument/2006/relationships/hyperlink" Target="https://birdcount.in/apr14-challeng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irdcount.in/aug14-challenge/" TargetMode="External"/><Relationship Id="rId5" Type="http://schemas.openxmlformats.org/officeDocument/2006/relationships/hyperlink" Target="https://birdcount.in/jul14-challenge/" TargetMode="External"/><Relationship Id="rId4" Type="http://schemas.openxmlformats.org/officeDocument/2006/relationships/hyperlink" Target="https://birdcount.in/june14-challenge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irdcount.in/tag/ebird-monthly-challenge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irdcount.in/apr14-challeng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jpg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.xlsx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line">
            <a:extLst>
              <a:ext uri="{FF2B5EF4-FFF2-40B4-BE49-F238E27FC236}">
                <a16:creationId xmlns:a16="http://schemas.microsoft.com/office/drawing/2014/main" id="{6DFE8025-ABBE-C30C-A368-3C33414A7B95}"/>
              </a:ext>
            </a:extLst>
          </p:cNvPr>
          <p:cNvCxnSpPr>
            <a:cxnSpLocks/>
          </p:cNvCxnSpPr>
          <p:nvPr/>
        </p:nvCxnSpPr>
        <p:spPr>
          <a:xfrm flipH="1">
            <a:off x="3185962" y="828750"/>
            <a:ext cx="6420051" cy="532470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250;p37">
            <a:extLst>
              <a:ext uri="{FF2B5EF4-FFF2-40B4-BE49-F238E27FC236}">
                <a16:creationId xmlns:a16="http://schemas.microsoft.com/office/drawing/2014/main" id="{509E320D-FCF6-BDEA-5DC6-48DD86F67E68}"/>
              </a:ext>
            </a:extLst>
          </p:cNvPr>
          <p:cNvCxnSpPr/>
          <p:nvPr/>
        </p:nvCxnSpPr>
        <p:spPr>
          <a:xfrm>
            <a:off x="431800" y="2998462"/>
            <a:ext cx="673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295;p40">
            <a:extLst>
              <a:ext uri="{FF2B5EF4-FFF2-40B4-BE49-F238E27FC236}">
                <a16:creationId xmlns:a16="http://schemas.microsoft.com/office/drawing/2014/main" id="{F239ABF3-D99B-7C02-DD71-9F5ACA5C1438}"/>
              </a:ext>
            </a:extLst>
          </p:cNvPr>
          <p:cNvSpPr/>
          <p:nvPr/>
        </p:nvSpPr>
        <p:spPr>
          <a:xfrm flipH="1">
            <a:off x="3709725" y="-114525"/>
            <a:ext cx="5450400" cy="53247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" name="Google Shape;296;p40">
            <a:extLst>
              <a:ext uri="{FF2B5EF4-FFF2-40B4-BE49-F238E27FC236}">
                <a16:creationId xmlns:a16="http://schemas.microsoft.com/office/drawing/2014/main" id="{090C787C-0B84-4B2B-B6D7-71F5045E90FC}"/>
              </a:ext>
            </a:extLst>
          </p:cNvPr>
          <p:cNvCxnSpPr/>
          <p:nvPr/>
        </p:nvCxnSpPr>
        <p:spPr>
          <a:xfrm rot="10800000">
            <a:off x="4276550" y="-142975"/>
            <a:ext cx="4989300" cy="4570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297;p40">
            <a:extLst>
              <a:ext uri="{FF2B5EF4-FFF2-40B4-BE49-F238E27FC236}">
                <a16:creationId xmlns:a16="http://schemas.microsoft.com/office/drawing/2014/main" id="{0A8A1248-7489-63C4-0FD3-9CE63380EA90}"/>
              </a:ext>
            </a:extLst>
          </p:cNvPr>
          <p:cNvSpPr/>
          <p:nvPr/>
        </p:nvSpPr>
        <p:spPr>
          <a:xfrm rot="10800000">
            <a:off x="4833344" y="-114525"/>
            <a:ext cx="4322700" cy="3891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97493D-901A-0A73-F939-51ACD34B9202}"/>
              </a:ext>
            </a:extLst>
          </p:cNvPr>
          <p:cNvSpPr txBox="1"/>
          <p:nvPr/>
        </p:nvSpPr>
        <p:spPr>
          <a:xfrm>
            <a:off x="431800" y="814589"/>
            <a:ext cx="54504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200" b="1" dirty="0">
                <a:ln w="12700">
                  <a:noFill/>
                </a:ln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Participant Engagement Analysis </a:t>
            </a:r>
            <a:br>
              <a:rPr lang="en-IN" sz="4200" b="1" dirty="0">
                <a:ln w="12700">
                  <a:noFill/>
                </a:ln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IN" sz="4200" dirty="0">
                <a:ln w="12700">
                  <a:noFill/>
                </a:ln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– Birding Challenge</a:t>
            </a:r>
            <a:endParaRPr lang="en-IN" sz="4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493B51-3C30-54CB-1E3C-C5F0F84BAE44}"/>
              </a:ext>
            </a:extLst>
          </p:cNvPr>
          <p:cNvSpPr txBox="1"/>
          <p:nvPr/>
        </p:nvSpPr>
        <p:spPr>
          <a:xfrm>
            <a:off x="431800" y="3050407"/>
            <a:ext cx="5285681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Nature Conservation Foundation (NCF) – Internship Project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Khushi M Appannavar - 08/08/2025</a:t>
            </a:r>
          </a:p>
        </p:txBody>
      </p:sp>
    </p:spTree>
    <p:extLst>
      <p:ext uri="{BB962C8B-B14F-4D97-AF65-F5344CB8AC3E}">
        <p14:creationId xmlns:p14="http://schemas.microsoft.com/office/powerpoint/2010/main" val="186406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oogle Shape;260;p38">
            <a:extLst>
              <a:ext uri="{FF2B5EF4-FFF2-40B4-BE49-F238E27FC236}">
                <a16:creationId xmlns:a16="http://schemas.microsoft.com/office/drawing/2014/main" id="{77C49DDF-9F0F-8E30-9C6B-DB8B77C2B6D1}"/>
              </a:ext>
            </a:extLst>
          </p:cNvPr>
          <p:cNvCxnSpPr/>
          <p:nvPr/>
        </p:nvCxnSpPr>
        <p:spPr>
          <a:xfrm>
            <a:off x="431800" y="1125638"/>
            <a:ext cx="673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17ABAA71-E7E6-A09C-50E4-ECB0B50A8EA6}"/>
              </a:ext>
            </a:extLst>
          </p:cNvPr>
          <p:cNvSpPr/>
          <p:nvPr/>
        </p:nvSpPr>
        <p:spPr>
          <a:xfrm rot="9803396">
            <a:off x="7918449" y="-428624"/>
            <a:ext cx="1587500" cy="175259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Google Shape;256;p38">
            <a:extLst>
              <a:ext uri="{FF2B5EF4-FFF2-40B4-BE49-F238E27FC236}">
                <a16:creationId xmlns:a16="http://schemas.microsoft.com/office/drawing/2014/main" id="{86947054-E1D6-E14F-136D-3AD2BC788F61}"/>
              </a:ext>
            </a:extLst>
          </p:cNvPr>
          <p:cNvSpPr txBox="1">
            <a:spLocks/>
          </p:cNvSpPr>
          <p:nvPr/>
        </p:nvSpPr>
        <p:spPr>
          <a:xfrm>
            <a:off x="431800" y="1157628"/>
            <a:ext cx="8280400" cy="525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182562" lv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</a:pPr>
            <a:r>
              <a:rPr lang="en-US" alt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 scraping 2 and preprocessing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0765D6E-EB8A-A7E5-06CE-0ED77A5952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410700"/>
              </p:ext>
            </p:extLst>
          </p:nvPr>
        </p:nvGraphicFramePr>
        <p:xfrm>
          <a:off x="256786" y="1724547"/>
          <a:ext cx="8630428" cy="3004778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111758765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710721836"/>
                    </a:ext>
                  </a:extLst>
                </a:gridCol>
                <a:gridCol w="841470">
                  <a:extLst>
                    <a:ext uri="{9D8B030D-6E8A-4147-A177-3AD203B41FA5}">
                      <a16:colId xmlns:a16="http://schemas.microsoft.com/office/drawing/2014/main" val="176580234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6274547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8961381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111709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894586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22273838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06135475"/>
                    </a:ext>
                  </a:extLst>
                </a:gridCol>
                <a:gridCol w="2138160">
                  <a:extLst>
                    <a:ext uri="{9D8B030D-6E8A-4147-A177-3AD203B41FA5}">
                      <a16:colId xmlns:a16="http://schemas.microsoft.com/office/drawing/2014/main" val="3479563116"/>
                    </a:ext>
                  </a:extLst>
                </a:gridCol>
                <a:gridCol w="2410798">
                  <a:extLst>
                    <a:ext uri="{9D8B030D-6E8A-4147-A177-3AD203B41FA5}">
                      <a16:colId xmlns:a16="http://schemas.microsoft.com/office/drawing/2014/main" val="2601699159"/>
                    </a:ext>
                  </a:extLst>
                </a:gridCol>
              </a:tblGrid>
              <a:tr h="3678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3232" marR="3232" marT="3232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3232" marR="3232" marT="3232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Article URL</a:t>
                      </a:r>
                    </a:p>
                  </a:txBody>
                  <a:tcPr marL="3232" marR="3232" marT="3232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 based</a:t>
                      </a:r>
                    </a:p>
                  </a:txBody>
                  <a:tcPr marL="3232" marR="3232" marT="3232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Location based</a:t>
                      </a:r>
                    </a:p>
                  </a:txBody>
                  <a:tcPr marL="3232" marR="3232" marT="3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Species based</a:t>
                      </a:r>
                    </a:p>
                  </a:txBody>
                  <a:tcPr marL="3232" marR="3232" marT="3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Habitat based</a:t>
                      </a:r>
                    </a:p>
                  </a:txBody>
                  <a:tcPr marL="3232" marR="3232" marT="3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 based</a:t>
                      </a:r>
                    </a:p>
                  </a:txBody>
                  <a:tcPr marL="3232" marR="3232" marT="3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 based</a:t>
                      </a:r>
                    </a:p>
                  </a:txBody>
                  <a:tcPr marL="3232" marR="3232" marT="3232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Content</a:t>
                      </a:r>
                    </a:p>
                  </a:txBody>
                  <a:tcPr marL="3232" marR="3232" marT="3232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names_of_birders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1646553"/>
                  </a:ext>
                </a:extLst>
              </a:tr>
              <a:tr h="489104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3232" marR="3232" marT="3232" marB="0" anchor="b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3232" marR="3232" marT="3232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sng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2"/>
                        </a:rPr>
                        <a:t>https://birdcount.in/apr14-challenge/</a:t>
                      </a:r>
                      <a:endParaRPr lang="en-IN" sz="900" b="0" i="0" u="sng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2" marR="3232" marT="3232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232" marR="3232" marT="3232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232" marR="3232" marT="3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232" marR="3232" marT="3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232" marR="3232" marT="3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232" marR="3232" marT="3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232" marR="3232" marT="3232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Welcome to the first instalment of our monthly series of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eBirding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Challenges! More information on these challenges, and why </a:t>
                      </a:r>
                    </a:p>
                  </a:txBody>
                  <a:tcPr marL="3232" marR="3232" marT="3232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["Aidan &amp; Savio Fonseca", "Anish Aravind", "Arya Vinod", "Bela Arora", "Dhananjai Mohan", "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Ganeshwar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 V"</a:t>
                      </a:r>
                    </a:p>
                  </a:txBody>
                  <a:tcPr marL="6350" marR="6350" marT="635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079844"/>
                  </a:ext>
                </a:extLst>
              </a:tr>
              <a:tr h="557197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3232" marR="3232" marT="3232" marB="0" anchor="b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3232" marR="3232" marT="3232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sng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3"/>
                        </a:rPr>
                        <a:t>https://birdcount.in/may14-challenge/</a:t>
                      </a:r>
                      <a:endParaRPr lang="en-IN" sz="900" b="0" i="0" u="sng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2" marR="3232" marT="3232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232" marR="3232" marT="3232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232" marR="3232" marT="3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232" marR="3232" marT="3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232" marR="3232" marT="3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232" marR="3232" marT="3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232" marR="3232" marT="3232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While we wait until 5th May to allow enough time for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eBirders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 enter their April lists, it's time to announce the May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eBirding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3232" marR="3232" marT="3232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["Aidan &amp; Savio Fonseca", "Anish Aravind", "Arya Vinod", "Bela Arora", "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Ganeshwar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SV</a:t>
                      </a:r>
                    </a:p>
                  </a:txBody>
                  <a:tcPr marL="6350" marR="6350" marT="635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1731799"/>
                  </a:ext>
                </a:extLst>
              </a:tr>
              <a:tr h="489104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</a:p>
                  </a:txBody>
                  <a:tcPr marL="3232" marR="3232" marT="3232" marB="0" anchor="b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3232" marR="3232" marT="3232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4"/>
                        </a:rPr>
                        <a:t>https://birdcount.in/june14-challenge/</a:t>
                      </a:r>
                      <a:endParaRPr lang="en-IN" sz="9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2" marR="3232" marT="3232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232" marR="3232" marT="3232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232" marR="3232" marT="3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232" marR="3232" marT="3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232" marR="3232" marT="3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232" marR="3232" marT="3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232" marR="3232" marT="3232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eBirding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Challenge for June is this: Choose at least four distinct locations, and from each, upload at least five complete bird lists</a:t>
                      </a:r>
                    </a:p>
                  </a:txBody>
                  <a:tcPr marL="3232" marR="3232" marT="3232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["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abhijith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a.p.c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", "Abhijith 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surendran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", "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abhirami-niranjana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C", "Able Lawrence", "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adit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soans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", "Aidan &amp; </a:t>
                      </a:r>
                    </a:p>
                  </a:txBody>
                  <a:tcPr marL="6350" marR="6350" marT="635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023752"/>
                  </a:ext>
                </a:extLst>
              </a:tr>
              <a:tr h="489104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July</a:t>
                      </a:r>
                    </a:p>
                  </a:txBody>
                  <a:tcPr marL="3232" marR="3232" marT="3232" marB="0" anchor="b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3232" marR="3232" marT="3232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5"/>
                        </a:rPr>
                        <a:t>https://birdcount.in/jul14-challenge/</a:t>
                      </a:r>
                      <a:endParaRPr lang="en-IN" sz="9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2" marR="3232" marT="3232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232" marR="3232" marT="3232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232" marR="3232" marT="3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232" marR="3232" marT="3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232" marR="3232" marT="3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232" marR="3232" marT="3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232" marR="3232" marT="3232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Challenge for June was quite steep: upload at least five lists from each of at least four distinct locations. Were you able to </a:t>
                      </a:r>
                    </a:p>
                  </a:txBody>
                  <a:tcPr marL="3232" marR="3232" marT="3232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["Abhijith Surendran", "Able Lawrence", "Anish Aravind", "Anshuman Sarkar", "Arun  Lal", "Arya</a:t>
                      </a:r>
                    </a:p>
                  </a:txBody>
                  <a:tcPr marL="6350" marR="6350" marT="635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0441143"/>
                  </a:ext>
                </a:extLst>
              </a:tr>
              <a:tr h="489104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August</a:t>
                      </a:r>
                    </a:p>
                  </a:txBody>
                  <a:tcPr marL="3232" marR="3232" marT="3232" marB="0" anchor="b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3232" marR="3232" marT="3232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sng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6"/>
                        </a:rPr>
                        <a:t>https://birdcount.in/aug14-challenge/</a:t>
                      </a:r>
                      <a:endParaRPr lang="en-IN" sz="900" b="0" i="0" u="sng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2" marR="3232" marT="3232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232" marR="3232" marT="3232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232" marR="3232" marT="3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232" marR="3232" marT="3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232" marR="3232" marT="3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232" marR="3232" marT="3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232" marR="3232" marT="3232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After a couple of tough challenges in June and July, we return to a slightly simpler challenge for August -- in fact the same target</a:t>
                      </a:r>
                    </a:p>
                  </a:txBody>
                  <a:tcPr marL="3232" marR="3232" marT="3232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["Abha 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Manohark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", "Abhijith 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surendran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", "Able Lawrence", "Aidan &amp; Savio Fonseca", "Arjun R", "Arya</a:t>
                      </a:r>
                    </a:p>
                  </a:txBody>
                  <a:tcPr marL="6350" marR="6350" marT="635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6836137"/>
                  </a:ext>
                </a:extLst>
              </a:tr>
            </a:tbl>
          </a:graphicData>
        </a:graphic>
      </p:graphicFrame>
      <p:sp>
        <p:nvSpPr>
          <p:cNvPr id="9" name="Google Shape;255;p38">
            <a:extLst>
              <a:ext uri="{FF2B5EF4-FFF2-40B4-BE49-F238E27FC236}">
                <a16:creationId xmlns:a16="http://schemas.microsoft.com/office/drawing/2014/main" id="{0D461267-2C75-EE10-58EC-2D04D5990C7B}"/>
              </a:ext>
            </a:extLst>
          </p:cNvPr>
          <p:cNvSpPr txBox="1">
            <a:spLocks/>
          </p:cNvSpPr>
          <p:nvPr/>
        </p:nvSpPr>
        <p:spPr>
          <a:xfrm>
            <a:off x="431800" y="414175"/>
            <a:ext cx="8280400" cy="53673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3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Web scraping results</a:t>
            </a:r>
          </a:p>
        </p:txBody>
      </p:sp>
    </p:spTree>
    <p:extLst>
      <p:ext uri="{BB962C8B-B14F-4D97-AF65-F5344CB8AC3E}">
        <p14:creationId xmlns:p14="http://schemas.microsoft.com/office/powerpoint/2010/main" val="2072626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>
          <a:extLst>
            <a:ext uri="{FF2B5EF4-FFF2-40B4-BE49-F238E27FC236}">
              <a16:creationId xmlns:a16="http://schemas.microsoft.com/office/drawing/2014/main" id="{A6075307-F870-E665-73DA-C3922D667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55;p38">
            <a:extLst>
              <a:ext uri="{FF2B5EF4-FFF2-40B4-BE49-F238E27FC236}">
                <a16:creationId xmlns:a16="http://schemas.microsoft.com/office/drawing/2014/main" id="{BAFCA526-B136-5FA5-A29B-516036CDA2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800" y="414175"/>
            <a:ext cx="8280400" cy="53673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Methodology</a:t>
            </a:r>
            <a:endParaRPr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7" name="Google Shape;260;p38">
            <a:extLst>
              <a:ext uri="{FF2B5EF4-FFF2-40B4-BE49-F238E27FC236}">
                <a16:creationId xmlns:a16="http://schemas.microsoft.com/office/drawing/2014/main" id="{83C333D0-531D-F567-0F08-8AAE434C544A}"/>
              </a:ext>
            </a:extLst>
          </p:cNvPr>
          <p:cNvCxnSpPr/>
          <p:nvPr/>
        </p:nvCxnSpPr>
        <p:spPr>
          <a:xfrm>
            <a:off x="431800" y="1125638"/>
            <a:ext cx="673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256;p38">
            <a:extLst>
              <a:ext uri="{FF2B5EF4-FFF2-40B4-BE49-F238E27FC236}">
                <a16:creationId xmlns:a16="http://schemas.microsoft.com/office/drawing/2014/main" id="{97D5A205-73EF-EE43-E9FA-23E8B5DC2C6B}"/>
              </a:ext>
            </a:extLst>
          </p:cNvPr>
          <p:cNvSpPr txBox="1">
            <a:spLocks/>
          </p:cNvSpPr>
          <p:nvPr/>
        </p:nvSpPr>
        <p:spPr>
          <a:xfrm>
            <a:off x="431800" y="1131888"/>
            <a:ext cx="8280400" cy="3419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541338" indent="-363538" algn="just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 scraping the challenge using Python (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BeautifulSoup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541338" indent="-363538" algn="just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cleaning &amp; structuring into challenges and results</a:t>
            </a:r>
          </a:p>
          <a:p>
            <a:pPr marL="534988" indent="-357188" algn="just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Marking the challenges into 6 categories</a:t>
            </a:r>
          </a:p>
          <a:p>
            <a:pPr marL="3365500" lvl="6" indent="-360363" algn="just">
              <a:lnSpc>
                <a:spcPct val="150000"/>
              </a:lnSpc>
              <a:buSzPct val="100000"/>
              <a:buFont typeface="+mj-lt"/>
              <a:buAutoNum type="arabicPeriod" startAt="4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Species based</a:t>
            </a:r>
          </a:p>
          <a:p>
            <a:pPr marL="3365500" lvl="6" indent="-360363" algn="just">
              <a:lnSpc>
                <a:spcPct val="150000"/>
              </a:lnSpc>
              <a:buSzPct val="100000"/>
              <a:buFont typeface="+mj-lt"/>
              <a:buAutoNum type="arabicPeriod" startAt="4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Media based</a:t>
            </a:r>
          </a:p>
          <a:p>
            <a:pPr marL="3365500" lvl="6" indent="-360363" algn="just">
              <a:lnSpc>
                <a:spcPct val="150000"/>
              </a:lnSpc>
              <a:buSzPct val="100000"/>
              <a:buFont typeface="+mj-lt"/>
              <a:buAutoNum type="arabicPeriod" startAt="4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 based</a:t>
            </a:r>
          </a:p>
          <a:p>
            <a:pPr marL="541338" indent="-363538" algn="just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Trend analysis over time (weekly/monthly)</a:t>
            </a:r>
          </a:p>
          <a:p>
            <a:pPr marL="541338" indent="-363538" algn="just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Tools used: Python, Pandas, Matplotlib/Seaborn, Excel</a:t>
            </a:r>
          </a:p>
        </p:txBody>
      </p:sp>
      <p:grpSp>
        <p:nvGrpSpPr>
          <p:cNvPr id="2" name="Google Shape;303;p41">
            <a:extLst>
              <a:ext uri="{FF2B5EF4-FFF2-40B4-BE49-F238E27FC236}">
                <a16:creationId xmlns:a16="http://schemas.microsoft.com/office/drawing/2014/main" id="{25D72418-6E63-4493-7AE1-8EC208B9D5BB}"/>
              </a:ext>
            </a:extLst>
          </p:cNvPr>
          <p:cNvGrpSpPr/>
          <p:nvPr/>
        </p:nvGrpSpPr>
        <p:grpSpPr>
          <a:xfrm>
            <a:off x="-10842171" y="-10058400"/>
            <a:ext cx="31350857" cy="20900571"/>
            <a:chOff x="-62294" y="-218968"/>
            <a:chExt cx="9253929" cy="5553226"/>
          </a:xfrm>
        </p:grpSpPr>
        <p:grpSp>
          <p:nvGrpSpPr>
            <p:cNvPr id="3" name="Google Shape;304;p41">
              <a:extLst>
                <a:ext uri="{FF2B5EF4-FFF2-40B4-BE49-F238E27FC236}">
                  <a16:creationId xmlns:a16="http://schemas.microsoft.com/office/drawing/2014/main" id="{C2783792-1FA0-3C06-0215-E55A20B629C9}"/>
                </a:ext>
              </a:extLst>
            </p:cNvPr>
            <p:cNvGrpSpPr/>
            <p:nvPr/>
          </p:nvGrpSpPr>
          <p:grpSpPr>
            <a:xfrm rot="5400000">
              <a:off x="-228802" y="2176401"/>
              <a:ext cx="3324364" cy="2991349"/>
              <a:chOff x="4276352" y="709708"/>
              <a:chExt cx="5001300" cy="4500300"/>
            </a:xfrm>
          </p:grpSpPr>
          <p:cxnSp>
            <p:nvCxnSpPr>
              <p:cNvPr id="9" name="Google Shape;305;p41">
                <a:extLst>
                  <a:ext uri="{FF2B5EF4-FFF2-40B4-BE49-F238E27FC236}">
                    <a16:creationId xmlns:a16="http://schemas.microsoft.com/office/drawing/2014/main" id="{BD0808F0-0ABB-4A10-2EC0-5E8B46E566A6}"/>
                  </a:ext>
                </a:extLst>
              </p:cNvPr>
              <p:cNvCxnSpPr/>
              <p:nvPr/>
            </p:nvCxnSpPr>
            <p:spPr>
              <a:xfrm rot="5400000">
                <a:off x="4526852" y="459208"/>
                <a:ext cx="4500300" cy="5001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" name="Google Shape;306;p41">
                <a:extLst>
                  <a:ext uri="{FF2B5EF4-FFF2-40B4-BE49-F238E27FC236}">
                    <a16:creationId xmlns:a16="http://schemas.microsoft.com/office/drawing/2014/main" id="{76FE09F5-66C5-AB1C-F63F-37E6C3FA90AC}"/>
                  </a:ext>
                </a:extLst>
              </p:cNvPr>
              <p:cNvSpPr/>
              <p:nvPr/>
            </p:nvSpPr>
            <p:spPr>
              <a:xfrm flipH="1">
                <a:off x="4823819" y="1290676"/>
                <a:ext cx="4322700" cy="3891000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307;p41">
              <a:extLst>
                <a:ext uri="{FF2B5EF4-FFF2-40B4-BE49-F238E27FC236}">
                  <a16:creationId xmlns:a16="http://schemas.microsoft.com/office/drawing/2014/main" id="{00F970E7-A4C3-6815-CFB8-FD21998ADD1E}"/>
                </a:ext>
              </a:extLst>
            </p:cNvPr>
            <p:cNvGrpSpPr/>
            <p:nvPr/>
          </p:nvGrpSpPr>
          <p:grpSpPr>
            <a:xfrm rot="-5400000">
              <a:off x="4775153" y="-52076"/>
              <a:ext cx="4583374" cy="4249590"/>
              <a:chOff x="4276575" y="600075"/>
              <a:chExt cx="4972200" cy="4610100"/>
            </a:xfrm>
          </p:grpSpPr>
          <p:cxnSp>
            <p:nvCxnSpPr>
              <p:cNvPr id="5" name="Google Shape;308;p41">
                <a:extLst>
                  <a:ext uri="{FF2B5EF4-FFF2-40B4-BE49-F238E27FC236}">
                    <a16:creationId xmlns:a16="http://schemas.microsoft.com/office/drawing/2014/main" id="{BBC9E5B2-1EDF-F651-60EF-EE21C9A895B2}"/>
                  </a:ext>
                </a:extLst>
              </p:cNvPr>
              <p:cNvCxnSpPr/>
              <p:nvPr/>
            </p:nvCxnSpPr>
            <p:spPr>
              <a:xfrm flipH="1">
                <a:off x="4276575" y="600075"/>
                <a:ext cx="4972200" cy="4610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" name="Google Shape;309;p41">
                <a:extLst>
                  <a:ext uri="{FF2B5EF4-FFF2-40B4-BE49-F238E27FC236}">
                    <a16:creationId xmlns:a16="http://schemas.microsoft.com/office/drawing/2014/main" id="{93B45A13-C999-6D08-49B8-829012578041}"/>
                  </a:ext>
                </a:extLst>
              </p:cNvPr>
              <p:cNvSpPr/>
              <p:nvPr/>
            </p:nvSpPr>
            <p:spPr>
              <a:xfrm flipH="1">
                <a:off x="4823819" y="1290676"/>
                <a:ext cx="4322700" cy="3891000"/>
              </a:xfrm>
              <a:prstGeom prst="rtTriangl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C5685E8-6124-9299-900D-D56596C262FA}"/>
              </a:ext>
            </a:extLst>
          </p:cNvPr>
          <p:cNvSpPr txBox="1"/>
          <p:nvPr/>
        </p:nvSpPr>
        <p:spPr>
          <a:xfrm>
            <a:off x="947395" y="2424636"/>
            <a:ext cx="2139047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34988" lvl="1" indent="-360363" algn="just">
              <a:lnSpc>
                <a:spcPct val="150000"/>
              </a:lnSpc>
              <a:buSzPct val="100000"/>
              <a:buFont typeface="+mj-lt"/>
              <a:buAutoNum type="arabicPeriod"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List based</a:t>
            </a:r>
          </a:p>
          <a:p>
            <a:pPr marL="534988" lvl="1" indent="-360363" algn="just">
              <a:lnSpc>
                <a:spcPct val="150000"/>
              </a:lnSpc>
              <a:buSzPct val="100000"/>
              <a:buFont typeface="+mj-lt"/>
              <a:buAutoNum type="arabicPeriod"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Habitat based</a:t>
            </a:r>
          </a:p>
          <a:p>
            <a:pPr marL="534988" lvl="1" indent="-360363" algn="just">
              <a:lnSpc>
                <a:spcPct val="150000"/>
              </a:lnSpc>
              <a:buSzPct val="100000"/>
              <a:buFont typeface="+mj-lt"/>
              <a:buAutoNum type="arabicPeriod"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Location based</a:t>
            </a:r>
          </a:p>
        </p:txBody>
      </p:sp>
    </p:spTree>
    <p:extLst>
      <p:ext uri="{BB962C8B-B14F-4D97-AF65-F5344CB8AC3E}">
        <p14:creationId xmlns:p14="http://schemas.microsoft.com/office/powerpoint/2010/main" val="773436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41"/>
          <p:cNvGrpSpPr/>
          <p:nvPr/>
        </p:nvGrpSpPr>
        <p:grpSpPr>
          <a:xfrm>
            <a:off x="-62294" y="-218968"/>
            <a:ext cx="9253929" cy="5553226"/>
            <a:chOff x="-62294" y="-218968"/>
            <a:chExt cx="9253929" cy="5553226"/>
          </a:xfrm>
        </p:grpSpPr>
        <p:grpSp>
          <p:nvGrpSpPr>
            <p:cNvPr id="304" name="Google Shape;304;p41"/>
            <p:cNvGrpSpPr/>
            <p:nvPr/>
          </p:nvGrpSpPr>
          <p:grpSpPr>
            <a:xfrm rot="5400000">
              <a:off x="-228802" y="2176401"/>
              <a:ext cx="3324364" cy="2991349"/>
              <a:chOff x="4276352" y="709708"/>
              <a:chExt cx="5001300" cy="4500300"/>
            </a:xfrm>
          </p:grpSpPr>
          <p:cxnSp>
            <p:nvCxnSpPr>
              <p:cNvPr id="305" name="Google Shape;305;p41"/>
              <p:cNvCxnSpPr/>
              <p:nvPr/>
            </p:nvCxnSpPr>
            <p:spPr>
              <a:xfrm rot="5400000">
                <a:off x="4526852" y="459208"/>
                <a:ext cx="4500300" cy="5001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06" name="Google Shape;306;p41"/>
              <p:cNvSpPr/>
              <p:nvPr/>
            </p:nvSpPr>
            <p:spPr>
              <a:xfrm flipH="1">
                <a:off x="4823819" y="1290676"/>
                <a:ext cx="4322700" cy="3891000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7" name="Google Shape;307;p41"/>
            <p:cNvGrpSpPr/>
            <p:nvPr/>
          </p:nvGrpSpPr>
          <p:grpSpPr>
            <a:xfrm rot="-5400000">
              <a:off x="4775153" y="-52076"/>
              <a:ext cx="4583374" cy="4249590"/>
              <a:chOff x="4276575" y="600075"/>
              <a:chExt cx="4972200" cy="4610100"/>
            </a:xfrm>
          </p:grpSpPr>
          <p:cxnSp>
            <p:nvCxnSpPr>
              <p:cNvPr id="308" name="Google Shape;308;p41"/>
              <p:cNvCxnSpPr/>
              <p:nvPr/>
            </p:nvCxnSpPr>
            <p:spPr>
              <a:xfrm flipH="1">
                <a:off x="4276575" y="600075"/>
                <a:ext cx="4972200" cy="4610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09" name="Google Shape;309;p41"/>
              <p:cNvSpPr/>
              <p:nvPr/>
            </p:nvSpPr>
            <p:spPr>
              <a:xfrm flipH="1">
                <a:off x="4823819" y="1290676"/>
                <a:ext cx="4322700" cy="3891000"/>
              </a:xfrm>
              <a:prstGeom prst="rtTriangl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0" name="Google Shape;310;p41"/>
          <p:cNvSpPr txBox="1">
            <a:spLocks noGrp="1"/>
          </p:cNvSpPr>
          <p:nvPr>
            <p:ph type="title"/>
          </p:nvPr>
        </p:nvSpPr>
        <p:spPr>
          <a:xfrm>
            <a:off x="2173950" y="2027275"/>
            <a:ext cx="4074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Analysis</a:t>
            </a:r>
            <a:endParaRPr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13" name="Google Shape;313;p41"/>
          <p:cNvCxnSpPr>
            <a:cxnSpLocks/>
          </p:cNvCxnSpPr>
          <p:nvPr/>
        </p:nvCxnSpPr>
        <p:spPr>
          <a:xfrm>
            <a:off x="2274745" y="2936700"/>
            <a:ext cx="912955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>
          <a:extLst>
            <a:ext uri="{FF2B5EF4-FFF2-40B4-BE49-F238E27FC236}">
              <a16:creationId xmlns:a16="http://schemas.microsoft.com/office/drawing/2014/main" id="{17EA7F3D-10F8-5A2F-378D-E4624D116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55;p38">
            <a:extLst>
              <a:ext uri="{FF2B5EF4-FFF2-40B4-BE49-F238E27FC236}">
                <a16:creationId xmlns:a16="http://schemas.microsoft.com/office/drawing/2014/main" id="{8AF0B1EF-9B8F-8106-79C9-1577395AD0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800" y="414175"/>
            <a:ext cx="8280400" cy="53673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Participant Trends</a:t>
            </a:r>
            <a:endParaRPr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7" name="Google Shape;260;p38">
            <a:extLst>
              <a:ext uri="{FF2B5EF4-FFF2-40B4-BE49-F238E27FC236}">
                <a16:creationId xmlns:a16="http://schemas.microsoft.com/office/drawing/2014/main" id="{172C5497-44F4-4BBF-8EAA-0A914E969C9C}"/>
              </a:ext>
            </a:extLst>
          </p:cNvPr>
          <p:cNvCxnSpPr/>
          <p:nvPr/>
        </p:nvCxnSpPr>
        <p:spPr>
          <a:xfrm>
            <a:off x="431800" y="1125638"/>
            <a:ext cx="673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oogle Shape;303;p41">
            <a:extLst>
              <a:ext uri="{FF2B5EF4-FFF2-40B4-BE49-F238E27FC236}">
                <a16:creationId xmlns:a16="http://schemas.microsoft.com/office/drawing/2014/main" id="{E9078F8A-A195-D22F-FE39-FC0ED3529373}"/>
              </a:ext>
            </a:extLst>
          </p:cNvPr>
          <p:cNvGrpSpPr/>
          <p:nvPr/>
        </p:nvGrpSpPr>
        <p:grpSpPr>
          <a:xfrm>
            <a:off x="-17112342" y="0"/>
            <a:ext cx="49051028" cy="5878285"/>
            <a:chOff x="-62294" y="-218968"/>
            <a:chExt cx="9253929" cy="5553226"/>
          </a:xfrm>
        </p:grpSpPr>
        <p:grpSp>
          <p:nvGrpSpPr>
            <p:cNvPr id="3" name="Google Shape;304;p41">
              <a:extLst>
                <a:ext uri="{FF2B5EF4-FFF2-40B4-BE49-F238E27FC236}">
                  <a16:creationId xmlns:a16="http://schemas.microsoft.com/office/drawing/2014/main" id="{A27EF6A9-EAB5-6290-F11C-1CD42C5360C6}"/>
                </a:ext>
              </a:extLst>
            </p:cNvPr>
            <p:cNvGrpSpPr/>
            <p:nvPr/>
          </p:nvGrpSpPr>
          <p:grpSpPr>
            <a:xfrm rot="5400000">
              <a:off x="-228802" y="2176401"/>
              <a:ext cx="3324364" cy="2991349"/>
              <a:chOff x="4276352" y="709708"/>
              <a:chExt cx="5001300" cy="4500300"/>
            </a:xfrm>
          </p:grpSpPr>
          <p:cxnSp>
            <p:nvCxnSpPr>
              <p:cNvPr id="9" name="Google Shape;305;p41">
                <a:extLst>
                  <a:ext uri="{FF2B5EF4-FFF2-40B4-BE49-F238E27FC236}">
                    <a16:creationId xmlns:a16="http://schemas.microsoft.com/office/drawing/2014/main" id="{D69C10C5-1EC4-1CFC-FD2E-155C441D6951}"/>
                  </a:ext>
                </a:extLst>
              </p:cNvPr>
              <p:cNvCxnSpPr/>
              <p:nvPr/>
            </p:nvCxnSpPr>
            <p:spPr>
              <a:xfrm rot="5400000">
                <a:off x="4526852" y="459208"/>
                <a:ext cx="4500300" cy="5001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" name="Google Shape;306;p41">
                <a:extLst>
                  <a:ext uri="{FF2B5EF4-FFF2-40B4-BE49-F238E27FC236}">
                    <a16:creationId xmlns:a16="http://schemas.microsoft.com/office/drawing/2014/main" id="{9A4B717C-1C99-1877-AAD1-A86A5AB0CA17}"/>
                  </a:ext>
                </a:extLst>
              </p:cNvPr>
              <p:cNvSpPr/>
              <p:nvPr/>
            </p:nvSpPr>
            <p:spPr>
              <a:xfrm flipH="1">
                <a:off x="4823819" y="1290676"/>
                <a:ext cx="4322700" cy="3891000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307;p41">
              <a:extLst>
                <a:ext uri="{FF2B5EF4-FFF2-40B4-BE49-F238E27FC236}">
                  <a16:creationId xmlns:a16="http://schemas.microsoft.com/office/drawing/2014/main" id="{26FBFDCD-2D3D-F2C6-2A52-5BA1A91BD211}"/>
                </a:ext>
              </a:extLst>
            </p:cNvPr>
            <p:cNvGrpSpPr/>
            <p:nvPr/>
          </p:nvGrpSpPr>
          <p:grpSpPr>
            <a:xfrm rot="-5400000">
              <a:off x="4775153" y="-52076"/>
              <a:ext cx="4583374" cy="4249590"/>
              <a:chOff x="4276575" y="600075"/>
              <a:chExt cx="4972200" cy="4610100"/>
            </a:xfrm>
          </p:grpSpPr>
          <p:cxnSp>
            <p:nvCxnSpPr>
              <p:cNvPr id="5" name="Google Shape;308;p41">
                <a:extLst>
                  <a:ext uri="{FF2B5EF4-FFF2-40B4-BE49-F238E27FC236}">
                    <a16:creationId xmlns:a16="http://schemas.microsoft.com/office/drawing/2014/main" id="{BC1B0700-C682-86E5-F757-46AC01565469}"/>
                  </a:ext>
                </a:extLst>
              </p:cNvPr>
              <p:cNvCxnSpPr/>
              <p:nvPr/>
            </p:nvCxnSpPr>
            <p:spPr>
              <a:xfrm flipH="1">
                <a:off x="4276575" y="600075"/>
                <a:ext cx="4972200" cy="4610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" name="Google Shape;309;p41">
                <a:extLst>
                  <a:ext uri="{FF2B5EF4-FFF2-40B4-BE49-F238E27FC236}">
                    <a16:creationId xmlns:a16="http://schemas.microsoft.com/office/drawing/2014/main" id="{CBF72A3E-4ABE-0BD6-9DB6-160D7994FB1D}"/>
                  </a:ext>
                </a:extLst>
              </p:cNvPr>
              <p:cNvSpPr/>
              <p:nvPr/>
            </p:nvSpPr>
            <p:spPr>
              <a:xfrm flipH="1">
                <a:off x="4823819" y="1290676"/>
                <a:ext cx="4322700" cy="3891000"/>
              </a:xfrm>
              <a:prstGeom prst="rtTriangl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57046B60-81E3-9CF7-F3A3-227E505949CB}"/>
              </a:ext>
            </a:extLst>
          </p:cNvPr>
          <p:cNvSpPr/>
          <p:nvPr/>
        </p:nvSpPr>
        <p:spPr>
          <a:xfrm>
            <a:off x="357271" y="4290746"/>
            <a:ext cx="760329" cy="738454"/>
          </a:xfrm>
          <a:prstGeom prst="rtTriangle">
            <a:avLst/>
          </a:prstGeom>
          <a:solidFill>
            <a:srgbClr val="143E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D4423BD-DEBC-A7D5-7D7F-F4722B19F9ED}"/>
              </a:ext>
            </a:extLst>
          </p:cNvPr>
          <p:cNvGrpSpPr/>
          <p:nvPr/>
        </p:nvGrpSpPr>
        <p:grpSpPr>
          <a:xfrm>
            <a:off x="439520" y="1173764"/>
            <a:ext cx="8280400" cy="3687203"/>
            <a:chOff x="439520" y="1173764"/>
            <a:chExt cx="8280400" cy="3687203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3B09272-684D-B19F-B731-FBF53A384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1078961" y="1173764"/>
              <a:ext cx="6986079" cy="3439981"/>
            </a:xfrm>
            <a:prstGeom prst="rect">
              <a:avLst/>
            </a:prstGeom>
            <a:ln w="6350">
              <a:noFill/>
            </a:ln>
          </p:spPr>
        </p:pic>
        <p:sp>
          <p:nvSpPr>
            <p:cNvPr id="21" name="Google Shape;256;p38">
              <a:extLst>
                <a:ext uri="{FF2B5EF4-FFF2-40B4-BE49-F238E27FC236}">
                  <a16:creationId xmlns:a16="http://schemas.microsoft.com/office/drawing/2014/main" id="{092D4E3C-7CDD-4FF4-7E6F-3C96E3987615}"/>
                </a:ext>
              </a:extLst>
            </p:cNvPr>
            <p:cNvSpPr txBox="1">
              <a:spLocks/>
            </p:cNvSpPr>
            <p:nvPr/>
          </p:nvSpPr>
          <p:spPr>
            <a:xfrm>
              <a:off x="439520" y="4324229"/>
              <a:ext cx="8280400" cy="5367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9pPr>
            </a:lstStyle>
            <a:p>
              <a:pPr marL="177800" indent="0" algn="ctr">
                <a:lnSpc>
                  <a:spcPct val="150000"/>
                </a:lnSpc>
                <a:buSzPct val="120000"/>
              </a:pPr>
              <a:r>
                <a: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Participant trends every month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040918D-8FF9-310E-357E-CF254311B046}"/>
              </a:ext>
            </a:extLst>
          </p:cNvPr>
          <p:cNvGrpSpPr/>
          <p:nvPr/>
        </p:nvGrpSpPr>
        <p:grpSpPr>
          <a:xfrm>
            <a:off x="431800" y="1173764"/>
            <a:ext cx="8280400" cy="3671184"/>
            <a:chOff x="431800" y="1173764"/>
            <a:chExt cx="8280400" cy="367118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BBCAC05-0296-A589-8D37-18E3A2BB7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981777" y="1173764"/>
              <a:ext cx="7090983" cy="3439981"/>
            </a:xfrm>
            <a:prstGeom prst="rect">
              <a:avLst/>
            </a:prstGeom>
            <a:ln>
              <a:noFill/>
            </a:ln>
          </p:spPr>
        </p:pic>
        <p:sp>
          <p:nvSpPr>
            <p:cNvPr id="23" name="Google Shape;256;p38">
              <a:extLst>
                <a:ext uri="{FF2B5EF4-FFF2-40B4-BE49-F238E27FC236}">
                  <a16:creationId xmlns:a16="http://schemas.microsoft.com/office/drawing/2014/main" id="{030FDBD8-1AB9-3131-9BE1-3E6613BB6045}"/>
                </a:ext>
              </a:extLst>
            </p:cNvPr>
            <p:cNvSpPr txBox="1">
              <a:spLocks/>
            </p:cNvSpPr>
            <p:nvPr/>
          </p:nvSpPr>
          <p:spPr>
            <a:xfrm>
              <a:off x="431800" y="4308210"/>
              <a:ext cx="8280400" cy="5367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9pPr>
            </a:lstStyle>
            <a:p>
              <a:pPr marL="177800" indent="0" algn="ctr">
                <a:lnSpc>
                  <a:spcPct val="150000"/>
                </a:lnSpc>
                <a:buSzPct val="120000"/>
              </a:pPr>
              <a:r>
                <a: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Participant trends every year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3980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>
          <a:extLst>
            <a:ext uri="{FF2B5EF4-FFF2-40B4-BE49-F238E27FC236}">
              <a16:creationId xmlns:a16="http://schemas.microsoft.com/office/drawing/2014/main" id="{5B7D39E7-C38A-D8F9-2017-25F75E6C2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55;p38">
            <a:extLst>
              <a:ext uri="{FF2B5EF4-FFF2-40B4-BE49-F238E27FC236}">
                <a16:creationId xmlns:a16="http://schemas.microsoft.com/office/drawing/2014/main" id="{D73AEC7E-94A3-74B1-0740-23A105839B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800" y="414175"/>
            <a:ext cx="8280400" cy="53673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Participation Frequency (Summer vs Winter)</a:t>
            </a:r>
            <a:endParaRPr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F87A63-10D7-C935-517B-9FBB7CD2F6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197"/>
          <a:stretch>
            <a:fillRect/>
          </a:stretch>
        </p:blipFill>
        <p:spPr>
          <a:xfrm>
            <a:off x="1103646" y="1131888"/>
            <a:ext cx="6936709" cy="3344862"/>
          </a:xfrm>
          <a:prstGeom prst="rect">
            <a:avLst/>
          </a:prstGeom>
        </p:spPr>
      </p:pic>
      <p:sp>
        <p:nvSpPr>
          <p:cNvPr id="5" name="Google Shape;256;p38">
            <a:extLst>
              <a:ext uri="{FF2B5EF4-FFF2-40B4-BE49-F238E27FC236}">
                <a16:creationId xmlns:a16="http://schemas.microsoft.com/office/drawing/2014/main" id="{D6444A4C-4490-F4DD-5099-BCE8A1C665E7}"/>
              </a:ext>
            </a:extLst>
          </p:cNvPr>
          <p:cNvSpPr txBox="1">
            <a:spLocks/>
          </p:cNvSpPr>
          <p:nvPr/>
        </p:nvSpPr>
        <p:spPr>
          <a:xfrm>
            <a:off x="431800" y="4276744"/>
            <a:ext cx="8280400" cy="536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182562" lvl="0" indent="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</a:pPr>
            <a:r>
              <a:rPr lang="en-US" alt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Summer VS Winter - Participation Frequency by Year (2027 to Present)</a:t>
            </a:r>
          </a:p>
        </p:txBody>
      </p:sp>
      <p:cxnSp>
        <p:nvCxnSpPr>
          <p:cNvPr id="8" name="Google Shape;260;p38">
            <a:extLst>
              <a:ext uri="{FF2B5EF4-FFF2-40B4-BE49-F238E27FC236}">
                <a16:creationId xmlns:a16="http://schemas.microsoft.com/office/drawing/2014/main" id="{8A0A90CC-2E0E-A343-7495-2374CCD3191B}"/>
              </a:ext>
            </a:extLst>
          </p:cNvPr>
          <p:cNvCxnSpPr/>
          <p:nvPr/>
        </p:nvCxnSpPr>
        <p:spPr>
          <a:xfrm>
            <a:off x="431800" y="1125638"/>
            <a:ext cx="673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66144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>
          <a:extLst>
            <a:ext uri="{FF2B5EF4-FFF2-40B4-BE49-F238E27FC236}">
              <a16:creationId xmlns:a16="http://schemas.microsoft.com/office/drawing/2014/main" id="{3ABD253E-5A3C-4C2E-29F9-795B2D29A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255;p38">
            <a:extLst>
              <a:ext uri="{FF2B5EF4-FFF2-40B4-BE49-F238E27FC236}">
                <a16:creationId xmlns:a16="http://schemas.microsoft.com/office/drawing/2014/main" id="{D1ABC039-03AD-3E15-011F-79648C2080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800" y="414175"/>
            <a:ext cx="8280400" cy="53673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Cumulative New People Joining Over Time</a:t>
            </a:r>
            <a:endParaRPr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7" name="Google Shape;260;p38">
            <a:extLst>
              <a:ext uri="{FF2B5EF4-FFF2-40B4-BE49-F238E27FC236}">
                <a16:creationId xmlns:a16="http://schemas.microsoft.com/office/drawing/2014/main" id="{8A82EB5C-DD0C-CE34-A5FA-8D009C677D2F}"/>
              </a:ext>
            </a:extLst>
          </p:cNvPr>
          <p:cNvCxnSpPr/>
          <p:nvPr/>
        </p:nvCxnSpPr>
        <p:spPr>
          <a:xfrm>
            <a:off x="431800" y="1125638"/>
            <a:ext cx="673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FFDAE4ED-5377-D46A-6B23-CAED330C0DE9}"/>
              </a:ext>
            </a:extLst>
          </p:cNvPr>
          <p:cNvGrpSpPr/>
          <p:nvPr/>
        </p:nvGrpSpPr>
        <p:grpSpPr>
          <a:xfrm>
            <a:off x="431800" y="1131888"/>
            <a:ext cx="8280400" cy="3687844"/>
            <a:chOff x="431800" y="1131888"/>
            <a:chExt cx="8280400" cy="368784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AF2148B-3F8D-E986-06CA-B07EE4C09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2592" y="1131888"/>
              <a:ext cx="6902815" cy="3420000"/>
            </a:xfrm>
            <a:prstGeom prst="rect">
              <a:avLst/>
            </a:prstGeom>
          </p:spPr>
        </p:pic>
        <p:sp>
          <p:nvSpPr>
            <p:cNvPr id="4" name="Google Shape;256;p38">
              <a:extLst>
                <a:ext uri="{FF2B5EF4-FFF2-40B4-BE49-F238E27FC236}">
                  <a16:creationId xmlns:a16="http://schemas.microsoft.com/office/drawing/2014/main" id="{81120C5C-89E7-AFFE-8B8C-126A72A88F10}"/>
                </a:ext>
              </a:extLst>
            </p:cNvPr>
            <p:cNvSpPr txBox="1">
              <a:spLocks/>
            </p:cNvSpPr>
            <p:nvPr/>
          </p:nvSpPr>
          <p:spPr>
            <a:xfrm>
              <a:off x="431800" y="4282993"/>
              <a:ext cx="8280400" cy="5367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9pPr>
            </a:lstStyle>
            <a:p>
              <a:pPr marL="182562" lvl="0" indent="0" algn="ctr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20000"/>
              </a:pPr>
              <a:r>
                <a:rPr lang="en-US" altLang="en-US" sz="18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New People Joining (since 2014)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01D9F6-2F5A-5000-08FD-A911CB454EF0}"/>
              </a:ext>
            </a:extLst>
          </p:cNvPr>
          <p:cNvGrpSpPr/>
          <p:nvPr/>
        </p:nvGrpSpPr>
        <p:grpSpPr>
          <a:xfrm>
            <a:off x="431800" y="1131890"/>
            <a:ext cx="8280400" cy="3681593"/>
            <a:chOff x="431800" y="1131890"/>
            <a:chExt cx="8280400" cy="3681593"/>
          </a:xfrm>
        </p:grpSpPr>
        <p:sp>
          <p:nvSpPr>
            <p:cNvPr id="8" name="Google Shape;256;p38">
              <a:extLst>
                <a:ext uri="{FF2B5EF4-FFF2-40B4-BE49-F238E27FC236}">
                  <a16:creationId xmlns:a16="http://schemas.microsoft.com/office/drawing/2014/main" id="{BA62E658-CE1B-9CE6-4FA1-BB5F432D8DDD}"/>
                </a:ext>
              </a:extLst>
            </p:cNvPr>
            <p:cNvSpPr txBox="1">
              <a:spLocks/>
            </p:cNvSpPr>
            <p:nvPr/>
          </p:nvSpPr>
          <p:spPr>
            <a:xfrm>
              <a:off x="431800" y="4276744"/>
              <a:ext cx="8280400" cy="5367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9pPr>
            </a:lstStyle>
            <a:p>
              <a:pPr marL="182562" lvl="0" indent="0" algn="ctr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20000"/>
              </a:pPr>
              <a:r>
                <a:rPr lang="en-US" altLang="en-US" sz="18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New People Joining (since 2017)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F1F2BED-6283-C06A-95F6-C94D6CD40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-1" b="1734"/>
            <a:stretch>
              <a:fillRect/>
            </a:stretch>
          </p:blipFill>
          <p:spPr>
            <a:xfrm>
              <a:off x="1104999" y="1131890"/>
              <a:ext cx="6912000" cy="33410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6769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475;p53">
            <a:extLst>
              <a:ext uri="{FF2B5EF4-FFF2-40B4-BE49-F238E27FC236}">
                <a16:creationId xmlns:a16="http://schemas.microsoft.com/office/drawing/2014/main" id="{BD578851-7BA4-945B-937F-8F9CADC25A5C}"/>
              </a:ext>
            </a:extLst>
          </p:cNvPr>
          <p:cNvGrpSpPr/>
          <p:nvPr/>
        </p:nvGrpSpPr>
        <p:grpSpPr>
          <a:xfrm>
            <a:off x="-4297474" y="-19150"/>
            <a:ext cx="4102500" cy="5162700"/>
            <a:chOff x="-4874" y="-19150"/>
            <a:chExt cx="4102500" cy="5162700"/>
          </a:xfrm>
        </p:grpSpPr>
        <p:sp>
          <p:nvSpPr>
            <p:cNvPr id="5" name="Google Shape;476;p53">
              <a:extLst>
                <a:ext uri="{FF2B5EF4-FFF2-40B4-BE49-F238E27FC236}">
                  <a16:creationId xmlns:a16="http://schemas.microsoft.com/office/drawing/2014/main" id="{8B278E68-B6B0-4098-2A0B-6241989AD214}"/>
                </a:ext>
              </a:extLst>
            </p:cNvPr>
            <p:cNvSpPr/>
            <p:nvPr/>
          </p:nvSpPr>
          <p:spPr>
            <a:xfrm rot="-5400000" flipH="1">
              <a:off x="-70273" y="65410"/>
              <a:ext cx="3833291" cy="3702490"/>
            </a:xfrm>
            <a:custGeom>
              <a:avLst/>
              <a:gdLst/>
              <a:ahLst/>
              <a:cxnLst/>
              <a:rect l="l" t="t" r="r" b="b"/>
              <a:pathLst>
                <a:path w="107330" h="107303" extrusionOk="0">
                  <a:moveTo>
                    <a:pt x="1" y="1"/>
                  </a:moveTo>
                  <a:lnTo>
                    <a:pt x="1" y="107303"/>
                  </a:lnTo>
                  <a:lnTo>
                    <a:pt x="1073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77;p53">
              <a:extLst>
                <a:ext uri="{FF2B5EF4-FFF2-40B4-BE49-F238E27FC236}">
                  <a16:creationId xmlns:a16="http://schemas.microsoft.com/office/drawing/2014/main" id="{69EF82BA-1483-73F1-D5B7-2A9CA0B83AD7}"/>
                </a:ext>
              </a:extLst>
            </p:cNvPr>
            <p:cNvSpPr/>
            <p:nvPr/>
          </p:nvSpPr>
          <p:spPr>
            <a:xfrm>
              <a:off x="-4874" y="3302750"/>
              <a:ext cx="1773600" cy="18408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" name="Google Shape;478;p53">
              <a:extLst>
                <a:ext uri="{FF2B5EF4-FFF2-40B4-BE49-F238E27FC236}">
                  <a16:creationId xmlns:a16="http://schemas.microsoft.com/office/drawing/2014/main" id="{72BF9B43-92B2-B31A-3226-0F842CB4563A}"/>
                </a:ext>
              </a:extLst>
            </p:cNvPr>
            <p:cNvCxnSpPr>
              <a:stCxn id="6" idx="1"/>
            </p:cNvCxnSpPr>
            <p:nvPr/>
          </p:nvCxnSpPr>
          <p:spPr>
            <a:xfrm rot="10800000" flipH="1">
              <a:off x="-4874" y="-19150"/>
              <a:ext cx="4102500" cy="42423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" name="Google Shape;255;p38">
            <a:extLst>
              <a:ext uri="{FF2B5EF4-FFF2-40B4-BE49-F238E27FC236}">
                <a16:creationId xmlns:a16="http://schemas.microsoft.com/office/drawing/2014/main" id="{3ABF67B8-DA6A-31C6-8EA6-3B7CB7E4AF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800" y="414175"/>
            <a:ext cx="8280400" cy="53673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Seasonal Participation – Summer v/s Winter</a:t>
            </a:r>
            <a:endParaRPr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9" name="Google Shape;260;p38">
            <a:extLst>
              <a:ext uri="{FF2B5EF4-FFF2-40B4-BE49-F238E27FC236}">
                <a16:creationId xmlns:a16="http://schemas.microsoft.com/office/drawing/2014/main" id="{246A69E0-4680-A403-5B36-E9D4E0AD35F5}"/>
              </a:ext>
            </a:extLst>
          </p:cNvPr>
          <p:cNvCxnSpPr/>
          <p:nvPr/>
        </p:nvCxnSpPr>
        <p:spPr>
          <a:xfrm>
            <a:off x="431800" y="1125638"/>
            <a:ext cx="673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055F7D-A960-D693-1AB1-17ED5C232198}"/>
              </a:ext>
            </a:extLst>
          </p:cNvPr>
          <p:cNvGrpSpPr/>
          <p:nvPr/>
        </p:nvGrpSpPr>
        <p:grpSpPr>
          <a:xfrm>
            <a:off x="431800" y="1172303"/>
            <a:ext cx="8280400" cy="3630702"/>
            <a:chOff x="431800" y="1172303"/>
            <a:chExt cx="8280400" cy="3630702"/>
          </a:xfrm>
        </p:grpSpPr>
        <p:sp>
          <p:nvSpPr>
            <p:cNvPr id="10" name="Google Shape;256;p38">
              <a:extLst>
                <a:ext uri="{FF2B5EF4-FFF2-40B4-BE49-F238E27FC236}">
                  <a16:creationId xmlns:a16="http://schemas.microsoft.com/office/drawing/2014/main" id="{D10FA297-7642-1EE2-1C78-D816C36621F4}"/>
                </a:ext>
              </a:extLst>
            </p:cNvPr>
            <p:cNvSpPr txBox="1">
              <a:spLocks/>
            </p:cNvSpPr>
            <p:nvPr/>
          </p:nvSpPr>
          <p:spPr>
            <a:xfrm>
              <a:off x="431800" y="4162127"/>
              <a:ext cx="8280400" cy="6408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9pPr>
            </a:lstStyle>
            <a:p>
              <a:pPr marL="177800" indent="0" algn="ctr">
                <a:lnSpc>
                  <a:spcPct val="150000"/>
                </a:lnSpc>
                <a:buSzPct val="120000"/>
              </a:pPr>
              <a:r>
                <a: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Summer vs Winter – Total Unique participants (Since 2017)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FA828E0-6F6A-4DF5-9B47-BAC59B063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6727" y="1172303"/>
              <a:ext cx="6433728" cy="316800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E44E76A-9405-0BB1-A192-430C8EB20E36}"/>
              </a:ext>
            </a:extLst>
          </p:cNvPr>
          <p:cNvGrpSpPr/>
          <p:nvPr/>
        </p:nvGrpSpPr>
        <p:grpSpPr>
          <a:xfrm>
            <a:off x="431800" y="1175753"/>
            <a:ext cx="8280400" cy="3627252"/>
            <a:chOff x="431800" y="1175753"/>
            <a:chExt cx="8280400" cy="3627252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131BCC5-B7A2-59DD-6089-3C21723FC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72665" y="1175753"/>
              <a:ext cx="6307790" cy="3164550"/>
            </a:xfrm>
            <a:prstGeom prst="rect">
              <a:avLst/>
            </a:prstGeom>
          </p:spPr>
        </p:pic>
        <p:sp>
          <p:nvSpPr>
            <p:cNvPr id="17" name="Google Shape;256;p38">
              <a:extLst>
                <a:ext uri="{FF2B5EF4-FFF2-40B4-BE49-F238E27FC236}">
                  <a16:creationId xmlns:a16="http://schemas.microsoft.com/office/drawing/2014/main" id="{857DD27F-0001-C22E-4FF1-0032FD4E9898}"/>
                </a:ext>
              </a:extLst>
            </p:cNvPr>
            <p:cNvSpPr txBox="1">
              <a:spLocks/>
            </p:cNvSpPr>
            <p:nvPr/>
          </p:nvSpPr>
          <p:spPr>
            <a:xfrm>
              <a:off x="431800" y="4162127"/>
              <a:ext cx="8280400" cy="6408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9pPr>
            </a:lstStyle>
            <a:p>
              <a:pPr marL="177800" indent="0" algn="ctr">
                <a:lnSpc>
                  <a:spcPct val="150000"/>
                </a:lnSpc>
                <a:buSzPct val="120000"/>
              </a:pPr>
              <a:r>
                <a: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Summer vs Winter – Yearly Average Unique participants (Since 2017)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39"/>
          <p:cNvGrpSpPr/>
          <p:nvPr/>
        </p:nvGrpSpPr>
        <p:grpSpPr>
          <a:xfrm rot="-5400000">
            <a:off x="6619286" y="29456"/>
            <a:ext cx="2629797" cy="2438282"/>
            <a:chOff x="4276575" y="600075"/>
            <a:chExt cx="4972200" cy="4610100"/>
          </a:xfrm>
        </p:grpSpPr>
        <p:cxnSp>
          <p:nvCxnSpPr>
            <p:cNvPr id="285" name="Google Shape;285;p39"/>
            <p:cNvCxnSpPr/>
            <p:nvPr/>
          </p:nvCxnSpPr>
          <p:spPr>
            <a:xfrm flipH="1">
              <a:off x="4276575" y="600075"/>
              <a:ext cx="4972200" cy="46101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6" name="Google Shape;286;p39"/>
            <p:cNvSpPr/>
            <p:nvPr/>
          </p:nvSpPr>
          <p:spPr>
            <a:xfrm flipH="1">
              <a:off x="4823819" y="1290676"/>
              <a:ext cx="4322700" cy="3891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255;p38">
            <a:extLst>
              <a:ext uri="{FF2B5EF4-FFF2-40B4-BE49-F238E27FC236}">
                <a16:creationId xmlns:a16="http://schemas.microsoft.com/office/drawing/2014/main" id="{BC3B05C2-C83C-E94B-CE90-7C22FC1CA3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800" y="414175"/>
            <a:ext cx="8280400" cy="53673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Unique participation </a:t>
            </a:r>
            <a:r>
              <a:rPr lang="en-IN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 each category</a:t>
            </a:r>
            <a:endParaRPr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1" name="Google Shape;260;p38">
            <a:extLst>
              <a:ext uri="{FF2B5EF4-FFF2-40B4-BE49-F238E27FC236}">
                <a16:creationId xmlns:a16="http://schemas.microsoft.com/office/drawing/2014/main" id="{3BE0BE40-56B3-659E-2BFF-F1ACF6E41174}"/>
              </a:ext>
            </a:extLst>
          </p:cNvPr>
          <p:cNvCxnSpPr/>
          <p:nvPr/>
        </p:nvCxnSpPr>
        <p:spPr>
          <a:xfrm>
            <a:off x="431800" y="1125638"/>
            <a:ext cx="673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Google Shape;256;p38">
            <a:extLst>
              <a:ext uri="{FF2B5EF4-FFF2-40B4-BE49-F238E27FC236}">
                <a16:creationId xmlns:a16="http://schemas.microsoft.com/office/drawing/2014/main" id="{E790202D-236F-8510-E83B-83A9A1383060}"/>
              </a:ext>
            </a:extLst>
          </p:cNvPr>
          <p:cNvSpPr txBox="1">
            <a:spLocks/>
          </p:cNvSpPr>
          <p:nvPr/>
        </p:nvSpPr>
        <p:spPr>
          <a:xfrm>
            <a:off x="468313" y="4168653"/>
            <a:ext cx="8280400" cy="765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177800" indent="0" algn="ctr">
              <a:lnSpc>
                <a:spcPct val="150000"/>
              </a:lnSpc>
              <a:buSzPct val="120000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Yearly average unique participants in each category</a:t>
            </a:r>
          </a:p>
        </p:txBody>
      </p:sp>
      <p:grpSp>
        <p:nvGrpSpPr>
          <p:cNvPr id="2" name="Google Shape;475;p53">
            <a:extLst>
              <a:ext uri="{FF2B5EF4-FFF2-40B4-BE49-F238E27FC236}">
                <a16:creationId xmlns:a16="http://schemas.microsoft.com/office/drawing/2014/main" id="{35467C2A-8E94-FB02-596E-81F86DB4C71C}"/>
              </a:ext>
            </a:extLst>
          </p:cNvPr>
          <p:cNvGrpSpPr/>
          <p:nvPr/>
        </p:nvGrpSpPr>
        <p:grpSpPr>
          <a:xfrm>
            <a:off x="-5237274" y="-19150"/>
            <a:ext cx="4102500" cy="5162700"/>
            <a:chOff x="-4874" y="-19150"/>
            <a:chExt cx="4102500" cy="5162700"/>
          </a:xfrm>
        </p:grpSpPr>
        <p:sp>
          <p:nvSpPr>
            <p:cNvPr id="3" name="Google Shape;476;p53">
              <a:extLst>
                <a:ext uri="{FF2B5EF4-FFF2-40B4-BE49-F238E27FC236}">
                  <a16:creationId xmlns:a16="http://schemas.microsoft.com/office/drawing/2014/main" id="{C2510E9F-5BA1-E361-07A7-5D7CEA06A84A}"/>
                </a:ext>
              </a:extLst>
            </p:cNvPr>
            <p:cNvSpPr/>
            <p:nvPr/>
          </p:nvSpPr>
          <p:spPr>
            <a:xfrm rot="-5400000" flipH="1">
              <a:off x="-70273" y="65410"/>
              <a:ext cx="3833291" cy="3702490"/>
            </a:xfrm>
            <a:custGeom>
              <a:avLst/>
              <a:gdLst/>
              <a:ahLst/>
              <a:cxnLst/>
              <a:rect l="l" t="t" r="r" b="b"/>
              <a:pathLst>
                <a:path w="107330" h="107303" extrusionOk="0">
                  <a:moveTo>
                    <a:pt x="1" y="1"/>
                  </a:moveTo>
                  <a:lnTo>
                    <a:pt x="1" y="107303"/>
                  </a:lnTo>
                  <a:lnTo>
                    <a:pt x="1073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77;p53">
              <a:extLst>
                <a:ext uri="{FF2B5EF4-FFF2-40B4-BE49-F238E27FC236}">
                  <a16:creationId xmlns:a16="http://schemas.microsoft.com/office/drawing/2014/main" id="{EA8D855C-A425-513A-8FE5-3DA96B2F0DBE}"/>
                </a:ext>
              </a:extLst>
            </p:cNvPr>
            <p:cNvSpPr/>
            <p:nvPr/>
          </p:nvSpPr>
          <p:spPr>
            <a:xfrm>
              <a:off x="-4874" y="3302750"/>
              <a:ext cx="1773600" cy="18408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" name="Google Shape;478;p53">
              <a:extLst>
                <a:ext uri="{FF2B5EF4-FFF2-40B4-BE49-F238E27FC236}">
                  <a16:creationId xmlns:a16="http://schemas.microsoft.com/office/drawing/2014/main" id="{19A84316-64E8-C8AC-77FE-BA13C286B51E}"/>
                </a:ext>
              </a:extLst>
            </p:cNvPr>
            <p:cNvCxnSpPr>
              <a:stCxn id="4" idx="1"/>
            </p:cNvCxnSpPr>
            <p:nvPr/>
          </p:nvCxnSpPr>
          <p:spPr>
            <a:xfrm rot="10800000" flipH="1">
              <a:off x="-4874" y="-19150"/>
              <a:ext cx="4102500" cy="42423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45A6C5D-F556-5754-67F4-CDFB2A2B3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030" y="1165467"/>
            <a:ext cx="6015941" cy="31948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5" name="Google Shape;475;p53"/>
          <p:cNvGrpSpPr/>
          <p:nvPr/>
        </p:nvGrpSpPr>
        <p:grpSpPr>
          <a:xfrm>
            <a:off x="-4874" y="-19150"/>
            <a:ext cx="4102500" cy="5162700"/>
            <a:chOff x="-4874" y="-19150"/>
            <a:chExt cx="4102500" cy="5162700"/>
          </a:xfrm>
        </p:grpSpPr>
        <p:sp>
          <p:nvSpPr>
            <p:cNvPr id="476" name="Google Shape;476;p53"/>
            <p:cNvSpPr/>
            <p:nvPr/>
          </p:nvSpPr>
          <p:spPr>
            <a:xfrm rot="-5400000" flipH="1">
              <a:off x="-70273" y="65410"/>
              <a:ext cx="3833291" cy="3702490"/>
            </a:xfrm>
            <a:custGeom>
              <a:avLst/>
              <a:gdLst/>
              <a:ahLst/>
              <a:cxnLst/>
              <a:rect l="l" t="t" r="r" b="b"/>
              <a:pathLst>
                <a:path w="107330" h="107303" extrusionOk="0">
                  <a:moveTo>
                    <a:pt x="1" y="1"/>
                  </a:moveTo>
                  <a:lnTo>
                    <a:pt x="1" y="107303"/>
                  </a:lnTo>
                  <a:lnTo>
                    <a:pt x="1073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53"/>
            <p:cNvSpPr/>
            <p:nvPr/>
          </p:nvSpPr>
          <p:spPr>
            <a:xfrm>
              <a:off x="-4874" y="3302750"/>
              <a:ext cx="1773600" cy="18408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8" name="Google Shape;478;p53"/>
            <p:cNvCxnSpPr>
              <a:stCxn id="477" idx="1"/>
            </p:cNvCxnSpPr>
            <p:nvPr/>
          </p:nvCxnSpPr>
          <p:spPr>
            <a:xfrm rot="10800000" flipH="1">
              <a:off x="-4874" y="-19150"/>
              <a:ext cx="4102500" cy="42423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" name="Google Shape;310;p41">
            <a:extLst>
              <a:ext uri="{FF2B5EF4-FFF2-40B4-BE49-F238E27FC236}">
                <a16:creationId xmlns:a16="http://schemas.microsoft.com/office/drawing/2014/main" id="{C58AF7C6-B879-8499-0CF3-7E75348F9C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73950" y="2912795"/>
            <a:ext cx="4074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Thank you</a:t>
            </a:r>
            <a:endParaRPr sz="6000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5" name="Google Shape;313;p41">
            <a:extLst>
              <a:ext uri="{FF2B5EF4-FFF2-40B4-BE49-F238E27FC236}">
                <a16:creationId xmlns:a16="http://schemas.microsoft.com/office/drawing/2014/main" id="{BE364B03-A803-3D03-962A-9F147FD71DF4}"/>
              </a:ext>
            </a:extLst>
          </p:cNvPr>
          <p:cNvCxnSpPr>
            <a:cxnSpLocks/>
          </p:cNvCxnSpPr>
          <p:nvPr/>
        </p:nvCxnSpPr>
        <p:spPr>
          <a:xfrm>
            <a:off x="2274745" y="3774100"/>
            <a:ext cx="912955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55;p38">
            <a:extLst>
              <a:ext uri="{FF2B5EF4-FFF2-40B4-BE49-F238E27FC236}">
                <a16:creationId xmlns:a16="http://schemas.microsoft.com/office/drawing/2014/main" id="{9363790F-C022-9369-B852-C601BDD07581}"/>
              </a:ext>
            </a:extLst>
          </p:cNvPr>
          <p:cNvSpPr txBox="1">
            <a:spLocks/>
          </p:cNvSpPr>
          <p:nvPr/>
        </p:nvSpPr>
        <p:spPr>
          <a:xfrm>
            <a:off x="431800" y="414175"/>
            <a:ext cx="8280400" cy="53673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3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</a:p>
        </p:txBody>
      </p:sp>
      <p:sp>
        <p:nvSpPr>
          <p:cNvPr id="3" name="Google Shape;256;p38">
            <a:extLst>
              <a:ext uri="{FF2B5EF4-FFF2-40B4-BE49-F238E27FC236}">
                <a16:creationId xmlns:a16="http://schemas.microsoft.com/office/drawing/2014/main" id="{F3EB50B9-1750-8CEA-DF1C-7016453E3B7F}"/>
              </a:ext>
            </a:extLst>
          </p:cNvPr>
          <p:cNvSpPr txBox="1">
            <a:spLocks/>
          </p:cNvSpPr>
          <p:nvPr/>
        </p:nvSpPr>
        <p:spPr>
          <a:xfrm>
            <a:off x="431800" y="1131888"/>
            <a:ext cx="8280400" cy="3419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33400" indent="-355600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pPr marL="533400" indent="-355600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internship with BCI</a:t>
            </a:r>
          </a:p>
          <a:p>
            <a:pPr marL="533400" indent="-355600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overview</a:t>
            </a:r>
          </a:p>
          <a:p>
            <a:pPr marL="533400" indent="-355600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Methodology</a:t>
            </a:r>
          </a:p>
          <a:p>
            <a:pPr marL="533400" indent="-355600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Google Shape;260;p38">
            <a:extLst>
              <a:ext uri="{FF2B5EF4-FFF2-40B4-BE49-F238E27FC236}">
                <a16:creationId xmlns:a16="http://schemas.microsoft.com/office/drawing/2014/main" id="{718D8927-7DE9-AADF-22A1-538B78E97A7F}"/>
              </a:ext>
            </a:extLst>
          </p:cNvPr>
          <p:cNvCxnSpPr/>
          <p:nvPr/>
        </p:nvCxnSpPr>
        <p:spPr>
          <a:xfrm>
            <a:off x="431800" y="1125638"/>
            <a:ext cx="673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295;p40">
            <a:extLst>
              <a:ext uri="{FF2B5EF4-FFF2-40B4-BE49-F238E27FC236}">
                <a16:creationId xmlns:a16="http://schemas.microsoft.com/office/drawing/2014/main" id="{FDBBC951-FA5B-6506-022B-AB67AEBD376B}"/>
              </a:ext>
            </a:extLst>
          </p:cNvPr>
          <p:cNvSpPr/>
          <p:nvPr/>
        </p:nvSpPr>
        <p:spPr>
          <a:xfrm flipH="1">
            <a:off x="2673404" y="804455"/>
            <a:ext cx="6470596" cy="53247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" name="line">
            <a:extLst>
              <a:ext uri="{FF2B5EF4-FFF2-40B4-BE49-F238E27FC236}">
                <a16:creationId xmlns:a16="http://schemas.microsoft.com/office/drawing/2014/main" id="{23EC46A2-E684-5682-C5FC-2CF41AC9EF70}"/>
              </a:ext>
            </a:extLst>
          </p:cNvPr>
          <p:cNvCxnSpPr>
            <a:cxnSpLocks/>
          </p:cNvCxnSpPr>
          <p:nvPr/>
        </p:nvCxnSpPr>
        <p:spPr>
          <a:xfrm flipH="1">
            <a:off x="2789676" y="135458"/>
            <a:ext cx="6489790" cy="5329464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296;p40">
            <a:extLst>
              <a:ext uri="{FF2B5EF4-FFF2-40B4-BE49-F238E27FC236}">
                <a16:creationId xmlns:a16="http://schemas.microsoft.com/office/drawing/2014/main" id="{7D02041B-176E-48BD-F0C9-3F1BC500EB43}"/>
              </a:ext>
            </a:extLst>
          </p:cNvPr>
          <p:cNvCxnSpPr/>
          <p:nvPr/>
        </p:nvCxnSpPr>
        <p:spPr>
          <a:xfrm rot="10800000">
            <a:off x="9146947" y="-142975"/>
            <a:ext cx="4989300" cy="4570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297;p40">
            <a:extLst>
              <a:ext uri="{FF2B5EF4-FFF2-40B4-BE49-F238E27FC236}">
                <a16:creationId xmlns:a16="http://schemas.microsoft.com/office/drawing/2014/main" id="{591623B7-2FED-FAE1-742F-D988DDB01CA1}"/>
              </a:ext>
            </a:extLst>
          </p:cNvPr>
          <p:cNvSpPr/>
          <p:nvPr/>
        </p:nvSpPr>
        <p:spPr>
          <a:xfrm rot="10800000">
            <a:off x="9703741" y="-114525"/>
            <a:ext cx="4322700" cy="3891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0148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55;p38">
            <a:extLst>
              <a:ext uri="{FF2B5EF4-FFF2-40B4-BE49-F238E27FC236}">
                <a16:creationId xmlns:a16="http://schemas.microsoft.com/office/drawing/2014/main" id="{1ACBDCDD-C5C2-9050-14DC-3ED00B4E76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800" y="414175"/>
            <a:ext cx="8280400" cy="53673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Introduction</a:t>
            </a:r>
            <a:endParaRPr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7" name="Google Shape;260;p38">
            <a:extLst>
              <a:ext uri="{FF2B5EF4-FFF2-40B4-BE49-F238E27FC236}">
                <a16:creationId xmlns:a16="http://schemas.microsoft.com/office/drawing/2014/main" id="{6248C42E-A984-F37F-05E8-59E6BCD0CE09}"/>
              </a:ext>
            </a:extLst>
          </p:cNvPr>
          <p:cNvCxnSpPr/>
          <p:nvPr/>
        </p:nvCxnSpPr>
        <p:spPr>
          <a:xfrm>
            <a:off x="431800" y="1125638"/>
            <a:ext cx="673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256;p38">
            <a:extLst>
              <a:ext uri="{FF2B5EF4-FFF2-40B4-BE49-F238E27FC236}">
                <a16:creationId xmlns:a16="http://schemas.microsoft.com/office/drawing/2014/main" id="{3534499F-B946-3880-A34B-9ABD8B4749AB}"/>
              </a:ext>
            </a:extLst>
          </p:cNvPr>
          <p:cNvSpPr txBox="1">
            <a:spLocks/>
          </p:cNvSpPr>
          <p:nvPr/>
        </p:nvSpPr>
        <p:spPr>
          <a:xfrm>
            <a:off x="431799" y="1131888"/>
            <a:ext cx="8316913" cy="3419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541338" indent="-363538" algn="just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Bird Count India is a citizen science project allows birdwatchers to submit sightings via eBird.</a:t>
            </a:r>
          </a:p>
          <a:p>
            <a:pPr marL="541338" indent="-363538" algn="just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challenge varies - e.g., log specific bird species, bird a certain number of days, log species from specific habitats, etc. </a:t>
            </a:r>
          </a:p>
          <a:p>
            <a:pPr marL="541338" indent="-363538" algn="just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Participants submit checklists via the eBird app or website following set guidelines.</a:t>
            </a:r>
          </a:p>
          <a:p>
            <a:pPr marL="541338" indent="-363538" algn="just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 are declared based on eBird data, and participants are featured by Bird Count India.</a:t>
            </a:r>
          </a:p>
          <a:p>
            <a:pPr marL="541338" indent="-363538" algn="just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Notable efforts are publicly recognized.</a:t>
            </a:r>
          </a:p>
        </p:txBody>
      </p:sp>
      <p:sp>
        <p:nvSpPr>
          <p:cNvPr id="13" name="Google Shape;295;p40">
            <a:extLst>
              <a:ext uri="{FF2B5EF4-FFF2-40B4-BE49-F238E27FC236}">
                <a16:creationId xmlns:a16="http://schemas.microsoft.com/office/drawing/2014/main" id="{D2F8FA8A-434F-6525-8C8D-B1E6447F39E8}"/>
              </a:ext>
            </a:extLst>
          </p:cNvPr>
          <p:cNvSpPr/>
          <p:nvPr/>
        </p:nvSpPr>
        <p:spPr>
          <a:xfrm flipH="1">
            <a:off x="10341002" y="0"/>
            <a:ext cx="6470596" cy="53247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" name="line">
            <a:extLst>
              <a:ext uri="{FF2B5EF4-FFF2-40B4-BE49-F238E27FC236}">
                <a16:creationId xmlns:a16="http://schemas.microsoft.com/office/drawing/2014/main" id="{5A709CB9-6CB9-FC83-BC4E-0C960AC97FA4}"/>
              </a:ext>
            </a:extLst>
          </p:cNvPr>
          <p:cNvCxnSpPr>
            <a:cxnSpLocks/>
          </p:cNvCxnSpPr>
          <p:nvPr/>
        </p:nvCxnSpPr>
        <p:spPr>
          <a:xfrm flipH="1">
            <a:off x="10457274" y="-668997"/>
            <a:ext cx="6489790" cy="5329464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55;p38">
            <a:extLst>
              <a:ext uri="{FF2B5EF4-FFF2-40B4-BE49-F238E27FC236}">
                <a16:creationId xmlns:a16="http://schemas.microsoft.com/office/drawing/2014/main" id="{1869B39C-798D-D576-ABD5-39A1329AE6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800" y="414175"/>
            <a:ext cx="8280400" cy="53673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My Internship with Bird Count India</a:t>
            </a:r>
            <a:endParaRPr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3" name="Google Shape;260;p38">
            <a:extLst>
              <a:ext uri="{FF2B5EF4-FFF2-40B4-BE49-F238E27FC236}">
                <a16:creationId xmlns:a16="http://schemas.microsoft.com/office/drawing/2014/main" id="{F24C5C7F-A787-43AC-88CD-FBA30D9553F0}"/>
              </a:ext>
            </a:extLst>
          </p:cNvPr>
          <p:cNvCxnSpPr/>
          <p:nvPr/>
        </p:nvCxnSpPr>
        <p:spPr>
          <a:xfrm>
            <a:off x="431800" y="1125638"/>
            <a:ext cx="673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256;p38">
            <a:extLst>
              <a:ext uri="{FF2B5EF4-FFF2-40B4-BE49-F238E27FC236}">
                <a16:creationId xmlns:a16="http://schemas.microsoft.com/office/drawing/2014/main" id="{FCA70726-4284-DCAC-3BB8-16D5C9A04796}"/>
              </a:ext>
            </a:extLst>
          </p:cNvPr>
          <p:cNvSpPr txBox="1">
            <a:spLocks/>
          </p:cNvSpPr>
          <p:nvPr/>
        </p:nvSpPr>
        <p:spPr>
          <a:xfrm>
            <a:off x="431800" y="1131888"/>
            <a:ext cx="8280400" cy="3419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539750" indent="-357188" algn="just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 under the data analysis and visualization domain.</a:t>
            </a:r>
          </a:p>
          <a:p>
            <a:pPr marL="539750" indent="-357188" algn="just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Tasked with examining participant engagement in the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eBirding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Challenge.</a:t>
            </a:r>
          </a:p>
          <a:p>
            <a:pPr marL="539750" indent="-357188" algn="just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Developed tools to extract, clean, analyze, and visualize birding data.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>
          <a:extLst>
            <a:ext uri="{FF2B5EF4-FFF2-40B4-BE49-F238E27FC236}">
              <a16:creationId xmlns:a16="http://schemas.microsoft.com/office/drawing/2014/main" id="{5AC59EFD-D554-758F-4817-EA6B0CEBF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255;p38">
            <a:extLst>
              <a:ext uri="{FF2B5EF4-FFF2-40B4-BE49-F238E27FC236}">
                <a16:creationId xmlns:a16="http://schemas.microsoft.com/office/drawing/2014/main" id="{1BAF40B6-4171-00BA-BC35-DA1BF983C0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800" y="414175"/>
            <a:ext cx="8280400" cy="53673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Project overview</a:t>
            </a:r>
            <a:endParaRPr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7" name="Google Shape;260;p38">
            <a:extLst>
              <a:ext uri="{FF2B5EF4-FFF2-40B4-BE49-F238E27FC236}">
                <a16:creationId xmlns:a16="http://schemas.microsoft.com/office/drawing/2014/main" id="{D256DD2E-E771-E45F-420B-33AC7C1E5486}"/>
              </a:ext>
            </a:extLst>
          </p:cNvPr>
          <p:cNvCxnSpPr/>
          <p:nvPr/>
        </p:nvCxnSpPr>
        <p:spPr>
          <a:xfrm>
            <a:off x="431800" y="1125638"/>
            <a:ext cx="673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256;p38">
            <a:extLst>
              <a:ext uri="{FF2B5EF4-FFF2-40B4-BE49-F238E27FC236}">
                <a16:creationId xmlns:a16="http://schemas.microsoft.com/office/drawing/2014/main" id="{2F5BF08E-85CB-CEA2-17D3-106B6C346D29}"/>
              </a:ext>
            </a:extLst>
          </p:cNvPr>
          <p:cNvSpPr txBox="1">
            <a:spLocks/>
          </p:cNvSpPr>
          <p:nvPr/>
        </p:nvSpPr>
        <p:spPr>
          <a:xfrm>
            <a:off x="431800" y="1131888"/>
            <a:ext cx="8280400" cy="3419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539750" lvl="0" indent="-357188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Objective: Analyze and visualize participant engagement patterns</a:t>
            </a:r>
          </a:p>
          <a:p>
            <a:pPr marL="539750" lvl="0" indent="-357188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Duration: 2 months (June &amp; July)</a:t>
            </a:r>
          </a:p>
          <a:p>
            <a:pPr marL="539750" lvl="0" indent="-357188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Source: NCF’s birding challenge pages</a:t>
            </a:r>
          </a:p>
          <a:p>
            <a:pPr marL="539750" lvl="0" indent="-357188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Output: Visual dashboards + analytical summaries</a:t>
            </a:r>
          </a:p>
        </p:txBody>
      </p:sp>
    </p:spTree>
    <p:extLst>
      <p:ext uri="{BB962C8B-B14F-4D97-AF65-F5344CB8AC3E}">
        <p14:creationId xmlns:p14="http://schemas.microsoft.com/office/powerpoint/2010/main" val="3805678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>
          <a:extLst>
            <a:ext uri="{FF2B5EF4-FFF2-40B4-BE49-F238E27FC236}">
              <a16:creationId xmlns:a16="http://schemas.microsoft.com/office/drawing/2014/main" id="{3B00EA34-B79B-1EDA-6081-14A9DEA70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55;p38">
            <a:extLst>
              <a:ext uri="{FF2B5EF4-FFF2-40B4-BE49-F238E27FC236}">
                <a16:creationId xmlns:a16="http://schemas.microsoft.com/office/drawing/2014/main" id="{BBB97368-6519-1B3E-C192-BE36BF1021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800" y="414175"/>
            <a:ext cx="8280400" cy="53673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Methodology</a:t>
            </a:r>
            <a:endParaRPr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7" name="Google Shape;260;p38">
            <a:extLst>
              <a:ext uri="{FF2B5EF4-FFF2-40B4-BE49-F238E27FC236}">
                <a16:creationId xmlns:a16="http://schemas.microsoft.com/office/drawing/2014/main" id="{5DE331F8-D12A-9A5E-9ADB-E097EC7CAA98}"/>
              </a:ext>
            </a:extLst>
          </p:cNvPr>
          <p:cNvCxnSpPr/>
          <p:nvPr/>
        </p:nvCxnSpPr>
        <p:spPr>
          <a:xfrm>
            <a:off x="431800" y="1125638"/>
            <a:ext cx="673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256;p38">
            <a:extLst>
              <a:ext uri="{FF2B5EF4-FFF2-40B4-BE49-F238E27FC236}">
                <a16:creationId xmlns:a16="http://schemas.microsoft.com/office/drawing/2014/main" id="{E5288E83-BCCE-60F2-EB08-5496B038BC22}"/>
              </a:ext>
            </a:extLst>
          </p:cNvPr>
          <p:cNvSpPr txBox="1">
            <a:spLocks/>
          </p:cNvSpPr>
          <p:nvPr/>
        </p:nvSpPr>
        <p:spPr>
          <a:xfrm>
            <a:off x="431800" y="1131888"/>
            <a:ext cx="8280400" cy="3419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541338" indent="-363538" algn="just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 scraping the challenge using Python (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BeautifulSoup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541338" indent="-363538" algn="just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cleaning &amp; structuring into challenges and results</a:t>
            </a:r>
          </a:p>
          <a:p>
            <a:pPr marL="534988" indent="-357188" algn="just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Marking the challenges into 6 categories</a:t>
            </a:r>
          </a:p>
          <a:p>
            <a:pPr marL="3365500" lvl="6" indent="-360363" algn="just">
              <a:lnSpc>
                <a:spcPct val="150000"/>
              </a:lnSpc>
              <a:buSzPct val="80000"/>
              <a:buFont typeface="+mj-lt"/>
              <a:buAutoNum type="arabicPeriod" startAt="4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Species based</a:t>
            </a:r>
          </a:p>
          <a:p>
            <a:pPr marL="3365500" lvl="6" indent="-360363" algn="just">
              <a:lnSpc>
                <a:spcPct val="150000"/>
              </a:lnSpc>
              <a:buSzPct val="80000"/>
              <a:buFont typeface="+mj-lt"/>
              <a:buAutoNum type="arabicPeriod" startAt="4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Media based</a:t>
            </a:r>
          </a:p>
          <a:p>
            <a:pPr marL="3365500" lvl="6" indent="-360363" algn="just">
              <a:lnSpc>
                <a:spcPct val="150000"/>
              </a:lnSpc>
              <a:buSzPct val="80000"/>
              <a:buFont typeface="+mj-lt"/>
              <a:buAutoNum type="arabicPeriod" startAt="4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 based</a:t>
            </a:r>
          </a:p>
          <a:p>
            <a:pPr marL="541338" indent="-363538" algn="just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Trend analysis over time (weekly/monthly)</a:t>
            </a:r>
          </a:p>
          <a:p>
            <a:pPr marL="541338" indent="-363538" algn="just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Tools used: Python, Pandas, Matplotlib/Seaborn, Excel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7175ED-75DE-D23D-3C22-FCD9C5AB47EF}"/>
              </a:ext>
            </a:extLst>
          </p:cNvPr>
          <p:cNvSpPr txBox="1"/>
          <p:nvPr/>
        </p:nvSpPr>
        <p:spPr>
          <a:xfrm>
            <a:off x="947395" y="2424636"/>
            <a:ext cx="2139047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34988" lvl="1" indent="-360363" algn="just">
              <a:lnSpc>
                <a:spcPct val="150000"/>
              </a:lnSpc>
              <a:buSzPct val="80000"/>
              <a:buFont typeface="+mj-lt"/>
              <a:buAutoNum type="arabicPeriod"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List based</a:t>
            </a:r>
          </a:p>
          <a:p>
            <a:pPr marL="534988" lvl="1" indent="-360363" algn="just">
              <a:lnSpc>
                <a:spcPct val="150000"/>
              </a:lnSpc>
              <a:buSzPct val="80000"/>
              <a:buFont typeface="+mj-lt"/>
              <a:buAutoNum type="arabicPeriod"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Habitat based</a:t>
            </a:r>
          </a:p>
          <a:p>
            <a:pPr marL="534988" lvl="1" indent="-360363" algn="just">
              <a:lnSpc>
                <a:spcPct val="150000"/>
              </a:lnSpc>
              <a:buSzPct val="80000"/>
              <a:buFont typeface="+mj-lt"/>
              <a:buAutoNum type="arabicPeriod"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Location based</a:t>
            </a:r>
          </a:p>
        </p:txBody>
      </p:sp>
    </p:spTree>
    <p:extLst>
      <p:ext uri="{BB962C8B-B14F-4D97-AF65-F5344CB8AC3E}">
        <p14:creationId xmlns:p14="http://schemas.microsoft.com/office/powerpoint/2010/main" val="1925357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0E6F67-A25F-0513-D5E7-5E6E6F4B4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E9CD53-66C1-16A1-01DB-230DAD2803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12" r="11614"/>
          <a:stretch>
            <a:fillRect/>
          </a:stretch>
        </p:blipFill>
        <p:spPr>
          <a:xfrm>
            <a:off x="0" y="231775"/>
            <a:ext cx="9144000" cy="15547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A4F9F2B-C694-29CC-372D-30F1AFF29A13}"/>
              </a:ext>
            </a:extLst>
          </p:cNvPr>
          <p:cNvSpPr/>
          <p:nvPr/>
        </p:nvSpPr>
        <p:spPr>
          <a:xfrm>
            <a:off x="-922867" y="-1381125"/>
            <a:ext cx="11709400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DFD4A5-2FB8-1B62-FB80-813DD3BC599C}"/>
              </a:ext>
            </a:extLst>
          </p:cNvPr>
          <p:cNvSpPr/>
          <p:nvPr/>
        </p:nvSpPr>
        <p:spPr>
          <a:xfrm>
            <a:off x="-777676" y="4551363"/>
            <a:ext cx="11709400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Google Shape;256;p38">
            <a:extLst>
              <a:ext uri="{FF2B5EF4-FFF2-40B4-BE49-F238E27FC236}">
                <a16:creationId xmlns:a16="http://schemas.microsoft.com/office/drawing/2014/main" id="{49D3679C-5DD4-DCFD-88FE-84E80857DB22}"/>
              </a:ext>
            </a:extLst>
          </p:cNvPr>
          <p:cNvSpPr txBox="1">
            <a:spLocks/>
          </p:cNvSpPr>
          <p:nvPr/>
        </p:nvSpPr>
        <p:spPr>
          <a:xfrm>
            <a:off x="431800" y="4503737"/>
            <a:ext cx="8280400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182562" lvl="0" indent="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</a:pPr>
            <a:r>
              <a:rPr lang="en-US" alt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eBird Monthly Challenge Website </a:t>
            </a:r>
            <a:r>
              <a:rPr lang="en-US" altLang="en-US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link</a:t>
            </a:r>
            <a:endParaRPr lang="en-US" altLang="en-US" sz="1800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Google Shape;260;p38">
            <a:extLst>
              <a:ext uri="{FF2B5EF4-FFF2-40B4-BE49-F238E27FC236}">
                <a16:creationId xmlns:a16="http://schemas.microsoft.com/office/drawing/2014/main" id="{3DE39F63-41FD-F37E-E32A-569A91374EFE}"/>
              </a:ext>
            </a:extLst>
          </p:cNvPr>
          <p:cNvCxnSpPr/>
          <p:nvPr/>
        </p:nvCxnSpPr>
        <p:spPr>
          <a:xfrm>
            <a:off x="431800" y="1125638"/>
            <a:ext cx="673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3514D924-5496-D3BF-F164-23CB345811A7}"/>
              </a:ext>
            </a:extLst>
          </p:cNvPr>
          <p:cNvSpPr/>
          <p:nvPr/>
        </p:nvSpPr>
        <p:spPr>
          <a:xfrm>
            <a:off x="-165100" y="3675063"/>
            <a:ext cx="1587500" cy="175259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620DEBC-A468-DB02-ADA9-CC15F5F54E8D}"/>
              </a:ext>
            </a:extLst>
          </p:cNvPr>
          <p:cNvSpPr/>
          <p:nvPr/>
        </p:nvSpPr>
        <p:spPr>
          <a:xfrm rot="10800000">
            <a:off x="7473950" y="-407960"/>
            <a:ext cx="2476500" cy="2381193"/>
          </a:xfrm>
          <a:prstGeom prst="rtTriangle">
            <a:avLst/>
          </a:prstGeom>
          <a:solidFill>
            <a:srgbClr val="143E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3" name="Google Shape;260;p38">
            <a:extLst>
              <a:ext uri="{FF2B5EF4-FFF2-40B4-BE49-F238E27FC236}">
                <a16:creationId xmlns:a16="http://schemas.microsoft.com/office/drawing/2014/main" id="{57B26E11-4D47-9014-2576-BC1DDF458669}"/>
              </a:ext>
            </a:extLst>
          </p:cNvPr>
          <p:cNvCxnSpPr>
            <a:cxnSpLocks/>
          </p:cNvCxnSpPr>
          <p:nvPr/>
        </p:nvCxnSpPr>
        <p:spPr>
          <a:xfrm>
            <a:off x="-488900" y="3111501"/>
            <a:ext cx="2686000" cy="288289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52911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142 L 0 -2.07963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46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>
          <a:extLst>
            <a:ext uri="{FF2B5EF4-FFF2-40B4-BE49-F238E27FC236}">
              <a16:creationId xmlns:a16="http://schemas.microsoft.com/office/drawing/2014/main" id="{D5A748D1-99C2-A332-3F57-2214DC872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255;p38">
            <a:extLst>
              <a:ext uri="{FF2B5EF4-FFF2-40B4-BE49-F238E27FC236}">
                <a16:creationId xmlns:a16="http://schemas.microsoft.com/office/drawing/2014/main" id="{ADE4FAD0-3699-34A2-DF27-998D3366B8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800" y="414175"/>
            <a:ext cx="8280400" cy="53673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Web scraping results</a:t>
            </a:r>
            <a:endParaRPr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7" name="Google Shape;260;p38">
            <a:extLst>
              <a:ext uri="{FF2B5EF4-FFF2-40B4-BE49-F238E27FC236}">
                <a16:creationId xmlns:a16="http://schemas.microsoft.com/office/drawing/2014/main" id="{DBC1048B-5F2B-DCF9-2CDA-10F58B5D1536}"/>
              </a:ext>
            </a:extLst>
          </p:cNvPr>
          <p:cNvCxnSpPr/>
          <p:nvPr/>
        </p:nvCxnSpPr>
        <p:spPr>
          <a:xfrm>
            <a:off x="431800" y="1125638"/>
            <a:ext cx="673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256;p38">
            <a:extLst>
              <a:ext uri="{FF2B5EF4-FFF2-40B4-BE49-F238E27FC236}">
                <a16:creationId xmlns:a16="http://schemas.microsoft.com/office/drawing/2014/main" id="{5E0E4D72-EF38-F441-B074-065687E898F9}"/>
              </a:ext>
            </a:extLst>
          </p:cNvPr>
          <p:cNvSpPr txBox="1">
            <a:spLocks/>
          </p:cNvSpPr>
          <p:nvPr/>
        </p:nvSpPr>
        <p:spPr>
          <a:xfrm>
            <a:off x="431800" y="1131889"/>
            <a:ext cx="8280400" cy="1439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182562" lv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</a:pPr>
            <a:r>
              <a:rPr lang="en-US" alt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 scraping 1 </a:t>
            </a:r>
            <a:r>
              <a:rPr lang="en-US" altLang="en-US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link</a:t>
            </a:r>
            <a:endParaRPr lang="en-US" altLang="en-US" sz="1800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CF39FF62-B21D-E9FF-A563-B548E12F0A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547889"/>
              </p:ext>
            </p:extLst>
          </p:nvPr>
        </p:nvGraphicFramePr>
        <p:xfrm>
          <a:off x="457804" y="1689201"/>
          <a:ext cx="8290909" cy="623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1887397" imgH="895504" progId="Excel.Sheet.12">
                  <p:embed/>
                </p:oleObj>
              </mc:Choice>
              <mc:Fallback>
                <p:oleObj name="Worksheet" r:id="rId4" imgW="11887397" imgH="895504" progId="Excel.Sheet.12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69B28049-E492-B151-BA03-9C1E9E678D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804" y="1689201"/>
                        <a:ext cx="8290909" cy="6239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7FCDBD72-7149-77CB-B468-76DD731E851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7056" r="8472"/>
          <a:stretch>
            <a:fillRect/>
          </a:stretch>
        </p:blipFill>
        <p:spPr>
          <a:xfrm>
            <a:off x="1040995" y="2449511"/>
            <a:ext cx="7062010" cy="1182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204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35802E-6 L 0 -1.40648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03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>
          <a:extLst>
            <a:ext uri="{FF2B5EF4-FFF2-40B4-BE49-F238E27FC236}">
              <a16:creationId xmlns:a16="http://schemas.microsoft.com/office/drawing/2014/main" id="{A63761B0-8EE7-C6C9-C614-DAA9B1262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55;p38">
            <a:extLst>
              <a:ext uri="{FF2B5EF4-FFF2-40B4-BE49-F238E27FC236}">
                <a16:creationId xmlns:a16="http://schemas.microsoft.com/office/drawing/2014/main" id="{C391C722-0355-EFCA-1074-0715412942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800" y="414175"/>
            <a:ext cx="8280400" cy="53673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Methodology</a:t>
            </a:r>
            <a:endParaRPr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7" name="Google Shape;260;p38">
            <a:extLst>
              <a:ext uri="{FF2B5EF4-FFF2-40B4-BE49-F238E27FC236}">
                <a16:creationId xmlns:a16="http://schemas.microsoft.com/office/drawing/2014/main" id="{9E058369-2FCF-5853-9357-4D9466ED827E}"/>
              </a:ext>
            </a:extLst>
          </p:cNvPr>
          <p:cNvCxnSpPr/>
          <p:nvPr/>
        </p:nvCxnSpPr>
        <p:spPr>
          <a:xfrm>
            <a:off x="431800" y="1125638"/>
            <a:ext cx="673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256;p38">
            <a:extLst>
              <a:ext uri="{FF2B5EF4-FFF2-40B4-BE49-F238E27FC236}">
                <a16:creationId xmlns:a16="http://schemas.microsoft.com/office/drawing/2014/main" id="{7A56837B-BEF3-0AE5-4AE4-7A1A33BBC035}"/>
              </a:ext>
            </a:extLst>
          </p:cNvPr>
          <p:cNvSpPr txBox="1">
            <a:spLocks/>
          </p:cNvSpPr>
          <p:nvPr/>
        </p:nvSpPr>
        <p:spPr>
          <a:xfrm>
            <a:off x="431800" y="1131888"/>
            <a:ext cx="8280400" cy="3419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541338" indent="-363538" algn="just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 scraping the challenge using Python (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BeautifulSoup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541338" indent="-363538" algn="just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cleaning &amp; structuring into challenges and results</a:t>
            </a:r>
          </a:p>
          <a:p>
            <a:pPr marL="534988" indent="-357188" algn="just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Marking the challenges into 6 categories</a:t>
            </a:r>
          </a:p>
          <a:p>
            <a:pPr marL="3365500" lvl="6" indent="-360363" algn="just">
              <a:lnSpc>
                <a:spcPct val="150000"/>
              </a:lnSpc>
              <a:buSzPct val="100000"/>
              <a:buFont typeface="+mj-lt"/>
              <a:buAutoNum type="arabicPeriod" startAt="4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Species based</a:t>
            </a:r>
          </a:p>
          <a:p>
            <a:pPr marL="3365500" lvl="6" indent="-360363" algn="just">
              <a:lnSpc>
                <a:spcPct val="150000"/>
              </a:lnSpc>
              <a:buSzPct val="100000"/>
              <a:buFont typeface="+mj-lt"/>
              <a:buAutoNum type="arabicPeriod" startAt="4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Media based</a:t>
            </a:r>
          </a:p>
          <a:p>
            <a:pPr marL="3365500" lvl="6" indent="-360363" algn="just">
              <a:lnSpc>
                <a:spcPct val="150000"/>
              </a:lnSpc>
              <a:buSzPct val="100000"/>
              <a:buFont typeface="+mj-lt"/>
              <a:buAutoNum type="arabicPeriod" startAt="4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 based</a:t>
            </a:r>
          </a:p>
          <a:p>
            <a:pPr marL="541338" indent="-363538" algn="just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Trend analysis over time (weekly/monthly)</a:t>
            </a:r>
          </a:p>
          <a:p>
            <a:pPr marL="541338" indent="-363538" algn="just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Tools used: Python, Pandas, Matplotlib/Seaborn, Excel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FEACA1-A16B-7342-0246-127F572E9D7C}"/>
              </a:ext>
            </a:extLst>
          </p:cNvPr>
          <p:cNvSpPr txBox="1"/>
          <p:nvPr/>
        </p:nvSpPr>
        <p:spPr>
          <a:xfrm>
            <a:off x="947395" y="2424636"/>
            <a:ext cx="2139047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34988" lvl="1" indent="-360363" algn="just">
              <a:lnSpc>
                <a:spcPct val="150000"/>
              </a:lnSpc>
              <a:buSzPct val="100000"/>
              <a:buFont typeface="+mj-lt"/>
              <a:buAutoNum type="arabicPeriod"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List based</a:t>
            </a:r>
          </a:p>
          <a:p>
            <a:pPr marL="534988" lvl="1" indent="-360363" algn="just">
              <a:lnSpc>
                <a:spcPct val="150000"/>
              </a:lnSpc>
              <a:buSzPct val="100000"/>
              <a:buFont typeface="+mj-lt"/>
              <a:buAutoNum type="arabicPeriod"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Habitat based</a:t>
            </a:r>
          </a:p>
          <a:p>
            <a:pPr marL="534988" lvl="1" indent="-360363" algn="just">
              <a:lnSpc>
                <a:spcPct val="150000"/>
              </a:lnSpc>
              <a:buSzPct val="100000"/>
              <a:buFont typeface="+mj-lt"/>
              <a:buAutoNum type="arabicPeriod"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Location based</a:t>
            </a:r>
          </a:p>
        </p:txBody>
      </p:sp>
    </p:spTree>
    <p:extLst>
      <p:ext uri="{BB962C8B-B14F-4D97-AF65-F5344CB8AC3E}">
        <p14:creationId xmlns:p14="http://schemas.microsoft.com/office/powerpoint/2010/main" val="944819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greements in Institutional Economics by Slidesgo">
  <a:themeElements>
    <a:clrScheme name="Simple Light">
      <a:dk1>
        <a:srgbClr val="FFFFFF"/>
      </a:dk1>
      <a:lt1>
        <a:srgbClr val="103235"/>
      </a:lt1>
      <a:dk2>
        <a:srgbClr val="EB5D06"/>
      </a:dk2>
      <a:lt2>
        <a:srgbClr val="54976E"/>
      </a:lt2>
      <a:accent1>
        <a:srgbClr val="396D4D"/>
      </a:accent1>
      <a:accent2>
        <a:srgbClr val="143E42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535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820</Words>
  <Application>Microsoft Office PowerPoint</Application>
  <PresentationFormat>On-screen Show (16:9)</PresentationFormat>
  <Paragraphs>146</Paragraphs>
  <Slides>18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Mulish</vt:lpstr>
      <vt:lpstr>Heebo SemiBold</vt:lpstr>
      <vt:lpstr>Calibri Light</vt:lpstr>
      <vt:lpstr>Calibri</vt:lpstr>
      <vt:lpstr>Heebo</vt:lpstr>
      <vt:lpstr>Arial</vt:lpstr>
      <vt:lpstr>Agreements in Institutional Economics by Slidesgo</vt:lpstr>
      <vt:lpstr>Worksheet</vt:lpstr>
      <vt:lpstr>PowerPoint Presentation</vt:lpstr>
      <vt:lpstr>PowerPoint Presentation</vt:lpstr>
      <vt:lpstr>Introduction</vt:lpstr>
      <vt:lpstr>My Internship with Bird Count India</vt:lpstr>
      <vt:lpstr>Project overview</vt:lpstr>
      <vt:lpstr>Methodology</vt:lpstr>
      <vt:lpstr>PowerPoint Presentation</vt:lpstr>
      <vt:lpstr>Web scraping results</vt:lpstr>
      <vt:lpstr>Methodology</vt:lpstr>
      <vt:lpstr>PowerPoint Presentation</vt:lpstr>
      <vt:lpstr>Methodology</vt:lpstr>
      <vt:lpstr>Analysis</vt:lpstr>
      <vt:lpstr>Participant Trends</vt:lpstr>
      <vt:lpstr>Participation Frequency (Summer vs Winter)</vt:lpstr>
      <vt:lpstr>Cumulative New People Joining Over Time</vt:lpstr>
      <vt:lpstr>Seasonal Participation – Summer v/s Winter</vt:lpstr>
      <vt:lpstr>Unique participation in each category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Khushi M Appannavar</cp:lastModifiedBy>
  <cp:revision>61</cp:revision>
  <dcterms:modified xsi:type="dcterms:W3CDTF">2025-08-05T05:12:24Z</dcterms:modified>
</cp:coreProperties>
</file>