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1FD6C3-2F7B-44D5-B1C7-C9E9377F0830}" type="datetimeFigureOut">
              <a:rPr lang="en-IN" smtClean="0"/>
              <a:t>03/08/2021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2803381854"/>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F1FD6C3-2F7B-44D5-B1C7-C9E9377F0830}"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237386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F1FD6C3-2F7B-44D5-B1C7-C9E9377F0830}"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852600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F1FD6C3-2F7B-44D5-B1C7-C9E9377F0830}"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3404269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1FD6C3-2F7B-44D5-B1C7-C9E9377F0830}"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3294278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1FD6C3-2F7B-44D5-B1C7-C9E9377F0830}" type="datetimeFigureOut">
              <a:rPr lang="en-IN" smtClean="0"/>
              <a:t>03/08/2021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1508679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1FD6C3-2F7B-44D5-B1C7-C9E9377F0830}" type="datetimeFigureOut">
              <a:rPr lang="en-IN" smtClean="0"/>
              <a:t>03/08/2021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3605332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F1FD6C3-2F7B-44D5-B1C7-C9E9377F0830}"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2927991701"/>
      </p:ext>
    </p:extLst>
  </p:cSld>
  <p:clrMapOvr>
    <a:masterClrMapping/>
  </p:clrMapOvr>
  <p:transition spd="slow">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F1FD6C3-2F7B-44D5-B1C7-C9E9377F0830}"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1297820084"/>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1FD6C3-2F7B-44D5-B1C7-C9E9377F0830}"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2542216170"/>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1FD6C3-2F7B-44D5-B1C7-C9E9377F0830}"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876895382"/>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1FD6C3-2F7B-44D5-B1C7-C9E9377F0830}"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3393805618"/>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1FD6C3-2F7B-44D5-B1C7-C9E9377F0830}" type="datetimeFigureOut">
              <a:rPr lang="en-IN" smtClean="0"/>
              <a:t>03/08/2021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2884049876"/>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1FD6C3-2F7B-44D5-B1C7-C9E9377F0830}" type="datetimeFigureOut">
              <a:rPr lang="en-IN" smtClean="0"/>
              <a:t>03/08/2021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1243931757"/>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FD6C3-2F7B-44D5-B1C7-C9E9377F0830}" type="datetimeFigureOut">
              <a:rPr lang="en-IN" smtClean="0"/>
              <a:t>03/08/2021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3822029510"/>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F1FD6C3-2F7B-44D5-B1C7-C9E9377F0830}"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3538073163"/>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F1FD6C3-2F7B-44D5-B1C7-C9E9377F0830}"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5808B7-AC32-49E9-90B9-864713B78065}" type="slidenum">
              <a:rPr lang="en-IN" smtClean="0"/>
              <a:t>‹#›</a:t>
            </a:fld>
            <a:endParaRPr lang="en-IN"/>
          </a:p>
        </p:txBody>
      </p:sp>
    </p:spTree>
    <p:extLst>
      <p:ext uri="{BB962C8B-B14F-4D97-AF65-F5344CB8AC3E}">
        <p14:creationId xmlns:p14="http://schemas.microsoft.com/office/powerpoint/2010/main" val="1463043990"/>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F1FD6C3-2F7B-44D5-B1C7-C9E9377F0830}" type="datetimeFigureOut">
              <a:rPr lang="en-IN" smtClean="0"/>
              <a:t>03/08/2021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5808B7-AC32-49E9-90B9-864713B78065}" type="slidenum">
              <a:rPr lang="en-IN" smtClean="0"/>
              <a:t>‹#›</a:t>
            </a:fld>
            <a:endParaRPr lang="en-IN"/>
          </a:p>
        </p:txBody>
      </p:sp>
    </p:spTree>
    <p:extLst>
      <p:ext uri="{BB962C8B-B14F-4D97-AF65-F5344CB8AC3E}">
        <p14:creationId xmlns:p14="http://schemas.microsoft.com/office/powerpoint/2010/main" val="160121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sh dir="u"/>
  </p:transition>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575" y="1148489"/>
            <a:ext cx="9144000" cy="2387600"/>
          </a:xfrm>
        </p:spPr>
        <p:txBody>
          <a:bodyPr>
            <a:normAutofit fontScale="90000"/>
          </a:bodyPr>
          <a:lstStyle/>
          <a:p>
            <a:r>
              <a:rPr lang="en-US" b="1" dirty="0"/>
              <a:t>Predicting And Analyzing Urban Water Quality Using IBM Watson Machine Learning Service</a:t>
            </a:r>
          </a:p>
        </p:txBody>
      </p:sp>
      <p:sp>
        <p:nvSpPr>
          <p:cNvPr id="3" name="Subtitle 2"/>
          <p:cNvSpPr>
            <a:spLocks noGrp="1"/>
          </p:cNvSpPr>
          <p:nvPr>
            <p:ph type="subTitle" idx="1"/>
          </p:nvPr>
        </p:nvSpPr>
        <p:spPr>
          <a:xfrm>
            <a:off x="1523998" y="4036423"/>
            <a:ext cx="8691155" cy="2351314"/>
          </a:xfrm>
        </p:spPr>
        <p:txBody>
          <a:bodyPr>
            <a:normAutofit lnSpcReduction="10000"/>
          </a:bodyPr>
          <a:lstStyle/>
          <a:p>
            <a:r>
              <a:rPr lang="en-IN" dirty="0" smtClean="0">
                <a:solidFill>
                  <a:schemeClr val="accent1">
                    <a:lumMod val="40000"/>
                    <a:lumOff val="60000"/>
                  </a:schemeClr>
                </a:solidFill>
              </a:rPr>
              <a:t>Created By:</a:t>
            </a:r>
          </a:p>
          <a:p>
            <a:r>
              <a:rPr lang="en-IN" dirty="0" err="1" smtClean="0">
                <a:solidFill>
                  <a:schemeClr val="accent1">
                    <a:lumMod val="40000"/>
                    <a:lumOff val="60000"/>
                  </a:schemeClr>
                </a:solidFill>
              </a:rPr>
              <a:t>Anushka</a:t>
            </a:r>
            <a:r>
              <a:rPr lang="en-IN" dirty="0" smtClean="0">
                <a:solidFill>
                  <a:schemeClr val="accent1">
                    <a:lumMod val="40000"/>
                    <a:lumOff val="60000"/>
                  </a:schemeClr>
                </a:solidFill>
              </a:rPr>
              <a:t> </a:t>
            </a:r>
            <a:r>
              <a:rPr lang="en-IN" dirty="0" err="1" smtClean="0">
                <a:solidFill>
                  <a:schemeClr val="accent1">
                    <a:lumMod val="40000"/>
                    <a:lumOff val="60000"/>
                  </a:schemeClr>
                </a:solidFill>
              </a:rPr>
              <a:t>Bisani</a:t>
            </a:r>
            <a:r>
              <a:rPr lang="en-IN" dirty="0" smtClean="0">
                <a:solidFill>
                  <a:schemeClr val="accent1">
                    <a:lumMod val="40000"/>
                    <a:lumOff val="60000"/>
                  </a:schemeClr>
                </a:solidFill>
              </a:rPr>
              <a:t> 20BCE1885</a:t>
            </a:r>
          </a:p>
          <a:p>
            <a:r>
              <a:rPr lang="en-IN" dirty="0" err="1" smtClean="0">
                <a:solidFill>
                  <a:schemeClr val="accent1">
                    <a:lumMod val="40000"/>
                    <a:lumOff val="60000"/>
                  </a:schemeClr>
                </a:solidFill>
              </a:rPr>
              <a:t>Khushi</a:t>
            </a:r>
            <a:r>
              <a:rPr lang="en-IN" dirty="0" smtClean="0">
                <a:solidFill>
                  <a:schemeClr val="accent1">
                    <a:lumMod val="40000"/>
                    <a:lumOff val="60000"/>
                  </a:schemeClr>
                </a:solidFill>
              </a:rPr>
              <a:t> </a:t>
            </a:r>
            <a:r>
              <a:rPr lang="en-IN" dirty="0" err="1" smtClean="0">
                <a:solidFill>
                  <a:schemeClr val="accent1">
                    <a:lumMod val="40000"/>
                    <a:lumOff val="60000"/>
                  </a:schemeClr>
                </a:solidFill>
              </a:rPr>
              <a:t>Mattu</a:t>
            </a:r>
            <a:r>
              <a:rPr lang="en-IN" dirty="0" smtClean="0">
                <a:solidFill>
                  <a:schemeClr val="accent1">
                    <a:lumMod val="40000"/>
                    <a:lumOff val="60000"/>
                  </a:schemeClr>
                </a:solidFill>
              </a:rPr>
              <a:t> 20BCE1189</a:t>
            </a:r>
          </a:p>
          <a:p>
            <a:r>
              <a:rPr lang="en-IN" dirty="0" smtClean="0">
                <a:solidFill>
                  <a:schemeClr val="accent1">
                    <a:lumMod val="40000"/>
                    <a:lumOff val="60000"/>
                  </a:schemeClr>
                </a:solidFill>
              </a:rPr>
              <a:t>P Karthikeya 18MIS7063</a:t>
            </a:r>
          </a:p>
          <a:p>
            <a:r>
              <a:rPr lang="en-IN" dirty="0" err="1" smtClean="0">
                <a:solidFill>
                  <a:schemeClr val="accent1">
                    <a:lumMod val="40000"/>
                    <a:lumOff val="60000"/>
                  </a:schemeClr>
                </a:solidFill>
              </a:rPr>
              <a:t>S.Kalyan</a:t>
            </a:r>
            <a:r>
              <a:rPr lang="en-IN" dirty="0" smtClean="0">
                <a:solidFill>
                  <a:schemeClr val="accent1">
                    <a:lumMod val="40000"/>
                    <a:lumOff val="60000"/>
                  </a:schemeClr>
                </a:solidFill>
              </a:rPr>
              <a:t> Sai 18MIS7065</a:t>
            </a:r>
          </a:p>
          <a:p>
            <a:r>
              <a:rPr lang="en-IN" dirty="0" smtClean="0">
                <a:solidFill>
                  <a:schemeClr val="accent1">
                    <a:lumMod val="40000"/>
                    <a:lumOff val="60000"/>
                  </a:schemeClr>
                </a:solidFill>
              </a:rPr>
              <a:t>V. </a:t>
            </a:r>
            <a:r>
              <a:rPr lang="en-IN" dirty="0" err="1" smtClean="0">
                <a:solidFill>
                  <a:schemeClr val="accent1">
                    <a:lumMod val="40000"/>
                    <a:lumOff val="60000"/>
                  </a:schemeClr>
                </a:solidFill>
              </a:rPr>
              <a:t>Akhil</a:t>
            </a:r>
            <a:r>
              <a:rPr lang="en-IN" dirty="0" smtClean="0">
                <a:solidFill>
                  <a:schemeClr val="accent1">
                    <a:lumMod val="40000"/>
                    <a:lumOff val="60000"/>
                  </a:schemeClr>
                </a:solidFill>
              </a:rPr>
              <a:t> 18MIS7199</a:t>
            </a:r>
            <a:endParaRPr lang="en-IN" dirty="0">
              <a:solidFill>
                <a:schemeClr val="accent1">
                  <a:lumMod val="40000"/>
                  <a:lumOff val="60000"/>
                </a:schemeClr>
              </a:solidFill>
            </a:endParaRPr>
          </a:p>
        </p:txBody>
      </p:sp>
    </p:spTree>
    <p:extLst>
      <p:ext uri="{BB962C8B-B14F-4D97-AF65-F5344CB8AC3E}">
        <p14:creationId xmlns:p14="http://schemas.microsoft.com/office/powerpoint/2010/main" val="358988935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do we need to do this project?</a:t>
            </a:r>
            <a:endParaRPr lang="en-IN" dirty="0"/>
          </a:p>
        </p:txBody>
      </p:sp>
      <p:sp>
        <p:nvSpPr>
          <p:cNvPr id="3" name="Content Placeholder 2"/>
          <p:cNvSpPr>
            <a:spLocks noGrp="1"/>
          </p:cNvSpPr>
          <p:nvPr>
            <p:ph idx="1"/>
          </p:nvPr>
        </p:nvSpPr>
        <p:spPr>
          <a:xfrm>
            <a:off x="1154954" y="2603499"/>
            <a:ext cx="9661092" cy="401936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Water is considered as a vital resource that affects various aspects of human health and lives. The quality of water is a major concern for people living in urban areas. Quality of water serves as a powerful environmental determinant and a foundation for the prevention and control of waterborne diseases.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However </a:t>
            </a:r>
            <a:r>
              <a:rPr lang="en-US" sz="2000" dirty="0">
                <a:latin typeface="Times New Roman" panose="02020603050405020304" pitchFamily="18" charset="0"/>
                <a:cs typeface="Times New Roman" panose="02020603050405020304" pitchFamily="18" charset="0"/>
              </a:rPr>
              <a:t>predicting the urban water quality is a challenging task since the water quality varies in urban spaces non-linearly and depends on multiple factors, such as meteorology, water usage patterns, and land uses, so this project aims at building a Machine Learning (ML) model by considering all water quality standard indicators.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0906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JUPYTER NOTEBOOK</a:t>
            </a:r>
            <a:endParaRPr lang="en-IN" dirty="0"/>
          </a:p>
        </p:txBody>
      </p:sp>
      <p:sp>
        <p:nvSpPr>
          <p:cNvPr id="3" name="Content Placeholder 2"/>
          <p:cNvSpPr>
            <a:spLocks noGrp="1"/>
          </p:cNvSpPr>
          <p:nvPr>
            <p:ph idx="1"/>
          </p:nvPr>
        </p:nvSpPr>
        <p:spPr>
          <a:xfrm>
            <a:off x="731520" y="2338251"/>
            <a:ext cx="10946674" cy="434993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applied various operations on the dataset.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we checked if it has missing values. Then we changed some of the object datatypes to float datatype and then again checked for missing values. We then replaced the missing values with mean or mode depending on the </a:t>
            </a:r>
            <a:r>
              <a:rPr lang="en-US" sz="2000" dirty="0" err="1">
                <a:latin typeface="Times New Roman" panose="02020603050405020304" pitchFamily="18" charset="0"/>
                <a:cs typeface="Times New Roman" panose="02020603050405020304" pitchFamily="18" charset="0"/>
              </a:rPr>
              <a:t>distrubution</a:t>
            </a:r>
            <a:r>
              <a:rPr lang="en-US" sz="2000" dirty="0">
                <a:latin typeface="Times New Roman" panose="02020603050405020304" pitchFamily="18" charset="0"/>
                <a:cs typeface="Times New Roman" panose="02020603050405020304" pitchFamily="18" charset="0"/>
              </a:rPr>
              <a:t>. We then dropped similar columns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then calculated </a:t>
            </a:r>
            <a:r>
              <a:rPr lang="en-US" sz="2000" dirty="0" err="1">
                <a:latin typeface="Times New Roman" panose="02020603050405020304" pitchFamily="18" charset="0"/>
                <a:cs typeface="Times New Roman" panose="02020603050405020304" pitchFamily="18" charset="0"/>
              </a:rPr>
              <a:t>ph</a:t>
            </a:r>
            <a:r>
              <a:rPr lang="en-US" sz="2000" dirty="0">
                <a:latin typeface="Times New Roman" panose="02020603050405020304" pitchFamily="18" charset="0"/>
                <a:cs typeface="Times New Roman" panose="02020603050405020304" pitchFamily="18" charset="0"/>
              </a:rPr>
              <a:t>, dissolved oxygen, total coliform, B.D.O, electrical conductivity, </a:t>
            </a:r>
            <a:r>
              <a:rPr lang="en-US" sz="2000" dirty="0" err="1">
                <a:latin typeface="Times New Roman" panose="02020603050405020304" pitchFamily="18" charset="0"/>
                <a:cs typeface="Times New Roman" panose="02020603050405020304" pitchFamily="18" charset="0"/>
              </a:rPr>
              <a:t>nitra</a:t>
            </a:r>
            <a:r>
              <a:rPr lang="en-US" sz="2000" dirty="0">
                <a:latin typeface="Times New Roman" panose="02020603050405020304" pitchFamily="18" charset="0"/>
                <a:cs typeface="Times New Roman" panose="02020603050405020304" pitchFamily="18" charset="0"/>
              </a:rPr>
              <a:t> and then applied the necessary formulas. We then found the </a:t>
            </a:r>
            <a:r>
              <a:rPr lang="en-US" sz="2000" dirty="0" err="1">
                <a:latin typeface="Times New Roman" panose="02020603050405020304" pitchFamily="18" charset="0"/>
                <a:cs typeface="Times New Roman" panose="02020603050405020304" pitchFamily="18" charset="0"/>
              </a:rPr>
              <a:t>wqi</a:t>
            </a:r>
            <a:r>
              <a:rPr lang="en-US" sz="2000" dirty="0">
                <a:latin typeface="Times New Roman" panose="02020603050405020304" pitchFamily="18" charset="0"/>
                <a:cs typeface="Times New Roman" panose="02020603050405020304" pitchFamily="18" charset="0"/>
              </a:rPr>
              <a:t> using mean.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then </a:t>
            </a:r>
            <a:r>
              <a:rPr lang="en-US" sz="2000" dirty="0" err="1">
                <a:latin typeface="Times New Roman" panose="02020603050405020304" pitchFamily="18" charset="0"/>
                <a:cs typeface="Times New Roman" panose="02020603050405020304" pitchFamily="18" charset="0"/>
              </a:rPr>
              <a:t>visualised</a:t>
            </a:r>
            <a:r>
              <a:rPr lang="en-US" sz="2000" dirty="0">
                <a:latin typeface="Times New Roman" panose="02020603050405020304" pitchFamily="18" charset="0"/>
                <a:cs typeface="Times New Roman" panose="02020603050405020304" pitchFamily="18" charset="0"/>
              </a:rPr>
              <a:t> the data with the help of boxplot and scatterplot and </a:t>
            </a:r>
            <a:r>
              <a:rPr lang="en-US" sz="2000" dirty="0" err="1">
                <a:latin typeface="Times New Roman" panose="02020603050405020304" pitchFamily="18" charset="0"/>
                <a:cs typeface="Times New Roman" panose="02020603050405020304" pitchFamily="18" charset="0"/>
              </a:rPr>
              <a:t>countplot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After that, We </a:t>
            </a:r>
            <a:r>
              <a:rPr lang="en-US" sz="2000" dirty="0">
                <a:latin typeface="Times New Roman" panose="02020603050405020304" pitchFamily="18" charset="0"/>
                <a:cs typeface="Times New Roman" panose="02020603050405020304" pitchFamily="18" charset="0"/>
              </a:rPr>
              <a:t>fit the model using random forest and applied feature scaling. We then split the data into train and test. We </a:t>
            </a:r>
            <a:r>
              <a:rPr lang="en-US" sz="2000" dirty="0" smtClean="0">
                <a:latin typeface="Times New Roman" panose="02020603050405020304" pitchFamily="18" charset="0"/>
                <a:cs typeface="Times New Roman" panose="02020603050405020304" pitchFamily="18" charset="0"/>
              </a:rPr>
              <a:t>applied </a:t>
            </a:r>
            <a:r>
              <a:rPr lang="en-US" sz="2000" dirty="0">
                <a:latin typeface="Times New Roman" panose="02020603050405020304" pitchFamily="18" charset="0"/>
                <a:cs typeface="Times New Roman" panose="02020603050405020304" pitchFamily="18" charset="0"/>
              </a:rPr>
              <a:t>random forest </a:t>
            </a:r>
            <a:r>
              <a:rPr lang="en-US" sz="2000" dirty="0" err="1">
                <a:latin typeface="Times New Roman" panose="02020603050405020304" pitchFamily="18" charset="0"/>
                <a:cs typeface="Times New Roman" panose="02020603050405020304" pitchFamily="18" charset="0"/>
              </a:rPr>
              <a:t>regressor</a:t>
            </a:r>
            <a:r>
              <a:rPr lang="en-US" sz="2000" dirty="0">
                <a:latin typeface="Times New Roman" panose="02020603050405020304" pitchFamily="18" charset="0"/>
                <a:cs typeface="Times New Roman" panose="02020603050405020304" pitchFamily="18" charset="0"/>
              </a:rPr>
              <a:t> and found the score and </a:t>
            </a:r>
            <a:r>
              <a:rPr lang="en-US" sz="2000" dirty="0" err="1">
                <a:latin typeface="Times New Roman" panose="02020603050405020304" pitchFamily="18" charset="0"/>
                <a:cs typeface="Times New Roman" panose="02020603050405020304" pitchFamily="18" charset="0"/>
              </a:rPr>
              <a:t>y_pred</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We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and evaluated the </a:t>
            </a:r>
            <a:r>
              <a:rPr lang="en-US" sz="2000" dirty="0" smtClean="0">
                <a:latin typeface="Times New Roman" panose="02020603050405020304" pitchFamily="18" charset="0"/>
                <a:cs typeface="Times New Roman" panose="02020603050405020304" pitchFamily="18" charset="0"/>
              </a:rPr>
              <a:t>model.</a:t>
            </a:r>
          </a:p>
          <a:p>
            <a:pPr marL="0" indent="0">
              <a:buNone/>
            </a:pPr>
            <a:r>
              <a:rPr lang="en-US" sz="2000" dirty="0" smtClean="0">
                <a:latin typeface="Times New Roman" panose="02020603050405020304" pitchFamily="18" charset="0"/>
                <a:cs typeface="Times New Roman" panose="02020603050405020304" pitchFamily="18" charset="0"/>
              </a:rPr>
              <a:t>Finally</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We </a:t>
            </a:r>
            <a:r>
              <a:rPr lang="en-US" sz="2000" dirty="0">
                <a:latin typeface="Times New Roman" panose="02020603050405020304" pitchFamily="18" charset="0"/>
                <a:cs typeface="Times New Roman" panose="02020603050405020304" pitchFamily="18" charset="0"/>
              </a:rPr>
              <a:t>saved the model by importing pickle.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49461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UI Interface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326" y="1785783"/>
            <a:ext cx="9887290" cy="4680331"/>
          </a:xfrm>
        </p:spPr>
      </p:pic>
    </p:spTree>
    <p:extLst>
      <p:ext uri="{BB962C8B-B14F-4D97-AF65-F5344CB8AC3E}">
        <p14:creationId xmlns:p14="http://schemas.microsoft.com/office/powerpoint/2010/main" val="151510104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897" y="2311100"/>
            <a:ext cx="9757953" cy="4546900"/>
          </a:xfrm>
        </p:spPr>
      </p:pic>
    </p:spTree>
    <p:extLst>
      <p:ext uri="{BB962C8B-B14F-4D97-AF65-F5344CB8AC3E}">
        <p14:creationId xmlns:p14="http://schemas.microsoft.com/office/powerpoint/2010/main" val="10483344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on IBM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5119" r="1901" b="14466"/>
          <a:stretch/>
        </p:blipFill>
        <p:spPr>
          <a:xfrm>
            <a:off x="661235" y="2586445"/>
            <a:ext cx="10525874" cy="3644537"/>
          </a:xfrm>
        </p:spPr>
      </p:pic>
    </p:spTree>
    <p:extLst>
      <p:ext uri="{BB962C8B-B14F-4D97-AF65-F5344CB8AC3E}">
        <p14:creationId xmlns:p14="http://schemas.microsoft.com/office/powerpoint/2010/main" val="29437608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running the code in </a:t>
            </a:r>
            <a:r>
              <a:rPr lang="en-IN" dirty="0" err="1" smtClean="0"/>
              <a:t>spyder</a:t>
            </a:r>
            <a:endParaRPr lang="en-IN" dirty="0"/>
          </a:p>
        </p:txBody>
      </p:sp>
      <p:pic>
        <p:nvPicPr>
          <p:cNvPr id="4" name="Content Placeholder 3"/>
          <p:cNvPicPr>
            <a:picLocks noGrp="1" noChangeAspect="1"/>
          </p:cNvPicPr>
          <p:nvPr>
            <p:ph idx="1"/>
          </p:nvPr>
        </p:nvPicPr>
        <p:blipFill>
          <a:blip r:embed="rId2"/>
          <a:stretch>
            <a:fillRect/>
          </a:stretch>
        </p:blipFill>
        <p:spPr>
          <a:xfrm>
            <a:off x="964740" y="3158374"/>
            <a:ext cx="9891405" cy="1766323"/>
          </a:xfrm>
          <a:prstGeom prst="rect">
            <a:avLst/>
          </a:prstGeom>
        </p:spPr>
      </p:pic>
    </p:spTree>
    <p:extLst>
      <p:ext uri="{BB962C8B-B14F-4D97-AF65-F5344CB8AC3E}">
        <p14:creationId xmlns:p14="http://schemas.microsoft.com/office/powerpoint/2010/main" val="383746038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1346</TotalTime>
  <Words>317</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 Boardroom</vt:lpstr>
      <vt:lpstr>Predicting And Analyzing Urban Water Quality Using IBM Watson Machine Learning Service</vt:lpstr>
      <vt:lpstr>Why do we need to do this project?</vt:lpstr>
      <vt:lpstr>JUPYTER NOTEBOOK</vt:lpstr>
      <vt:lpstr>UI Interface</vt:lpstr>
      <vt:lpstr>Output</vt:lpstr>
      <vt:lpstr>Testing on IBM</vt:lpstr>
      <vt:lpstr>After running the code in spyder</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Using IBM Watson Machine Learning Service</dc:title>
  <dc:creator>KHUSHI MATTU</dc:creator>
  <cp:lastModifiedBy>KHUSHI MATTU</cp:lastModifiedBy>
  <cp:revision>8</cp:revision>
  <dcterms:created xsi:type="dcterms:W3CDTF">2021-08-03T16:40:46Z</dcterms:created>
  <dcterms:modified xsi:type="dcterms:W3CDTF">2021-08-04T15:07:01Z</dcterms:modified>
</cp:coreProperties>
</file>