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57" r:id="rId6"/>
    <p:sldId id="266" r:id="rId7"/>
    <p:sldId id="258" r:id="rId8"/>
    <p:sldId id="267" r:id="rId9"/>
    <p:sldId id="259" r:id="rId10"/>
    <p:sldId id="268" r:id="rId11"/>
    <p:sldId id="260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F25D-D14E-4A60-8D27-A7FF26E8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035DE-2487-44D8-A9D5-5D9DF577C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A2D12-15AA-4DB9-94AF-F3148BB5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22FA-A790-4287-BF1F-90C51CE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2AF3-31AF-4E18-BB80-6D11327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8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247D-9626-4BB0-B06A-7B97C00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1DAE8-1BB6-4BF9-A717-18DEE1385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E7C4-3E91-4C56-93E5-054BB7AA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BF24-8632-41B3-A048-BBE9A7D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36B1-F639-4A59-9CE1-10595483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26392-24C1-43AD-A37E-7CC8E9F1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039A-F5F7-4BF4-BC15-13578C56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AED5-59AC-4C66-8CCC-BC794E95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019E-4811-4368-B1BA-F11219C0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F3BE-C011-4CDA-AD06-A799FC2C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2C6F-AAF6-40DE-AEF3-70B1D258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6487-417E-4113-94BA-00B8D77B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FD66-CAD2-47D3-BCD7-A6FACAC5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0639-2FF5-47E7-B1B1-9A3C12C1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C732-EC66-49A5-AB12-DE4B1EE4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4939-F05E-4586-9324-4559761A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90F7-988A-4414-A311-6577EF2B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F5D9-EAA9-4918-9DC1-211F3B35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E212-1375-400F-893A-E26E3B7E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AF53-6842-4782-B0E1-BC94481B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A373-878D-47A7-92B5-A6FA43CD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B4A0-8A34-4FD6-B5BE-C44DCE7C5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53EFE-687D-490B-A72B-0806C111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235D-4723-4277-B056-DF974C65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70334-D7DF-4C85-A5A2-18DACB73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14EA-B694-47F2-ABC1-F7C1FD57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E8DD-5E42-4C54-B5B4-681965D7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1F93-A650-4539-B1D0-9FC21764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51ADD-CE64-4C8C-990B-1CC244A9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F5987-08F7-4AAB-928D-5673F4493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6B15-60CF-49D7-AE59-420925A1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D458E-EB63-4239-BDE6-D2A15EE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4DCC2-3585-4A2E-A497-2238792A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FFA6E-EC8A-4009-895F-59C5926D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9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64D1-7001-4C09-84F3-EA061B66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56E34-941F-4562-9A71-D3EEDA52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18625-4C89-4380-8E93-03D58716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F738D-EE1F-4761-92CB-CBA53F9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2928A-BC8B-41CF-91A1-2DC1746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D5E18-D0DE-43CC-A7E2-AC92142E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1CEB-1339-4748-920A-D74A4DE1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6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A2CD-21D4-4132-B3F0-DB28D73E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2EF9-4E20-4DFC-986A-4C7E6E96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92686-E34A-4943-9BA5-7BB788151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12A7-6B6C-48F3-9E77-0F6677AF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7A5E-3F3F-46BC-9E80-6A370DB0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1E5D-7E63-405D-8A90-BF58BFA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6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384D-C3B3-4369-A12B-138C7D33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CE1AC-E68D-43E0-BDDE-EE26AD2EF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F80D0-19F4-410C-AE39-99C0D64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252F6-1DB5-4906-B777-DC936AAD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6E2-453B-4EB8-877C-EC2542A3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52A5-AE34-494B-BE52-C821915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2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D36B-2F1A-42E3-ACCA-01AF4A84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DB6C-9AE4-4C03-952E-0D04B0BC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B740-7B5C-447D-BD39-191EF1EB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702D-5129-4D78-BA8A-9B0D11501DF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AB7F-59E7-4572-90B2-46ABE2A2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1E8B-F4A0-453B-8CFD-B25977B87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5B45-E1EB-4D6D-A67D-A43E44692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285A-6C57-4DCB-9C05-D0E4530C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208"/>
            <a:ext cx="9144000" cy="7952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A3BC-A2CB-4D7F-A2E1-46B3BAD50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0577"/>
            <a:ext cx="9144000" cy="294080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approached by an analytics consultant from a movie review website. They are writing up an article analyzing movie rating by critics and audience as well as movie budgets for the years 2007 to 2011 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asked us to look at the data and provide them with 5 graphs. Given an excel sheet has information on movies, its genre, year in which they were released, Critic Rating(Rotten Tomatoes Rating) and Audience Rating.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has requested a specific graph that has to be included with the other 5 graphs. The diagram is supposed to look like this – 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08A7B-5819-4EE3-9F45-69C32ED1A0AF}"/>
              </a:ext>
            </a:extLst>
          </p:cNvPr>
          <p:cNvCxnSpPr>
            <a:cxnSpLocks/>
          </p:cNvCxnSpPr>
          <p:nvPr/>
        </p:nvCxnSpPr>
        <p:spPr>
          <a:xfrm>
            <a:off x="2984376" y="5896252"/>
            <a:ext cx="199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5F882C-BC81-44BD-87DC-719A5BFDC61D}"/>
              </a:ext>
            </a:extLst>
          </p:cNvPr>
          <p:cNvCxnSpPr>
            <a:cxnSpLocks/>
          </p:cNvCxnSpPr>
          <p:nvPr/>
        </p:nvCxnSpPr>
        <p:spPr>
          <a:xfrm flipV="1">
            <a:off x="2984376" y="4261282"/>
            <a:ext cx="0" cy="163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DCA952-0F68-4506-875D-6D79EB0A420E}"/>
              </a:ext>
            </a:extLst>
          </p:cNvPr>
          <p:cNvSpPr txBox="1"/>
          <p:nvPr/>
        </p:nvSpPr>
        <p:spPr>
          <a:xfrm>
            <a:off x="2984376" y="5976152"/>
            <a:ext cx="191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Critic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21EE8-B726-449A-9A46-D213084B18FD}"/>
              </a:ext>
            </a:extLst>
          </p:cNvPr>
          <p:cNvSpPr txBox="1"/>
          <p:nvPr/>
        </p:nvSpPr>
        <p:spPr>
          <a:xfrm rot="16200000">
            <a:off x="1760737" y="4727518"/>
            <a:ext cx="1916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Audience Rating</a:t>
            </a:r>
            <a:endParaRPr lang="en-IN" sz="1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042691-AFB9-4792-B9B4-17B258F16CAA}"/>
              </a:ext>
            </a:extLst>
          </p:cNvPr>
          <p:cNvSpPr/>
          <p:nvPr/>
        </p:nvSpPr>
        <p:spPr>
          <a:xfrm>
            <a:off x="3637997" y="5078767"/>
            <a:ext cx="155610" cy="310719"/>
          </a:xfrm>
          <a:custGeom>
            <a:avLst/>
            <a:gdLst>
              <a:gd name="connsiteX0" fmla="*/ 40200 w 155610"/>
              <a:gd name="connsiteY0" fmla="*/ 97654 h 310719"/>
              <a:gd name="connsiteX1" fmla="*/ 13567 w 155610"/>
              <a:gd name="connsiteY1" fmla="*/ 8878 h 310719"/>
              <a:gd name="connsiteX2" fmla="*/ 66833 w 155610"/>
              <a:gd name="connsiteY2" fmla="*/ 0 h 310719"/>
              <a:gd name="connsiteX3" fmla="*/ 128977 w 155610"/>
              <a:gd name="connsiteY3" fmla="*/ 8878 h 310719"/>
              <a:gd name="connsiteX4" fmla="*/ 155610 w 155610"/>
              <a:gd name="connsiteY4" fmla="*/ 71021 h 310719"/>
              <a:gd name="connsiteX5" fmla="*/ 120099 w 155610"/>
              <a:gd name="connsiteY5" fmla="*/ 186431 h 310719"/>
              <a:gd name="connsiteX6" fmla="*/ 84589 w 155610"/>
              <a:gd name="connsiteY6" fmla="*/ 195309 h 310719"/>
              <a:gd name="connsiteX7" fmla="*/ 66833 w 155610"/>
              <a:gd name="connsiteY7" fmla="*/ 310719 h 3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610" h="310719">
                <a:moveTo>
                  <a:pt x="40200" y="97654"/>
                </a:moveTo>
                <a:cubicBezTo>
                  <a:pt x="26357" y="80350"/>
                  <a:pt x="-23786" y="40895"/>
                  <a:pt x="13567" y="8878"/>
                </a:cubicBezTo>
                <a:cubicBezTo>
                  <a:pt x="27234" y="-2836"/>
                  <a:pt x="49078" y="2959"/>
                  <a:pt x="66833" y="0"/>
                </a:cubicBezTo>
                <a:cubicBezTo>
                  <a:pt x="87548" y="2959"/>
                  <a:pt x="109856" y="379"/>
                  <a:pt x="128977" y="8878"/>
                </a:cubicBezTo>
                <a:cubicBezTo>
                  <a:pt x="146219" y="16541"/>
                  <a:pt x="152470" y="58462"/>
                  <a:pt x="155610" y="71021"/>
                </a:cubicBezTo>
                <a:cubicBezTo>
                  <a:pt x="152622" y="87456"/>
                  <a:pt x="157136" y="167913"/>
                  <a:pt x="120099" y="186431"/>
                </a:cubicBezTo>
                <a:cubicBezTo>
                  <a:pt x="109186" y="191887"/>
                  <a:pt x="96426" y="192350"/>
                  <a:pt x="84589" y="195309"/>
                </a:cubicBezTo>
                <a:cubicBezTo>
                  <a:pt x="50418" y="246564"/>
                  <a:pt x="66833" y="211272"/>
                  <a:pt x="66833" y="3107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95AF4-3BCF-4397-9DDD-9B7F6BA671D1}"/>
              </a:ext>
            </a:extLst>
          </p:cNvPr>
          <p:cNvSpPr/>
          <p:nvPr/>
        </p:nvSpPr>
        <p:spPr>
          <a:xfrm>
            <a:off x="3670083" y="5446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572B-5FDF-4BFF-814B-9DDD7B8C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5:Histogram- Rotten tomatoes rating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CC43-6232-480A-B155-B40C4FED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t&lt;-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movie,aes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Rotten.Tomatoes.Ratings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..))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t+geom_histogram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binwidth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=10,fill="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White",colour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Rating- Over 70 movies have 50% Rotten Tomatoes Rating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Rating- About 5-10 movies have 100% Rating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8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D0CE0-74AC-47C7-BBD4-49A9A0F1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2" y="598714"/>
            <a:ext cx="8185125" cy="62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6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F4F6-379E-489A-AC57-4824DF6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6:Scatter plot with respect to Genre and Budget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4BA2-879F-4FF6-9137-E4778108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q&lt;_</a:t>
            </a:r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movie,aes</a:t>
            </a:r>
            <a:r>
              <a:rPr lang="en-US" sz="2000" dirty="0"/>
              <a:t>(x=</a:t>
            </a:r>
            <a:r>
              <a:rPr lang="en-US" sz="2000" dirty="0" err="1"/>
              <a:t>Rotten.Tomatoes.Ratings..,y</a:t>
            </a:r>
            <a:r>
              <a:rPr lang="en-US" sz="2000" dirty="0"/>
              <a:t>=Audience.Ratings..,</a:t>
            </a:r>
            <a:r>
              <a:rPr lang="en-US" sz="2000" dirty="0" err="1"/>
              <a:t>colour</a:t>
            </a:r>
            <a:r>
              <a:rPr lang="en-US" sz="2000" dirty="0"/>
              <a:t>=</a:t>
            </a:r>
            <a:r>
              <a:rPr lang="en-US" sz="2000" dirty="0" err="1"/>
              <a:t>Genre,size</a:t>
            </a:r>
            <a:r>
              <a:rPr lang="en-US" sz="2000" dirty="0"/>
              <a:t>=</a:t>
            </a:r>
            <a:r>
              <a:rPr lang="en-US" sz="2000" dirty="0" err="1"/>
              <a:t>Budget..million</a:t>
            </a:r>
            <a:r>
              <a:rPr lang="en-US" sz="2000" dirty="0"/>
              <a:t>...))</a:t>
            </a:r>
          </a:p>
          <a:p>
            <a:pPr marL="0" indent="0">
              <a:buNone/>
            </a:pPr>
            <a:r>
              <a:rPr lang="en-US" sz="2000" dirty="0" err="1"/>
              <a:t>q+geom_point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(size=</a:t>
            </a:r>
            <a:r>
              <a:rPr lang="en-US" sz="2000" dirty="0" err="1"/>
              <a:t>Rotten.Tomatoes.Ratings</a:t>
            </a:r>
            <a:r>
              <a:rPr lang="en-US" sz="2000" dirty="0"/>
              <a:t>..))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01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35C91-D1B4-4671-82F2-282A8D97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5" y="397077"/>
            <a:ext cx="8993567" cy="58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AA35-0432-4BC5-A820-DBA92612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data- R programming used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4531-126E-40A7-B572-E42F7D5D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1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scatter plot with  faceting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x&lt;-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movie,aes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Rotten.Tomatoes.Ratings..,y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Audience.Ratings..,colour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=Genre))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x+geom_point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Budget..million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...))+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facet_grid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Genre~Year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 (2011),audience has developed liking in  Romance and Thriller movies but in years 2009-2010 the audience did not like those genres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Action, Drama and Comedy movies have been liked by the audience over the years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99570-4796-4AFC-B964-4E1D7737F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3" y="776267"/>
            <a:ext cx="11363227" cy="59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9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8EDA9E-5EE3-4B9A-803B-F9929B59A595}"/>
              </a:ext>
            </a:extLst>
          </p:cNvPr>
          <p:cNvSpPr txBox="1">
            <a:spLocks/>
          </p:cNvSpPr>
          <p:nvPr/>
        </p:nvSpPr>
        <p:spPr>
          <a:xfrm>
            <a:off x="838200" y="506027"/>
            <a:ext cx="10515600" cy="5670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2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–box plot with scatter plot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v&lt;-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movie,aes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Genre,y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=Audience.Ratings..,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=Genre))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v+geom_boxplot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(size=1.2) #increases border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v+geom_boxplot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(size=1.2)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#tip- to make it look better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geom_jitterv+geom_boxplot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(size=1.2) 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geom_jitter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to change the layering you change the order of layering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u+geom_point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(size=1.2)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#looks shabby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u+geom_jitter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geom_boxplot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(size=1.2,alpha=0.5) #aplha adds transparency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Thriller, Drama and Adventure have high Rotten Tomatoes Ratings and is liked by the audience as well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Romance has low critic rating but high audience ratings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Horror has comparatively low audience rating and critic rating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93447-C2D8-408E-9586-3A6E9A3B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" y="376773"/>
            <a:ext cx="11523481" cy="64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2BF2-093E-43BD-8A67-D04AA825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3:Histogram (Number of Movies VS Money Axis)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BA82-CD51-4337-A7CE-61C388D7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o&lt;-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movie,aes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Budget..million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...,))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o+geom_histogram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binwidth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=10,aes(fill=Genre))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o+geom_histogram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binwidth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=10,aes(fill=Genre),colour="Black")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("Money Axis")+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of Movies”)+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("Movie Budget Distribution")+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theme(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axis.title.x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(colour="Dark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Green",size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20),       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axis.title.y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(colour="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axis.text.x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(size=20),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axis.text.y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(size=20),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legend.title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(size=20),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legend.text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(size=20),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legend.position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=c(1,1),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legend.justification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=c(1,1),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plot.title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(colour="Dark Blue", size=20,family="Courier"))</a:t>
            </a:r>
          </a:p>
        </p:txBody>
      </p:sp>
    </p:spTree>
    <p:extLst>
      <p:ext uri="{BB962C8B-B14F-4D97-AF65-F5344CB8AC3E}">
        <p14:creationId xmlns:p14="http://schemas.microsoft.com/office/powerpoint/2010/main" val="223064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E77CD2-26ED-4E70-A36D-11CC3EC1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0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05F7-0735-4533-A0FB-629AF50B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4:Histogram- Audience Rating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082F-C231-4CAD-9B67-BCFF9799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t&lt;-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movie,aes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Audience.Ratings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t+geom_histogram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=10,fill="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White",colour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Rating- Over 100 movies have been rated by audience to be 50%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Rating- Very less movies have 100% rating</a:t>
            </a:r>
          </a:p>
        </p:txBody>
      </p:sp>
    </p:spTree>
    <p:extLst>
      <p:ext uri="{BB962C8B-B14F-4D97-AF65-F5344CB8AC3E}">
        <p14:creationId xmlns:p14="http://schemas.microsoft.com/office/powerpoint/2010/main" val="201064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A2B976-2625-476D-BA5C-3CBCA4FD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8" y="227147"/>
            <a:ext cx="8433699" cy="64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804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Problem Statement</vt:lpstr>
      <vt:lpstr>To visualize the data- R programming used</vt:lpstr>
      <vt:lpstr>PowerPoint Presentation</vt:lpstr>
      <vt:lpstr>PowerPoint Presentation</vt:lpstr>
      <vt:lpstr>PowerPoint Presentation</vt:lpstr>
      <vt:lpstr>Graph 3:Histogram (Number of Movies VS Money Axis)</vt:lpstr>
      <vt:lpstr>PowerPoint Presentation</vt:lpstr>
      <vt:lpstr>Graph 4:Histogram- Audience Rating</vt:lpstr>
      <vt:lpstr>PowerPoint Presentation</vt:lpstr>
      <vt:lpstr>Graph 5:Histogram- Rotten tomatoes rating</vt:lpstr>
      <vt:lpstr>PowerPoint Presentation</vt:lpstr>
      <vt:lpstr>Graph 6:Scatter plot with respect to Genre and Budget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Khushi Kiran</dc:creator>
  <cp:lastModifiedBy>Khushi Kiran</cp:lastModifiedBy>
  <cp:revision>1</cp:revision>
  <dcterms:created xsi:type="dcterms:W3CDTF">2025-05-13T09:06:05Z</dcterms:created>
  <dcterms:modified xsi:type="dcterms:W3CDTF">2025-05-13T11:18:02Z</dcterms:modified>
</cp:coreProperties>
</file>