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0" r:id="rId1"/>
  </p:sldMasterIdLst>
  <p:notesMasterIdLst>
    <p:notesMasterId r:id="rId15"/>
  </p:notesMasterIdLst>
  <p:sldIdLst>
    <p:sldId id="256" r:id="rId2"/>
    <p:sldId id="271" r:id="rId3"/>
    <p:sldId id="272" r:id="rId4"/>
    <p:sldId id="259" r:id="rId5"/>
    <p:sldId id="260" r:id="rId6"/>
    <p:sldId id="261" r:id="rId7"/>
    <p:sldId id="262" r:id="rId8"/>
    <p:sldId id="270" r:id="rId9"/>
    <p:sldId id="269" r:id="rId10"/>
    <p:sldId id="263" r:id="rId11"/>
    <p:sldId id="273"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khushi\OneDrive\Documents\EMPLOYEE_BOOK.xlsx" TargetMode="Externa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[EMPLOYEE_BOOK KHUSHI SURANA.xlsx]Sheet2!PivotTable1</c:name>
    <c:fmtId val="26"/>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view3D>
      <c:rotX val="30"/>
      <c:rotY val="0"/>
      <c:rAngAx val="0"/>
      <c:perspective val="30"/>
    </c:view3D>
    <c:floor>
      <c:thickness val="0"/>
    </c:floor>
    <c:sideWall>
      <c:thickness val="0"/>
    </c:sideWall>
    <c:backWall>
      <c:thickness val="0"/>
    </c:backWall>
    <c:plotArea>
      <c:layout/>
      <c:pie3DChart>
        <c:varyColors val="1"/>
        <c:ser>
          <c:idx val="0"/>
          <c:order val="0"/>
          <c:tx>
            <c:strRef>
              <c:f>Sheet2!$B$3:$B$4</c:f>
              <c:strCache>
                <c:ptCount val="1"/>
                <c:pt idx="0">
                  <c:v>HIGH</c:v>
                </c:pt>
              </c:strCache>
            </c:strRef>
          </c:tx>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ser>
        <c:ser>
          <c:idx val="1"/>
          <c:order val="1"/>
          <c:tx>
            <c:strRef>
              <c:f>Sheet2!$C$3:$C$4</c:f>
              <c:strCache>
                <c:ptCount val="1"/>
                <c:pt idx="0">
                  <c:v>LOW</c:v>
                </c:pt>
              </c:strCache>
            </c:strRef>
          </c:tx>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ser>
        <c:ser>
          <c:idx val="2"/>
          <c:order val="2"/>
          <c:tx>
            <c:strRef>
              <c:f>Sheet2!$D$3:$D$4</c:f>
              <c:strCache>
                <c:ptCount val="1"/>
                <c:pt idx="0">
                  <c:v>MED</c:v>
                </c:pt>
              </c:strCache>
            </c:strRef>
          </c:tx>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ser>
        <c:ser>
          <c:idx val="3"/>
          <c:order val="3"/>
          <c:tx>
            <c:strRef>
              <c:f>Sheet2!$E$3:$E$4</c:f>
              <c:strCache>
                <c:ptCount val="1"/>
                <c:pt idx="0">
                  <c:v>VERY HIGH</c:v>
                </c:pt>
              </c:strCache>
            </c:strRef>
          </c:tx>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ser>
        <c:ser>
          <c:idx val="4"/>
          <c:order val="4"/>
          <c:tx>
            <c:strRef>
              <c:f>Sheet2!$F$3:$F$4</c:f>
              <c:strCache>
                <c:ptCount val="1"/>
                <c:pt idx="0">
                  <c:v>(blank)</c:v>
                </c:pt>
              </c:strCache>
            </c:strRef>
          </c:tx>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Sheet2!$F$5:$F$16</c:f>
              <c:numCache>
                <c:formatCode>General</c:formatCode>
                <c:ptCount val="11"/>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[EMPLOYEE_BOOK.xlsx]Sheet2!PivotTable1</c:name>
    <c:fmtId val="37"/>
  </c:pivotSource>
  <c:chart>
    <c:title>
      <c:tx>
        <c:rich>
          <a:bodyPr/>
          <a:lstStyle/>
          <a:p>
            <a:pPr>
              <a:defRPr/>
            </a:pPr>
            <a:r>
              <a:rPr lang="en-IN" sz="1050"/>
              <a:t>EMPLOYEE</a:t>
            </a:r>
            <a:r>
              <a:rPr lang="en-IN" sz="1050" baseline="0"/>
              <a:t> PREFORMANCE ANALYSIS</a:t>
            </a:r>
            <a:endParaRPr lang="en-IN" sz="1050"/>
          </a:p>
        </c:rich>
      </c:tx>
      <c:layout>
        <c:manualLayout>
          <c:xMode val="edge"/>
          <c:yMode val="edge"/>
          <c:x val="0.22090967328635491"/>
          <c:y val="6.8924266880791826E-2"/>
        </c:manualLayout>
      </c:layout>
      <c:overlay val="1"/>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barChart>
        <c:barDir val="col"/>
        <c:grouping val="clustered"/>
        <c:varyColors val="0"/>
        <c:ser>
          <c:idx val="0"/>
          <c:order val="0"/>
          <c:tx>
            <c:strRef>
              <c:f>Sheet2!$B$3:$B$4</c:f>
              <c:strCache>
                <c:ptCount val="1"/>
                <c:pt idx="0">
                  <c:v>HIGH</c:v>
                </c:pt>
              </c:strCache>
            </c:strRef>
          </c:tx>
          <c:invertIfNegative val="0"/>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ser>
        <c:ser>
          <c:idx val="1"/>
          <c:order val="1"/>
          <c:tx>
            <c:strRef>
              <c:f>Sheet2!$C$3:$C$4</c:f>
              <c:strCache>
                <c:ptCount val="1"/>
                <c:pt idx="0">
                  <c:v>LOW</c:v>
                </c:pt>
              </c:strCache>
            </c:strRef>
          </c:tx>
          <c:invertIfNegative val="0"/>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ser>
        <c:ser>
          <c:idx val="2"/>
          <c:order val="2"/>
          <c:tx>
            <c:strRef>
              <c:f>Sheet2!$D$3:$D$4</c:f>
              <c:strCache>
                <c:ptCount val="1"/>
                <c:pt idx="0">
                  <c:v>MED</c:v>
                </c:pt>
              </c:strCache>
            </c:strRef>
          </c:tx>
          <c:invertIfNegative val="0"/>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ser>
        <c:ser>
          <c:idx val="3"/>
          <c:order val="3"/>
          <c:tx>
            <c:strRef>
              <c:f>Sheet2!$E$3:$E$4</c:f>
              <c:strCache>
                <c:ptCount val="1"/>
                <c:pt idx="0">
                  <c:v>VERY HIGH</c:v>
                </c:pt>
              </c:strCache>
            </c:strRef>
          </c:tx>
          <c:invertIfNegative val="0"/>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ser>
        <c:ser>
          <c:idx val="4"/>
          <c:order val="4"/>
          <c:tx>
            <c:strRef>
              <c:f>Sheet2!$F$3:$F$4</c:f>
              <c:strCache>
                <c:ptCount val="1"/>
                <c:pt idx="0">
                  <c:v>(blank)</c:v>
                </c:pt>
              </c:strCache>
            </c:strRef>
          </c:tx>
          <c:invertIfNegative val="0"/>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Sheet2!$F$5:$F$16</c:f>
              <c:numCache>
                <c:formatCode>General</c:formatCode>
                <c:ptCount val="11"/>
              </c:numCache>
            </c:numRef>
          </c:val>
        </c:ser>
        <c:dLbls>
          <c:showLegendKey val="0"/>
          <c:showVal val="0"/>
          <c:showCatName val="0"/>
          <c:showSerName val="0"/>
          <c:showPercent val="0"/>
          <c:showBubbleSize val="0"/>
        </c:dLbls>
        <c:gapWidth val="150"/>
        <c:axId val="240754048"/>
        <c:axId val="240759936"/>
      </c:barChart>
      <c:catAx>
        <c:axId val="240754048"/>
        <c:scaling>
          <c:orientation val="minMax"/>
        </c:scaling>
        <c:delete val="0"/>
        <c:axPos val="b"/>
        <c:majorTickMark val="out"/>
        <c:minorTickMark val="none"/>
        <c:tickLblPos val="nextTo"/>
        <c:crossAx val="240759936"/>
        <c:crosses val="autoZero"/>
        <c:auto val="1"/>
        <c:lblAlgn val="ctr"/>
        <c:lblOffset val="100"/>
        <c:noMultiLvlLbl val="0"/>
      </c:catAx>
      <c:valAx>
        <c:axId val="240759936"/>
        <c:scaling>
          <c:orientation val="minMax"/>
        </c:scaling>
        <c:delete val="0"/>
        <c:axPos val="l"/>
        <c:majorGridlines/>
        <c:numFmt formatCode="General" sourceLinked="1"/>
        <c:majorTickMark val="out"/>
        <c:minorTickMark val="none"/>
        <c:tickLblPos val="nextTo"/>
        <c:crossAx val="24075404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93915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3965691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219456" y="146304"/>
            <a:ext cx="11753088"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618979" y="381001"/>
            <a:ext cx="109728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844800" y="2819400"/>
            <a:ext cx="8746979"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7416800" y="6509004"/>
            <a:ext cx="4003040" cy="274320"/>
          </a:xfrm>
        </p:spPr>
        <p:txBody>
          <a:bodyPr vert="horz" rtlCol="0"/>
          <a:lstStyle>
            <a:extLst/>
          </a:lstStyle>
          <a:p>
            <a:fld id="{1D8BD707-D9CF-40AE-B4C6-C98DA3205C09}" type="datetimeFigureOut">
              <a:rPr lang="en-US" smtClean="0"/>
              <a:t>9/1/2024</a:t>
            </a:fld>
            <a:endParaRPr lang="en-US"/>
          </a:p>
        </p:txBody>
      </p:sp>
      <p:sp>
        <p:nvSpPr>
          <p:cNvPr id="11" name="Slide Number Placeholder 10"/>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pPr marL="38100">
              <a:lnSpc>
                <a:spcPct val="100000"/>
              </a:lnSpc>
              <a:spcBef>
                <a:spcPts val="55"/>
              </a:spcBef>
            </a:pPr>
            <a:fld id="{81D60167-4931-47E6-BA6A-407CBD079E47}" type="slidenum">
              <a:rPr lang="en-IN" spc="10" smtClean="0"/>
              <a:t>‹#›</a:t>
            </a:fld>
            <a:endParaRPr lang="en-IN" spc="10" dirty="0"/>
          </a:p>
        </p:txBody>
      </p:sp>
      <p:sp>
        <p:nvSpPr>
          <p:cNvPr id="12" name="Footer Placeholder 11"/>
          <p:cNvSpPr>
            <a:spLocks noGrp="1"/>
          </p:cNvSpPr>
          <p:nvPr>
            <p:ph type="ftr" sz="quarter" idx="12"/>
          </p:nvPr>
        </p:nvSpPr>
        <p:spPr>
          <a:xfrm>
            <a:off x="2133600" y="6509004"/>
            <a:ext cx="5209952" cy="274320"/>
          </a:xfrm>
        </p:spPr>
        <p:txBody>
          <a:bodyPr vert="horz" rtlCol="0"/>
          <a:lstStyle>
            <a:extLst/>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333504" y="3267456"/>
            <a:ext cx="98755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63168" y="498230"/>
            <a:ext cx="103632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287713"/>
            <a:ext cx="103632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7416800" y="6513670"/>
            <a:ext cx="4003040" cy="274320"/>
          </a:xfrm>
        </p:spPr>
        <p:txBody>
          <a:bodyPr vert="horz" rtlCol="0"/>
          <a:lstStyle>
            <a:extLst/>
          </a:lstStyle>
          <a:p>
            <a:fld id="{1D8BD707-D9CF-40AE-B4C6-C98DA3205C09}" type="datetimeFigureOut">
              <a:rPr lang="en-US" smtClean="0"/>
              <a:t>9/1/2024</a:t>
            </a:fld>
            <a:endParaRPr lang="en-US"/>
          </a:p>
        </p:txBody>
      </p:sp>
      <p:sp>
        <p:nvSpPr>
          <p:cNvPr id="9" name="Slide Number Placeholder 8"/>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pPr marL="38100">
              <a:lnSpc>
                <a:spcPct val="100000"/>
              </a:lnSpc>
              <a:spcBef>
                <a:spcPts val="55"/>
              </a:spcBef>
            </a:pPr>
            <a:fld id="{81D60167-4931-47E6-BA6A-407CBD079E47}" type="slidenum">
              <a:rPr lang="en-IN" spc="10" smtClean="0"/>
              <a:t>‹#›</a:t>
            </a:fld>
            <a:endParaRPr lang="en-IN" spc="10" dirty="0"/>
          </a:p>
        </p:txBody>
      </p:sp>
      <p:sp>
        <p:nvSpPr>
          <p:cNvPr id="10" name="Footer Placeholder 9"/>
          <p:cNvSpPr>
            <a:spLocks noGrp="1"/>
          </p:cNvSpPr>
          <p:nvPr>
            <p:ph type="ftr" sz="quarter" idx="12"/>
          </p:nvPr>
        </p:nvSpPr>
        <p:spPr>
          <a:xfrm>
            <a:off x="2133600" y="6513670"/>
            <a:ext cx="5209952"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a:xfrm>
            <a:off x="11521440" y="6514568"/>
            <a:ext cx="619051" cy="274320"/>
          </a:xfrm>
        </p:spPr>
        <p:txBody>
          <a:bodyPr/>
          <a:lstStyle>
            <a:extLst/>
          </a:lstStyle>
          <a:p>
            <a:pPr marL="38100">
              <a:lnSpc>
                <a:spcPct val="100000"/>
              </a:lnSpc>
              <a:spcBef>
                <a:spcPts val="55"/>
              </a:spcBef>
            </a:pPr>
            <a:fld id="{81D60167-4931-47E6-BA6A-407CBD079E47}" type="slidenum">
              <a:rPr lang="en-IN" spc="10" smtClean="0"/>
              <a:t>‹#›</a:t>
            </a:fld>
            <a:endParaRPr lang="en-IN" spc="10" dirty="0"/>
          </a:p>
        </p:txBody>
      </p:sp>
      <p:sp>
        <p:nvSpPr>
          <p:cNvPr id="10" name="Rectangle 9"/>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22325"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6400800"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609600" y="251948"/>
            <a:ext cx="109728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a:xfrm>
            <a:off x="11521440" y="6514568"/>
            <a:ext cx="619051" cy="274320"/>
          </a:xfrm>
        </p:spPr>
        <p:txBody>
          <a:bodyPr/>
          <a:lstStyle>
            <a:extLst/>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53218"/>
            <a:ext cx="109728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t>‹#›</a:t>
            </a:fld>
            <a:endParaRPr lang="en-IN" spc="10" dirty="0"/>
          </a:p>
        </p:txBody>
      </p:sp>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6743403" y="105765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617515" y="304800"/>
            <a:ext cx="524256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17515" y="1107560"/>
            <a:ext cx="524256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04800" y="2209800"/>
            <a:ext cx="11555275"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7416800" y="6513670"/>
            <a:ext cx="4003040" cy="274320"/>
          </a:xfrm>
        </p:spPr>
        <p:txBody>
          <a:bodyPr vert="horz" rtlCol="0"/>
          <a:lstStyle>
            <a:extLst/>
          </a:lstStyle>
          <a:p>
            <a:fld id="{1D8BD707-D9CF-40AE-B4C6-C98DA3205C09}" type="datetimeFigureOut">
              <a:rPr lang="en-US" smtClean="0"/>
              <a:t>9/1/2024</a:t>
            </a:fld>
            <a:endParaRPr lang="en-US"/>
          </a:p>
        </p:txBody>
      </p:sp>
      <p:sp>
        <p:nvSpPr>
          <p:cNvPr id="10" name="Slide Number Placeholder 9"/>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pPr marL="38100">
              <a:lnSpc>
                <a:spcPct val="100000"/>
              </a:lnSpc>
              <a:spcBef>
                <a:spcPts val="55"/>
              </a:spcBef>
            </a:pPr>
            <a:fld id="{81D60167-4931-47E6-BA6A-407CBD079E47}" type="slidenum">
              <a:rPr lang="en-IN" spc="10" smtClean="0"/>
              <a:t>‹#›</a:t>
            </a:fld>
            <a:endParaRPr lang="en-IN" spc="10" dirty="0"/>
          </a:p>
        </p:txBody>
      </p:sp>
      <p:sp>
        <p:nvSpPr>
          <p:cNvPr id="11" name="Footer Placeholder 10"/>
          <p:cNvSpPr>
            <a:spLocks noGrp="1"/>
          </p:cNvSpPr>
          <p:nvPr>
            <p:ph type="ftr" sz="quarter" idx="12"/>
          </p:nvPr>
        </p:nvSpPr>
        <p:spPr>
          <a:xfrm>
            <a:off x="2133600" y="6513670"/>
            <a:ext cx="5209952"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53924" y="4724400"/>
            <a:ext cx="73152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4053924" y="5388937"/>
            <a:ext cx="73152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406400" y="249864"/>
            <a:ext cx="113792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7416800" y="6509004"/>
            <a:ext cx="4003040" cy="274320"/>
          </a:xfrm>
        </p:spPr>
        <p:txBody>
          <a:bodyPr vert="horz" rtlCol="0"/>
          <a:lstStyle>
            <a:extLst/>
          </a:lstStyle>
          <a:p>
            <a:fld id="{1D8BD707-D9CF-40AE-B4C6-C98DA3205C09}" type="datetimeFigureOut">
              <a:rPr lang="en-US" smtClean="0"/>
              <a:t>9/1/2024</a:t>
            </a:fld>
            <a:endParaRPr lang="en-US"/>
          </a:p>
        </p:txBody>
      </p:sp>
      <p:sp>
        <p:nvSpPr>
          <p:cNvPr id="9" name="Slide Number Placeholder 8"/>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pPr marL="38100">
              <a:lnSpc>
                <a:spcPct val="100000"/>
              </a:lnSpc>
              <a:spcBef>
                <a:spcPts val="55"/>
              </a:spcBef>
            </a:pPr>
            <a:fld id="{81D60167-4931-47E6-BA6A-407CBD079E47}" type="slidenum">
              <a:rPr lang="en-IN" spc="10" smtClean="0"/>
              <a:t>‹#›</a:t>
            </a:fld>
            <a:endParaRPr lang="en-IN" spc="10" dirty="0"/>
          </a:p>
        </p:txBody>
      </p:sp>
      <p:sp>
        <p:nvSpPr>
          <p:cNvPr id="10" name="Footer Placeholder 9"/>
          <p:cNvSpPr>
            <a:spLocks noGrp="1"/>
          </p:cNvSpPr>
          <p:nvPr>
            <p:ph type="ftr" sz="quarter" idx="12"/>
          </p:nvPr>
        </p:nvSpPr>
        <p:spPr>
          <a:xfrm>
            <a:off x="2133600" y="6509004"/>
            <a:ext cx="5209952" cy="274320"/>
          </a:xfrm>
        </p:spPr>
        <p:txBody>
          <a:bodyPr vert="horz" rtlCol="0"/>
          <a:lstStyle>
            <a:extLst/>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219456"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727200" y="6400800"/>
            <a:ext cx="5616352"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IN"/>
          </a:p>
        </p:txBody>
      </p:sp>
      <p:sp>
        <p:nvSpPr>
          <p:cNvPr id="14" name="Date Placeholder 13"/>
          <p:cNvSpPr>
            <a:spLocks noGrp="1"/>
          </p:cNvSpPr>
          <p:nvPr>
            <p:ph type="dt" sz="half" idx="2"/>
          </p:nvPr>
        </p:nvSpPr>
        <p:spPr>
          <a:xfrm>
            <a:off x="7416800" y="6400800"/>
            <a:ext cx="400304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t>9/1/2024</a:t>
            </a:fld>
            <a:endParaRPr lang="en-US"/>
          </a:p>
        </p:txBody>
      </p:sp>
      <p:sp>
        <p:nvSpPr>
          <p:cNvPr id="23" name="Slide Number Placeholder 22"/>
          <p:cNvSpPr>
            <a:spLocks noGrp="1"/>
          </p:cNvSpPr>
          <p:nvPr>
            <p:ph type="sldNum" sz="quarter" idx="4"/>
          </p:nvPr>
        </p:nvSpPr>
        <p:spPr>
          <a:xfrm>
            <a:off x="11518603" y="6514568"/>
            <a:ext cx="619051"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marL="38100">
              <a:lnSpc>
                <a:spcPct val="100000"/>
              </a:lnSpc>
              <a:spcBef>
                <a:spcPts val="55"/>
              </a:spcBef>
            </a:pPr>
            <a:fld id="{81D60167-4931-47E6-BA6A-407CBD079E47}" type="slidenum">
              <a:rPr lang="en-IN" spc="10" smtClean="0"/>
              <a:t>‹#›</a:t>
            </a:fld>
            <a:endParaRPr lang="en-IN" spc="10" dirty="0"/>
          </a:p>
        </p:txBody>
      </p:sp>
      <p:sp>
        <p:nvSpPr>
          <p:cNvPr id="22" name="Title Placeholder 21"/>
          <p:cNvSpPr>
            <a:spLocks noGrp="1"/>
          </p:cNvSpPr>
          <p:nvPr>
            <p:ph type="title"/>
          </p:nvPr>
        </p:nvSpPr>
        <p:spPr>
          <a:xfrm>
            <a:off x="609600" y="253536"/>
            <a:ext cx="109728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46237"/>
            <a:ext cx="109728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026776"/>
            <a:ext cx="9982200" cy="1678665"/>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1"/>
          </p:nvPr>
        </p:nvSpPr>
        <p:spPr>
          <a:xfrm>
            <a:off x="11093452" y="82845"/>
            <a:ext cx="996949"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3" y="3048000"/>
            <a:ext cx="8610600" cy="2308324"/>
          </a:xfrm>
          <a:prstGeom prst="rect">
            <a:avLst/>
          </a:prstGeom>
          <a:noFill/>
        </p:spPr>
        <p:txBody>
          <a:bodyPr wrap="square" rtlCol="0">
            <a:spAutoFit/>
          </a:bodyPr>
          <a:lstStyle/>
          <a:p>
            <a:r>
              <a:rPr lang="en-US" sz="2400" dirty="0"/>
              <a:t>STUDENT </a:t>
            </a:r>
            <a:r>
              <a:rPr lang="en-US" sz="2400" dirty="0" smtClean="0"/>
              <a:t>NAME: KHUSHI SURANA</a:t>
            </a:r>
          </a:p>
          <a:p>
            <a:r>
              <a:rPr lang="en-US" sz="2400" dirty="0" smtClean="0"/>
              <a:t>REGISTER NO: 312215914</a:t>
            </a:r>
            <a:endParaRPr lang="en-US" sz="2400" dirty="0"/>
          </a:p>
          <a:p>
            <a:r>
              <a:rPr lang="en-US" sz="2400" dirty="0" smtClean="0"/>
              <a:t>DEPARTMENT: B.COM ACCOUNTING &amp; FINANCE</a:t>
            </a:r>
            <a:endParaRPr lang="en-US" sz="2400" dirty="0"/>
          </a:p>
          <a:p>
            <a:r>
              <a:rPr lang="en-US" sz="2400" dirty="0" smtClean="0"/>
              <a:t>COLLEGE: SHRI SHANKARLAL SUNDARBAI SHASUN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81" y="816520"/>
            <a:ext cx="10537439"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lang="en-US" sz="3200" spc="20" dirty="0"/>
              <a:t>"</a:t>
            </a:r>
            <a:r>
              <a:rPr sz="3200" spc="10" dirty="0"/>
              <a:t>WOW</a:t>
            </a:r>
            <a:r>
              <a:rPr lang="en-US" sz="3200" spc="10" dirty="0"/>
              <a:t>"</a:t>
            </a:r>
            <a:r>
              <a:rPr sz="3200" spc="85" dirty="0"/>
              <a:t> </a:t>
            </a:r>
            <a:r>
              <a:rPr sz="3200" spc="10" dirty="0"/>
              <a:t>IN</a:t>
            </a:r>
            <a:r>
              <a:rPr sz="3200" spc="-5" dirty="0"/>
              <a:t> </a:t>
            </a:r>
            <a:r>
              <a:rPr sz="3200" spc="15" dirty="0"/>
              <a:t>OUR</a:t>
            </a:r>
            <a:r>
              <a:rPr sz="3200" spc="-10" dirty="0"/>
              <a:t> </a:t>
            </a:r>
            <a:r>
              <a:rPr sz="3200" spc="20" dirty="0"/>
              <a:t>SOLUTION</a:t>
            </a:r>
            <a:endParaRPr sz="3200" dirty="0"/>
          </a:p>
        </p:txBody>
      </p:sp>
      <p:sp>
        <p:nvSpPr>
          <p:cNvPr id="8" name="object 8"/>
          <p:cNvSpPr txBox="1"/>
          <p:nvPr/>
        </p:nvSpPr>
        <p:spPr>
          <a:xfrm>
            <a:off x="11277219" y="6473341"/>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1" y="2354711"/>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609600" y="1600200"/>
            <a:ext cx="11048619" cy="4647426"/>
          </a:xfrm>
          <a:prstGeom prst="rect">
            <a:avLst/>
          </a:prstGeom>
        </p:spPr>
        <p:txBody>
          <a:bodyPr wrap="square">
            <a:spAutoFit/>
          </a:bodyPr>
          <a:lstStyle/>
          <a:p>
            <a:r>
              <a:rPr lang="en-US" sz="1400" b="1" dirty="0" smtClean="0"/>
              <a:t>1. </a:t>
            </a:r>
            <a:r>
              <a:rPr lang="en-US" sz="1400" b="1" dirty="0"/>
              <a:t>Transform Raw Data into Insights:</a:t>
            </a:r>
            <a:endParaRPr lang="en-US" sz="1400" dirty="0"/>
          </a:p>
          <a:p>
            <a:r>
              <a:rPr lang="en-US" sz="1400" i="1" dirty="0"/>
              <a:t>"With Excel, we don’t just manage data; we turn it into actionable insights. Our approach ensures that every number is analyzed to reveal trends and opportunities, making performance management not just reactive, but proactive."</a:t>
            </a:r>
            <a:endParaRPr lang="en-US" sz="1400" dirty="0"/>
          </a:p>
          <a:p>
            <a:r>
              <a:rPr lang="en-US" sz="1400" b="1" dirty="0"/>
              <a:t>2. Uncover Hidden Patterns:</a:t>
            </a:r>
            <a:endParaRPr lang="en-US" sz="1400" dirty="0"/>
          </a:p>
          <a:p>
            <a:r>
              <a:rPr lang="en-US" sz="1400" i="1" dirty="0"/>
              <a:t>"Through advanced Excel techniques, such as pivot tables and conditional formatting, we can uncover hidden patterns in employee performance, enabling data-driven decisions that elevate team efficiency and morale."</a:t>
            </a:r>
            <a:endParaRPr lang="en-US" sz="1400" dirty="0"/>
          </a:p>
          <a:p>
            <a:r>
              <a:rPr lang="en-US" sz="1400" b="1" dirty="0"/>
              <a:t>3. Customizable Dashboards:</a:t>
            </a:r>
            <a:endParaRPr lang="en-US" sz="1400" dirty="0"/>
          </a:p>
          <a:p>
            <a:r>
              <a:rPr lang="en-US" sz="1400" i="1" dirty="0"/>
              <a:t>"We create interactive dashboards that allow managers to monitor real-time performance metrics at a glance. These dashboards can be customized to fit the specific needs of any department or project."</a:t>
            </a:r>
            <a:endParaRPr lang="en-US" sz="1400" dirty="0"/>
          </a:p>
          <a:p>
            <a:r>
              <a:rPr lang="en-US" sz="1400" b="1" dirty="0"/>
              <a:t>4. Precision and Efficiency:</a:t>
            </a:r>
            <a:endParaRPr lang="en-US" sz="1400" dirty="0"/>
          </a:p>
          <a:p>
            <a:r>
              <a:rPr lang="en-US" sz="1400" i="1" dirty="0"/>
              <a:t>"Our Excel-based analysis is precise, ensuring that every performance metric is accurately calculated and reported. This means less time spent on manual data entry and more time focused on strategic decision-making."</a:t>
            </a:r>
            <a:endParaRPr lang="en-US" sz="1400" dirty="0"/>
          </a:p>
          <a:p>
            <a:r>
              <a:rPr lang="en-US" sz="1400" b="1" dirty="0"/>
              <a:t>5. Visual Storytelling:</a:t>
            </a:r>
            <a:endParaRPr lang="en-US" sz="1400" dirty="0"/>
          </a:p>
          <a:p>
            <a:r>
              <a:rPr lang="en-US" sz="1400" i="1" dirty="0"/>
              <a:t>"By leveraging Excel’s powerful charting and graphing tools, we transform complex data into compelling visual stories. These visuals not only communicate performance clearly but also engage stakeholders in meaningful discussions."</a:t>
            </a:r>
            <a:endParaRPr lang="en-US" sz="1400" dirty="0"/>
          </a:p>
          <a:p>
            <a:r>
              <a:rPr lang="en-US" sz="1400" b="1" dirty="0"/>
              <a:t>6. Predictive Analytics:</a:t>
            </a:r>
            <a:endParaRPr lang="en-US" sz="1400" dirty="0"/>
          </a:p>
          <a:p>
            <a:r>
              <a:rPr lang="en-US" sz="1400" i="1" dirty="0"/>
              <a:t>"Beyond just looking at past performance, our analysis includes predictive analytics to forecast future trends, allowing you to stay ahead of potential challenges and capitalize on emerging opportunities."</a:t>
            </a:r>
            <a:endParaRPr lang="en-US" sz="1400" dirty="0"/>
          </a:p>
          <a:p>
            <a:r>
              <a:rPr lang="en-US" sz="1400" b="1" dirty="0"/>
              <a:t>7. Scalable and Flexible:</a:t>
            </a:r>
            <a:endParaRPr lang="en-US" sz="1400" dirty="0"/>
          </a:p>
          <a:p>
            <a:r>
              <a:rPr lang="en-US" sz="1400" i="1" dirty="0"/>
              <a:t>"Our Excel-based solution is scalable to fit organizations of any size, from small teams to large enterprises, and flexible enough to adapt to changing business needs</a:t>
            </a:r>
            <a:r>
              <a:rPr lang="en-US" sz="1600" i="1" dirty="0"/>
              <a:t>."</a:t>
            </a:r>
            <a:endParaRPr lang="en-US" sz="6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0" y="762000"/>
            <a:ext cx="4419600" cy="1176867"/>
          </a:xfrm>
        </p:spPr>
        <p:txBody>
          <a:bodyPr>
            <a:normAutofit fontScale="90000"/>
          </a:bodyPr>
          <a:lstStyle/>
          <a:p>
            <a:r>
              <a:rPr lang="en-IN" sz="4000" dirty="0" smtClean="0"/>
              <a:t>MODELLING</a:t>
            </a:r>
            <a:r>
              <a:rPr lang="en-IN" dirty="0" smtClean="0"/>
              <a:t/>
            </a:r>
            <a:br>
              <a:rPr lang="en-IN" dirty="0" smtClean="0"/>
            </a:br>
            <a:endParaRPr lang="en-IN" dirty="0"/>
          </a:p>
        </p:txBody>
      </p:sp>
      <p:sp>
        <p:nvSpPr>
          <p:cNvPr id="4" name="Rectangle 3"/>
          <p:cNvSpPr/>
          <p:nvPr/>
        </p:nvSpPr>
        <p:spPr>
          <a:xfrm>
            <a:off x="897467" y="1676400"/>
            <a:ext cx="10363200" cy="3970318"/>
          </a:xfrm>
          <a:prstGeom prst="rect">
            <a:avLst/>
          </a:prstGeom>
        </p:spPr>
        <p:txBody>
          <a:bodyPr wrap="square">
            <a:spAutoFit/>
          </a:bodyPr>
          <a:lstStyle/>
          <a:p>
            <a:r>
              <a:rPr lang="en-US" dirty="0"/>
              <a:t>Steps to Model Employee Performance</a:t>
            </a:r>
            <a:r>
              <a:rPr lang="en-US" dirty="0" smtClean="0"/>
              <a:t>:</a:t>
            </a:r>
          </a:p>
          <a:p>
            <a:endParaRPr lang="en-US" dirty="0"/>
          </a:p>
          <a:p>
            <a:r>
              <a:rPr lang="en-US" dirty="0"/>
              <a:t>Data Collection: Gather performance data such as productivity, attendance, and feedback from various sources.</a:t>
            </a:r>
          </a:p>
          <a:p>
            <a:r>
              <a:rPr lang="en-US" dirty="0"/>
              <a:t>Data Organization: Input the data into an Excel spreadsheet. Use columns for different types of information like employee names, performance metrics, and dates.</a:t>
            </a:r>
          </a:p>
          <a:p>
            <a:r>
              <a:rPr lang="en-US" dirty="0"/>
              <a:t>Data Analysis: Use Excel tools like formulas, charts, and pivot tables to analyze the data. For example, you can calculate average performance scores or create graphs to visualize trends.</a:t>
            </a:r>
          </a:p>
          <a:p>
            <a:r>
              <a:rPr lang="en-US" dirty="0"/>
              <a:t>Performance Metrics: Define key performance indicators (KPIs) such as sales targets met, project deadlines achieved, or customer satisfaction ratings.</a:t>
            </a:r>
          </a:p>
          <a:p>
            <a:r>
              <a:rPr lang="en-US" dirty="0"/>
              <a:t>Comparison and Evaluation: Compare performance metrics across different employees or time periods. This helps in identifying top performers and areas that need improvement.</a:t>
            </a:r>
          </a:p>
          <a:p>
            <a:r>
              <a:rPr lang="en-US" dirty="0"/>
              <a:t>Reporting: Summarize your findings in an Excel report. Use charts and tables to present the data clearly and make it easy to understand</a:t>
            </a:r>
            <a:endParaRPr lang="en-IN" dirty="0"/>
          </a:p>
        </p:txBody>
      </p:sp>
    </p:spTree>
    <p:extLst>
      <p:ext uri="{BB962C8B-B14F-4D97-AF65-F5344CB8AC3E}">
        <p14:creationId xmlns:p14="http://schemas.microsoft.com/office/powerpoint/2010/main" val="3909981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3" y="480811"/>
            <a:ext cx="2437131" cy="56746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graphicFrame>
        <p:nvGraphicFramePr>
          <p:cNvPr id="10" name="Chart 9"/>
          <p:cNvGraphicFramePr>
            <a:graphicFrameLocks/>
          </p:cNvGraphicFramePr>
          <p:nvPr>
            <p:extLst>
              <p:ext uri="{D42A27DB-BD31-4B8C-83A1-F6EECF244321}">
                <p14:modId xmlns:p14="http://schemas.microsoft.com/office/powerpoint/2010/main" val="2309000727"/>
              </p:ext>
            </p:extLst>
          </p:nvPr>
        </p:nvGraphicFramePr>
        <p:xfrm>
          <a:off x="914400" y="1676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1286672930"/>
              </p:ext>
            </p:extLst>
          </p:nvPr>
        </p:nvGraphicFramePr>
        <p:xfrm>
          <a:off x="5410200" y="3276600"/>
          <a:ext cx="5803900" cy="30511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752606"/>
            <a:ext cx="10515600" cy="3693319"/>
          </a:xfrm>
          <a:prstGeom prst="rect">
            <a:avLst/>
          </a:prstGeom>
        </p:spPr>
        <p:txBody>
          <a:bodyPr wrap="square">
            <a:spAutoFit/>
          </a:bodyPr>
          <a:lstStyle/>
          <a:p>
            <a:r>
              <a:rPr lang="en-US" dirty="0"/>
              <a:t>In summary, our employee performance analysis, conducted through Excel, has provided valuable insights into our workforce’s productivity and effectiveness. By leveraging Excel’s data analysis tools, we have been able to identify key performance trends, track individual progress, and uncover areas for improvement. This analysis not only highlights our top performers but also pinpoints where additional support or training may be required</a:t>
            </a:r>
            <a:r>
              <a:rPr lang="en-US" dirty="0" smtClean="0"/>
              <a:t>.</a:t>
            </a:r>
          </a:p>
          <a:p>
            <a:endParaRPr lang="en-US" dirty="0"/>
          </a:p>
          <a:p>
            <a:r>
              <a:rPr lang="en-US" dirty="0"/>
              <a:t>The visualizations and metrics generated offer a clear and actionable view of employee performance, facilitating informed decision-making and strategic planning. Moving forward, we can use these insights to enhance our performance management practices, set more targeted goals, and drive overall organizational success</a:t>
            </a:r>
            <a:r>
              <a:rPr lang="en-US" dirty="0" smtClean="0"/>
              <a:t>.</a:t>
            </a:r>
          </a:p>
          <a:p>
            <a:endParaRPr lang="en-US" dirty="0"/>
          </a:p>
          <a:p>
            <a:r>
              <a:rPr lang="en-US" dirty="0"/>
              <a:t>Thank you for your attention. We look forward to discussing the next steps and implementing these findings to foster a more efficient and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PROJECT TITLE</a:t>
            </a:r>
            <a:endParaRPr lang="en-IN" sz="2400" dirty="0"/>
          </a:p>
        </p:txBody>
      </p:sp>
      <p:sp>
        <p:nvSpPr>
          <p:cNvPr id="3" name="Content Placeholder 2"/>
          <p:cNvSpPr>
            <a:spLocks noGrp="1"/>
          </p:cNvSpPr>
          <p:nvPr>
            <p:ph idx="1"/>
          </p:nvPr>
        </p:nvSpPr>
        <p:spPr/>
        <p:txBody>
          <a:bodyPr/>
          <a:lstStyle/>
          <a:p>
            <a:pPr marL="0" indent="0" algn="ctr">
              <a:buNone/>
            </a:pPr>
            <a:r>
              <a:rPr lang="en-US" sz="4000" dirty="0">
                <a:latin typeface="Algerian" pitchFamily="82" charset="0"/>
              </a:rPr>
              <a:t>Employee Performance Analysis using Excel</a:t>
            </a:r>
          </a:p>
          <a:p>
            <a:endParaRPr lang="en-IN" dirty="0"/>
          </a:p>
        </p:txBody>
      </p:sp>
    </p:spTree>
    <p:extLst>
      <p:ext uri="{BB962C8B-B14F-4D97-AF65-F5344CB8AC3E}">
        <p14:creationId xmlns:p14="http://schemas.microsoft.com/office/powerpoint/2010/main" val="168611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a:bodyPr>
          <a:lstStyle/>
          <a:p>
            <a:r>
              <a:rPr lang="en-US" dirty="0"/>
              <a:t>Problem Statement</a:t>
            </a:r>
          </a:p>
          <a:p>
            <a:r>
              <a:rPr lang="en-US" dirty="0"/>
              <a:t>Project Overview</a:t>
            </a:r>
          </a:p>
          <a:p>
            <a:r>
              <a:rPr lang="en-US" dirty="0"/>
              <a:t>End Users</a:t>
            </a:r>
          </a:p>
          <a:p>
            <a:r>
              <a:rPr lang="en-US" dirty="0"/>
              <a:t>Our Solution and Proposition</a:t>
            </a:r>
          </a:p>
          <a:p>
            <a:r>
              <a:rPr lang="en-US" dirty="0"/>
              <a:t>Dataset Description</a:t>
            </a:r>
          </a:p>
          <a:p>
            <a:r>
              <a:rPr lang="en-US" dirty="0" err="1"/>
              <a:t>Modelling</a:t>
            </a:r>
            <a:r>
              <a:rPr lang="en-US" dirty="0"/>
              <a:t> Approach</a:t>
            </a:r>
          </a:p>
          <a:p>
            <a:r>
              <a:rPr lang="en-US" dirty="0"/>
              <a:t>Results and Discussion</a:t>
            </a:r>
          </a:p>
          <a:p>
            <a:r>
              <a:rPr lang="en-US" dirty="0"/>
              <a:t>Conclusion</a:t>
            </a:r>
          </a:p>
          <a:p>
            <a:endParaRPr lang="en-IN" dirty="0"/>
          </a:p>
        </p:txBody>
      </p:sp>
    </p:spTree>
    <p:extLst>
      <p:ext uri="{BB962C8B-B14F-4D97-AF65-F5344CB8AC3E}">
        <p14:creationId xmlns:p14="http://schemas.microsoft.com/office/powerpoint/2010/main" val="98977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248400" y="838200"/>
            <a:ext cx="5638800" cy="509114"/>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3200" spc="-20" dirty="0" smtClean="0"/>
              <a:t>P</a:t>
            </a:r>
            <a:r>
              <a:rPr sz="3200" spc="15" dirty="0" smtClean="0"/>
              <a:t>ROB</a:t>
            </a:r>
            <a:r>
              <a:rPr sz="3200" spc="55" dirty="0" smtClean="0"/>
              <a:t>L</a:t>
            </a:r>
            <a:r>
              <a:rPr sz="3200" spc="-20" dirty="0" smtClean="0"/>
              <a:t>E</a:t>
            </a:r>
            <a:r>
              <a:rPr lang="en-IN" sz="3200" spc="20" dirty="0" smtClean="0"/>
              <a:t>M </a:t>
            </a:r>
            <a:r>
              <a:rPr sz="3200" spc="10" dirty="0" smtClean="0"/>
              <a:t>S</a:t>
            </a:r>
            <a:r>
              <a:rPr sz="3200" spc="-370" dirty="0" smtClean="0"/>
              <a:t>T</a:t>
            </a:r>
            <a:r>
              <a:rPr sz="3200" spc="-375" dirty="0" smtClean="0"/>
              <a:t>A</a:t>
            </a:r>
            <a:r>
              <a:rPr sz="3200" spc="15" dirty="0" smtClean="0"/>
              <a:t>T</a:t>
            </a:r>
            <a:r>
              <a:rPr sz="3200" spc="-10" dirty="0" smtClean="0"/>
              <a:t>E</a:t>
            </a:r>
            <a:r>
              <a:rPr sz="3200" spc="-20" dirty="0" smtClean="0"/>
              <a:t>ME</a:t>
            </a:r>
            <a:r>
              <a:rPr sz="3200" spc="10" dirty="0" smtClean="0"/>
              <a:t>NT</a:t>
            </a:r>
            <a:endParaRPr sz="3200" dirty="0"/>
          </a:p>
        </p:txBody>
      </p:sp>
      <p:sp>
        <p:nvSpPr>
          <p:cNvPr id="10" name="object 10"/>
          <p:cNvSpPr txBox="1">
            <a:spLocks noGrp="1"/>
          </p:cNvSpPr>
          <p:nvPr>
            <p:ph type="sldNum" sz="quarter" idx="12"/>
          </p:nvPr>
        </p:nvSpPr>
        <p:spPr>
          <a:xfrm>
            <a:off x="10899648" y="83981"/>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76816" y="1695451"/>
            <a:ext cx="10576983" cy="4247317"/>
          </a:xfrm>
          <a:prstGeom prst="rect">
            <a:avLst/>
          </a:prstGeom>
        </p:spPr>
        <p:txBody>
          <a:bodyPr wrap="square">
            <a:spAutoFit/>
          </a:bodyPr>
          <a:lstStyle/>
          <a:p>
            <a:r>
              <a:rPr lang="en-US" dirty="0"/>
              <a:t>In today's competitive business environment, organizations must ensure that their employees are performing at optimal levels to achieve company goals and maintain a competitive edge. However, tracking and analyzing employee performance can be challenging due to the vast amount of data generated from various sources such as attendance records, sales figures, and customer feedback</a:t>
            </a:r>
            <a:r>
              <a:rPr lang="en-US" dirty="0" smtClean="0"/>
              <a:t>.</a:t>
            </a:r>
          </a:p>
          <a:p>
            <a:endParaRPr lang="en-US" dirty="0"/>
          </a:p>
          <a:p>
            <a:r>
              <a:rPr lang="en-US" b="1" dirty="0"/>
              <a:t>Key Challenges</a:t>
            </a:r>
            <a:r>
              <a:rPr lang="en-US" b="1" dirty="0" smtClean="0"/>
              <a:t>:</a:t>
            </a:r>
          </a:p>
          <a:p>
            <a:endParaRPr lang="en-US" dirty="0"/>
          </a:p>
          <a:p>
            <a:r>
              <a:rPr lang="en-US" b="1" dirty="0"/>
              <a:t>Data Disorganization</a:t>
            </a:r>
            <a:r>
              <a:rPr lang="en-US" dirty="0"/>
              <a:t>: Employee performance data is often scattered across different systems and formats, making it difficult to consolidate and analyze effectively</a:t>
            </a:r>
            <a:r>
              <a:rPr lang="en-US" dirty="0" smtClean="0"/>
              <a:t>.</a:t>
            </a:r>
          </a:p>
          <a:p>
            <a:endParaRPr lang="en-US" dirty="0"/>
          </a:p>
          <a:p>
            <a:r>
              <a:rPr lang="en-US" b="1" dirty="0"/>
              <a:t>Time-Consuming Analysis</a:t>
            </a:r>
            <a:r>
              <a:rPr lang="en-US" dirty="0"/>
              <a:t>: Manually calculating performance metrics and generating reports can be time-consuming and prone to errors</a:t>
            </a:r>
            <a:r>
              <a:rPr lang="en-US" dirty="0" smtClean="0"/>
              <a:t>.</a:t>
            </a:r>
          </a:p>
          <a:p>
            <a:endParaRPr lang="en-US" dirty="0"/>
          </a:p>
          <a:p>
            <a:r>
              <a:rPr lang="en-US" b="1" dirty="0"/>
              <a:t>Lack of Visualization</a:t>
            </a:r>
            <a:r>
              <a:rPr lang="en-US" dirty="0"/>
              <a:t>: Without clear visual representations, it is challenging to interpret data and make informed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715000" y="785827"/>
            <a:ext cx="5715000"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t>PROJECT</a:t>
            </a:r>
            <a:r>
              <a:rPr lang="en-IN" sz="3600" spc="5" dirty="0" smtClean="0"/>
              <a:t> </a:t>
            </a:r>
            <a:r>
              <a:rPr sz="3600" spc="-20" dirty="0" smtClean="0"/>
              <a:t>OVERVIEW</a:t>
            </a:r>
            <a:endParaRPr sz="3600" dirty="0"/>
          </a:p>
        </p:txBody>
      </p:sp>
      <p:sp>
        <p:nvSpPr>
          <p:cNvPr id="10" name="object 10"/>
          <p:cNvSpPr txBox="1">
            <a:spLocks noGrp="1"/>
          </p:cNvSpPr>
          <p:nvPr>
            <p:ph type="sldNum" sz="quarter" idx="12"/>
          </p:nvPr>
        </p:nvSpPr>
        <p:spPr>
          <a:xfrm>
            <a:off x="10899648" y="83981"/>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537633" y="1752600"/>
            <a:ext cx="11049000" cy="4247317"/>
          </a:xfrm>
          <a:prstGeom prst="rect">
            <a:avLst/>
          </a:prstGeom>
          <a:noFill/>
        </p:spPr>
        <p:txBody>
          <a:bodyPr wrap="square" rtlCol="0">
            <a:spAutoFit/>
          </a:bodyPr>
          <a:lstStyle/>
          <a:p>
            <a:r>
              <a:rPr lang="en-US" dirty="0"/>
              <a:t>The primary goal of this project is to develop a systematic approach to assess and enhance employee performance by leveraging Excel's data analysis and visualization capabilities. </a:t>
            </a:r>
          </a:p>
          <a:p>
            <a:r>
              <a:rPr lang="en-US" b="1" dirty="0"/>
              <a:t>Scope</a:t>
            </a:r>
            <a:r>
              <a:rPr lang="en-US" dirty="0"/>
              <a:t>:</a:t>
            </a:r>
          </a:p>
          <a:p>
            <a:r>
              <a:rPr lang="en-US" b="1" dirty="0"/>
              <a:t>Data Collection</a:t>
            </a:r>
            <a:r>
              <a:rPr lang="en-US" dirty="0"/>
              <a:t>: We will gather data from various sources, such as attendance records, sales data, and customer feedback, to create a comprehensive database in Excel.</a:t>
            </a:r>
          </a:p>
          <a:p>
            <a:r>
              <a:rPr lang="en-US" b="1" dirty="0"/>
              <a:t>Data Analysis</a:t>
            </a:r>
            <a:r>
              <a:rPr lang="en-US" dirty="0"/>
              <a:t>: Excel’s built-in functions, such as SUM, AVERAGE, IF, and pivot tables, will be used to process and analyze the collected data.</a:t>
            </a:r>
          </a:p>
          <a:p>
            <a:r>
              <a:rPr lang="en-US" b="1" dirty="0"/>
              <a:t>Visualization</a:t>
            </a:r>
            <a:r>
              <a:rPr lang="en-US" dirty="0"/>
              <a:t>: Charts and graphs, such as bar charts, pie charts, and line graphs, will be employed to visually represent the performance metrics.</a:t>
            </a:r>
          </a:p>
          <a:p>
            <a:r>
              <a:rPr lang="en-US" b="1" dirty="0"/>
              <a:t>Reporting</a:t>
            </a:r>
            <a:r>
              <a:rPr lang="en-US" dirty="0"/>
              <a:t>: The final output will be a detailed report generated in Excel, summarizing the key findings, trends, and potential areas for improvement.</a:t>
            </a:r>
          </a:p>
          <a:p>
            <a:r>
              <a:rPr lang="en-US" b="1" dirty="0"/>
              <a:t>Expected Outcomes</a:t>
            </a:r>
            <a:r>
              <a:rPr lang="en-US" dirty="0"/>
              <a:t>:</a:t>
            </a:r>
          </a:p>
          <a:p>
            <a:r>
              <a:rPr lang="en-US" dirty="0"/>
              <a:t>A clear understanding of each employee’s performance based on quantitative data.</a:t>
            </a:r>
          </a:p>
          <a:p>
            <a:r>
              <a:rPr lang="en-US" dirty="0"/>
              <a:t>Identification of top performers and those who may need additional support or training.</a:t>
            </a:r>
          </a:p>
          <a:p>
            <a:r>
              <a:rPr lang="en-US" dirty="0"/>
              <a:t>Recommendations for improving overall employee performance based on data-driven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876800" y="762000"/>
            <a:ext cx="6477000"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xfrm>
            <a:off x="10899648" y="83981"/>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1524000"/>
            <a:ext cx="10287000" cy="5047536"/>
          </a:xfrm>
          <a:prstGeom prst="rect">
            <a:avLst/>
          </a:prstGeom>
        </p:spPr>
        <p:txBody>
          <a:bodyPr wrap="square">
            <a:spAutoFit/>
          </a:bodyPr>
          <a:lstStyle/>
          <a:p>
            <a:r>
              <a:rPr lang="en-US" sz="1400" dirty="0"/>
              <a:t>In the context of "Employee Performance Analysis using Excel," the following are the primary end users:</a:t>
            </a:r>
          </a:p>
          <a:p>
            <a:r>
              <a:rPr lang="en-US" sz="1400" b="1" dirty="0"/>
              <a:t>Human Resources (HR) Department</a:t>
            </a:r>
            <a:r>
              <a:rPr lang="en-US" sz="1400" dirty="0"/>
              <a:t>:</a:t>
            </a:r>
          </a:p>
          <a:p>
            <a:pPr lvl="1"/>
            <a:r>
              <a:rPr lang="en-US" sz="1400" b="1" dirty="0"/>
              <a:t>Purpose</a:t>
            </a:r>
            <a:r>
              <a:rPr lang="en-US" sz="1400" dirty="0"/>
              <a:t>: HR professionals use performance analysis to track employee progress, identify high performers, and address underperformance. They also utilize this data to inform decisions related to promotions, training, and employee development programs.</a:t>
            </a:r>
          </a:p>
          <a:p>
            <a:r>
              <a:rPr lang="en-US" sz="1400" b="1" dirty="0"/>
              <a:t>Management and Leadership Teams</a:t>
            </a:r>
            <a:r>
              <a:rPr lang="en-US" sz="1400" dirty="0"/>
              <a:t>:</a:t>
            </a:r>
          </a:p>
          <a:p>
            <a:pPr lvl="1"/>
            <a:r>
              <a:rPr lang="en-US" sz="1400" b="1" dirty="0"/>
              <a:t>Purpose</a:t>
            </a:r>
            <a:r>
              <a:rPr lang="en-US" sz="1400" dirty="0"/>
              <a:t>: Managers and executives rely on performance analysis to make strategic decisions about workforce management. This includes resource allocation, identifying areas for improvement, and setting performance targets aligned with organizational goals.</a:t>
            </a:r>
          </a:p>
          <a:p>
            <a:r>
              <a:rPr lang="en-US" sz="1400" b="1" dirty="0"/>
              <a:t>Employees</a:t>
            </a:r>
            <a:r>
              <a:rPr lang="en-US" sz="1400" dirty="0"/>
              <a:t>:</a:t>
            </a:r>
          </a:p>
          <a:p>
            <a:pPr lvl="1"/>
            <a:r>
              <a:rPr lang="en-US" sz="1400" b="1" dirty="0"/>
              <a:t>Purpose</a:t>
            </a:r>
            <a:r>
              <a:rPr lang="en-US" sz="1400" dirty="0"/>
              <a:t>: Employees themselves are end users when they access their performance data. This information helps them understand their strengths and areas for improvement, setting personal goals, and discussing career progression with their managers.</a:t>
            </a:r>
          </a:p>
          <a:p>
            <a:r>
              <a:rPr lang="en-US" sz="1400" b="1" dirty="0"/>
              <a:t>Finance Department</a:t>
            </a:r>
            <a:r>
              <a:rPr lang="en-US" sz="1400" dirty="0"/>
              <a:t>:</a:t>
            </a:r>
          </a:p>
          <a:p>
            <a:pPr lvl="1"/>
            <a:r>
              <a:rPr lang="en-US" sz="1400" b="1" dirty="0"/>
              <a:t>Purpose</a:t>
            </a:r>
            <a:r>
              <a:rPr lang="en-US" sz="1400" dirty="0"/>
              <a:t>: The finance team may use performance analysis data to evaluate the financial impact of employee performance on the organization, such as the return on investment (ROI) of training programs or the correlation between performance and profitability.</a:t>
            </a:r>
          </a:p>
          <a:p>
            <a:r>
              <a:rPr lang="en-US" sz="1400" b="1" dirty="0"/>
              <a:t>Consultants and External Auditors</a:t>
            </a:r>
            <a:r>
              <a:rPr lang="en-US" sz="1400" dirty="0"/>
              <a:t>:</a:t>
            </a:r>
          </a:p>
          <a:p>
            <a:pPr lvl="1"/>
            <a:r>
              <a:rPr lang="en-US" sz="1400" b="1" dirty="0"/>
              <a:t>Purpose</a:t>
            </a:r>
            <a:r>
              <a:rPr lang="en-US" sz="1400" dirty="0"/>
              <a:t>: External consultants or auditors may analyze employee performance data to provide an objective assessment, offer recommendations for improvement, or ensure compliance with industry standards.</a:t>
            </a:r>
          </a:p>
          <a:p>
            <a:r>
              <a:rPr lang="en-US" sz="1400" b="1" dirty="0"/>
              <a:t>Training and Development Teams</a:t>
            </a:r>
            <a:r>
              <a:rPr lang="en-US" sz="1400" dirty="0"/>
              <a:t>:</a:t>
            </a:r>
          </a:p>
          <a:p>
            <a:pPr lvl="1"/>
            <a:r>
              <a:rPr lang="en-US" sz="1400" b="1" dirty="0"/>
              <a:t>Purpose</a:t>
            </a:r>
            <a:r>
              <a:rPr lang="en-US" sz="1400" dirty="0"/>
              <a:t>: These teams use performance data to design and implement targeted training programs that address specific skill gaps, ensuring that the workforce is continuously improving and meeting the organization’s needs.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8"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endParaRPr sz="3600" dirty="0"/>
          </a:p>
        </p:txBody>
      </p:sp>
      <p:sp>
        <p:nvSpPr>
          <p:cNvPr id="9" name="object 9"/>
          <p:cNvSpPr txBox="1">
            <a:spLocks noGrp="1"/>
          </p:cNvSpPr>
          <p:nvPr>
            <p:ph type="sldNum" sz="quarter" idx="12"/>
          </p:nvPr>
        </p:nvSpPr>
        <p:spPr>
          <a:xfrm>
            <a:off x="10899648" y="83981"/>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23" name="Rectangle 14"/>
          <p:cNvSpPr>
            <a:spLocks noChangeArrowheads="1"/>
          </p:cNvSpPr>
          <p:nvPr/>
        </p:nvSpPr>
        <p:spPr bwMode="auto">
          <a:xfrm>
            <a:off x="838200" y="1600200"/>
            <a:ext cx="9982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Automated Employee Performance Analysis Using Excel</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Data Integration</a:t>
            </a:r>
            <a:r>
              <a:rPr kumimoji="0" lang="en-US" sz="1800" b="0" i="0" u="none" strike="noStrike" cap="none" normalizeH="0" baseline="0" dirty="0" smtClean="0">
                <a:ln>
                  <a:noFill/>
                </a:ln>
                <a:solidFill>
                  <a:schemeClr val="tx1"/>
                </a:solidFill>
                <a:effectLst/>
                <a:latin typeface="Arial" charset="0"/>
                <a:cs typeface="Arial" charset="0"/>
              </a:rPr>
              <a:t>: Our solution allows seamless integration of various employee performance data such as attendance, sales figures, project completion rates, and customer feedback into a centralized Excel sheet.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Customizable KPIs</a:t>
            </a:r>
            <a:r>
              <a:rPr kumimoji="0" lang="en-US" sz="1800" b="0" i="0" u="none" strike="noStrike" cap="none" normalizeH="0" baseline="0" dirty="0" smtClean="0">
                <a:ln>
                  <a:noFill/>
                </a:ln>
                <a:solidFill>
                  <a:schemeClr val="tx1"/>
                </a:solidFill>
                <a:effectLst/>
                <a:latin typeface="Arial" charset="0"/>
                <a:cs typeface="Arial" charset="0"/>
              </a:rPr>
              <a:t>: Define and calculate Key Performance Indicators (KPIs) that are most relevant to your organization’s goals, like productivity, efficiency, and quality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Real-Time Analysis</a:t>
            </a:r>
            <a:r>
              <a:rPr kumimoji="0" lang="en-US" sz="1800" b="0" i="0" u="none" strike="noStrike" cap="none" normalizeH="0" baseline="0" dirty="0" smtClean="0">
                <a:ln>
                  <a:noFill/>
                </a:ln>
                <a:solidFill>
                  <a:schemeClr val="tx1"/>
                </a:solidFill>
                <a:effectLst/>
                <a:latin typeface="Arial" charset="0"/>
                <a:cs typeface="Arial" charset="0"/>
              </a:rPr>
              <a:t>: By leveraging Excel’s powerful functions and automation tools (such as PivotTables and Macros), we enable real-time performance analysis, allowing for quick decision-making and adjustments.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Visualization &amp; Reporting</a:t>
            </a:r>
            <a:r>
              <a:rPr kumimoji="0" lang="en-US" sz="1800" b="0" i="0" u="none" strike="noStrike" cap="none" normalizeH="0" baseline="0" dirty="0" smtClean="0">
                <a:ln>
                  <a:noFill/>
                </a:ln>
                <a:solidFill>
                  <a:schemeClr val="tx1"/>
                </a:solidFill>
                <a:effectLst/>
                <a:latin typeface="Arial" charset="0"/>
                <a:cs typeface="Arial" charset="0"/>
              </a:rPr>
              <a:t>: Automatically generate visual representations of data with charts and graphs. These can be easily updated and embedded into reports or presentations, providing clear insights into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User-Friendly Interface</a:t>
            </a:r>
            <a:r>
              <a:rPr kumimoji="0" lang="en-US" sz="1800" b="0" i="0" u="none" strike="noStrike" cap="none" normalizeH="0" baseline="0" dirty="0" smtClean="0">
                <a:ln>
                  <a:noFill/>
                </a:ln>
                <a:solidFill>
                  <a:schemeClr val="tx1"/>
                </a:solidFill>
                <a:effectLst/>
                <a:latin typeface="Arial" charset="0"/>
                <a:cs typeface="Arial" charset="0"/>
              </a:rPr>
              <a:t>: Excel’s familiar interface ensures that team members can easily interact with the data without requiring extensive training or specialized software.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10681335" cy="738664"/>
          </a:xfrm>
        </p:spPr>
        <p:txBody>
          <a:bodyPr>
            <a:normAutofit/>
          </a:bodyPr>
          <a:lstStyle/>
          <a:p>
            <a:r>
              <a:rPr lang="en-IN" sz="3200" spc="-30" dirty="0"/>
              <a:t>I</a:t>
            </a:r>
            <a:r>
              <a:rPr lang="en-IN" sz="3200" spc="-35" dirty="0"/>
              <a:t>T</a:t>
            </a:r>
            <a:r>
              <a:rPr lang="en-IN" sz="3200" dirty="0"/>
              <a:t>S</a:t>
            </a:r>
            <a:r>
              <a:rPr lang="en-IN" sz="3200" spc="60" dirty="0"/>
              <a:t> </a:t>
            </a:r>
            <a:r>
              <a:rPr lang="en-IN" sz="2800" spc="-295" dirty="0"/>
              <a:t>V</a:t>
            </a:r>
            <a:r>
              <a:rPr lang="en-IN" sz="2800" spc="-35" dirty="0"/>
              <a:t>A</a:t>
            </a:r>
            <a:r>
              <a:rPr lang="en-IN" sz="2800" spc="25" dirty="0"/>
              <a:t>LU</a:t>
            </a:r>
            <a:r>
              <a:rPr lang="en-IN" sz="2800" dirty="0"/>
              <a:t>E</a:t>
            </a:r>
            <a:r>
              <a:rPr lang="en-IN" sz="2800" spc="-65" dirty="0"/>
              <a:t> </a:t>
            </a:r>
            <a:r>
              <a:rPr lang="en-IN" sz="2800" spc="-15" dirty="0"/>
              <a:t>P</a:t>
            </a:r>
            <a:r>
              <a:rPr lang="en-IN" sz="2800" spc="-30" dirty="0"/>
              <a:t>R</a:t>
            </a:r>
            <a:r>
              <a:rPr lang="en-IN" sz="2800" spc="10" dirty="0"/>
              <a:t>O</a:t>
            </a:r>
            <a:r>
              <a:rPr lang="en-IN" sz="2800" spc="-15" dirty="0"/>
              <a:t>P</a:t>
            </a:r>
            <a:r>
              <a:rPr lang="en-IN" sz="2800" spc="10" dirty="0"/>
              <a:t>O</a:t>
            </a:r>
            <a:r>
              <a:rPr lang="en-IN" sz="2800" spc="25" dirty="0"/>
              <a:t>S</a:t>
            </a:r>
            <a:r>
              <a:rPr lang="en-IN" sz="2800" spc="-30" dirty="0"/>
              <a:t>I</a:t>
            </a:r>
            <a:r>
              <a:rPr lang="en-IN" sz="2800" spc="-35" dirty="0"/>
              <a:t>T</a:t>
            </a:r>
            <a:r>
              <a:rPr lang="en-IN" sz="2800" spc="-30" dirty="0"/>
              <a:t>I</a:t>
            </a:r>
            <a:r>
              <a:rPr lang="en-IN" sz="2800" spc="10" dirty="0"/>
              <a:t>O</a:t>
            </a:r>
            <a:r>
              <a:rPr lang="en-IN" sz="2800" dirty="0"/>
              <a:t>N</a:t>
            </a:r>
            <a:endParaRPr lang="en-IN" sz="3600" dirty="0"/>
          </a:p>
        </p:txBody>
      </p:sp>
      <p:sp>
        <p:nvSpPr>
          <p:cNvPr id="3" name="Rectangle 2"/>
          <p:cNvSpPr/>
          <p:nvPr/>
        </p:nvSpPr>
        <p:spPr>
          <a:xfrm>
            <a:off x="673103" y="1447800"/>
            <a:ext cx="10528300" cy="5078313"/>
          </a:xfrm>
          <a:prstGeom prst="rect">
            <a:avLst/>
          </a:prstGeom>
        </p:spPr>
        <p:txBody>
          <a:bodyPr wrap="square">
            <a:spAutoFit/>
          </a:bodyPr>
          <a:lstStyle/>
          <a:p>
            <a:r>
              <a:rPr lang="en-US" b="1" dirty="0"/>
              <a:t>Maximizing Employee Potential Through Data-Driven </a:t>
            </a:r>
            <a:r>
              <a:rPr lang="en-US" b="1" dirty="0" smtClean="0"/>
              <a:t>Insights</a:t>
            </a:r>
          </a:p>
          <a:p>
            <a:endParaRPr lang="en-US" dirty="0"/>
          </a:p>
          <a:p>
            <a:r>
              <a:rPr lang="en-US" b="1" dirty="0"/>
              <a:t>Enhanced Decision-Making</a:t>
            </a:r>
            <a:r>
              <a:rPr lang="en-US" dirty="0"/>
              <a:t>: Our Excel-based solution equips managers with actionable insights, enabling them to make informed decisions that improve overall team performance.</a:t>
            </a:r>
          </a:p>
          <a:p>
            <a:r>
              <a:rPr lang="en-US" b="1" dirty="0"/>
              <a:t>Cost-Effective</a:t>
            </a:r>
            <a:r>
              <a:rPr lang="en-US" dirty="0"/>
              <a:t>: No need for expensive software—Excel, a tool already available in most organizations, is utilized to its fullest potential to perform high-quality employee performance analysis.</a:t>
            </a:r>
          </a:p>
          <a:p>
            <a:r>
              <a:rPr lang="en-US" b="1" dirty="0"/>
              <a:t>Scalability</a:t>
            </a:r>
            <a:r>
              <a:rPr lang="en-US" dirty="0"/>
              <a:t>: The solution is scalable, whether you’re analyzing data for a small team or a large organization. Excel's robust capabilities can handle large datasets, ensuring that the analysis remains accurate and relevant as your company grows.</a:t>
            </a:r>
          </a:p>
          <a:p>
            <a:r>
              <a:rPr lang="en-US" b="1" dirty="0"/>
              <a:t>Improved Employee Engagement</a:t>
            </a:r>
            <a:r>
              <a:rPr lang="en-US" dirty="0"/>
              <a:t>: By providing transparent and data-backed performance reviews, employees can better understand their strengths and areas for improvement, fostering a culture of continuous growth and development.</a:t>
            </a:r>
          </a:p>
          <a:p>
            <a:r>
              <a:rPr lang="en-US" b="1" dirty="0"/>
              <a:t>Time Efficiency</a:t>
            </a:r>
            <a:r>
              <a:rPr lang="en-US" dirty="0"/>
              <a:t>: Automating data analysis processes in Excel significantly reduces the time spent on manual calculations, allowing managers to focus on strategic tasks rather than administrative work.</a:t>
            </a:r>
          </a:p>
          <a:p>
            <a:r>
              <a:rPr lang="en-US" b="1" dirty="0"/>
              <a:t>Customization</a:t>
            </a:r>
            <a:r>
              <a:rPr lang="en-US" dirty="0"/>
              <a:t>: Tailor the analysis and reports to fit the specific needs of your organization, ensuring that the insights are relevant and aligned with business objectives</a:t>
            </a:r>
          </a:p>
        </p:txBody>
      </p:sp>
    </p:spTree>
    <p:extLst>
      <p:ext uri="{BB962C8B-B14F-4D97-AF65-F5344CB8AC3E}">
        <p14:creationId xmlns:p14="http://schemas.microsoft.com/office/powerpoint/2010/main" val="2829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676406"/>
            <a:ext cx="9525000" cy="3970318"/>
          </a:xfrm>
          <a:prstGeom prst="rect">
            <a:avLst/>
          </a:prstGeom>
        </p:spPr>
        <p:txBody>
          <a:bodyPr wrap="square">
            <a:spAutoFit/>
          </a:bodyPr>
          <a:lstStyle/>
          <a:p>
            <a:r>
              <a:rPr lang="en-US" dirty="0"/>
              <a:t>The dataset used for this analysis contains key information about employee performance metrics over a specific period. The data is collected from various sources such as attendance records, sales figures, customer feedback, and project completion reports</a:t>
            </a:r>
            <a:r>
              <a:rPr lang="en-US" dirty="0" smtClean="0"/>
              <a:t>.</a:t>
            </a:r>
          </a:p>
          <a:p>
            <a:endParaRPr lang="en-US" dirty="0"/>
          </a:p>
          <a:p>
            <a:r>
              <a:rPr lang="en-US" b="1" dirty="0"/>
              <a:t>Key Fields Include</a:t>
            </a:r>
            <a:r>
              <a:rPr lang="en-US" b="1" dirty="0" smtClean="0"/>
              <a:t>:</a:t>
            </a:r>
          </a:p>
          <a:p>
            <a:endParaRPr lang="en-US" dirty="0"/>
          </a:p>
          <a:p>
            <a:r>
              <a:rPr lang="en-US" b="1" dirty="0"/>
              <a:t>Employee ID</a:t>
            </a:r>
            <a:r>
              <a:rPr lang="en-US" dirty="0"/>
              <a:t>: A unique identifier for each employee</a:t>
            </a:r>
            <a:r>
              <a:rPr lang="en-US" dirty="0" smtClean="0"/>
              <a:t>.</a:t>
            </a:r>
            <a:endParaRPr lang="en-US" dirty="0"/>
          </a:p>
          <a:p>
            <a:r>
              <a:rPr lang="en-US" b="1" dirty="0"/>
              <a:t>Department</a:t>
            </a:r>
            <a:r>
              <a:rPr lang="en-US" dirty="0"/>
              <a:t>: The department where the employee works (e.g., Sales, HR, IT).</a:t>
            </a:r>
          </a:p>
          <a:p>
            <a:r>
              <a:rPr lang="en-US" b="1" dirty="0"/>
              <a:t>Attendance</a:t>
            </a:r>
            <a:r>
              <a:rPr lang="en-US" dirty="0"/>
              <a:t>: Records of employee attendance, including days present and absent.</a:t>
            </a:r>
          </a:p>
          <a:p>
            <a:r>
              <a:rPr lang="en-US" b="1" dirty="0"/>
              <a:t>Sales Performance</a:t>
            </a:r>
            <a:r>
              <a:rPr lang="en-US" dirty="0"/>
              <a:t>: The total sales generated by each employee, if applicable.</a:t>
            </a:r>
          </a:p>
          <a:p>
            <a:r>
              <a:rPr lang="en-US" b="1" dirty="0"/>
              <a:t>Customer Feedback Scores</a:t>
            </a:r>
            <a:r>
              <a:rPr lang="en-US" dirty="0"/>
              <a:t>: Ratings provided by customers based on their interactions with the employee.</a:t>
            </a:r>
          </a:p>
          <a:p>
            <a:r>
              <a:rPr lang="en-US" b="1" dirty="0"/>
              <a:t>Project Completion</a:t>
            </a:r>
            <a:r>
              <a:rPr lang="en-US" dirty="0"/>
              <a:t>: Information on the number of projects completed and their success rates.</a:t>
            </a:r>
          </a:p>
          <a:p>
            <a:r>
              <a:rPr lang="en-US" b="1" dirty="0"/>
              <a:t>Performance Ratings</a:t>
            </a:r>
            <a:r>
              <a:rPr lang="en-US" dirty="0"/>
              <a:t>: Overall ratings given to employees based on various performance criteria</a:t>
            </a: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Foundry</Template>
  <TotalTime>542</TotalTime>
  <Words>1745</Words>
  <Application>Microsoft Office PowerPoint</Application>
  <PresentationFormat>Custom</PresentationFormat>
  <Paragraphs>122</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Foundry</vt:lpstr>
      <vt:lpstr>Employee Data Analysis using Excel  </vt:lpstr>
      <vt:lpstr>PROJECT TITLE</vt:lpstr>
      <vt:lpstr>AGENDA</vt:lpstr>
      <vt:lpstr>PROBLEM STATEMENT</vt:lpstr>
      <vt:lpstr>PROJECT OVERVIEW</vt:lpstr>
      <vt:lpstr>WHO ARE THE END USERS?</vt:lpstr>
      <vt:lpstr>OUR SOLUTION </vt:lpstr>
      <vt:lpstr>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khushi</cp:lastModifiedBy>
  <cp:revision>20</cp:revision>
  <dcterms:created xsi:type="dcterms:W3CDTF">2024-03-29T15:07:22Z</dcterms:created>
  <dcterms:modified xsi:type="dcterms:W3CDTF">2024-09-01T15:06:15Z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