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29279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379430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7831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1875876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3096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1173390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2535171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338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161380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6E47AF-4094-4FE1-B5B8-61D7D88A927D}" type="datetimeFigureOut">
              <a:rPr lang="en-IN" smtClean="0"/>
              <a:t>23-05-2021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383007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6E47AF-4094-4FE1-B5B8-61D7D88A927D}"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32274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6E47AF-4094-4FE1-B5B8-61D7D88A927D}" type="datetimeFigureOut">
              <a:rPr lang="en-IN" smtClean="0"/>
              <a:t>23-05-2021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259985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6E47AF-4094-4FE1-B5B8-61D7D88A927D}" type="datetimeFigureOut">
              <a:rPr lang="en-IN" smtClean="0"/>
              <a:t>23-05-2021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332733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47AF-4094-4FE1-B5B8-61D7D88A927D}" type="datetimeFigureOut">
              <a:rPr lang="en-IN" smtClean="0"/>
              <a:t>23-05-2021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1257567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6E47AF-4094-4FE1-B5B8-61D7D88A927D}"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171672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6E47AF-4094-4FE1-B5B8-61D7D88A927D}" type="datetimeFigureOut">
              <a:rPr lang="en-IN" smtClean="0"/>
              <a:t>23-05-2021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BCDE11-289B-4D88-A32E-8C6F730BED7E}" type="slidenum">
              <a:rPr lang="en-IN" smtClean="0"/>
              <a:t>‹#›</a:t>
            </a:fld>
            <a:endParaRPr lang="en-IN"/>
          </a:p>
        </p:txBody>
      </p:sp>
    </p:spTree>
    <p:extLst>
      <p:ext uri="{BB962C8B-B14F-4D97-AF65-F5344CB8AC3E}">
        <p14:creationId xmlns:p14="http://schemas.microsoft.com/office/powerpoint/2010/main" val="195462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6E47AF-4094-4FE1-B5B8-61D7D88A927D}" type="datetimeFigureOut">
              <a:rPr lang="en-IN" smtClean="0"/>
              <a:t>23-05-2021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FBCDE11-289B-4D88-A32E-8C6F730BED7E}" type="slidenum">
              <a:rPr lang="en-IN" smtClean="0"/>
              <a:t>‹#›</a:t>
            </a:fld>
            <a:endParaRPr lang="en-IN"/>
          </a:p>
        </p:txBody>
      </p:sp>
    </p:spTree>
    <p:extLst>
      <p:ext uri="{BB962C8B-B14F-4D97-AF65-F5344CB8AC3E}">
        <p14:creationId xmlns:p14="http://schemas.microsoft.com/office/powerpoint/2010/main" val="2515986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1380DC-F819-41B1-A6AB-350FC9F20009}"/>
              </a:ext>
            </a:extLst>
          </p:cNvPr>
          <p:cNvSpPr txBox="1"/>
          <p:nvPr/>
        </p:nvSpPr>
        <p:spPr>
          <a:xfrm>
            <a:off x="2705876" y="727788"/>
            <a:ext cx="8649479" cy="4524315"/>
          </a:xfrm>
          <a:prstGeom prst="rect">
            <a:avLst/>
          </a:prstGeom>
          <a:noFill/>
        </p:spPr>
        <p:txBody>
          <a:bodyPr wrap="square" rtlCol="0">
            <a:spAutoFit/>
          </a:bodyPr>
          <a:lstStyle/>
          <a:p>
            <a:r>
              <a:rPr lang="en-US" sz="9600" dirty="0">
                <a:latin typeface="Algerian" panose="04020705040A02060702" pitchFamily="82" charset="0"/>
              </a:rPr>
              <a:t>API Misuse </a:t>
            </a:r>
          </a:p>
          <a:p>
            <a:r>
              <a:rPr lang="en-US" sz="9600" dirty="0">
                <a:latin typeface="Algerian" panose="04020705040A02060702" pitchFamily="82" charset="0"/>
              </a:rPr>
              <a:t>or </a:t>
            </a:r>
          </a:p>
          <a:p>
            <a:r>
              <a:rPr lang="en-US" sz="9600" dirty="0">
                <a:latin typeface="Algerian" panose="04020705040A02060702" pitchFamily="82" charset="0"/>
              </a:rPr>
              <a:t>Abuse</a:t>
            </a:r>
            <a:endParaRPr lang="en-IN" sz="9600" dirty="0">
              <a:latin typeface="Algerian" panose="04020705040A02060702" pitchFamily="82" charset="0"/>
            </a:endParaRPr>
          </a:p>
        </p:txBody>
      </p:sp>
      <p:sp>
        <p:nvSpPr>
          <p:cNvPr id="4" name="TextBox 3">
            <a:extLst>
              <a:ext uri="{FF2B5EF4-FFF2-40B4-BE49-F238E27FC236}">
                <a16:creationId xmlns:a16="http://schemas.microsoft.com/office/drawing/2014/main" id="{7B4748CE-5704-41CB-B392-40608B60FF2F}"/>
              </a:ext>
            </a:extLst>
          </p:cNvPr>
          <p:cNvSpPr txBox="1"/>
          <p:nvPr/>
        </p:nvSpPr>
        <p:spPr>
          <a:xfrm>
            <a:off x="905070" y="5945546"/>
            <a:ext cx="3303036" cy="369332"/>
          </a:xfrm>
          <a:prstGeom prst="rect">
            <a:avLst/>
          </a:prstGeom>
          <a:noFill/>
        </p:spPr>
        <p:txBody>
          <a:bodyPr wrap="square" rtlCol="0">
            <a:spAutoFit/>
          </a:bodyPr>
          <a:lstStyle/>
          <a:p>
            <a:r>
              <a:rPr lang="en-US" b="1" dirty="0">
                <a:solidFill>
                  <a:schemeClr val="accent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By- Khushi Garg</a:t>
            </a:r>
            <a:endParaRPr lang="en-IN" b="1" dirty="0">
              <a:solidFill>
                <a:schemeClr val="accent5"/>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81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510AC-75B5-4386-AD30-323169B00A12}"/>
              </a:ext>
            </a:extLst>
          </p:cNvPr>
          <p:cNvSpPr txBox="1"/>
          <p:nvPr/>
        </p:nvSpPr>
        <p:spPr>
          <a:xfrm>
            <a:off x="1828800" y="1520785"/>
            <a:ext cx="7567127" cy="3816429"/>
          </a:xfrm>
          <a:prstGeom prst="rect">
            <a:avLst/>
          </a:prstGeom>
          <a:noFill/>
        </p:spPr>
        <p:txBody>
          <a:bodyPr wrap="square" rtlCol="0">
            <a:spAutoFit/>
          </a:bodyPr>
          <a:lstStyle/>
          <a:p>
            <a:pPr algn="l" fontAlgn="base"/>
            <a:br>
              <a:rPr lang="en-US" b="0" i="0" dirty="0">
                <a:solidFill>
                  <a:srgbClr val="2E4355"/>
                </a:solidFill>
                <a:effectLst/>
                <a:latin typeface="Roboto" panose="02000000000000000000" pitchFamily="2" charset="0"/>
              </a:rPr>
            </a:br>
            <a:r>
              <a:rPr lang="en-US" sz="2800" i="0" dirty="0">
                <a:effectLst/>
                <a:latin typeface="Times New Roman" panose="02020603050405020304" pitchFamily="18" charset="0"/>
                <a:cs typeface="Times New Roman" panose="02020603050405020304" pitchFamily="18" charset="0"/>
              </a:rPr>
              <a:t>Application Programming Interfaces (APIs) are crucial for seamless communication between various applications and system architectures. Bad bot attacks on APIs are rapidly escalating, putting confidential business data, Personally Identifiable Information (PII), payment card details, and business-critical services at high risk of being breached.</a:t>
            </a:r>
          </a:p>
        </p:txBody>
      </p:sp>
    </p:spTree>
    <p:extLst>
      <p:ext uri="{BB962C8B-B14F-4D97-AF65-F5344CB8AC3E}">
        <p14:creationId xmlns:p14="http://schemas.microsoft.com/office/powerpoint/2010/main" val="2031363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B2DCFC-E894-486D-A8AC-8D757EE0DE36}"/>
              </a:ext>
            </a:extLst>
          </p:cNvPr>
          <p:cNvSpPr txBox="1"/>
          <p:nvPr/>
        </p:nvSpPr>
        <p:spPr>
          <a:xfrm>
            <a:off x="905069" y="858416"/>
            <a:ext cx="8210939" cy="5355312"/>
          </a:xfrm>
          <a:prstGeom prst="rect">
            <a:avLst/>
          </a:prstGeom>
          <a:noFill/>
        </p:spPr>
        <p:txBody>
          <a:bodyPr wrap="square" rtlCol="0">
            <a:spAutoFit/>
          </a:bodyPr>
          <a:lstStyle/>
          <a:p>
            <a:pPr algn="l"/>
            <a:r>
              <a:rPr lang="en-US" b="0" i="0" dirty="0">
                <a:effectLst/>
                <a:latin typeface="Times New Roman" panose="02020603050405020304" pitchFamily="18" charset="0"/>
                <a:cs typeface="Times New Roman" panose="02020603050405020304" pitchFamily="18" charset="0"/>
              </a:rPr>
              <a:t>APIs have become the crown jewels of organizations’ digital transformation initiatives, empowering employees, partners, customers, and other stakeholders to access applications, data, and business functionality across their digital ecosystem. So, it’s no wonder that hackers have increased their waves of attacks against these critical enterprise assets.</a:t>
            </a:r>
          </a:p>
          <a:p>
            <a:pPr algn="l"/>
            <a:r>
              <a:rPr lang="en-US" b="0" i="0" dirty="0">
                <a:effectLst/>
                <a:latin typeface="Times New Roman" panose="02020603050405020304" pitchFamily="18" charset="0"/>
                <a:cs typeface="Times New Roman" panose="02020603050405020304" pitchFamily="18" charset="0"/>
              </a:rPr>
              <a:t>Unfortunately, it looks like the problem will only worsen. </a:t>
            </a:r>
            <a:r>
              <a:rPr lang="en-US" dirty="0">
                <a:latin typeface="Times New Roman" panose="02020603050405020304" pitchFamily="18" charset="0"/>
                <a:cs typeface="Times New Roman" panose="02020603050405020304" pitchFamily="18" charset="0"/>
              </a:rPr>
              <a:t>Gartner has predicted</a:t>
            </a:r>
            <a:r>
              <a:rPr lang="en-US" b="0" i="0" dirty="0">
                <a:effectLst/>
                <a:latin typeface="Times New Roman" panose="02020603050405020304" pitchFamily="18" charset="0"/>
                <a:cs typeface="Times New Roman" panose="02020603050405020304" pitchFamily="18" charset="0"/>
              </a:rPr>
              <a:t> that, “By 2022, API abuses will be the most-frequent attack vector resulting in data breaches for enterprise web applications.”</a:t>
            </a:r>
          </a:p>
          <a:p>
            <a:pPr algn="l"/>
            <a:endParaRPr lang="en-US" b="0" i="0" dirty="0">
              <a:effectLst/>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Rule-based and policy-based security measures</a:t>
            </a:r>
          </a:p>
          <a:p>
            <a:pPr algn="l"/>
            <a:endParaRPr lang="en-US" b="1"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Rule-based and policy-based security checks, which can be performed in a static or dynamic manner, are mandatory parts of any API management solution. API gateways serve as the main entry point for API access and therefore typically handle policy enforcement by inspecting incoming requests against policies and rules related to security, rate limits, throttling, etc. Let’s look closer at some static and dynamic security checks to see the additional value they bring.</a:t>
            </a:r>
          </a:p>
          <a:p>
            <a:pPr algn="l"/>
            <a:endParaRPr lang="en-US"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4290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84F658-37D6-48B6-9FFE-A35ED0231A2F}"/>
              </a:ext>
            </a:extLst>
          </p:cNvPr>
          <p:cNvSpPr txBox="1"/>
          <p:nvPr/>
        </p:nvSpPr>
        <p:spPr>
          <a:xfrm>
            <a:off x="1380931" y="1175657"/>
            <a:ext cx="7828384" cy="4678204"/>
          </a:xfrm>
          <a:prstGeom prst="rect">
            <a:avLst/>
          </a:prstGeom>
          <a:noFill/>
        </p:spPr>
        <p:txBody>
          <a:bodyPr wrap="square" rtlCol="0">
            <a:spAutoFit/>
          </a:bodyPr>
          <a:lstStyle/>
          <a:p>
            <a:pPr algn="l"/>
            <a:r>
              <a:rPr lang="en-US" sz="2000" b="1" i="0" dirty="0">
                <a:effectLst/>
                <a:latin typeface="museo-sans"/>
              </a:rPr>
              <a:t>Static security checks</a:t>
            </a:r>
          </a:p>
          <a:p>
            <a:pPr algn="l"/>
            <a:r>
              <a:rPr lang="en-US" sz="2000" b="0" i="0" dirty="0">
                <a:effectLst/>
                <a:latin typeface="museo-sans"/>
              </a:rPr>
              <a:t>Static security checks do not depend on the request volume or any previous request data, since they usually validate message data against a predefined set of rules or policies. Different static security scans are performed in gateways to block SQL injection, cohesive parsing attacks, entity expansion attacks, and schema poisoning, among others.</a:t>
            </a:r>
          </a:p>
          <a:p>
            <a:pPr algn="l"/>
            <a:r>
              <a:rPr lang="en-US" sz="2000" b="0" i="0" dirty="0">
                <a:effectLst/>
                <a:latin typeface="museo-sans"/>
              </a:rPr>
              <a:t>Meanwhile, static policy checks can be applied to payload scanning, header inspection, and access patterns, among others. For example, SQL injection is a common type of attack performed using payloads. If a user sends a JSON (JavaScript Object Notation) payload, the API gateway can validate this particular request against predefined JSON schema. The gateway also can limit the number of elements or other attributes in content as required to protect against harmful data or text patterns within messages.</a:t>
            </a:r>
          </a:p>
          <a:p>
            <a:endParaRPr lang="en-IN" dirty="0"/>
          </a:p>
        </p:txBody>
      </p:sp>
    </p:spTree>
    <p:extLst>
      <p:ext uri="{BB962C8B-B14F-4D97-AF65-F5344CB8AC3E}">
        <p14:creationId xmlns:p14="http://schemas.microsoft.com/office/powerpoint/2010/main" val="2408689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A694EB-3D8F-4ED0-AE74-9A0C08FF6A1B}"/>
              </a:ext>
            </a:extLst>
          </p:cNvPr>
          <p:cNvSpPr txBox="1"/>
          <p:nvPr/>
        </p:nvSpPr>
        <p:spPr>
          <a:xfrm>
            <a:off x="1166326" y="628233"/>
            <a:ext cx="7940351" cy="5601533"/>
          </a:xfrm>
          <a:prstGeom prst="rect">
            <a:avLst/>
          </a:prstGeom>
          <a:noFill/>
        </p:spPr>
        <p:txBody>
          <a:bodyPr wrap="square" rtlCol="0">
            <a:spAutoFit/>
          </a:bodyPr>
          <a:lstStyle/>
          <a:p>
            <a:pPr algn="l"/>
            <a:r>
              <a:rPr lang="en-US" sz="2000" b="1" i="0" dirty="0">
                <a:effectLst/>
                <a:latin typeface="Times New Roman" panose="02020603050405020304" pitchFamily="18" charset="0"/>
                <a:cs typeface="Times New Roman" panose="02020603050405020304" pitchFamily="18" charset="0"/>
              </a:rPr>
              <a:t>Dynamic security checks</a:t>
            </a:r>
          </a:p>
          <a:p>
            <a:pPr algn="l"/>
            <a:endParaRPr lang="en-US" sz="2000" b="1"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Dynamic security checks, in contrast to static security scans, are always checking against something that varies over time. Usually this involves validating request data with decisions made using existing data. Examples of dynamic checks include access token validation, anomaly detection, and throttling. These dynamic checks depend heavily on the data volume being sent to the gateway. Sometimes these dynamic checks occur outside the API gateway, and then the decisions are communicated to the gateway. Let’s look at a couple examples.</a:t>
            </a:r>
          </a:p>
          <a:p>
            <a:pPr algn="l"/>
            <a:r>
              <a:rPr lang="en-US" sz="2000" b="0" i="0" dirty="0">
                <a:effectLst/>
                <a:latin typeface="Times New Roman" panose="02020603050405020304" pitchFamily="18" charset="0"/>
                <a:cs typeface="Times New Roman" panose="02020603050405020304" pitchFamily="18" charset="0"/>
              </a:rPr>
              <a:t>Throttling and rate limiting are important for reducing the impact of attacks, because whenever attackers get access to APIs, the first thing they do is read as much data as possible. Throttling API requests — i.e., limiting access to the data — requires that we keep a count of incoming requests within a specific time window. If a request count exceeds the allocated amount at that time, the gateway can block API calls. With rate limiting, we can limit the concurrent access allowed for a given service.</a:t>
            </a:r>
          </a:p>
          <a:p>
            <a:endParaRPr lang="en-IN" dirty="0"/>
          </a:p>
        </p:txBody>
      </p:sp>
    </p:spTree>
    <p:extLst>
      <p:ext uri="{BB962C8B-B14F-4D97-AF65-F5344CB8AC3E}">
        <p14:creationId xmlns:p14="http://schemas.microsoft.com/office/powerpoint/2010/main" val="405038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39FB37-1F5B-4839-8B3C-A19A3E6E0DE5}"/>
              </a:ext>
            </a:extLst>
          </p:cNvPr>
          <p:cNvSpPr txBox="1"/>
          <p:nvPr/>
        </p:nvSpPr>
        <p:spPr>
          <a:xfrm>
            <a:off x="1296955" y="942392"/>
            <a:ext cx="7819053" cy="4801314"/>
          </a:xfrm>
          <a:prstGeom prst="rect">
            <a:avLst/>
          </a:prstGeom>
          <a:noFill/>
        </p:spPr>
        <p:txBody>
          <a:bodyPr wrap="square" rtlCol="0">
            <a:spAutoFit/>
          </a:bodyPr>
          <a:lstStyle/>
          <a:p>
            <a:pPr algn="l"/>
            <a:r>
              <a:rPr lang="en-US" sz="2400" b="1" i="0" dirty="0">
                <a:effectLst/>
                <a:latin typeface="Times New Roman" panose="02020603050405020304" pitchFamily="18" charset="0"/>
                <a:cs typeface="Times New Roman" panose="02020603050405020304" pitchFamily="18" charset="0"/>
              </a:rPr>
              <a:t>Authentication</a:t>
            </a:r>
          </a:p>
          <a:p>
            <a:pPr algn="l"/>
            <a:endParaRPr lang="en-US" sz="2400" b="1" i="0" dirty="0">
              <a:effectLst/>
              <a:latin typeface="Times New Roman" panose="02020603050405020304" pitchFamily="18" charset="0"/>
              <a:cs typeface="Times New Roman" panose="02020603050405020304" pitchFamily="18" charset="0"/>
            </a:endParaRPr>
          </a:p>
          <a:p>
            <a:pPr algn="l"/>
            <a:r>
              <a:rPr lang="en-US" sz="2400" b="0" i="0" dirty="0">
                <a:effectLst/>
                <a:latin typeface="Times New Roman" panose="02020603050405020304" pitchFamily="18" charset="0"/>
                <a:cs typeface="Times New Roman" panose="02020603050405020304" pitchFamily="18" charset="0"/>
              </a:rPr>
              <a:t>Authentication helps API gateways to identify each user who invokes an API uniquely. Available API gateway solutions generally support basic authentication, OAuth 2.0, JWT (JSON Web Token) security, and certificate-based security. Some gateways also provide an authentication layer on top of that for additional fine-grained permission validation, which is usually based on XACML (</a:t>
            </a:r>
            <a:r>
              <a:rPr lang="en-US" sz="2400" b="0" i="0" dirty="0" err="1">
                <a:effectLst/>
                <a:latin typeface="Times New Roman" panose="02020603050405020304" pitchFamily="18" charset="0"/>
                <a:cs typeface="Times New Roman" panose="02020603050405020304" pitchFamily="18" charset="0"/>
              </a:rPr>
              <a:t>eXtensible</a:t>
            </a:r>
            <a:r>
              <a:rPr lang="en-US" sz="2400" b="0" i="0" dirty="0">
                <a:effectLst/>
                <a:latin typeface="Times New Roman" panose="02020603050405020304" pitchFamily="18" charset="0"/>
                <a:cs typeface="Times New Roman" panose="02020603050405020304" pitchFamily="18" charset="0"/>
              </a:rPr>
              <a:t> Access Control Markup Language) style policy definition languages. This is important when an API contains multiple resources that need different levels of access control for each resource.</a:t>
            </a:r>
          </a:p>
          <a:p>
            <a:endParaRPr lang="en-IN" dirty="0"/>
          </a:p>
        </p:txBody>
      </p:sp>
    </p:spTree>
    <p:extLst>
      <p:ext uri="{BB962C8B-B14F-4D97-AF65-F5344CB8AC3E}">
        <p14:creationId xmlns:p14="http://schemas.microsoft.com/office/powerpoint/2010/main" val="267255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D9045F-99CA-4F2A-ACBF-4ACA1C4DC4EE}"/>
              </a:ext>
            </a:extLst>
          </p:cNvPr>
          <p:cNvSpPr txBox="1"/>
          <p:nvPr/>
        </p:nvSpPr>
        <p:spPr>
          <a:xfrm>
            <a:off x="1007706" y="503853"/>
            <a:ext cx="7688425" cy="5601533"/>
          </a:xfrm>
          <a:prstGeom prst="rect">
            <a:avLst/>
          </a:prstGeom>
          <a:noFill/>
        </p:spPr>
        <p:txBody>
          <a:bodyPr wrap="square" rtlCol="0">
            <a:spAutoFit/>
          </a:bodyPr>
          <a:lstStyle/>
          <a:p>
            <a:r>
              <a:rPr lang="en-US" sz="2000" b="0" i="0" dirty="0">
                <a:effectLst/>
                <a:latin typeface="Times New Roman" panose="02020603050405020304" pitchFamily="18" charset="0"/>
                <a:cs typeface="Times New Roman" panose="02020603050405020304" pitchFamily="18" charset="0"/>
              </a:rPr>
              <a:t>Attackers overwhelm APIs by sending traffic from multiple clients. They target business-critical services including login services, session management, and other services critical to application reliability. Attackers also generate API calls that require extensive resources and affect server response time.</a:t>
            </a:r>
          </a:p>
          <a:p>
            <a:endParaRPr lang="en-US" sz="2000" b="0" i="0" dirty="0">
              <a:effectLst/>
              <a:latin typeface="Times New Roman" panose="02020603050405020304" pitchFamily="18" charset="0"/>
              <a:cs typeface="Times New Roman" panose="02020603050405020304" pitchFamily="18" charset="0"/>
            </a:endParaRPr>
          </a:p>
          <a:p>
            <a:pPr algn="just"/>
            <a:r>
              <a:rPr lang="en-US" sz="2000" b="1" i="0" u="sng" dirty="0">
                <a:effectLst/>
                <a:latin typeface="Times New Roman" panose="02020603050405020304" pitchFamily="18" charset="0"/>
                <a:cs typeface="Times New Roman" panose="02020603050405020304" pitchFamily="18" charset="0"/>
              </a:rPr>
              <a:t>Account Takeover</a:t>
            </a:r>
          </a:p>
          <a:p>
            <a:pPr algn="just"/>
            <a:endParaRPr lang="en-US" sz="2000" b="1" i="0" u="sng"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Hackers deploy botnets to programmatically send API calls to test stolen credentials. Though API management systems reject invalid login attempts, these systems are incapable of stopping bot herders from trying different combinations of credentials using multiple IPs. Hackers also keep the API requests below the rate limit to make it difficult for conventional API security measures to detect such sophisticated account takeover attempts.</a:t>
            </a:r>
          </a:p>
          <a:p>
            <a:pPr algn="just"/>
            <a:r>
              <a:rPr lang="en-US" sz="2000" b="0" i="0" dirty="0">
                <a:effectLst/>
                <a:latin typeface="Times New Roman" panose="02020603050405020304" pitchFamily="18" charset="0"/>
                <a:cs typeface="Times New Roman" panose="02020603050405020304" pitchFamily="18" charset="0"/>
              </a:rPr>
              <a:t>It is important to accurately distinguish between genuine login attempts and malicious credential stuffing attacks.</a:t>
            </a:r>
          </a:p>
          <a:p>
            <a:endParaRPr lang="en-IN" dirty="0"/>
          </a:p>
        </p:txBody>
      </p:sp>
    </p:spTree>
    <p:extLst>
      <p:ext uri="{BB962C8B-B14F-4D97-AF65-F5344CB8AC3E}">
        <p14:creationId xmlns:p14="http://schemas.microsoft.com/office/powerpoint/2010/main" val="2546653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105E9C-7277-4ACC-B93C-67C64F63F538}"/>
              </a:ext>
            </a:extLst>
          </p:cNvPr>
          <p:cNvSpPr txBox="1"/>
          <p:nvPr/>
        </p:nvSpPr>
        <p:spPr>
          <a:xfrm>
            <a:off x="1222310" y="1819469"/>
            <a:ext cx="7828383" cy="2831544"/>
          </a:xfrm>
          <a:prstGeom prst="rect">
            <a:avLst/>
          </a:prstGeom>
          <a:noFill/>
        </p:spPr>
        <p:txBody>
          <a:bodyPr wrap="square" rtlCol="0">
            <a:spAutoFit/>
          </a:bodyPr>
          <a:lstStyle/>
          <a:p>
            <a:pPr algn="just"/>
            <a:r>
              <a:rPr lang="en-US" sz="2000" b="1" i="0" u="sng" dirty="0">
                <a:effectLst/>
                <a:latin typeface="Times New Roman" panose="02020603050405020304" pitchFamily="18" charset="0"/>
                <a:cs typeface="Times New Roman" panose="02020603050405020304" pitchFamily="18" charset="0"/>
              </a:rPr>
              <a:t>Web Scraping</a:t>
            </a:r>
          </a:p>
          <a:p>
            <a:pPr algn="just"/>
            <a:endParaRPr lang="en-US" sz="2000" b="1" i="0" u="sng" dirty="0">
              <a:effectLst/>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Scrapers extract data from APIs. They also go beyond extracting data to execute automated form filling. Hackers reverse engineer web and mobile apps to hijack API calls and scrape content. Advanced bot detection measures including browser and mobile integrity checks, combined with fingerprinting techniques are required to filter emulators, and block attempts to reverse engineer web and mobile applications.</a:t>
            </a:r>
          </a:p>
          <a:p>
            <a:endParaRPr lang="en-IN" dirty="0"/>
          </a:p>
        </p:txBody>
      </p:sp>
    </p:spTree>
    <p:extLst>
      <p:ext uri="{BB962C8B-B14F-4D97-AF65-F5344CB8AC3E}">
        <p14:creationId xmlns:p14="http://schemas.microsoft.com/office/powerpoint/2010/main" val="73148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F88B01-DD93-4BAC-91D9-BC6F1DF4C5F0}"/>
              </a:ext>
            </a:extLst>
          </p:cNvPr>
          <p:cNvSpPr txBox="1"/>
          <p:nvPr/>
        </p:nvSpPr>
        <p:spPr>
          <a:xfrm>
            <a:off x="1828800" y="2855167"/>
            <a:ext cx="7828384" cy="1569660"/>
          </a:xfrm>
          <a:prstGeom prst="rect">
            <a:avLst/>
          </a:prstGeom>
          <a:noFill/>
        </p:spPr>
        <p:txBody>
          <a:bodyPr wrap="square" rtlCol="0">
            <a:spAutoFit/>
          </a:bodyPr>
          <a:lstStyle/>
          <a:p>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25305275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TotalTime>
  <Words>874</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museo-sans</vt:lpstr>
      <vt:lpstr>Roboto</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khushi</dc:creator>
  <cp:lastModifiedBy>khushi</cp:lastModifiedBy>
  <cp:revision>4</cp:revision>
  <dcterms:created xsi:type="dcterms:W3CDTF">2021-05-23T15:51:02Z</dcterms:created>
  <dcterms:modified xsi:type="dcterms:W3CDTF">2021-05-23T16:40:15Z</dcterms:modified>
</cp:coreProperties>
</file>