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9" r:id="rId6"/>
    <p:sldId id="261" r:id="rId7"/>
    <p:sldId id="258" r:id="rId8"/>
    <p:sldId id="262" r:id="rId9"/>
    <p:sldId id="263" r:id="rId10"/>
    <p:sldId id="264" r:id="rId11"/>
    <p:sldId id="282" r:id="rId12"/>
    <p:sldId id="284" r:id="rId13"/>
    <p:sldId id="285" r:id="rId14"/>
    <p:sldId id="279" r:id="rId15"/>
    <p:sldId id="280" r:id="rId16"/>
    <p:sldId id="281" r:id="rId17"/>
    <p:sldId id="265" r:id="rId18"/>
    <p:sldId id="266" r:id="rId19"/>
    <p:sldId id="267" r:id="rId20"/>
    <p:sldId id="268" r:id="rId21"/>
    <p:sldId id="287" r:id="rId22"/>
    <p:sldId id="269" r:id="rId23"/>
    <p:sldId id="270" r:id="rId24"/>
    <p:sldId id="272" r:id="rId25"/>
    <p:sldId id="273" r:id="rId26"/>
    <p:sldId id="274" r:id="rId27"/>
    <p:sldId id="288" r:id="rId28"/>
    <p:sldId id="289" r:id="rId29"/>
    <p:sldId id="275" r:id="rId30"/>
    <p:sldId id="276" r:id="rId31"/>
    <p:sldId id="277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24" autoAdjust="0"/>
    <p:restoredTop sz="94660"/>
  </p:normalViewPr>
  <p:slideViewPr>
    <p:cSldViewPr>
      <p:cViewPr>
        <p:scale>
          <a:sx n="61" d="100"/>
          <a:sy n="61" d="100"/>
        </p:scale>
        <p:origin x="-127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6857-61A6-48E3-AD79-DA7BEC54B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275B-DCAF-44BF-8051-8B36799183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cssex2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cssex3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schools.com/css/pr_background-repea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br>
              <a:rPr lang="en-US" dirty="0" smtClean="0"/>
            </a:br>
            <a:r>
              <a:rPr lang="en-US" dirty="0" smtClean="0"/>
              <a:t>(cascaded style sheet)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962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: internal style sheet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&lt;head&gt;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body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background-color:#b0c4de;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&lt;/style&gt;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&lt;/head&gt;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&lt;h1&gt;My CSS web page!&lt;/h1&gt;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&lt;p&gt;Hello world! This is a W3Schools.com example.&lt;/p&gt;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533400" y="1524000"/>
            <a:ext cx="5180965" cy="452628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dirty="0" smtClean="0"/>
              <a:t>First.css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body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background-color:#b0c4de;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 smtClean="0">
                <a:hlinkClick r:id="rId1" action="ppaction://hlinkfile"/>
              </a:rPr>
              <a:t>Cssex2.html</a:t>
            </a:r>
            <a:endParaRPr lang="en-US" dirty="0" smtClean="0"/>
          </a:p>
          <a:p>
            <a:pPr>
              <a:buNone/>
            </a:pPr>
            <a:r>
              <a:rPr lang="en-US" sz="1900" dirty="0" smtClean="0"/>
              <a:t>&lt;html&gt;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&lt;head&gt;</a:t>
            </a:r>
            <a:br>
              <a:rPr lang="en-US" sz="1900" dirty="0" smtClean="0"/>
            </a:br>
            <a:r>
              <a:rPr lang="en-US" sz="1900" dirty="0" smtClean="0"/>
              <a:t>&lt;link </a:t>
            </a:r>
            <a:r>
              <a:rPr lang="en-US" sz="1900" dirty="0" err="1" smtClean="0"/>
              <a:t>rel</a:t>
            </a:r>
            <a:r>
              <a:rPr lang="en-US" sz="1900" dirty="0" smtClean="0"/>
              <a:t>="</a:t>
            </a:r>
            <a:r>
              <a:rPr lang="en-US" sz="1900" dirty="0" err="1" smtClean="0"/>
              <a:t>stylesheet</a:t>
            </a:r>
            <a:r>
              <a:rPr lang="en-US" sz="1900" dirty="0" smtClean="0"/>
              <a:t>" type="text/</a:t>
            </a:r>
            <a:r>
              <a:rPr lang="en-US" sz="1900" dirty="0" err="1" smtClean="0"/>
              <a:t>css</a:t>
            </a:r>
            <a:r>
              <a:rPr lang="en-US" sz="1900" dirty="0" smtClean="0"/>
              <a:t>" </a:t>
            </a:r>
            <a:r>
              <a:rPr lang="en-US" sz="1900" dirty="0" err="1" smtClean="0"/>
              <a:t>href</a:t>
            </a:r>
            <a:r>
              <a:rPr lang="en-US" sz="1900" dirty="0" smtClean="0"/>
              <a:t>=“first.css" /&gt;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&lt;/head&gt; </a:t>
            </a:r>
            <a:endParaRPr lang="en-US" sz="1900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&lt;h1&gt;My CSS web page!&lt;/h1&gt;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&lt;p&gt;Hello world! This is a W3Schools.com example.&lt;/p&gt;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 smtClean="0"/>
          </a:p>
          <a:p>
            <a:pPr lvl="3">
              <a:buNone/>
            </a:pPr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Inline Styles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013700" cy="5059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&lt;html&gt;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&lt;body style=“background-color:#b0c4de” 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&lt;h1&gt;My CSS web page!&lt;/h1&gt;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&lt;p&gt;Hello world! This is a W3Schools.com example.&lt;/p&gt;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hlinkClick r:id="rId1" action="ppaction://hlinkfile"/>
              </a:rPr>
              <a:t>Cssex3.html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id selector is used to specify a style for a single, unique element.</a:t>
            </a:r>
            <a:endParaRPr lang="en-US" dirty="0" smtClean="0"/>
          </a:p>
          <a:p>
            <a:r>
              <a:rPr lang="en-US" dirty="0" smtClean="0"/>
              <a:t>The id selector uses the id attribute of the HTML element, and is defined with a "#".</a:t>
            </a:r>
            <a:endParaRPr lang="en-US" dirty="0" smtClean="0"/>
          </a:p>
          <a:p>
            <a:r>
              <a:rPr lang="en-US" dirty="0" smtClean="0"/>
              <a:t>The style rule below will be applied to the element with id="para1":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r>
              <a:rPr lang="en-US" dirty="0" smtClean="0"/>
              <a:t>#para1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color:red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class selector is used to specify a style for a group of elements.</a:t>
            </a:r>
            <a:endParaRPr lang="en-US" dirty="0" smtClean="0"/>
          </a:p>
          <a:p>
            <a:r>
              <a:rPr lang="en-US" dirty="0" smtClean="0"/>
              <a:t> Unlike the id selector, the class selector is most often used on several elements. </a:t>
            </a:r>
            <a:endParaRPr lang="en-US" dirty="0" smtClean="0"/>
          </a:p>
          <a:p>
            <a:r>
              <a:rPr lang="en-US" dirty="0" smtClean="0"/>
              <a:t>This allows you to set a particular style for any HTML elements with the same class. </a:t>
            </a:r>
            <a:endParaRPr lang="en-US" dirty="0" smtClean="0"/>
          </a:p>
          <a:p>
            <a:r>
              <a:rPr lang="en-US" dirty="0" smtClean="0"/>
              <a:t>The class selector uses the HTML class attribute, and is defined with a "."</a:t>
            </a:r>
            <a:endParaRPr lang="en-US" dirty="0" smtClean="0"/>
          </a:p>
          <a:p>
            <a:r>
              <a:rPr lang="en-US" dirty="0" smtClean="0"/>
              <a:t>In the example below, all HTML elements with class="center" will be center-aligned: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r>
              <a:rPr lang="en-US" dirty="0" smtClean="0"/>
              <a:t>.center {text-</a:t>
            </a:r>
            <a:r>
              <a:rPr lang="en-US" dirty="0" err="1" smtClean="0"/>
              <a:t>align:center</a:t>
            </a:r>
            <a:r>
              <a:rPr lang="en-US" dirty="0" smtClean="0"/>
              <a:t>;}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P.right</a:t>
            </a:r>
            <a:r>
              <a:rPr lang="en-US" dirty="0"/>
              <a:t> </a:t>
            </a:r>
            <a:r>
              <a:rPr lang="en-US" dirty="0" smtClean="0"/>
              <a:t>{text-</a:t>
            </a:r>
            <a:r>
              <a:rPr lang="en-US" dirty="0" err="1" smtClean="0"/>
              <a:t>align:right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P.left</a:t>
            </a:r>
            <a:r>
              <a:rPr lang="en-US" dirty="0" smtClean="0"/>
              <a:t>{text-</a:t>
            </a:r>
            <a:r>
              <a:rPr lang="en-US" dirty="0" err="1" smtClean="0"/>
              <a:t>align:left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To actually use this within HTML document use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attribute: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smtClean="0"/>
              <a:t>&lt;p class=“</a:t>
            </a:r>
            <a:r>
              <a:rPr lang="en-US" sz="2400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”&gt; This </a:t>
            </a:r>
            <a:r>
              <a:rPr lang="en-US" sz="2400" dirty="0" err="1" smtClean="0"/>
              <a:t>para</a:t>
            </a:r>
            <a:r>
              <a:rPr lang="en-US" sz="2400" dirty="0" smtClean="0"/>
              <a:t> will be right aligned&lt;/p&gt;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&lt;p class=“</a:t>
            </a:r>
            <a:r>
              <a:rPr lang="en-US" sz="2400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”&gt; This </a:t>
            </a:r>
            <a:r>
              <a:rPr lang="en-US" sz="2400" dirty="0" err="1" smtClean="0"/>
              <a:t>para</a:t>
            </a:r>
            <a:r>
              <a:rPr lang="en-US" sz="2400" dirty="0" smtClean="0"/>
              <a:t> will be left aligned &lt;/p&gt;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To define a global style class omit the element name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.left{ text-</a:t>
            </a:r>
            <a:r>
              <a:rPr lang="en-US" sz="2400" dirty="0" err="1" smtClean="0"/>
              <a:t>align:left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&lt;h1 class=“left”&gt;this heading will be left aligned&lt;/h1&gt;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&lt;p class=“left”&gt; This </a:t>
            </a:r>
            <a:r>
              <a:rPr lang="en-US" sz="2400" dirty="0" err="1" smtClean="0"/>
              <a:t>para</a:t>
            </a:r>
            <a:r>
              <a:rPr lang="en-US" sz="2400" dirty="0" smtClean="0"/>
              <a:t> will be left aligned &lt;/p&gt;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CSS Background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CSS background properties are used to define the background effects of an element.</a:t>
            </a:r>
            <a:endParaRPr lang="en-US" dirty="0" smtClean="0"/>
          </a:p>
          <a:p>
            <a:r>
              <a:rPr lang="en-US" dirty="0" smtClean="0"/>
              <a:t>CSS properties used for background effects:</a:t>
            </a:r>
            <a:endParaRPr lang="en-US" dirty="0" smtClean="0"/>
          </a:p>
          <a:p>
            <a:pPr lvl="3"/>
            <a:r>
              <a:rPr lang="en-US" dirty="0" smtClean="0"/>
              <a:t>background-color</a:t>
            </a:r>
            <a:endParaRPr lang="en-US" dirty="0" smtClean="0"/>
          </a:p>
          <a:p>
            <a:pPr lvl="3"/>
            <a:r>
              <a:rPr lang="en-US" dirty="0" smtClean="0"/>
              <a:t>background-image</a:t>
            </a:r>
            <a:endParaRPr lang="en-US" dirty="0" smtClean="0"/>
          </a:p>
          <a:p>
            <a:pPr lvl="3"/>
            <a:r>
              <a:rPr lang="en-US" dirty="0" smtClean="0"/>
              <a:t>background-repeat</a:t>
            </a:r>
            <a:endParaRPr lang="en-US" dirty="0" smtClean="0"/>
          </a:p>
          <a:p>
            <a:pPr lvl="3"/>
            <a:r>
              <a:rPr lang="en-US" dirty="0" smtClean="0"/>
              <a:t>background-attachment</a:t>
            </a:r>
            <a:endParaRPr lang="en-US" dirty="0" smtClean="0"/>
          </a:p>
          <a:p>
            <a:pPr lvl="3"/>
            <a:r>
              <a:rPr lang="en-US" dirty="0" smtClean="0"/>
              <a:t>background-position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Background Color</a:t>
            </a:r>
            <a:endParaRPr lang="en-US" b="1" dirty="0" smtClean="0"/>
          </a:p>
          <a:p>
            <a:pPr lvl="1"/>
            <a:r>
              <a:rPr lang="en-US" dirty="0" smtClean="0"/>
              <a:t>The background-color property specifies the background color of an element.</a:t>
            </a:r>
            <a:endParaRPr lang="en-US" dirty="0" smtClean="0"/>
          </a:p>
          <a:p>
            <a:pPr lvl="1"/>
            <a:r>
              <a:rPr lang="en-US" dirty="0" smtClean="0"/>
              <a:t>The background color of a page is defined in the body selector: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pPr lvl="1"/>
            <a:r>
              <a:rPr lang="en-US" dirty="0" smtClean="0"/>
              <a:t>body {background-color:#b0c4de;} </a:t>
            </a:r>
            <a:endParaRPr lang="en-US" dirty="0" smtClean="0"/>
          </a:p>
          <a:p>
            <a:r>
              <a:rPr lang="en-US" dirty="0" smtClean="0"/>
              <a:t>The background color can be specified by:</a:t>
            </a:r>
            <a:endParaRPr lang="en-US" dirty="0" smtClean="0"/>
          </a:p>
          <a:p>
            <a:pPr lvl="1"/>
            <a:r>
              <a:rPr lang="en-US" dirty="0" smtClean="0"/>
              <a:t>name - a color name, like "red"</a:t>
            </a:r>
            <a:endParaRPr lang="en-US" dirty="0" smtClean="0"/>
          </a:p>
          <a:p>
            <a:pPr lvl="1"/>
            <a:r>
              <a:rPr lang="en-US" dirty="0" smtClean="0"/>
              <a:t>RGB - an RGB value, like "</a:t>
            </a:r>
            <a:r>
              <a:rPr lang="en-US" dirty="0" err="1" smtClean="0"/>
              <a:t>rgb</a:t>
            </a:r>
            <a:r>
              <a:rPr lang="en-US" dirty="0" smtClean="0"/>
              <a:t>(255,0,0)"</a:t>
            </a:r>
            <a:endParaRPr lang="en-US" dirty="0" smtClean="0"/>
          </a:p>
          <a:p>
            <a:pPr lvl="1"/>
            <a:r>
              <a:rPr lang="en-US" dirty="0" smtClean="0"/>
              <a:t>Hex - a hex value, like "#ff0000“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r>
              <a:rPr lang="en-US" dirty="0" smtClean="0"/>
              <a:t>h1 {background-color:#6495ed;}</a:t>
            </a:r>
            <a:br>
              <a:rPr lang="en-US" dirty="0" smtClean="0"/>
            </a:br>
            <a:r>
              <a:rPr lang="en-US" dirty="0" smtClean="0"/>
              <a:t>p {background-color:#e0ffff;}</a:t>
            </a:r>
            <a:br>
              <a:rPr lang="en-US" dirty="0" smtClean="0"/>
            </a:br>
            <a:r>
              <a:rPr lang="en-US" dirty="0" smtClean="0"/>
              <a:t>div {background-color:#b0c4de;}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Background Image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The background-image property specifies an image to use as the background of an element.</a:t>
            </a:r>
            <a:endParaRPr lang="en-US" dirty="0" smtClean="0"/>
          </a:p>
          <a:p>
            <a:r>
              <a:rPr lang="en-US" dirty="0" smtClean="0"/>
              <a:t>By default, the image is repeated so it covers the entire element.</a:t>
            </a:r>
            <a:endParaRPr lang="en-US" dirty="0" smtClean="0"/>
          </a:p>
          <a:p>
            <a:r>
              <a:rPr lang="en-US" dirty="0" smtClean="0"/>
              <a:t>The background image for a page can be set like this: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pPr lvl="2">
              <a:buNone/>
            </a:pPr>
            <a:r>
              <a:rPr lang="en-US" dirty="0" smtClean="0"/>
              <a:t>body {background-</a:t>
            </a:r>
            <a:r>
              <a:rPr lang="en-US" dirty="0" err="1" smtClean="0"/>
              <a:t>image:url</a:t>
            </a:r>
            <a:r>
              <a:rPr lang="en-US" dirty="0" smtClean="0"/>
              <a:t>('paper.gif');}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Background Image - Repeat Horizontally or Vertically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1"/>
              </a:rPr>
              <a:t>background-repeat</a:t>
            </a:r>
            <a:endParaRPr lang="en-US" dirty="0" smtClean="0"/>
          </a:p>
          <a:p>
            <a:r>
              <a:rPr lang="en-US" dirty="0" smtClean="0"/>
              <a:t>By default, the background-image property repeats an image both horizontally and vertically.</a:t>
            </a:r>
            <a:endParaRPr lang="en-US" dirty="0" smtClean="0"/>
          </a:p>
          <a:p>
            <a:r>
              <a:rPr lang="en-US" dirty="0" smtClean="0"/>
              <a:t>Some images should be repeated only horizontally or vertically, or they will look strange, like this:  </a:t>
            </a:r>
            <a:endParaRPr lang="en-US" dirty="0" smtClean="0"/>
          </a:p>
          <a:p>
            <a:pPr lvl="1"/>
            <a:r>
              <a:rPr lang="en-US" b="1" dirty="0" smtClean="0"/>
              <a:t>Example</a:t>
            </a:r>
            <a:endParaRPr lang="en-US" b="1" dirty="0" smtClean="0"/>
          </a:p>
          <a:p>
            <a:pPr lvl="1"/>
            <a:r>
              <a:rPr lang="en-US" dirty="0" smtClean="0"/>
              <a:t>body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image:url</a:t>
            </a:r>
            <a:r>
              <a:rPr lang="en-US" dirty="0" smtClean="0"/>
              <a:t>('gradient2.png');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If the image is repeated only horizontally (repeat-x), the background will look better:</a:t>
            </a:r>
            <a:endParaRPr lang="en-US" dirty="0" smtClean="0"/>
          </a:p>
          <a:p>
            <a:r>
              <a:rPr lang="en-US" b="1" dirty="0" smtClean="0"/>
              <a:t>Example</a:t>
            </a:r>
            <a:endParaRPr lang="en-US" b="1" dirty="0" smtClean="0"/>
          </a:p>
          <a:p>
            <a:pPr lvl="1"/>
            <a:r>
              <a:rPr lang="en-US" dirty="0" smtClean="0"/>
              <a:t>body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image:url</a:t>
            </a:r>
            <a:r>
              <a:rPr lang="en-US" dirty="0" smtClean="0"/>
              <a:t>('gradient2.png');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repeat:repeat</a:t>
            </a:r>
            <a:r>
              <a:rPr lang="en-US" dirty="0" smtClean="0"/>
              <a:t>-x;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CSS is the acronym for: ‘Cascading Style Sheets’.</a:t>
            </a:r>
            <a:endParaRPr lang="en-US" dirty="0" smtClean="0"/>
          </a:p>
          <a:p>
            <a:r>
              <a:rPr lang="en-US" dirty="0" smtClean="0"/>
              <a:t> CSS is an extension to basic HTML that allows you to style your web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20000"/>
          </a:bodyPr>
          <a:lstStyle/>
          <a:p>
            <a:r>
              <a:rPr lang="en-US" dirty="0" smtClean="0"/>
              <a:t>repeat     </a:t>
            </a:r>
            <a:r>
              <a:rPr lang="en-US" altLang="en-US" dirty="0" smtClean="0"/>
              <a:t>:-</a:t>
            </a:r>
            <a:r>
              <a:rPr lang="en-US" dirty="0" smtClean="0"/>
              <a:t>The background image will be repeated both vertically and horizontally. This is default</a:t>
            </a:r>
            <a:endParaRPr lang="en-US" dirty="0" smtClean="0"/>
          </a:p>
          <a:p>
            <a:r>
              <a:rPr lang="en-US" dirty="0" smtClean="0"/>
              <a:t> repeat-x</a:t>
            </a:r>
            <a:r>
              <a:rPr lang="en-US" altLang="en-US" dirty="0" smtClean="0"/>
              <a:t>:-</a:t>
            </a:r>
            <a:r>
              <a:rPr lang="en-US" dirty="0" smtClean="0"/>
              <a:t> The background image will be repeated only horizontally</a:t>
            </a:r>
            <a:endParaRPr lang="en-US" dirty="0" smtClean="0"/>
          </a:p>
          <a:p>
            <a:r>
              <a:rPr lang="en-US" dirty="0" smtClean="0"/>
              <a:t> repeat-y</a:t>
            </a:r>
            <a:r>
              <a:rPr lang="en-US" altLang="en-US" dirty="0" smtClean="0"/>
              <a:t>:-</a:t>
            </a:r>
            <a:r>
              <a:rPr lang="en-US" dirty="0" smtClean="0"/>
              <a:t> The background image will be repeated only vertically</a:t>
            </a:r>
            <a:endParaRPr lang="en-US" dirty="0" smtClean="0"/>
          </a:p>
          <a:p>
            <a:r>
              <a:rPr lang="en-US" dirty="0" smtClean="0"/>
              <a:t> no-repeat</a:t>
            </a:r>
            <a:r>
              <a:rPr lang="en-US" altLang="en-US" dirty="0" smtClean="0"/>
              <a:t>:-</a:t>
            </a:r>
            <a:r>
              <a:rPr lang="en-US" dirty="0" smtClean="0"/>
              <a:t> The background-image will not be repeated </a:t>
            </a:r>
            <a:endParaRPr lang="en-US" dirty="0" smtClean="0"/>
          </a:p>
          <a:p>
            <a:r>
              <a:rPr lang="en-US" dirty="0" smtClean="0"/>
              <a:t>inherit </a:t>
            </a:r>
            <a:r>
              <a:rPr lang="en-US" altLang="en-US" dirty="0" smtClean="0"/>
              <a:t>:-</a:t>
            </a:r>
            <a:r>
              <a:rPr lang="en-US" dirty="0" smtClean="0"/>
              <a:t>Specifies that the setting of the background-repeat property should be inherited from the parent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background-attachment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The background-attachment property sets whether a background image is fixed or scrolls with the rest of the page.</a:t>
            </a:r>
            <a:endParaRPr lang="en-US" dirty="0" smtClean="0"/>
          </a:p>
          <a:p>
            <a:r>
              <a:rPr lang="en-US" dirty="0" smtClean="0"/>
              <a:t>scroll </a:t>
            </a:r>
            <a:r>
              <a:rPr lang="en-US" altLang="en-US" dirty="0" smtClean="0"/>
              <a:t>:-</a:t>
            </a:r>
            <a:r>
              <a:rPr lang="en-US" dirty="0" smtClean="0"/>
              <a:t>The background image scrolls with the rest of the page. This is default </a:t>
            </a:r>
            <a:endParaRPr lang="en-US" dirty="0" smtClean="0"/>
          </a:p>
          <a:p>
            <a:r>
              <a:rPr lang="en-US" dirty="0" smtClean="0"/>
              <a:t>Fixed </a:t>
            </a:r>
            <a:r>
              <a:rPr lang="en-US" altLang="en-US" dirty="0" smtClean="0"/>
              <a:t>:-</a:t>
            </a:r>
            <a:r>
              <a:rPr lang="en-US" dirty="0" smtClean="0"/>
              <a:t> The background image is fixed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background-position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background-position property sets the starting position of a background image.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left top</a:t>
            </a:r>
            <a:br>
              <a:rPr lang="en-US" dirty="0" smtClean="0"/>
            </a:br>
            <a:r>
              <a:rPr lang="en-US" dirty="0" smtClean="0"/>
              <a:t>left center</a:t>
            </a:r>
            <a:br>
              <a:rPr lang="en-US" dirty="0" smtClean="0"/>
            </a:br>
            <a:r>
              <a:rPr lang="en-US" dirty="0" smtClean="0"/>
              <a:t>left bottom</a:t>
            </a:r>
            <a:br>
              <a:rPr lang="en-US" dirty="0" smtClean="0"/>
            </a:br>
            <a:r>
              <a:rPr lang="en-US" dirty="0" smtClean="0"/>
              <a:t>right top</a:t>
            </a:r>
            <a:br>
              <a:rPr lang="en-US" dirty="0" smtClean="0"/>
            </a:br>
            <a:r>
              <a:rPr lang="en-US" dirty="0" smtClean="0"/>
              <a:t>right center</a:t>
            </a:r>
            <a:br>
              <a:rPr lang="en-US" dirty="0" smtClean="0"/>
            </a:br>
            <a:r>
              <a:rPr lang="en-US" dirty="0" smtClean="0"/>
              <a:t>right bottom</a:t>
            </a:r>
            <a:br>
              <a:rPr lang="en-US" dirty="0" smtClean="0"/>
            </a:br>
            <a:r>
              <a:rPr lang="en-US" dirty="0" smtClean="0"/>
              <a:t>center top</a:t>
            </a:r>
            <a:br>
              <a:rPr lang="en-US" dirty="0" smtClean="0"/>
            </a:br>
            <a:r>
              <a:rPr lang="en-US" dirty="0" smtClean="0"/>
              <a:t>center </a:t>
            </a:r>
            <a:r>
              <a:rPr lang="en-US" dirty="0" err="1" smtClean="0"/>
              <a:t>center</a:t>
            </a:r>
            <a:br>
              <a:rPr lang="en-US" dirty="0" smtClean="0"/>
            </a:br>
            <a:r>
              <a:rPr lang="en-US" dirty="0" err="1" smtClean="0"/>
              <a:t>center</a:t>
            </a:r>
            <a:r>
              <a:rPr lang="en-US" dirty="0" smtClean="0"/>
              <a:t> bottom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If you only specify one keyword, the second value will be "center"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x% y%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The first value is the horizontal position and the second value is the vertical. The top left corner is 0% 0%. The right bottom corner is 100% 100%. If you only specify one value, the other value will be 50%. . Default value is: 0% 0% </a:t>
            </a:r>
            <a:endParaRPr lang="en-US" dirty="0" smtClean="0"/>
          </a:p>
          <a:p>
            <a:r>
              <a:rPr lang="en-US" i="1" dirty="0" err="1" smtClean="0"/>
              <a:t>xpos</a:t>
            </a:r>
            <a:r>
              <a:rPr lang="en-US" i="1" dirty="0" smtClean="0"/>
              <a:t> </a:t>
            </a:r>
            <a:r>
              <a:rPr lang="en-US" i="1" dirty="0" err="1" smtClean="0"/>
              <a:t>ypos</a:t>
            </a:r>
            <a:r>
              <a:rPr lang="en-US" dirty="0" smtClean="0"/>
              <a:t> The first value is the horizontal position and the second value is the vertical. The top left corner is 0 0. Units can be pixels (0px </a:t>
            </a:r>
            <a:r>
              <a:rPr lang="en-US" dirty="0" err="1" smtClean="0"/>
              <a:t>0px</a:t>
            </a:r>
            <a:r>
              <a:rPr lang="en-US" dirty="0" smtClean="0"/>
              <a:t>) or any other </a:t>
            </a:r>
            <a:r>
              <a:rPr lang="en-US"/>
              <a:t>CSS unit</a:t>
            </a:r>
            <a:r>
              <a:rPr lang="en-US" altLang="en-US"/>
              <a:t>s</a:t>
            </a:r>
            <a:r>
              <a:rPr lang="en-US" dirty="0" smtClean="0"/>
              <a:t>. If you only specify one value, the other value will be 50%. You can mix % and positions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Background - Shorthand property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87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To shorten the code, it is also possible to specify all the properties in one single property. This is called a shorthand property.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 The shorthand property for background is simply "background":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Example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body {background:#</a:t>
            </a:r>
            <a:r>
              <a:rPr lang="en-US" dirty="0" err="1" smtClean="0"/>
              <a:t>ffffff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('img_tree.png') no-repeat right top;}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-When using the shorthand property the order of the property values are: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background-color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background-image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background-repeat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background-attachment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background-position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does not matter if one of the property values is missing, as long as the ones that are present are in this order.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381000"/>
            <a:ext cx="8305801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Grouping</a:t>
            </a:r>
            <a:endParaRPr lang="en-US" b="1" dirty="0" smtClean="0"/>
          </a:p>
          <a:p>
            <a:r>
              <a:rPr lang="en-US" dirty="0" smtClean="0"/>
              <a:t>If multiple selectors share the same CSS properties, they can be declared together. This is called "grouping". For example, if &lt;h1&gt;, &lt;h2&gt;, and &lt;h3&gt; share they same style, they can be declared together as follows: </a:t>
            </a:r>
            <a:endParaRPr lang="en-US" dirty="0" smtClean="0"/>
          </a:p>
          <a:p>
            <a:r>
              <a:rPr lang="en-US" dirty="0" smtClean="0"/>
              <a:t>H1, h2, h3 { 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property:value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  ...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div,p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color:yellow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Descendant Selectors</a:t>
            </a:r>
            <a:endParaRPr lang="en-US" b="1" dirty="0" smtClean="0"/>
          </a:p>
          <a:p>
            <a:r>
              <a:rPr lang="en-US" dirty="0" smtClean="0"/>
              <a:t>We can specify the style of an element only when it is inside another element. To accomplish this, we use the concept of descendant selectors. </a:t>
            </a:r>
            <a:endParaRPr lang="en-US" dirty="0" smtClean="0"/>
          </a:p>
          <a:p>
            <a:r>
              <a:rPr lang="en-US" dirty="0" smtClean="0"/>
              <a:t>The syntax for declaring a descendant selector is: </a:t>
            </a:r>
            <a:endParaRPr lang="en-US" dirty="0" smtClean="0"/>
          </a:p>
          <a:p>
            <a:r>
              <a:rPr lang="en-US" dirty="0" smtClean="0"/>
              <a:t>[Parent Selector] [Child Selector] { 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property:value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  ... 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/>
          </a:p>
          <a:p>
            <a:r>
              <a:rPr lang="en-US" dirty="0" smtClean="0"/>
              <a:t>The style defined above will apply to child selectors only when they are inside the parent selector. Such declarations can go on for more than two levels. </a:t>
            </a:r>
            <a:endParaRPr lang="en-US" dirty="0" smtClean="0"/>
          </a:p>
          <a:p>
            <a:r>
              <a:rPr lang="en-US" dirty="0" smtClean="0"/>
              <a:t>For example, in the declaration below, </a:t>
            </a:r>
            <a:endParaRPr lang="en-US" dirty="0" smtClean="0"/>
          </a:p>
          <a:p>
            <a:r>
              <a:rPr lang="en-US" dirty="0" err="1" smtClean="0"/>
              <a:t>li</a:t>
            </a:r>
            <a:r>
              <a:rPr lang="en-US" dirty="0" smtClean="0"/>
              <a:t> b { 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color:yellow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 that text in the &lt;b&gt; element inside the &lt;</a:t>
            </a:r>
            <a:r>
              <a:rPr lang="en-US" dirty="0" err="1" smtClean="0"/>
              <a:t>li</a:t>
            </a:r>
            <a:r>
              <a:rPr lang="en-US" dirty="0" smtClean="0"/>
              <a:t>&gt; element will be yellow. Text in the &lt;b&gt; elements not within the &lt;</a:t>
            </a:r>
            <a:r>
              <a:rPr lang="en-US" dirty="0" err="1" smtClean="0"/>
              <a:t>li</a:t>
            </a:r>
            <a:r>
              <a:rPr lang="en-US" dirty="0" smtClean="0"/>
              <a:t>&gt; element will not be affected by this </a:t>
            </a:r>
            <a:r>
              <a:rPr lang="en-US" dirty="0" err="1" smtClean="0"/>
              <a:t>stylesheet</a:t>
            </a:r>
            <a:r>
              <a:rPr lang="en-US" dirty="0" smtClean="0"/>
              <a:t>.</a:t>
            </a:r>
            <a:endParaRPr lang="en-US" smtClean="0"/>
          </a:p>
          <a:p>
            <a:pPr>
              <a:buNone/>
            </a:pP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div p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background-</a:t>
            </a:r>
            <a:r>
              <a:rPr lang="en-US" dirty="0" err="1" smtClean="0"/>
              <a:t>color:yellow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CSS Links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Styling Links</a:t>
            </a:r>
            <a:endParaRPr lang="en-US" b="1" dirty="0" smtClean="0"/>
          </a:p>
          <a:p>
            <a:r>
              <a:rPr lang="en-US" dirty="0" smtClean="0"/>
              <a:t>Links can be styled with any CSS property (e.g. color, font-family, background, etc.).</a:t>
            </a:r>
            <a:endParaRPr lang="en-US" dirty="0" smtClean="0"/>
          </a:p>
          <a:p>
            <a:r>
              <a:rPr lang="en-US" dirty="0" smtClean="0"/>
              <a:t>Special for links are that they can be styled differently depending on what state they are in.</a:t>
            </a:r>
            <a:endParaRPr lang="en-US" dirty="0" smtClean="0"/>
          </a:p>
          <a:p>
            <a:r>
              <a:rPr lang="en-US" dirty="0" smtClean="0"/>
              <a:t>The four links states are: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a:link - a normal, unvisited link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a:visited - a link the user has visited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a:hover - a link when the user </a:t>
            </a:r>
            <a:r>
              <a:rPr lang="en-US" dirty="0" err="1" smtClean="0"/>
              <a:t>mouses</a:t>
            </a:r>
            <a:r>
              <a:rPr lang="en-US" dirty="0" smtClean="0"/>
              <a:t> over 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a:active - a link the moment it is clicked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 smtClean="0"/>
          </a:p>
          <a:p>
            <a:r>
              <a:rPr lang="en-US" dirty="0" smtClean="0"/>
              <a:t>a:link {color:#FF0000;}      /* unvisited link */</a:t>
            </a:r>
            <a:br>
              <a:rPr lang="en-US" dirty="0" smtClean="0"/>
            </a:br>
            <a:r>
              <a:rPr lang="en-US" dirty="0" smtClean="0"/>
              <a:t>a:visited {color:#00FF00;}  /* visited link */</a:t>
            </a:r>
            <a:br>
              <a:rPr lang="en-US" dirty="0" smtClean="0"/>
            </a:br>
            <a:r>
              <a:rPr lang="en-US" dirty="0" smtClean="0"/>
              <a:t>a:hover {color:#FF00FF;}  /* mouse over link */</a:t>
            </a:r>
            <a:br>
              <a:rPr lang="en-US" dirty="0" smtClean="0"/>
            </a:br>
            <a:r>
              <a:rPr lang="en-US" dirty="0" smtClean="0"/>
              <a:t>a:active {color:#0000FF;}  /* selected link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form of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Selector {property : value}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Selector {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property1 : value1;	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property2 : value2;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</a:t>
            </a:r>
            <a:r>
              <a:rPr lang="en-US" dirty="0" err="1" smtClean="0"/>
              <a:t>propertyN</a:t>
            </a:r>
            <a:r>
              <a:rPr lang="en-US" dirty="0" smtClean="0"/>
              <a:t> : </a:t>
            </a:r>
            <a:r>
              <a:rPr lang="en-US" dirty="0" err="1" smtClean="0"/>
              <a:t>valueN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}</a:t>
            </a:r>
            <a:endParaRPr lang="en-US" dirty="0" smtClean="0"/>
          </a:p>
          <a:p>
            <a:r>
              <a:rPr lang="en-US" dirty="0" smtClean="0"/>
              <a:t>"Property" is the CSS element you wish to manipulate and "VALUE" represents the value of the specified property.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Manipulating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399"/>
          </a:xfrm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en-IN" sz="2000" b="1" dirty="0" smtClean="0"/>
              <a:t>Text </a:t>
            </a:r>
            <a:r>
              <a:rPr lang="en-IN" sz="2000" b="1" dirty="0" err="1" smtClean="0"/>
              <a:t>Color</a:t>
            </a:r>
            <a:endParaRPr lang="en-IN" sz="2000" b="1" dirty="0" smtClean="0"/>
          </a:p>
          <a:p>
            <a:pPr>
              <a:buNone/>
            </a:pPr>
            <a:r>
              <a:rPr lang="en-IN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With CSS, a </a:t>
            </a:r>
            <a:r>
              <a:rPr lang="en-IN" sz="2000" dirty="0" err="1" smtClean="0"/>
              <a:t>color</a:t>
            </a:r>
            <a:r>
              <a:rPr lang="en-IN" sz="2000" dirty="0" smtClean="0"/>
              <a:t> is most often specified by:</a:t>
            </a:r>
            <a:endParaRPr lang="en-IN" sz="2000" dirty="0" smtClean="0"/>
          </a:p>
          <a:p>
            <a:r>
              <a:rPr lang="en-IN" sz="2000" dirty="0" smtClean="0"/>
              <a:t>a HEX value - like "#ff0000"</a:t>
            </a:r>
            <a:endParaRPr lang="en-IN" sz="2000" dirty="0" smtClean="0"/>
          </a:p>
          <a:p>
            <a:r>
              <a:rPr lang="en-IN" sz="2000" dirty="0" smtClean="0"/>
              <a:t>an RGB value - like "</a:t>
            </a:r>
            <a:r>
              <a:rPr lang="en-IN" sz="2000" dirty="0" err="1" smtClean="0"/>
              <a:t>rgb</a:t>
            </a:r>
            <a:r>
              <a:rPr lang="en-IN" sz="2000" dirty="0" smtClean="0"/>
              <a:t>(255,0,0)"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 err="1" smtClean="0"/>
              <a:t>color</a:t>
            </a:r>
            <a:r>
              <a:rPr lang="en-IN" sz="2000" dirty="0" smtClean="0"/>
              <a:t> name - like "red"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The default </a:t>
            </a:r>
            <a:r>
              <a:rPr lang="en-IN" sz="2000" dirty="0" err="1" smtClean="0"/>
              <a:t>color</a:t>
            </a:r>
            <a:r>
              <a:rPr lang="en-IN" sz="2000" dirty="0" smtClean="0"/>
              <a:t> for a page is defined in the body selector.</a:t>
            </a: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Text Alignment</a:t>
            </a:r>
            <a:endParaRPr lang="en-IN" sz="2000" b="1" dirty="0" smtClean="0"/>
          </a:p>
          <a:p>
            <a:pPr algn="just">
              <a:lnSpc>
                <a:spcPct val="170000"/>
              </a:lnSpc>
            </a:pPr>
            <a:r>
              <a:rPr lang="en-IN" sz="2000" dirty="0" smtClean="0"/>
              <a:t>The text-align property is used to set the horizontal alignment of a text.</a:t>
            </a:r>
            <a:endParaRPr lang="en-IN" sz="2000" dirty="0" smtClean="0"/>
          </a:p>
          <a:p>
            <a:pPr algn="just">
              <a:lnSpc>
                <a:spcPct val="170000"/>
              </a:lnSpc>
            </a:pPr>
            <a:r>
              <a:rPr lang="en-IN" sz="2000" dirty="0" smtClean="0"/>
              <a:t>Text can be </a:t>
            </a:r>
            <a:r>
              <a:rPr lang="en-IN" sz="2000" dirty="0" err="1" smtClean="0"/>
              <a:t>centered</a:t>
            </a:r>
            <a:r>
              <a:rPr lang="en-IN" sz="2000" dirty="0" smtClean="0"/>
              <a:t>, or aligned to the left or right, or justified.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h1 {text-</a:t>
            </a:r>
            <a:r>
              <a:rPr lang="en-IN" sz="2000" dirty="0" err="1" smtClean="0"/>
              <a:t>align:center</a:t>
            </a:r>
            <a:r>
              <a:rPr lang="en-IN" sz="2000" dirty="0" smtClean="0"/>
              <a:t>;}</a:t>
            </a:r>
            <a:br>
              <a:rPr lang="en-IN" sz="2000" dirty="0" smtClean="0"/>
            </a:br>
            <a:r>
              <a:rPr lang="en-IN" sz="2000" dirty="0" err="1" smtClean="0"/>
              <a:t>p.date</a:t>
            </a:r>
            <a:r>
              <a:rPr lang="en-IN" sz="2000" dirty="0" smtClean="0"/>
              <a:t> {text-</a:t>
            </a:r>
            <a:r>
              <a:rPr lang="en-IN" sz="2000" dirty="0" err="1" smtClean="0"/>
              <a:t>align:right</a:t>
            </a:r>
            <a:r>
              <a:rPr lang="en-IN" sz="2000" dirty="0" smtClean="0"/>
              <a:t>;}</a:t>
            </a:r>
            <a:br>
              <a:rPr lang="en-IN" sz="2000" dirty="0" smtClean="0"/>
            </a:br>
            <a:r>
              <a:rPr lang="en-IN" sz="2000" dirty="0" err="1" smtClean="0"/>
              <a:t>p.main</a:t>
            </a:r>
            <a:r>
              <a:rPr lang="en-IN" sz="2000" dirty="0" smtClean="0"/>
              <a:t> {text-</a:t>
            </a:r>
            <a:r>
              <a:rPr lang="en-IN" sz="2000" dirty="0" err="1" smtClean="0"/>
              <a:t>align:justify</a:t>
            </a:r>
            <a:r>
              <a:rPr lang="en-IN" sz="2000" dirty="0" smtClean="0"/>
              <a:t>;}</a:t>
            </a:r>
            <a:endParaRPr lang="en-IN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b="1" dirty="0" smtClean="0"/>
              <a:t>Manipulating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791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9600" b="1" dirty="0" smtClean="0"/>
              <a:t>Text Decoration</a:t>
            </a:r>
            <a:endParaRPr lang="en-IN" sz="9600" dirty="0" smtClean="0"/>
          </a:p>
          <a:p>
            <a:pPr>
              <a:lnSpc>
                <a:spcPct val="170000"/>
              </a:lnSpc>
            </a:pPr>
            <a:r>
              <a:rPr lang="en-IN" sz="9600" dirty="0" smtClean="0"/>
              <a:t>The text-decoration property is used to set or remove decorations from text.</a:t>
            </a:r>
            <a:endParaRPr lang="en-IN" sz="9600" dirty="0" smtClean="0"/>
          </a:p>
          <a:p>
            <a:pPr>
              <a:lnSpc>
                <a:spcPct val="170000"/>
              </a:lnSpc>
            </a:pPr>
            <a:r>
              <a:rPr lang="en-IN" sz="9600" dirty="0" smtClean="0"/>
              <a:t>The text-decoration property is mostly used to remove underlines from links for design purposes:</a:t>
            </a:r>
            <a:endParaRPr lang="en-IN" sz="9600" dirty="0" smtClean="0"/>
          </a:p>
          <a:p>
            <a:pPr>
              <a:lnSpc>
                <a:spcPct val="170000"/>
              </a:lnSpc>
              <a:buNone/>
            </a:pPr>
            <a:r>
              <a:rPr lang="en-IN" sz="9600" dirty="0" smtClean="0"/>
              <a:t>	h1 {text-</a:t>
            </a:r>
            <a:r>
              <a:rPr lang="en-IN" sz="9600" dirty="0" err="1" smtClean="0"/>
              <a:t>decoration:overline</a:t>
            </a:r>
            <a:r>
              <a:rPr lang="en-IN" sz="9600" dirty="0" smtClean="0"/>
              <a:t>;}</a:t>
            </a:r>
            <a:br>
              <a:rPr lang="en-IN" sz="9600" dirty="0" smtClean="0"/>
            </a:br>
            <a:r>
              <a:rPr lang="en-IN" sz="9600" dirty="0" smtClean="0"/>
              <a:t>h2 {text-</a:t>
            </a:r>
            <a:r>
              <a:rPr lang="en-IN" sz="9600" dirty="0" err="1" smtClean="0"/>
              <a:t>decoration:line</a:t>
            </a:r>
            <a:r>
              <a:rPr lang="en-IN" sz="9600" dirty="0" smtClean="0"/>
              <a:t>-through;}</a:t>
            </a:r>
            <a:br>
              <a:rPr lang="en-IN" sz="9600" dirty="0" smtClean="0"/>
            </a:br>
            <a:r>
              <a:rPr lang="en-IN" sz="9600" dirty="0" smtClean="0"/>
              <a:t>h3 {text-</a:t>
            </a:r>
            <a:r>
              <a:rPr lang="en-IN" sz="9600" dirty="0" err="1" smtClean="0"/>
              <a:t>decoration:underline</a:t>
            </a:r>
            <a:r>
              <a:rPr lang="en-IN" sz="9600" dirty="0" smtClean="0"/>
              <a:t>;}</a:t>
            </a:r>
            <a:br>
              <a:rPr lang="en-IN" sz="9600" dirty="0" smtClean="0"/>
            </a:br>
            <a:r>
              <a:rPr lang="en-IN" sz="9600" dirty="0" smtClean="0"/>
              <a:t>h4 {text-</a:t>
            </a:r>
            <a:r>
              <a:rPr lang="en-IN" sz="9600" dirty="0" err="1" smtClean="0"/>
              <a:t>decoration:blink</a:t>
            </a:r>
            <a:r>
              <a:rPr lang="en-IN" sz="9600" dirty="0" smtClean="0"/>
              <a:t>;}</a:t>
            </a:r>
            <a:endParaRPr lang="en-IN" sz="9600" dirty="0" smtClean="0"/>
          </a:p>
          <a:p>
            <a:pPr>
              <a:lnSpc>
                <a:spcPct val="170000"/>
              </a:lnSpc>
              <a:buNone/>
            </a:pPr>
            <a:r>
              <a:rPr lang="en-IN" sz="9600" dirty="0" smtClean="0"/>
              <a:t>	h5 {text-</a:t>
            </a:r>
            <a:r>
              <a:rPr lang="en-IN" sz="9600" dirty="0" err="1" smtClean="0"/>
              <a:t>decoration:none</a:t>
            </a:r>
            <a:r>
              <a:rPr lang="en-IN" sz="9600" dirty="0" smtClean="0"/>
              <a:t>;};</a:t>
            </a:r>
            <a:endParaRPr lang="en-US" sz="9600" b="1" dirty="0" smtClean="0">
              <a:solidFill>
                <a:srgbClr val="FF0000"/>
              </a:solidFill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600" dirty="0" smtClean="0">
              <a:latin typeface="Calibri" charset="0"/>
              <a:cs typeface="Calibri" charset="0"/>
            </a:endParaRPr>
          </a:p>
          <a:p>
            <a:pPr algn="just">
              <a:buNone/>
            </a:pPr>
            <a:endParaRPr lang="en-US" sz="2600" dirty="0" smtClean="0">
              <a:latin typeface="Calibri" charset="0"/>
              <a:cs typeface="Calibri" charset="0"/>
            </a:endParaRPr>
          </a:p>
          <a:p>
            <a:pPr algn="just">
              <a:buNone/>
            </a:pPr>
            <a:endParaRPr lang="en-IN" sz="2600" dirty="0" smtClean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b="1" dirty="0" smtClean="0"/>
              <a:t>Manipulating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Text Transformation</a:t>
            </a:r>
            <a:endParaRPr lang="en-IN" b="1" dirty="0" smtClean="0"/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	The text-transform property is used to turn everything into uppercase or lowercase letters, or capitalize the first letter of each word.</a:t>
            </a:r>
            <a:endParaRPr lang="en-IN" dirty="0" smtClean="0"/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	</a:t>
            </a:r>
            <a:r>
              <a:rPr lang="en-IN" dirty="0" err="1" smtClean="0"/>
              <a:t>p.uppercase</a:t>
            </a:r>
            <a:r>
              <a:rPr lang="en-IN" dirty="0" smtClean="0"/>
              <a:t> {text-</a:t>
            </a:r>
            <a:r>
              <a:rPr lang="en-IN" dirty="0" err="1" smtClean="0"/>
              <a:t>transform:uppercase</a:t>
            </a:r>
            <a:r>
              <a:rPr lang="en-IN" dirty="0" smtClean="0"/>
              <a:t>;}</a:t>
            </a:r>
            <a:br>
              <a:rPr lang="en-IN" dirty="0" smtClean="0"/>
            </a:br>
            <a:r>
              <a:rPr lang="en-IN" dirty="0" err="1" smtClean="0"/>
              <a:t>p.lowercase</a:t>
            </a:r>
            <a:r>
              <a:rPr lang="en-IN" dirty="0" smtClean="0"/>
              <a:t> {text-</a:t>
            </a:r>
            <a:r>
              <a:rPr lang="en-IN" dirty="0" err="1" smtClean="0"/>
              <a:t>transform:lowercase</a:t>
            </a:r>
            <a:r>
              <a:rPr lang="en-IN" dirty="0" smtClean="0"/>
              <a:t>;}</a:t>
            </a:r>
            <a:br>
              <a:rPr lang="en-IN" dirty="0" smtClean="0"/>
            </a:br>
            <a:r>
              <a:rPr lang="en-IN" dirty="0" err="1" smtClean="0"/>
              <a:t>p.capitalize</a:t>
            </a:r>
            <a:r>
              <a:rPr lang="en-IN" dirty="0" smtClean="0"/>
              <a:t> {text-</a:t>
            </a:r>
            <a:r>
              <a:rPr lang="en-IN" dirty="0" err="1" smtClean="0"/>
              <a:t>transform:capitalize</a:t>
            </a:r>
            <a:r>
              <a:rPr lang="en-IN" dirty="0" smtClean="0"/>
              <a:t>;}</a:t>
            </a:r>
            <a:endParaRPr lang="en-IN" dirty="0" smtClean="0"/>
          </a:p>
          <a:p>
            <a:pPr>
              <a:lnSpc>
                <a:spcPct val="150000"/>
              </a:lnSpc>
              <a:buNone/>
            </a:pPr>
            <a:r>
              <a:rPr lang="en-IN" b="1" dirty="0" smtClean="0"/>
              <a:t>Text Indentation</a:t>
            </a:r>
            <a:endParaRPr lang="en-IN" b="1" dirty="0" smtClean="0"/>
          </a:p>
          <a:p>
            <a:pPr>
              <a:lnSpc>
                <a:spcPct val="150000"/>
              </a:lnSpc>
              <a:buNone/>
            </a:pPr>
            <a:r>
              <a:rPr lang="en-IN" dirty="0" smtClean="0"/>
              <a:t>	The text-indentation property is used to specify the indentation of the first line of a text.</a:t>
            </a:r>
            <a:endParaRPr lang="en-IN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p {text-indent:100px;}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List Properties in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CSS Lists</a:t>
            </a:r>
            <a:endParaRPr lang="en-IN" sz="2400" b="1" dirty="0" smtClean="0"/>
          </a:p>
          <a:p>
            <a:pPr>
              <a:buNone/>
            </a:pPr>
            <a:r>
              <a:rPr lang="en-IN" sz="2400" dirty="0" smtClean="0"/>
              <a:t>	The CSS list properties allow you to:</a:t>
            </a:r>
            <a:endParaRPr lang="en-IN" sz="2400" dirty="0" smtClean="0"/>
          </a:p>
          <a:p>
            <a:r>
              <a:rPr lang="en-IN" sz="2400" dirty="0" smtClean="0"/>
              <a:t>Set different list item markers for unordered lists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ul.a</a:t>
            </a:r>
            <a:r>
              <a:rPr lang="en-IN" sz="2400" dirty="0" smtClean="0"/>
              <a:t> {list-style-type: circle;}</a:t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dirty="0" err="1" smtClean="0"/>
              <a:t>ul.b</a:t>
            </a:r>
            <a:r>
              <a:rPr lang="en-IN" sz="2400" dirty="0" smtClean="0"/>
              <a:t> {list-style-type: square;}</a:t>
            </a:r>
            <a:endParaRPr lang="en-IN" sz="2400" dirty="0" smtClean="0"/>
          </a:p>
          <a:p>
            <a:r>
              <a:rPr lang="en-IN" sz="2400" dirty="0" smtClean="0"/>
              <a:t>Set different list item markers for ordered lists</a:t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dirty="0" err="1" smtClean="0"/>
              <a:t>ol.c</a:t>
            </a:r>
            <a:r>
              <a:rPr lang="en-IN" sz="2400" dirty="0" smtClean="0"/>
              <a:t> {list-style-type: upper-roman;}</a:t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dirty="0" err="1" smtClean="0"/>
              <a:t>ol.d</a:t>
            </a:r>
            <a:r>
              <a:rPr lang="en-IN" sz="2400" dirty="0" smtClean="0"/>
              <a:t> {list-style-type: lower-alpha;}</a:t>
            </a:r>
            <a:endParaRPr lang="en-IN" sz="2400" dirty="0" smtClean="0"/>
          </a:p>
          <a:p>
            <a:r>
              <a:rPr lang="en-IN" sz="2400" dirty="0" smtClean="0"/>
              <a:t>Set an image as the list item marker</a:t>
            </a:r>
            <a:br>
              <a:rPr lang="en-IN" sz="2400" dirty="0" smtClean="0"/>
            </a:br>
            <a:r>
              <a:rPr lang="en-IN" sz="2400" dirty="0" smtClean="0"/>
              <a:t> </a:t>
            </a:r>
            <a:r>
              <a:rPr lang="en-IN" sz="2400" dirty="0" err="1" smtClean="0"/>
              <a:t>ul</a:t>
            </a:r>
            <a:br>
              <a:rPr lang="en-IN" sz="2400" dirty="0" smtClean="0"/>
            </a:b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list-style-image: </a:t>
            </a:r>
            <a:r>
              <a:rPr lang="en-IN" sz="2400" dirty="0" err="1" smtClean="0"/>
              <a:t>url</a:t>
            </a:r>
            <a:r>
              <a:rPr lang="en-IN" sz="2400" dirty="0" smtClean="0"/>
              <a:t>('sqpurple.gif');</a:t>
            </a:r>
            <a:br>
              <a:rPr lang="en-IN" sz="2400" dirty="0" smtClean="0"/>
            </a:br>
            <a:r>
              <a:rPr lang="en-IN" sz="2400" dirty="0" smtClean="0"/>
              <a:t>}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 smtClean="0"/>
              <a:t>List Properties in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CSS List Shorthand Property</a:t>
            </a:r>
            <a:endParaRPr lang="en-IN" sz="2400" b="1" dirty="0" smtClean="0"/>
          </a:p>
          <a:p>
            <a:pPr algn="just"/>
            <a:r>
              <a:rPr lang="en-IN" sz="2400" dirty="0" smtClean="0"/>
              <a:t> It is also possible to specify all the list properties in one, single property. This is called a shorthand property.</a:t>
            </a:r>
            <a:endParaRPr lang="en-IN" sz="2400" dirty="0" smtClean="0"/>
          </a:p>
          <a:p>
            <a:r>
              <a:rPr lang="en-IN" sz="2400" dirty="0" smtClean="0"/>
              <a:t> When using the shorthand property, the order of the values are:</a:t>
            </a:r>
            <a:endParaRPr lang="en-IN" sz="2400" dirty="0" smtClean="0"/>
          </a:p>
          <a:p>
            <a:pPr lvl="2"/>
            <a:r>
              <a:rPr lang="en-IN" dirty="0" smtClean="0"/>
              <a:t>list-style-type</a:t>
            </a:r>
            <a:endParaRPr lang="en-IN" dirty="0" smtClean="0"/>
          </a:p>
          <a:p>
            <a:pPr lvl="2"/>
            <a:r>
              <a:rPr lang="en-IN" dirty="0" smtClean="0"/>
              <a:t>list-style-position    ( Inside or Outside)</a:t>
            </a:r>
            <a:endParaRPr lang="en-IN" dirty="0" smtClean="0"/>
          </a:p>
          <a:p>
            <a:pPr lvl="2"/>
            <a:r>
              <a:rPr lang="en-IN" dirty="0" smtClean="0"/>
              <a:t>list-style-image</a:t>
            </a:r>
            <a:endParaRPr lang="en-IN" dirty="0" smtClean="0"/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ul</a:t>
            </a:r>
            <a:br>
              <a:rPr lang="en-IN" sz="2400" dirty="0" smtClean="0"/>
            </a:b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list-style: square </a:t>
            </a:r>
            <a:r>
              <a:rPr lang="en-IN" sz="2400" dirty="0" err="1" smtClean="0"/>
              <a:t>url</a:t>
            </a:r>
            <a:r>
              <a:rPr lang="en-IN" sz="2400" dirty="0" smtClean="0"/>
              <a:t>("sqpurple.gif");</a:t>
            </a:r>
            <a:br>
              <a:rPr lang="en-IN" sz="2400" dirty="0" smtClean="0"/>
            </a:br>
            <a:r>
              <a:rPr lang="en-IN" sz="2400" dirty="0" smtClean="0"/>
              <a:t>}</a:t>
            </a:r>
            <a:endParaRPr lang="en-I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Table Properties in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1" dirty="0" smtClean="0"/>
              <a:t>Table Borders</a:t>
            </a:r>
            <a:endParaRPr lang="en-IN" b="1" dirty="0" smtClean="0"/>
          </a:p>
          <a:p>
            <a:pPr>
              <a:lnSpc>
                <a:spcPct val="120000"/>
              </a:lnSpc>
              <a:buNone/>
            </a:pPr>
            <a:r>
              <a:rPr lang="en-IN" dirty="0" smtClean="0"/>
              <a:t> table, </a:t>
            </a:r>
            <a:r>
              <a:rPr lang="en-IN" dirty="0" err="1" smtClean="0"/>
              <a:t>th</a:t>
            </a:r>
            <a:r>
              <a:rPr lang="en-IN" dirty="0" smtClean="0"/>
              <a:t>, td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border: 1px solid black;</a:t>
            </a:r>
            <a:endParaRPr lang="en-IN" dirty="0" smtClean="0"/>
          </a:p>
          <a:p>
            <a:pPr>
              <a:lnSpc>
                <a:spcPct val="120000"/>
              </a:lnSpc>
              <a:buNone/>
            </a:pPr>
            <a:r>
              <a:rPr lang="en-IN" dirty="0" smtClean="0"/>
              <a:t>	border-</a:t>
            </a:r>
            <a:r>
              <a:rPr lang="en-IN" dirty="0" err="1" smtClean="0"/>
              <a:t>collapse:collapse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 smtClean="0"/>
          </a:p>
          <a:p>
            <a:pPr algn="just">
              <a:lnSpc>
                <a:spcPct val="120000"/>
              </a:lnSpc>
              <a:buNone/>
            </a:pPr>
            <a:r>
              <a:rPr lang="en-IN" dirty="0" smtClean="0"/>
              <a:t>	The border-collapse property sets whether the table borders are collapsed into a single border or separated</a:t>
            </a:r>
            <a:endParaRPr lang="en-IN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b="1" dirty="0" smtClean="0"/>
              <a:t>Table Width &amp; Text Alignment</a:t>
            </a:r>
            <a:endParaRPr lang="en-IN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Calibri" charset="0"/>
                <a:cs typeface="Calibri" charset="0"/>
              </a:rPr>
              <a:t>table  { width:100%;   }</a:t>
            </a:r>
            <a:endParaRPr lang="en-US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dirty="0" err="1" smtClean="0">
                <a:latin typeface="Calibri" charset="0"/>
                <a:cs typeface="Calibri" charset="0"/>
              </a:rPr>
              <a:t>th</a:t>
            </a:r>
            <a:r>
              <a:rPr lang="en-US" dirty="0" smtClean="0">
                <a:latin typeface="Calibri" charset="0"/>
                <a:cs typeface="Calibri" charset="0"/>
              </a:rPr>
              <a:t>  { height:75px;  }</a:t>
            </a:r>
            <a:endParaRPr lang="en-US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Calibri" charset="0"/>
                <a:cs typeface="Calibri" charset="0"/>
              </a:rPr>
              <a:t>td    </a:t>
            </a:r>
            <a:endParaRPr lang="en-US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Calibri" charset="0"/>
                <a:cs typeface="Calibri" charset="0"/>
              </a:rPr>
              <a:t>{   </a:t>
            </a:r>
            <a:endParaRPr lang="en-US" dirty="0" smtClean="0">
              <a:latin typeface="Calibri" charset="0"/>
              <a:cs typeface="Calibri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dirty="0" smtClean="0"/>
              <a:t>text-</a:t>
            </a:r>
            <a:r>
              <a:rPr lang="en-IN" dirty="0" err="1" smtClean="0"/>
              <a:t>align:right</a:t>
            </a:r>
            <a:r>
              <a:rPr lang="en-IN" dirty="0" smtClean="0"/>
              <a:t>;</a:t>
            </a:r>
            <a:endParaRPr lang="en-IN" dirty="0" smtClean="0"/>
          </a:p>
          <a:p>
            <a:pPr>
              <a:lnSpc>
                <a:spcPct val="120000"/>
              </a:lnSpc>
              <a:buNone/>
            </a:pPr>
            <a:r>
              <a:rPr lang="en-IN" dirty="0" smtClean="0"/>
              <a:t>vertical-</a:t>
            </a:r>
            <a:r>
              <a:rPr lang="en-IN" dirty="0" err="1" smtClean="0"/>
              <a:t>align:bottom</a:t>
            </a:r>
            <a:r>
              <a:rPr lang="en-IN" dirty="0" smtClean="0"/>
              <a:t>;   </a:t>
            </a:r>
            <a:endParaRPr lang="en-IN" dirty="0" smtClean="0"/>
          </a:p>
          <a:p>
            <a:pPr>
              <a:lnSpc>
                <a:spcPct val="120000"/>
              </a:lnSpc>
              <a:buNone/>
            </a:pPr>
            <a:r>
              <a:rPr lang="en-IN" dirty="0" smtClean="0"/>
              <a:t> </a:t>
            </a:r>
            <a:r>
              <a:rPr lang="en-US" dirty="0" smtClean="0">
                <a:latin typeface="Calibri" charset="0"/>
                <a:cs typeface="Calibri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b="1" dirty="0" smtClean="0"/>
              <a:t>Table Properties in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b="1" dirty="0" smtClean="0"/>
              <a:t>Table </a:t>
            </a:r>
            <a:r>
              <a:rPr lang="en-IN" sz="2000" b="1" dirty="0" err="1" smtClean="0"/>
              <a:t>Color</a:t>
            </a:r>
            <a:r>
              <a:rPr lang="en-IN" sz="2000" b="1" dirty="0" smtClean="0"/>
              <a:t> </a:t>
            </a:r>
            <a:endParaRPr lang="en-IN" sz="20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&lt;style type="text/</a:t>
            </a:r>
            <a:r>
              <a:rPr lang="en-IN" sz="2000" dirty="0" err="1" smtClean="0"/>
              <a:t>css</a:t>
            </a:r>
            <a:r>
              <a:rPr lang="en-IN" sz="2000" dirty="0" smtClean="0"/>
              <a:t>"&gt;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table, td, </a:t>
            </a:r>
            <a:r>
              <a:rPr lang="en-IN" sz="2000" dirty="0" err="1" smtClean="0"/>
              <a:t>th</a:t>
            </a:r>
            <a:r>
              <a:rPr lang="en-IN" sz="2000" dirty="0" smtClean="0"/>
              <a:t> {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border:1px solid green;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}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err="1" smtClean="0"/>
              <a:t>th</a:t>
            </a:r>
            <a:r>
              <a:rPr lang="en-IN" sz="2000" dirty="0" smtClean="0"/>
              <a:t> {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background-</a:t>
            </a:r>
            <a:r>
              <a:rPr lang="en-IN" sz="2000" dirty="0" err="1" smtClean="0"/>
              <a:t>color:green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err="1" smtClean="0"/>
              <a:t>color:white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}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&lt;/style&gt;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b="1" dirty="0" smtClean="0"/>
              <a:t>Table Padding</a:t>
            </a:r>
            <a:endParaRPr lang="en-IN" sz="20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dirty="0" smtClean="0"/>
              <a:t>	To control the space between the border and content in a table, use the padding property on td and </a:t>
            </a:r>
            <a:r>
              <a:rPr lang="en-IN" sz="2000" dirty="0" err="1" smtClean="0"/>
              <a:t>th</a:t>
            </a:r>
            <a:r>
              <a:rPr lang="en-IN" sz="2000" dirty="0" smtClean="0"/>
              <a:t> elements: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000" dirty="0" smtClean="0"/>
              <a:t>	td {</a:t>
            </a:r>
            <a:br>
              <a:rPr lang="en-IN" sz="2000" dirty="0" smtClean="0"/>
            </a:br>
            <a:r>
              <a:rPr lang="en-IN" sz="2000" dirty="0" smtClean="0"/>
              <a:t>padding:15px;  }    or      padding-left:50px;</a:t>
            </a:r>
            <a:endParaRPr lang="en-IN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IN" b="1" dirty="0" smtClean="0"/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CSS box model is essentially a box that wraps around HTML elements, and it consists of: margins, borders, padding, and the actual content.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 box model allows us to place a border around elements and space elements in relation to other elements.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width:250px;</a:t>
            </a:r>
            <a:br>
              <a:rPr lang="en-IN" dirty="0" smtClean="0"/>
            </a:br>
            <a:r>
              <a:rPr lang="en-IN" dirty="0" smtClean="0"/>
              <a:t>padding:10px;</a:t>
            </a:r>
            <a:br>
              <a:rPr lang="en-IN" dirty="0" smtClean="0"/>
            </a:br>
            <a:r>
              <a:rPr lang="en-IN" dirty="0" smtClean="0"/>
              <a:t>border:5px solid gray;</a:t>
            </a:r>
            <a:br>
              <a:rPr lang="en-IN" dirty="0" smtClean="0"/>
            </a:br>
            <a:r>
              <a:rPr lang="en-IN" dirty="0" smtClean="0"/>
              <a:t>margin:10px; 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sz="8800" dirty="0" smtClean="0"/>
          </a:p>
          <a:p>
            <a:endParaRPr lang="en-US" dirty="0"/>
          </a:p>
        </p:txBody>
      </p:sp>
      <p:pic>
        <p:nvPicPr>
          <p:cNvPr id="4" name="Picture 3" descr="CSSBoxMode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3505200"/>
            <a:ext cx="4229112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CSS Box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71500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Margin</a:t>
            </a:r>
            <a:r>
              <a:rPr lang="en-IN" sz="2000" dirty="0" smtClean="0"/>
              <a:t> - Clears an area around the border. The margin does not have a background </a:t>
            </a:r>
            <a:r>
              <a:rPr lang="en-IN" sz="2000" dirty="0" err="1" smtClean="0"/>
              <a:t>color</a:t>
            </a:r>
            <a:r>
              <a:rPr lang="en-IN" sz="2000" dirty="0" smtClean="0"/>
              <a:t>, it is completely transparent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Border</a:t>
            </a:r>
            <a:r>
              <a:rPr lang="en-IN" sz="2000" dirty="0" smtClean="0"/>
              <a:t> - A border that goes around the padding and content. The border is affected by the background </a:t>
            </a:r>
            <a:r>
              <a:rPr lang="en-IN" sz="2000" dirty="0" err="1" smtClean="0"/>
              <a:t>color</a:t>
            </a:r>
            <a:r>
              <a:rPr lang="en-IN" sz="2000" dirty="0" smtClean="0"/>
              <a:t> of the box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Padding</a:t>
            </a:r>
            <a:r>
              <a:rPr lang="en-IN" sz="2000" dirty="0" smtClean="0"/>
              <a:t> - Clears an area around the content. The padding is affected by the background </a:t>
            </a:r>
            <a:r>
              <a:rPr lang="en-IN" sz="2000" dirty="0" err="1" smtClean="0"/>
              <a:t>color</a:t>
            </a:r>
            <a:r>
              <a:rPr lang="en-IN" sz="2000" dirty="0" smtClean="0"/>
              <a:t> of the box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Content</a:t>
            </a:r>
            <a:r>
              <a:rPr lang="en-IN" sz="2000" dirty="0" smtClean="0"/>
              <a:t> - The content of the box, where text and images appear</a:t>
            </a: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	Total element width = width + left padding + right padding + left border + right border + left margin + right margin</a:t>
            </a:r>
            <a:endParaRPr lang="en-I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Total element height = height + top padding + bottom padding + top border + bottom border + top margin + bottom margin</a:t>
            </a:r>
            <a:endParaRPr lang="en-IN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IN" b="1" dirty="0" smtClean="0"/>
              <a:t>The CSS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2000" dirty="0" smtClean="0"/>
              <a:t>The border-style property specifies what kind of border to display.</a:t>
            </a:r>
            <a:endParaRPr lang="en-IN" sz="2000" dirty="0" smtClean="0"/>
          </a:p>
          <a:p>
            <a:pPr algn="just">
              <a:lnSpc>
                <a:spcPct val="120000"/>
              </a:lnSpc>
            </a:pPr>
            <a:r>
              <a:rPr lang="en-IN" sz="2000" b="1" dirty="0" smtClean="0"/>
              <a:t>border-style values:</a:t>
            </a:r>
            <a:endParaRPr lang="en-IN" sz="2000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en-IN" sz="2000" dirty="0" smtClean="0"/>
              <a:t>	None ,dotted , dashed , solid , double , groove , ridge</a:t>
            </a:r>
            <a:endParaRPr lang="en-IN" sz="2000" dirty="0" smtClean="0"/>
          </a:p>
          <a:p>
            <a:pPr algn="just">
              <a:lnSpc>
                <a:spcPct val="120000"/>
              </a:lnSpc>
              <a:buNone/>
            </a:pPr>
            <a:r>
              <a:rPr lang="en-IN" sz="2000" dirty="0" smtClean="0"/>
              <a:t>	inset ,outset</a:t>
            </a:r>
            <a:endParaRPr lang="en-IN" sz="2000" dirty="0" smtClean="0"/>
          </a:p>
          <a:p>
            <a:pPr>
              <a:lnSpc>
                <a:spcPct val="120000"/>
              </a:lnSpc>
            </a:pPr>
            <a:r>
              <a:rPr lang="en-IN" sz="2000" dirty="0" smtClean="0"/>
              <a:t>border-</a:t>
            </a:r>
            <a:r>
              <a:rPr lang="en-IN" sz="2000" dirty="0" err="1" smtClean="0"/>
              <a:t>style:solid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lnSpc>
                <a:spcPct val="120000"/>
              </a:lnSpc>
            </a:pPr>
            <a:r>
              <a:rPr lang="en-IN" sz="2000" dirty="0" smtClean="0"/>
              <a:t>border-top-</a:t>
            </a:r>
            <a:r>
              <a:rPr lang="en-IN" sz="2000" dirty="0" err="1" smtClean="0"/>
              <a:t>style:dotted</a:t>
            </a:r>
            <a:r>
              <a:rPr lang="en-IN" sz="2000" dirty="0" smtClean="0"/>
              <a:t>;</a:t>
            </a:r>
            <a:endParaRPr lang="en-IN" sz="2000" dirty="0" smtClean="0"/>
          </a:p>
          <a:p>
            <a:pPr>
              <a:lnSpc>
                <a:spcPct val="120000"/>
              </a:lnSpc>
            </a:pPr>
            <a:r>
              <a:rPr lang="en-IN" sz="2000" dirty="0" smtClean="0"/>
              <a:t>border-</a:t>
            </a:r>
            <a:r>
              <a:rPr lang="en-IN" sz="2000" dirty="0" err="1" smtClean="0"/>
              <a:t>style:dotted</a:t>
            </a:r>
            <a:r>
              <a:rPr lang="en-IN" sz="2000" dirty="0" smtClean="0"/>
              <a:t> solid double dashed; </a:t>
            </a:r>
            <a:endParaRPr lang="en-IN" sz="2000" dirty="0" smtClean="0"/>
          </a:p>
          <a:p>
            <a:pPr>
              <a:lnSpc>
                <a:spcPct val="120000"/>
              </a:lnSpc>
            </a:pPr>
            <a:r>
              <a:rPr lang="en-IN" sz="2000" dirty="0" smtClean="0"/>
              <a:t>border-</a:t>
            </a:r>
            <a:r>
              <a:rPr lang="en-IN" sz="2000" dirty="0" err="1" smtClean="0"/>
              <a:t>style:dotted</a:t>
            </a:r>
            <a:r>
              <a:rPr lang="en-IN" sz="2000" dirty="0" smtClean="0"/>
              <a:t> solid double; </a:t>
            </a:r>
            <a:endParaRPr lang="en-IN" sz="2000" dirty="0" smtClean="0"/>
          </a:p>
          <a:p>
            <a:pPr>
              <a:lnSpc>
                <a:spcPct val="120000"/>
              </a:lnSpc>
            </a:pPr>
            <a:r>
              <a:rPr lang="en-IN" sz="2000" dirty="0" smtClean="0"/>
              <a:t>border-</a:t>
            </a:r>
            <a:r>
              <a:rPr lang="en-IN" sz="2000" dirty="0" err="1" smtClean="0"/>
              <a:t>style:dotted</a:t>
            </a:r>
            <a:r>
              <a:rPr lang="en-IN" sz="2000" dirty="0" smtClean="0"/>
              <a:t> solid;</a:t>
            </a:r>
            <a:endParaRPr lang="en-IN" sz="20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>
                <a:latin typeface="Calibri" charset="0"/>
                <a:cs typeface="Calibri" charset="0"/>
              </a:rPr>
              <a:t>	</a:t>
            </a:r>
            <a:endParaRPr lang="en-US" sz="2000" dirty="0" smtClean="0">
              <a:latin typeface="Calibri" charset="0"/>
              <a:cs typeface="Calibri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2000" dirty="0" smtClean="0">
                <a:latin typeface="Calibri" charset="0"/>
                <a:cs typeface="Calibri" charset="0"/>
              </a:rPr>
              <a:t>	margin:100px 50px;</a:t>
            </a:r>
            <a:endParaRPr lang="en-US" sz="2000" dirty="0" smtClean="0">
              <a:latin typeface="Calibri" charset="0"/>
              <a:cs typeface="Calibri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000" dirty="0" smtClean="0"/>
              <a:t>	margin-left:50px;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381000"/>
            <a:ext cx="76961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4038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CSS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609600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dirty="0" smtClean="0"/>
              <a:t> The CSS positioning properties allow you to position an element. It can also place an element behind another, and specify what should happen when an element's content is too big.</a:t>
            </a:r>
            <a:endParaRPr lang="en-IN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b="1" dirty="0" smtClean="0"/>
              <a:t>Static Positioning</a:t>
            </a:r>
            <a:endParaRPr lang="en-IN" sz="2400" b="1" dirty="0" smtClean="0"/>
          </a:p>
          <a:p>
            <a:pPr>
              <a:lnSpc>
                <a:spcPct val="120000"/>
              </a:lnSpc>
              <a:buNone/>
            </a:pPr>
            <a:r>
              <a:rPr lang="en-IN" sz="2400" dirty="0" smtClean="0"/>
              <a:t>	HTML elements are positioned static by default. A static positioned element is always positioned according to the normal flow of the page.</a:t>
            </a:r>
            <a:endParaRPr lang="en-IN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b="1" dirty="0" smtClean="0"/>
              <a:t>Fixed Positioning</a:t>
            </a:r>
            <a:endParaRPr lang="en-IN" sz="2400" b="1" dirty="0" smtClean="0"/>
          </a:p>
          <a:p>
            <a:pPr>
              <a:lnSpc>
                <a:spcPct val="120000"/>
              </a:lnSpc>
            </a:pPr>
            <a:r>
              <a:rPr lang="en-IN" sz="2400" dirty="0" smtClean="0"/>
              <a:t>An element with fixed position is positioned relative to the browser window.</a:t>
            </a:r>
            <a:endParaRPr lang="en-IN" sz="2400" dirty="0" smtClean="0"/>
          </a:p>
          <a:p>
            <a:pPr>
              <a:lnSpc>
                <a:spcPct val="120000"/>
              </a:lnSpc>
            </a:pPr>
            <a:r>
              <a:rPr lang="en-IN" sz="2400" dirty="0" smtClean="0"/>
              <a:t>It will not move even if the window is scrolled:</a:t>
            </a:r>
            <a:endParaRPr lang="en-IN" sz="2400" dirty="0" smtClean="0"/>
          </a:p>
          <a:p>
            <a:pPr>
              <a:lnSpc>
                <a:spcPct val="120000"/>
              </a:lnSpc>
            </a:pPr>
            <a:r>
              <a:rPr lang="en-IN" sz="2400" dirty="0" smtClean="0"/>
              <a:t>Fixed positioned elements can overlap other elements.</a:t>
            </a:r>
            <a:endParaRPr lang="en-US" sz="2400" b="1" dirty="0" smtClean="0">
              <a:solidFill>
                <a:srgbClr val="FF0000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p.pos_fixed</a:t>
            </a:r>
            <a:r>
              <a:rPr lang="en-IN" sz="2400" dirty="0" smtClean="0"/>
              <a:t>   {</a:t>
            </a:r>
            <a:endParaRPr lang="en-IN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dirty="0" err="1" smtClean="0"/>
              <a:t>position:fixed</a:t>
            </a:r>
            <a:r>
              <a:rPr lang="en-IN" sz="2400" dirty="0" smtClean="0"/>
              <a:t>;</a:t>
            </a:r>
            <a:endParaRPr lang="en-IN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dirty="0" smtClean="0"/>
              <a:t>top:30px;</a:t>
            </a:r>
            <a:endParaRPr lang="en-IN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dirty="0" smtClean="0"/>
              <a:t>right:5px;         }</a:t>
            </a:r>
            <a:endParaRPr lang="en-US" sz="2400" dirty="0" smtClean="0"/>
          </a:p>
          <a:p>
            <a:pPr>
              <a:lnSpc>
                <a:spcPct val="120000"/>
              </a:lnSpc>
              <a:buNone/>
            </a:pPr>
            <a:r>
              <a:rPr lang="en-IN" sz="2400" b="1" dirty="0" smtClean="0"/>
              <a:t>Relative Positioning</a:t>
            </a:r>
            <a:endParaRPr lang="en-IN" sz="2400" b="1" dirty="0" smtClean="0"/>
          </a:p>
          <a:p>
            <a:pPr algn="just">
              <a:lnSpc>
                <a:spcPct val="120000"/>
              </a:lnSpc>
            </a:pPr>
            <a:r>
              <a:rPr lang="en-IN" sz="2400" dirty="0" smtClean="0"/>
              <a:t>A relative positioned element is positioned relative to its normal position.</a:t>
            </a:r>
            <a:endParaRPr lang="en-IN" sz="2400" dirty="0" smtClean="0"/>
          </a:p>
          <a:p>
            <a:pPr algn="just">
              <a:lnSpc>
                <a:spcPct val="120000"/>
              </a:lnSpc>
            </a:pPr>
            <a:r>
              <a:rPr lang="en-IN" sz="2400" dirty="0" smtClean="0"/>
              <a:t>The content of relatively positioned elements can be moved and overlap other elements</a:t>
            </a:r>
            <a:endParaRPr lang="en-IN" sz="2400" dirty="0" smtClean="0"/>
          </a:p>
          <a:p>
            <a:pPr>
              <a:lnSpc>
                <a:spcPct val="120000"/>
              </a:lnSpc>
            </a:pPr>
            <a:r>
              <a:rPr lang="en-IN" sz="2400" dirty="0" smtClean="0"/>
              <a:t>h2.pos_left      {</a:t>
            </a:r>
            <a:br>
              <a:rPr lang="en-IN" sz="2400" dirty="0" smtClean="0"/>
            </a:br>
            <a:r>
              <a:rPr lang="en-IN" sz="2400" dirty="0" err="1" smtClean="0"/>
              <a:t>position:relative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left:-20px;       }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Absolute Positioning	</a:t>
            </a:r>
            <a:endParaRPr lang="en-US" sz="2400" b="1" dirty="0" smtClean="0"/>
          </a:p>
          <a:p>
            <a:pPr algn="just"/>
            <a:r>
              <a:rPr lang="en-IN" sz="2400" dirty="0" smtClean="0"/>
              <a:t>An absolute position element is positioned relative to the first parent element that has a position other than static. If no such element is found, the containing block is &lt;html&gt;: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h2 {  </a:t>
            </a:r>
            <a:r>
              <a:rPr lang="en-IN" sz="2400" dirty="0" err="1" smtClean="0"/>
              <a:t>position:absolute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left:100px;</a:t>
            </a:r>
            <a:br>
              <a:rPr lang="en-IN" sz="2400" dirty="0" smtClean="0"/>
            </a:br>
            <a:r>
              <a:rPr lang="en-IN" sz="2400" dirty="0" smtClean="0"/>
              <a:t>top:150px;   }</a:t>
            </a: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Overlapping Elements</a:t>
            </a:r>
            <a:endParaRPr lang="en-IN" sz="2400" b="1" dirty="0" smtClean="0"/>
          </a:p>
          <a:p>
            <a:r>
              <a:rPr lang="en-IN" sz="2400" dirty="0" smtClean="0"/>
              <a:t>When elements are positioned outside the normal flow, they can overlap other elements.</a:t>
            </a:r>
            <a:endParaRPr lang="en-IN" sz="2400" dirty="0" smtClean="0"/>
          </a:p>
          <a:p>
            <a:r>
              <a:rPr lang="en-IN" sz="2400" dirty="0" smtClean="0"/>
              <a:t>The z-index property specifies the stack order of an element which element should be placed in front of, or behind, the others.</a:t>
            </a:r>
            <a:endParaRPr lang="en-IN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 smtClean="0"/>
              <a:t>CSS 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 </a:t>
            </a:r>
            <a:r>
              <a:rPr lang="en-IN" sz="2000" dirty="0" err="1" smtClean="0"/>
              <a:t>img</a:t>
            </a:r>
            <a:br>
              <a:rPr lang="en-IN" sz="2000" dirty="0" smtClean="0"/>
            </a:br>
            <a:r>
              <a:rPr lang="en-IN" sz="2000" dirty="0" smtClean="0"/>
              <a:t>{</a:t>
            </a:r>
            <a:br>
              <a:rPr lang="en-IN" sz="2000" dirty="0" smtClean="0"/>
            </a:br>
            <a:r>
              <a:rPr lang="en-IN" sz="2000" dirty="0" err="1" smtClean="0"/>
              <a:t>position:absolute</a:t>
            </a:r>
            <a:r>
              <a:rPr lang="en-IN" sz="2000" dirty="0" smtClean="0"/>
              <a:t>;</a:t>
            </a:r>
            <a:br>
              <a:rPr lang="en-IN" sz="2000" dirty="0" smtClean="0"/>
            </a:br>
            <a:r>
              <a:rPr lang="en-IN" sz="2000" dirty="0" smtClean="0"/>
              <a:t>left:0px;</a:t>
            </a:r>
            <a:br>
              <a:rPr lang="en-IN" sz="2000" dirty="0" smtClean="0"/>
            </a:br>
            <a:r>
              <a:rPr lang="en-IN" sz="2000" dirty="0" smtClean="0"/>
              <a:t>top:0px;</a:t>
            </a:r>
            <a:br>
              <a:rPr lang="en-IN" sz="2000" dirty="0" smtClean="0"/>
            </a:br>
            <a:r>
              <a:rPr lang="en-IN" sz="2000" dirty="0" smtClean="0"/>
              <a:t>z-index:  -1</a:t>
            </a:r>
            <a:br>
              <a:rPr lang="en-IN" sz="2000" dirty="0" smtClean="0"/>
            </a:br>
            <a:r>
              <a:rPr lang="en-IN" sz="2000" dirty="0" smtClean="0"/>
              <a:t>}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b="1" dirty="0" smtClean="0"/>
              <a:t>CSS Float</a:t>
            </a:r>
            <a:endParaRPr lang="en-IN" sz="2000" b="1" dirty="0" smtClean="0"/>
          </a:p>
          <a:p>
            <a:pPr algn="just"/>
            <a:r>
              <a:rPr lang="en-IN" sz="2000" dirty="0" smtClean="0"/>
              <a:t>With CSS float, an element can be pushed to the left or right, allowing other elements to wrap around it.</a:t>
            </a:r>
            <a:endParaRPr lang="en-IN" sz="2000" dirty="0" smtClean="0"/>
          </a:p>
          <a:p>
            <a:pPr algn="just"/>
            <a:r>
              <a:rPr lang="en-IN" sz="2000" dirty="0" smtClean="0"/>
              <a:t>Elements are floated horizontally, this means that an element can only be floated left or right, not up or down.</a:t>
            </a:r>
            <a:endParaRPr lang="en-IN" sz="2000" dirty="0" smtClean="0"/>
          </a:p>
          <a:p>
            <a:pPr algn="just"/>
            <a:r>
              <a:rPr lang="en-IN" sz="2000" dirty="0" smtClean="0"/>
              <a:t>The elements after the floating element will flow around it.</a:t>
            </a:r>
            <a:endParaRPr lang="en-IN" sz="2000" dirty="0" smtClean="0"/>
          </a:p>
          <a:p>
            <a:pPr algn="just"/>
            <a:r>
              <a:rPr lang="en-IN" sz="2000" dirty="0" smtClean="0"/>
              <a:t>If an image is floated to the right, a following text flows around it, to the left: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Positioning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err="1" smtClean="0"/>
              <a:t>img</a:t>
            </a:r>
            <a:r>
              <a:rPr lang="en-IN" sz="8000" dirty="0" smtClean="0"/>
              <a:t> </a:t>
            </a:r>
            <a:endParaRPr lang="en-IN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{   </a:t>
            </a:r>
            <a:r>
              <a:rPr lang="en-IN" sz="8000" dirty="0" err="1" smtClean="0"/>
              <a:t>float:right</a:t>
            </a:r>
            <a:r>
              <a:rPr lang="en-IN" sz="8000" dirty="0" smtClean="0"/>
              <a:t>;  }</a:t>
            </a:r>
            <a:endParaRPr lang="en-IN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IN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b="1" dirty="0" smtClean="0"/>
              <a:t>Floating Elements Next to Each Other</a:t>
            </a:r>
            <a:endParaRPr lang="en-IN" sz="80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8000" dirty="0" smtClean="0"/>
              <a:t>If you place several floating elements after each other, they will float next to each other if there is room.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.thumbnail 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{  	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	</a:t>
            </a:r>
            <a:r>
              <a:rPr lang="en-IN" sz="8000" dirty="0" err="1" smtClean="0"/>
              <a:t>float:left</a:t>
            </a:r>
            <a:r>
              <a:rPr lang="en-IN" sz="8000" dirty="0" smtClean="0"/>
              <a:t>;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	width:110px;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	height:90px;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 		margin:5px;     </a:t>
            </a:r>
            <a:endParaRPr lang="en-IN" sz="8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8000" dirty="0" smtClean="0"/>
              <a:t>	}</a:t>
            </a:r>
            <a:endParaRPr lang="en-IN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dirty="0" smtClean="0"/>
              <a:t>No Floating</a:t>
            </a:r>
            <a:endParaRPr lang="en-US" sz="7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7200" dirty="0" smtClean="0"/>
              <a:t>The clear property specifies which sides of an element other floating elements are not allowed.</a:t>
            </a:r>
            <a:endParaRPr lang="en-IN" sz="7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7200" dirty="0" smtClean="0"/>
              <a:t>Add a text line into the image gallery, using the clear property:</a:t>
            </a:r>
            <a:endParaRPr lang="en-IN" sz="7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dirty="0" smtClean="0"/>
              <a:t>	.</a:t>
            </a:r>
            <a:r>
              <a:rPr lang="en-IN" sz="7200" dirty="0" err="1" smtClean="0"/>
              <a:t>text_line</a:t>
            </a:r>
            <a:endParaRPr lang="en-IN" sz="7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200" dirty="0" smtClean="0"/>
              <a:t>	{</a:t>
            </a:r>
            <a:br>
              <a:rPr lang="en-IN" sz="7200" dirty="0" smtClean="0"/>
            </a:br>
            <a:r>
              <a:rPr lang="en-IN" sz="7200" dirty="0" err="1" smtClean="0"/>
              <a:t>clear:both</a:t>
            </a:r>
            <a:r>
              <a:rPr lang="en-IN" sz="7200" dirty="0" smtClean="0"/>
              <a:t>;</a:t>
            </a:r>
            <a:br>
              <a:rPr lang="en-IN" sz="7200" dirty="0" smtClean="0"/>
            </a:br>
            <a:r>
              <a:rPr lang="en-IN" sz="7200" dirty="0" smtClean="0"/>
              <a:t>}</a:t>
            </a:r>
            <a:endParaRPr lang="en-IN" sz="7200" dirty="0" smtClean="0"/>
          </a:p>
          <a:p>
            <a:pPr lvl="1">
              <a:lnSpc>
                <a:spcPct val="160000"/>
              </a:lnSpc>
              <a:buNone/>
            </a:pPr>
            <a:endParaRPr lang="en-IN" sz="8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CSS Layout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idea behind CSS was to separate the formatting and styling rules from the content.</a:t>
            </a:r>
            <a:endParaRPr lang="en-US" sz="2400" dirty="0" smtClean="0"/>
          </a:p>
          <a:p>
            <a:r>
              <a:rPr lang="en-US" sz="2400" dirty="0" smtClean="0"/>
              <a:t>Structure of document can be maintain by breaking the page into logical sections with div elements.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CSS  Navigation  Bars</a:t>
            </a:r>
            <a:endParaRPr lang="en-US" sz="2400" b="1" dirty="0" smtClean="0"/>
          </a:p>
          <a:p>
            <a:r>
              <a:rPr lang="en-IN" sz="2400" dirty="0" smtClean="0"/>
              <a:t>With CSS you can transform boring HTML menus into good-looking navigation bars.</a:t>
            </a: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	</a:t>
            </a:r>
            <a:r>
              <a:rPr lang="en-IN" sz="2400" dirty="0" smtClean="0"/>
              <a:t>Navigation Bar = List of Links</a:t>
            </a:r>
            <a:endParaRPr lang="en-IN" sz="2400" dirty="0" smtClean="0"/>
          </a:p>
          <a:p>
            <a:r>
              <a:rPr lang="en-IN" sz="2400" dirty="0" smtClean="0"/>
              <a:t>A navigation bar needs standard HTML as a base.</a:t>
            </a:r>
            <a:endParaRPr lang="en-IN" sz="2400" dirty="0" smtClean="0"/>
          </a:p>
          <a:p>
            <a:r>
              <a:rPr lang="en-IN" sz="2400" dirty="0" smtClean="0"/>
              <a:t>A navigation bar is basically a list of links, so using the &lt;</a:t>
            </a:r>
            <a:r>
              <a:rPr lang="en-IN" sz="2400" dirty="0" err="1" smtClean="0"/>
              <a:t>ul</a:t>
            </a:r>
            <a:r>
              <a:rPr lang="en-IN" sz="2400" dirty="0" smtClean="0"/>
              <a:t>&gt; and &lt;</a:t>
            </a:r>
            <a:r>
              <a:rPr lang="en-IN" sz="2400" dirty="0" err="1" smtClean="0"/>
              <a:t>li</a:t>
            </a:r>
            <a:r>
              <a:rPr lang="en-IN" sz="2400" dirty="0" smtClean="0"/>
              <a:t>&gt; elements makes perfect sense</a:t>
            </a:r>
            <a:endParaRPr lang="en-IN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CSS Layout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Vertical Navigation Bar</a:t>
            </a:r>
            <a:endParaRPr lang="en-IN" sz="1800" b="1" dirty="0" smtClean="0"/>
          </a:p>
          <a:p>
            <a:pPr algn="just">
              <a:lnSpc>
                <a:spcPct val="170000"/>
              </a:lnSpc>
            </a:pPr>
            <a:r>
              <a:rPr lang="en-IN" sz="1800" dirty="0" smtClean="0"/>
              <a:t>To build a vertical navigation bar we only need to style the &lt;a&gt; elements in addition to the list code.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a</a:t>
            </a:r>
            <a:br>
              <a:rPr lang="en-IN" sz="1800" dirty="0" smtClean="0"/>
            </a:br>
            <a:r>
              <a:rPr lang="en-IN" sz="1800" dirty="0" smtClean="0"/>
              <a:t>{</a:t>
            </a:r>
            <a:br>
              <a:rPr lang="en-IN" sz="1800" dirty="0" smtClean="0"/>
            </a:br>
            <a:r>
              <a:rPr lang="en-IN" sz="1800" dirty="0" err="1" smtClean="0"/>
              <a:t>display:block</a:t>
            </a:r>
            <a:r>
              <a:rPr lang="en-IN" sz="1800" dirty="0" smtClean="0"/>
              <a:t>;</a:t>
            </a:r>
            <a:br>
              <a:rPr lang="en-IN" sz="1800" dirty="0" smtClean="0"/>
            </a:br>
            <a:r>
              <a:rPr lang="en-IN" sz="1800" dirty="0" smtClean="0"/>
              <a:t>width:60px;</a:t>
            </a:r>
            <a:br>
              <a:rPr lang="en-IN" sz="1800" dirty="0" smtClean="0"/>
            </a:br>
            <a:r>
              <a:rPr lang="en-IN" sz="1800" dirty="0" smtClean="0"/>
              <a:t>}</a:t>
            </a:r>
            <a:endParaRPr lang="en-IN" sz="1800" dirty="0" smtClean="0"/>
          </a:p>
          <a:p>
            <a:pPr algn="just">
              <a:lnSpc>
                <a:spcPct val="170000"/>
              </a:lnSpc>
            </a:pPr>
            <a:r>
              <a:rPr lang="en-IN" sz="1800" dirty="0" err="1" smtClean="0"/>
              <a:t>display:block</a:t>
            </a:r>
            <a:r>
              <a:rPr lang="en-IN" sz="1800" dirty="0" smtClean="0"/>
              <a:t> - Displaying the links as block elements makes the whole link area clickable (not just the text), and it allows us to specify the width</a:t>
            </a:r>
            <a:endParaRPr lang="en-IN" sz="1800" dirty="0" smtClean="0"/>
          </a:p>
          <a:p>
            <a:endParaRPr lang="en-IN" sz="1800" dirty="0" smtClean="0"/>
          </a:p>
          <a:p>
            <a:pPr>
              <a:buNone/>
            </a:pPr>
            <a:r>
              <a:rPr lang="en-IN" sz="1800" b="1" dirty="0" smtClean="0"/>
              <a:t>	Horizontal Navigation Bar</a:t>
            </a:r>
            <a:endParaRPr lang="en-IN" sz="1800" b="1" dirty="0" smtClean="0"/>
          </a:p>
          <a:p>
            <a:pPr>
              <a:lnSpc>
                <a:spcPct val="170000"/>
              </a:lnSpc>
            </a:pPr>
            <a:r>
              <a:rPr lang="en-IN" sz="1800" dirty="0" smtClean="0"/>
              <a:t>There are two ways to create a horizontal navigation bar. Using </a:t>
            </a:r>
            <a:r>
              <a:rPr lang="en-IN" sz="1800" b="1" dirty="0" smtClean="0"/>
              <a:t>inline</a:t>
            </a:r>
            <a:r>
              <a:rPr lang="en-IN" sz="1800" dirty="0" smtClean="0"/>
              <a:t> or </a:t>
            </a:r>
            <a:r>
              <a:rPr lang="en-IN" sz="1800" b="1" dirty="0" smtClean="0"/>
              <a:t>floating</a:t>
            </a:r>
            <a:r>
              <a:rPr lang="en-IN" sz="1800" dirty="0" smtClean="0"/>
              <a:t> list items.</a:t>
            </a:r>
            <a:endParaRPr lang="en-IN" sz="1800" b="1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Layout and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dirty="0" smtClean="0"/>
              <a:t>if you want the links to be the same size, you have to use the floating method.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Inline List Items</a:t>
            </a:r>
            <a:endParaRPr lang="en-IN" b="1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To build a horizontal navigation bar is to specify the &lt;</a:t>
            </a:r>
            <a:r>
              <a:rPr lang="en-IN" dirty="0" err="1" smtClean="0"/>
              <a:t>li</a:t>
            </a:r>
            <a:r>
              <a:rPr lang="en-IN" dirty="0" smtClean="0"/>
              <a:t>&gt; elements as inline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IN" dirty="0" smtClean="0"/>
              <a:t> </a:t>
            </a:r>
            <a:r>
              <a:rPr lang="en-IN" dirty="0" err="1" smtClean="0"/>
              <a:t>li</a:t>
            </a:r>
            <a:br>
              <a:rPr lang="en-IN" dirty="0" smtClean="0"/>
            </a:br>
            <a:r>
              <a:rPr lang="en-IN" dirty="0" smtClean="0"/>
              <a:t>	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display:inline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	}</a:t>
            </a:r>
            <a:endParaRPr lang="en-IN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 </a:t>
            </a:r>
            <a:r>
              <a:rPr lang="en-IN" dirty="0" err="1" smtClean="0"/>
              <a:t>display:inline</a:t>
            </a:r>
            <a:r>
              <a:rPr lang="en-IN" dirty="0" smtClean="0"/>
              <a:t>; - By default, &lt;</a:t>
            </a:r>
            <a:r>
              <a:rPr lang="en-IN" dirty="0" err="1" smtClean="0"/>
              <a:t>li</a:t>
            </a:r>
            <a:r>
              <a:rPr lang="en-IN" dirty="0" smtClean="0"/>
              <a:t>&gt; elements are block elements. Here, we remove the line breaks before and after each list item, to display them on one line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Floating List Items</a:t>
            </a:r>
            <a:endParaRPr lang="en-IN" b="1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For all the links to have an equal width, float the &lt;</a:t>
            </a:r>
            <a:r>
              <a:rPr lang="en-IN" dirty="0" err="1" smtClean="0"/>
              <a:t>li</a:t>
            </a:r>
            <a:r>
              <a:rPr lang="en-IN" dirty="0" smtClean="0"/>
              <a:t>&gt; elements and specify a width for the &lt;a&gt; elements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Layout and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err="1" smtClean="0"/>
              <a:t>li</a:t>
            </a:r>
            <a:br>
              <a:rPr lang="en-IN" dirty="0" smtClean="0"/>
            </a:br>
            <a:r>
              <a:rPr lang="en-IN" dirty="0" smtClean="0"/>
              <a:t>{    </a:t>
            </a:r>
            <a:r>
              <a:rPr lang="en-IN" dirty="0" err="1" smtClean="0"/>
              <a:t>float:left</a:t>
            </a:r>
            <a:r>
              <a:rPr lang="en-IN" dirty="0" smtClean="0"/>
              <a:t>;   }</a:t>
            </a:r>
            <a:br>
              <a:rPr lang="en-IN" dirty="0" smtClean="0"/>
            </a:br>
            <a:r>
              <a:rPr lang="en-IN" dirty="0" smtClean="0"/>
              <a:t>a</a:t>
            </a:r>
            <a:br>
              <a:rPr lang="en-IN" dirty="0" smtClean="0"/>
            </a:br>
            <a:r>
              <a:rPr lang="en-IN" dirty="0" smtClean="0"/>
              <a:t>{    </a:t>
            </a:r>
            <a:r>
              <a:rPr lang="en-IN" dirty="0" err="1" smtClean="0"/>
              <a:t>display:block</a:t>
            </a:r>
            <a:r>
              <a:rPr lang="en-IN" dirty="0" smtClean="0"/>
              <a:t>;   </a:t>
            </a:r>
            <a:br>
              <a:rPr lang="en-IN" dirty="0" smtClean="0"/>
            </a:br>
            <a:r>
              <a:rPr lang="en-IN" dirty="0" smtClean="0"/>
              <a:t>width:60px;        }</a:t>
            </a:r>
            <a:endParaRPr lang="en-IN" dirty="0" smtClean="0"/>
          </a:p>
          <a:p>
            <a:pPr>
              <a:lnSpc>
                <a:spcPct val="170000"/>
              </a:lnSpc>
            </a:pPr>
            <a:r>
              <a:rPr lang="en-IN" dirty="0" err="1" smtClean="0"/>
              <a:t>float:left</a:t>
            </a:r>
            <a:r>
              <a:rPr lang="en-IN" dirty="0" smtClean="0"/>
              <a:t> - use float to get block elements to slide next to each other</a:t>
            </a:r>
            <a:endParaRPr lang="en-IN" dirty="0" smtClean="0"/>
          </a:p>
          <a:p>
            <a:pPr>
              <a:lnSpc>
                <a:spcPct val="170000"/>
              </a:lnSpc>
            </a:pPr>
            <a:r>
              <a:rPr lang="en-IN" dirty="0" err="1" smtClean="0"/>
              <a:t>display:block</a:t>
            </a:r>
            <a:r>
              <a:rPr lang="en-IN" dirty="0" smtClean="0"/>
              <a:t> - Displaying the links as block elements makes the whole link area clickable (not just the text), and it allows us to specify the width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CSS Comments</a:t>
            </a:r>
            <a:endParaRPr lang="en-US" b="1" dirty="0" smtClean="0"/>
          </a:p>
          <a:p>
            <a:r>
              <a:rPr lang="en-US" dirty="0" smtClean="0"/>
              <a:t>Comments are used to explain your code, and may help you when you edit the source code at a later date. Comments are ignored by browsers.</a:t>
            </a:r>
            <a:endParaRPr lang="en-US" dirty="0" smtClean="0"/>
          </a:p>
          <a:p>
            <a:r>
              <a:rPr lang="en-US" dirty="0" smtClean="0"/>
              <a:t>A CSS comment begins with "/*", and ends with "*/", like this: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>
              <a:buNone/>
            </a:pPr>
            <a:r>
              <a:rPr lang="en-US" dirty="0" smtClean="0"/>
              <a:t>/*This is a comment*/</a:t>
            </a:r>
            <a:br>
              <a:rPr lang="en-US" dirty="0" smtClean="0"/>
            </a:br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/*This is another comment*/</a:t>
            </a:r>
            <a:br>
              <a:rPr lang="en-US" dirty="0" smtClean="0"/>
            </a:br>
            <a:r>
              <a:rPr lang="en-US" dirty="0" err="1" smtClean="0"/>
              <a:t>color:black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font-</a:t>
            </a:r>
            <a:r>
              <a:rPr lang="en-US" dirty="0" err="1" smtClean="0"/>
              <a:t>family:arial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When a browser reads a style sheet, it will format the document according to it.</a:t>
            </a:r>
            <a:endParaRPr lang="en-US" dirty="0" smtClean="0"/>
          </a:p>
          <a:p>
            <a:r>
              <a:rPr lang="en-US" b="1" dirty="0" smtClean="0"/>
              <a:t>Three Ways to Insert CSS	</a:t>
            </a:r>
            <a:endParaRPr lang="en-US" b="1" dirty="0" smtClean="0"/>
          </a:p>
          <a:p>
            <a:pPr lvl="1"/>
            <a:r>
              <a:rPr lang="en-US" dirty="0" smtClean="0"/>
              <a:t>There are three ways of inserting a style sheet:</a:t>
            </a:r>
            <a:endParaRPr lang="en-US" dirty="0" smtClean="0"/>
          </a:p>
          <a:p>
            <a:pPr lvl="3"/>
            <a:r>
              <a:rPr lang="en-US" dirty="0" smtClean="0"/>
              <a:t>External style sheet</a:t>
            </a:r>
            <a:endParaRPr lang="en-US" dirty="0" smtClean="0"/>
          </a:p>
          <a:p>
            <a:pPr lvl="3"/>
            <a:r>
              <a:rPr lang="en-US" dirty="0" smtClean="0"/>
              <a:t>Internal style sheet</a:t>
            </a:r>
            <a:endParaRPr lang="en-US" dirty="0" smtClean="0"/>
          </a:p>
          <a:p>
            <a:pPr lvl="3"/>
            <a:r>
              <a:rPr lang="en-US" dirty="0" smtClean="0"/>
              <a:t>Inline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External Style Sheet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 external style sheet is ideal when the style is applied to many pages.</a:t>
            </a:r>
            <a:endParaRPr lang="en-US" sz="2400" dirty="0" smtClean="0"/>
          </a:p>
          <a:p>
            <a:r>
              <a:rPr lang="en-US" sz="2400" dirty="0" smtClean="0"/>
              <a:t> With an external style sheet, you can change the look of an entire Web site by changing one file.</a:t>
            </a:r>
            <a:endParaRPr lang="en-US" sz="2400" dirty="0" smtClean="0"/>
          </a:p>
          <a:p>
            <a:r>
              <a:rPr lang="en-US" sz="2400" dirty="0" smtClean="0"/>
              <a:t> Each page must link to the style sheet using the &lt;link&gt; tag. </a:t>
            </a:r>
            <a:endParaRPr lang="en-US" sz="2400" dirty="0" smtClean="0"/>
          </a:p>
          <a:p>
            <a:r>
              <a:rPr lang="en-US" sz="2400" dirty="0" smtClean="0"/>
              <a:t>The &lt;link&gt; tag goes inside the head section:</a:t>
            </a:r>
            <a:endParaRPr lang="en-US" sz="2400" dirty="0" smtClean="0"/>
          </a:p>
          <a:p>
            <a:pPr lvl="3">
              <a:buNone/>
            </a:pPr>
            <a:r>
              <a:rPr lang="en-US" sz="1900" dirty="0" smtClean="0"/>
              <a:t>&lt;head&gt;</a:t>
            </a:r>
            <a:br>
              <a:rPr lang="en-US" sz="1900" dirty="0" smtClean="0"/>
            </a:br>
            <a:r>
              <a:rPr lang="en-US" sz="1900" dirty="0" smtClean="0"/>
              <a:t>&lt;link </a:t>
            </a:r>
            <a:r>
              <a:rPr lang="en-US" sz="1900" dirty="0" err="1" smtClean="0"/>
              <a:t>rel</a:t>
            </a:r>
            <a:r>
              <a:rPr lang="en-US" sz="1900" dirty="0" smtClean="0"/>
              <a:t>="</a:t>
            </a:r>
            <a:r>
              <a:rPr lang="en-US" sz="1900" dirty="0" err="1" smtClean="0"/>
              <a:t>stylesheet</a:t>
            </a:r>
            <a:r>
              <a:rPr lang="en-US" sz="1900" dirty="0" smtClean="0"/>
              <a:t>" type="text/</a:t>
            </a:r>
            <a:r>
              <a:rPr lang="en-US" sz="1900" dirty="0" err="1" smtClean="0"/>
              <a:t>css</a:t>
            </a:r>
            <a:r>
              <a:rPr lang="en-US" sz="1900" dirty="0" smtClean="0"/>
              <a:t>" </a:t>
            </a:r>
            <a:r>
              <a:rPr lang="en-US" sz="1900" dirty="0" err="1" smtClean="0"/>
              <a:t>href</a:t>
            </a:r>
            <a:r>
              <a:rPr lang="en-US" sz="1900" dirty="0" smtClean="0"/>
              <a:t>="mystyle.css" /&gt;</a:t>
            </a:r>
            <a:endParaRPr lang="en-US" sz="1900" dirty="0" smtClean="0"/>
          </a:p>
          <a:p>
            <a:pPr lvl="3">
              <a:buNone/>
            </a:pPr>
            <a:r>
              <a:rPr lang="en-US" sz="1900" dirty="0" smtClean="0"/>
              <a:t>&lt;/head&gt; </a:t>
            </a:r>
            <a:endParaRPr lang="en-US" sz="1900" dirty="0" smtClean="0"/>
          </a:p>
          <a:p>
            <a:pPr>
              <a:buNone/>
            </a:pPr>
            <a:r>
              <a:rPr lang="en-US" sz="2400" dirty="0" smtClean="0"/>
              <a:t>An external style sheet can be written in any text editor. The file should not contain any html tags</a:t>
            </a:r>
            <a:r>
              <a:rPr lang="en-US" sz="2400" dirty="0" smtClean="0">
                <a:solidFill>
                  <a:srgbClr val="FF0000"/>
                </a:solidFill>
              </a:rPr>
              <a:t>. Your style sheet should be saved with a .</a:t>
            </a:r>
            <a:r>
              <a:rPr lang="en-US" sz="2400" dirty="0" err="1" smtClean="0">
                <a:solidFill>
                  <a:srgbClr val="FF0000"/>
                </a:solidFill>
              </a:rPr>
              <a:t>css</a:t>
            </a:r>
            <a:r>
              <a:rPr lang="en-US" sz="2400" dirty="0" smtClean="0">
                <a:solidFill>
                  <a:srgbClr val="FF0000"/>
                </a:solidFill>
              </a:rPr>
              <a:t> extension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An example of a style sheet file is shown below:</a:t>
            </a:r>
            <a:endParaRPr lang="en-US" sz="2400" dirty="0" smtClean="0"/>
          </a:p>
          <a:p>
            <a:r>
              <a:rPr lang="en-US" sz="2400" dirty="0" smtClean="0"/>
              <a:t>hr {</a:t>
            </a:r>
            <a:r>
              <a:rPr lang="en-US" sz="2400" dirty="0" err="1" smtClean="0"/>
              <a:t>color:red</a:t>
            </a:r>
            <a:r>
              <a:rPr lang="en-US" sz="2400" dirty="0" smtClean="0"/>
              <a:t>;}</a:t>
            </a:r>
            <a:br>
              <a:rPr lang="en-US" sz="2400" dirty="0" smtClean="0"/>
            </a:br>
            <a:r>
              <a:rPr lang="en-US" sz="2400" dirty="0" smtClean="0"/>
              <a:t>p {margin-left:20px;}</a:t>
            </a:r>
            <a:br>
              <a:rPr lang="en-US" sz="2400" dirty="0" smtClean="0"/>
            </a:br>
            <a:r>
              <a:rPr lang="en-US" sz="2400" dirty="0" smtClean="0"/>
              <a:t>body {background-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("images/back40.gif");}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Internal Style Sheet</a:t>
            </a:r>
            <a:endParaRPr lang="en-US" b="1" dirty="0" smtClean="0"/>
          </a:p>
          <a:p>
            <a:r>
              <a:rPr lang="en-US" dirty="0" smtClean="0"/>
              <a:t>An internal style sheet should be used when a single document has a unique style. </a:t>
            </a:r>
            <a:endParaRPr lang="en-US" dirty="0"/>
          </a:p>
          <a:p>
            <a:r>
              <a:rPr lang="en-US" dirty="0" smtClean="0"/>
              <a:t>You define internal styles in the head section of an HTML page, by using the &lt;style&gt; tag, like this:</a:t>
            </a:r>
            <a:endParaRPr lang="en-US" dirty="0" smtClean="0"/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   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           hr {</a:t>
            </a:r>
            <a:r>
              <a:rPr lang="en-US" dirty="0" err="1" smtClean="0"/>
              <a:t>color:sienna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           p {margin-left:20px;}</a:t>
            </a:r>
            <a:br>
              <a:rPr lang="en-US" dirty="0" smtClean="0"/>
            </a:br>
            <a:r>
              <a:rPr lang="en-US" dirty="0" smtClean="0"/>
              <a:t>           body {background-</a:t>
            </a:r>
            <a:r>
              <a:rPr lang="en-US" dirty="0" err="1" smtClean="0"/>
              <a:t>image:url</a:t>
            </a:r>
            <a:r>
              <a:rPr lang="en-US" dirty="0" smtClean="0"/>
              <a:t>("images/back40.gif");}</a:t>
            </a:r>
            <a:br>
              <a:rPr lang="en-US" dirty="0" smtClean="0"/>
            </a:br>
            <a:r>
              <a:rPr lang="en-US" dirty="0" smtClean="0"/>
              <a:t>     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Inline Styles</a:t>
            </a:r>
            <a:endParaRPr lang="en-US" b="1" dirty="0" smtClean="0"/>
          </a:p>
          <a:p>
            <a:r>
              <a:rPr lang="en-US" dirty="0" smtClean="0"/>
              <a:t>An inline style loses many of the advantages of style sheets by mixing content with presentation. Use this method sparingly!</a:t>
            </a:r>
            <a:endParaRPr lang="en-US" dirty="0" smtClean="0"/>
          </a:p>
          <a:p>
            <a:r>
              <a:rPr lang="en-US" dirty="0" smtClean="0"/>
              <a:t>To use inline styles you use the style attribute in the relevant tag. </a:t>
            </a:r>
            <a:endParaRPr lang="en-US" dirty="0" smtClean="0"/>
          </a:p>
          <a:p>
            <a:r>
              <a:rPr lang="en-US" dirty="0" smtClean="0"/>
              <a:t>The style attribute can contain any CSS property. </a:t>
            </a:r>
            <a:endParaRPr lang="en-US" dirty="0" smtClean="0"/>
          </a:p>
          <a:p>
            <a:r>
              <a:rPr lang="en-US" dirty="0" smtClean="0"/>
              <a:t>The example shows how to change the color and the left margin of a paragraph: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&lt;p style="color:red;margin-left:20px"&gt;This is a paragraph.&lt;/p&gt;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17270</Words>
  <Application>WPS Presentation</Application>
  <PresentationFormat>On-screen Show (4:3)</PresentationFormat>
  <Paragraphs>512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OpenSymbol</vt:lpstr>
      <vt:lpstr>Office Theme</vt:lpstr>
      <vt:lpstr>CSS (cascaded style sheet)</vt:lpstr>
      <vt:lpstr>PowerPoint 演示文稿</vt:lpstr>
      <vt:lpstr>General form of rule</vt:lpstr>
      <vt:lpstr>PowerPoint 演示文稿</vt:lpstr>
      <vt:lpstr>PowerPoint 演示文稿</vt:lpstr>
      <vt:lpstr>PowerPoint 演示文稿</vt:lpstr>
      <vt:lpstr>External Style Sheet </vt:lpstr>
      <vt:lpstr>PowerPoint 演示文稿</vt:lpstr>
      <vt:lpstr>PowerPoint 演示文稿</vt:lpstr>
      <vt:lpstr>PowerPoint 演示文稿</vt:lpstr>
      <vt:lpstr>External style sheet</vt:lpstr>
      <vt:lpstr> Inline Styles </vt:lpstr>
      <vt:lpstr>Id selector</vt:lpstr>
      <vt:lpstr>Class selector</vt:lpstr>
      <vt:lpstr>PowerPoint 演示文稿</vt:lpstr>
      <vt:lpstr> CSS Background </vt:lpstr>
      <vt:lpstr>PowerPoint 演示文稿</vt:lpstr>
      <vt:lpstr>Background Image </vt:lpstr>
      <vt:lpstr>Background Image - Repeat Horizontally or Vertically </vt:lpstr>
      <vt:lpstr>PowerPoint 演示文稿</vt:lpstr>
      <vt:lpstr> background-attachment </vt:lpstr>
      <vt:lpstr> background-position </vt:lpstr>
      <vt:lpstr>PowerPoint 演示文稿</vt:lpstr>
      <vt:lpstr> Background - Shorthand property </vt:lpstr>
      <vt:lpstr>PowerPoint 演示文稿</vt:lpstr>
      <vt:lpstr>PowerPoint 演示文稿</vt:lpstr>
      <vt:lpstr>PowerPoint 演示文稿</vt:lpstr>
      <vt:lpstr> CSS Links </vt:lpstr>
      <vt:lpstr>PowerPoint 演示文稿</vt:lpstr>
      <vt:lpstr>Manipulating Text</vt:lpstr>
      <vt:lpstr>Manipulating Text</vt:lpstr>
      <vt:lpstr>Manipulating Text</vt:lpstr>
      <vt:lpstr>List Properties in CSS</vt:lpstr>
      <vt:lpstr>List Properties in CSS</vt:lpstr>
      <vt:lpstr>Table Properties in CSS</vt:lpstr>
      <vt:lpstr>Table Properties in CSS</vt:lpstr>
      <vt:lpstr>The CSS Box Model</vt:lpstr>
      <vt:lpstr>The CSS Box Model</vt:lpstr>
      <vt:lpstr>The CSS Border</vt:lpstr>
      <vt:lpstr>CSS Positioning</vt:lpstr>
      <vt:lpstr>CSS Positioning</vt:lpstr>
      <vt:lpstr>CSS Positioning</vt:lpstr>
      <vt:lpstr>CSS Positioning</vt:lpstr>
      <vt:lpstr>CSS Positioning</vt:lpstr>
      <vt:lpstr>CSS Layout and Structure</vt:lpstr>
      <vt:lpstr>CSS Layout and Structure</vt:lpstr>
      <vt:lpstr>CSS Layout and Structure</vt:lpstr>
      <vt:lpstr>CSS Layout and Structure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(cascaded style sheet)</dc:title>
  <dc:creator>Tejas</dc:creator>
  <cp:lastModifiedBy>nimisha</cp:lastModifiedBy>
  <cp:revision>99</cp:revision>
  <dcterms:created xsi:type="dcterms:W3CDTF">2024-07-10T06:53:34Z</dcterms:created>
  <dcterms:modified xsi:type="dcterms:W3CDTF">2024-07-10T06:53:34Z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