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3"/>
    <p:sldId id="257" r:id="rId4"/>
    <p:sldId id="258" r:id="rId5"/>
    <p:sldId id="259" r:id="rId6"/>
    <p:sldId id="263" r:id="rId7"/>
    <p:sldId id="262" r:id="rId8"/>
    <p:sldId id="261" r:id="rId9"/>
    <p:sldId id="260" r:id="rId10"/>
    <p:sldId id="265" r:id="rId11"/>
    <p:sldId id="266" r:id="rId12"/>
    <p:sldId id="264" r:id="rId13"/>
    <p:sldId id="272" r:id="rId14"/>
    <p:sldId id="273" r:id="rId15"/>
    <p:sldId id="274" r:id="rId16"/>
    <p:sldId id="275" r:id="rId17"/>
    <p:sldId id="278" r:id="rId18"/>
    <p:sldId id="279" r:id="rId19"/>
    <p:sldId id="280" r:id="rId20"/>
    <p:sldId id="271" r:id="rId21"/>
    <p:sldId id="270" r:id="rId22"/>
    <p:sldId id="282" r:id="rId23"/>
    <p:sldId id="283" r:id="rId24"/>
    <p:sldId id="284" r:id="rId25"/>
    <p:sldId id="285" r:id="rId26"/>
    <p:sldId id="281" r:id="rId27"/>
    <p:sldId id="287" r:id="rId29"/>
    <p:sldId id="288" r:id="rId30"/>
    <p:sldId id="289" r:id="rId31"/>
    <p:sldId id="290" r:id="rId32"/>
    <p:sldId id="286" r:id="rId33"/>
    <p:sldId id="294" r:id="rId3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autoAdjust="0"/>
    <p:restoredTop sz="94660"/>
  </p:normalViewPr>
  <p:slideViewPr>
    <p:cSldViewPr snapToGrid="0">
      <p:cViewPr varScale="1">
        <p:scale>
          <a:sx n="63" d="100"/>
          <a:sy n="63" d="100"/>
        </p:scale>
        <p:origin x="-876" y="-108"/>
      </p:cViewPr>
      <p:guideLst>
        <p:guide orient="horz" pos="2188"/>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a:t>HTML5</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635"/>
            <a:ext cx="11075670" cy="6342380"/>
          </a:xfrm>
        </p:spPr>
        <p:txBody>
          <a:bodyPr>
            <a:normAutofit fontScale="85000" lnSpcReduction="10000"/>
          </a:bodyPr>
          <a:lstStyle/>
          <a:p>
            <a:pPr marL="0" indent="0">
              <a:buNone/>
            </a:pPr>
            <a:r>
              <a:rPr lang="en-US" b="1" dirty="0"/>
              <a:t>HTML5 - New Attribute Syntax</a:t>
            </a:r>
            <a:endParaRPr lang="en-US" b="1" dirty="0"/>
          </a:p>
          <a:p>
            <a:pPr marL="457200" lvl="1" indent="0">
              <a:buNone/>
            </a:pPr>
            <a:r>
              <a:rPr lang="en-US" sz="2800" dirty="0">
                <a:sym typeface="+mn-ea"/>
              </a:rPr>
              <a:t>Type 	           Example</a:t>
            </a:r>
            <a:endParaRPr lang="en-US" sz="2800" dirty="0">
              <a:sym typeface="+mn-ea"/>
            </a:endParaRPr>
          </a:p>
          <a:p>
            <a:pPr marL="457200" lvl="1" indent="0">
              <a:buNone/>
            </a:pPr>
            <a:r>
              <a:rPr lang="en-US" sz="2330" dirty="0">
                <a:sym typeface="+mn-ea"/>
              </a:rPr>
              <a:t>Empty 	             &lt;input type="text" value="John" disabled&gt;</a:t>
            </a:r>
            <a:endParaRPr lang="en-US" sz="2330" dirty="0">
              <a:sym typeface="+mn-ea"/>
            </a:endParaRPr>
          </a:p>
          <a:p>
            <a:pPr marL="457200" lvl="1" indent="0">
              <a:buNone/>
            </a:pPr>
            <a:r>
              <a:rPr lang="en-US" sz="2330" dirty="0">
                <a:sym typeface="+mn-ea"/>
              </a:rPr>
              <a:t>Unquoted                &lt;input type="text" value=John&gt;</a:t>
            </a:r>
            <a:endParaRPr lang="en-US" sz="2330" dirty="0">
              <a:sym typeface="+mn-ea"/>
            </a:endParaRPr>
          </a:p>
          <a:p>
            <a:pPr marL="457200" lvl="1" indent="0">
              <a:buNone/>
            </a:pPr>
            <a:r>
              <a:rPr lang="en-US" sz="2330" dirty="0">
                <a:sym typeface="+mn-ea"/>
              </a:rPr>
              <a:t>Double-quoted        &lt;input type="text" value="John Doe"&gt;</a:t>
            </a:r>
            <a:endParaRPr lang="en-US" sz="2330" dirty="0">
              <a:sym typeface="+mn-ea"/>
            </a:endParaRPr>
          </a:p>
          <a:p>
            <a:pPr marL="457200" lvl="1" indent="0">
              <a:buNone/>
            </a:pPr>
            <a:r>
              <a:rPr lang="en-US" sz="2330" dirty="0">
                <a:sym typeface="+mn-ea"/>
              </a:rPr>
              <a:t>Single-quoted         &lt;input type="text" value='John Doe'&gt;</a:t>
            </a:r>
            <a:endParaRPr lang="en-US" sz="2330" dirty="0"/>
          </a:p>
          <a:p>
            <a:pPr marL="914400" lvl="2" indent="0">
              <a:buNone/>
            </a:pPr>
            <a:endParaRPr lang="en-US" b="1" dirty="0"/>
          </a:p>
          <a:p>
            <a:r>
              <a:rPr lang="en-US" dirty="0">
                <a:sym typeface="+mn-ea"/>
              </a:rPr>
              <a:t>In HTML5, all four syntaxes may be used, depending on what is needed for the attribute.</a:t>
            </a:r>
            <a:endParaRPr lang="en-US" dirty="0"/>
          </a:p>
          <a:p>
            <a:pPr marL="0" indent="0">
              <a:buNone/>
            </a:pPr>
            <a:r>
              <a:rPr lang="en-US" b="1" dirty="0"/>
              <a:t>HTML5 Graphics</a:t>
            </a:r>
            <a:endParaRPr lang="en-US" b="1" dirty="0"/>
          </a:p>
          <a:p>
            <a:pPr marL="457200" lvl="1" indent="0">
              <a:buNone/>
            </a:pPr>
            <a:r>
              <a:rPr lang="en-US" sz="2800" dirty="0">
                <a:sym typeface="+mn-ea"/>
              </a:rPr>
              <a:t>&lt;canvas&gt;     Draw graphics, on the fly, via scripting (usually JavaScript)</a:t>
            </a:r>
            <a:endParaRPr lang="en-US" sz="2800" dirty="0"/>
          </a:p>
          <a:p>
            <a:pPr marL="457200" lvl="1" indent="0">
              <a:buNone/>
            </a:pPr>
            <a:r>
              <a:rPr lang="en-US" sz="2800" dirty="0">
                <a:sym typeface="+mn-ea"/>
              </a:rPr>
              <a:t>&lt;</a:t>
            </a:r>
            <a:r>
              <a:rPr lang="en-US" sz="2800" dirty="0" err="1">
                <a:sym typeface="+mn-ea"/>
              </a:rPr>
              <a:t>svg</a:t>
            </a:r>
            <a:r>
              <a:rPr lang="en-US" sz="2800" dirty="0">
                <a:sym typeface="+mn-ea"/>
              </a:rPr>
              <a:t>&gt; </a:t>
            </a:r>
            <a:r>
              <a:rPr lang="en-US" sz="2800" dirty="0" smtClean="0">
                <a:sym typeface="+mn-ea"/>
              </a:rPr>
              <a:t>         </a:t>
            </a:r>
            <a:r>
              <a:rPr lang="en-US" sz="2800" dirty="0">
                <a:sym typeface="+mn-ea"/>
              </a:rPr>
              <a:t>Draw scalable vector graphics</a:t>
            </a:r>
            <a:endParaRPr lang="en-US" b="1" dirty="0"/>
          </a:p>
          <a:p>
            <a:pPr marL="0" indent="0">
              <a:buNone/>
            </a:pPr>
            <a:r>
              <a:rPr lang="en-US" b="1" dirty="0"/>
              <a:t>New Media Elements</a:t>
            </a:r>
            <a:endParaRPr lang="en-US" b="1" dirty="0"/>
          </a:p>
          <a:p>
            <a:pPr marL="457200" lvl="1" indent="0">
              <a:buNone/>
            </a:pPr>
            <a:r>
              <a:rPr lang="en-US" dirty="0"/>
              <a:t>&lt;audio&gt; 	Defines sound content</a:t>
            </a:r>
            <a:endParaRPr lang="en-US" dirty="0"/>
          </a:p>
          <a:p>
            <a:pPr marL="457200" lvl="1" indent="0">
              <a:buNone/>
            </a:pPr>
            <a:r>
              <a:rPr lang="en-US" dirty="0"/>
              <a:t>&lt;embed&gt;    Defines a container for an external (non-HTML) application</a:t>
            </a:r>
            <a:endParaRPr lang="en-US" dirty="0"/>
          </a:p>
          <a:p>
            <a:pPr marL="457200" lvl="1" indent="0">
              <a:buNone/>
            </a:pPr>
            <a:r>
              <a:rPr lang="en-US" dirty="0"/>
              <a:t>&lt;source&gt; 	Defines multiple media resources for media elements (&lt;video&gt; and &lt;audio&gt;)</a:t>
            </a:r>
            <a:endParaRPr lang="en-US" dirty="0"/>
          </a:p>
          <a:p>
            <a:pPr marL="457200" lvl="1" indent="0">
              <a:buNone/>
            </a:pPr>
            <a:r>
              <a:rPr lang="en-US" dirty="0"/>
              <a:t>&lt;track&gt; 	Defines text tracks for media elements (&lt;video&gt; and &lt;audio&gt;)</a:t>
            </a:r>
            <a:endParaRPr lang="en-US" dirty="0"/>
          </a:p>
          <a:p>
            <a:pPr marL="457200" lvl="1" indent="0">
              <a:buNone/>
            </a:pPr>
            <a:r>
              <a:rPr lang="en-US" dirty="0"/>
              <a:t>&lt;video&gt; 	Defines video or movie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145"/>
            <a:ext cx="10515600" cy="761365"/>
          </a:xfrm>
        </p:spPr>
        <p:txBody>
          <a:bodyPr/>
          <a:lstStyle/>
          <a:p>
            <a:r>
              <a:rPr lang="en-US"/>
              <a:t>Semantic Elements</a:t>
            </a:r>
            <a:endParaRPr lang="en-US"/>
          </a:p>
        </p:txBody>
      </p:sp>
      <p:sp>
        <p:nvSpPr>
          <p:cNvPr id="3" name="Content Placeholder 2"/>
          <p:cNvSpPr>
            <a:spLocks noGrp="1"/>
          </p:cNvSpPr>
          <p:nvPr>
            <p:ph idx="1"/>
          </p:nvPr>
        </p:nvSpPr>
        <p:spPr>
          <a:xfrm>
            <a:off x="838200" y="905510"/>
            <a:ext cx="10515600" cy="5271770"/>
          </a:xfrm>
        </p:spPr>
        <p:txBody>
          <a:bodyPr>
            <a:normAutofit fontScale="90000" lnSpcReduction="10000"/>
          </a:bodyPr>
          <a:lstStyle/>
          <a:p>
            <a:r>
              <a:rPr lang="en-US" altLang="en-US"/>
              <a:t>D</a:t>
            </a:r>
            <a:r>
              <a:rPr lang="en-US"/>
              <a:t>escribes its meaning to both the browser and the developer.</a:t>
            </a:r>
            <a:endParaRPr lang="en-US"/>
          </a:p>
          <a:p>
            <a:r>
              <a:rPr lang="en-US"/>
              <a:t>Examples of non-semantic elements: &lt;div&gt; and &lt;span&gt; - Tells nothing about its content.</a:t>
            </a:r>
            <a:endParaRPr lang="en-US"/>
          </a:p>
          <a:p>
            <a:r>
              <a:rPr lang="en-US"/>
              <a:t>Examples of semantic elements: &lt;form&gt;, &lt;table&gt;, and &lt;article&gt; - Clearly defines its content.</a:t>
            </a:r>
            <a:endParaRPr lang="en-US"/>
          </a:p>
          <a:p>
            <a:pPr marL="0" indent="0">
              <a:buNone/>
            </a:pPr>
            <a:r>
              <a:rPr lang="en-US" b="1"/>
              <a:t>HTML5 &lt;section&gt; Element</a:t>
            </a:r>
            <a:endParaRPr lang="en-US"/>
          </a:p>
          <a:p>
            <a:r>
              <a:rPr lang="en-US"/>
              <a:t>The &lt;section&gt; element defines a section in a document.</a:t>
            </a:r>
            <a:endParaRPr lang="en-US"/>
          </a:p>
          <a:p>
            <a:r>
              <a:rPr lang="en-US"/>
              <a:t>A home page could normally be split into sections for introduction, content, and contact information.</a:t>
            </a:r>
            <a:endParaRPr lang="en-US"/>
          </a:p>
          <a:p>
            <a:pPr marL="457200" lvl="1" indent="0">
              <a:buNone/>
            </a:pPr>
            <a:r>
              <a:rPr lang="en-US"/>
              <a:t> &lt;section&gt;</a:t>
            </a:r>
            <a:endParaRPr lang="en-US"/>
          </a:p>
          <a:p>
            <a:pPr marL="457200" lvl="1" indent="0">
              <a:buNone/>
            </a:pPr>
            <a:r>
              <a:rPr lang="en-US"/>
              <a:t>  &lt;h1&gt;WWF&lt;/h1&gt;</a:t>
            </a:r>
            <a:endParaRPr lang="en-US"/>
          </a:p>
          <a:p>
            <a:pPr marL="457200" lvl="1" indent="0">
              <a:buNone/>
            </a:pPr>
            <a:r>
              <a:rPr lang="en-US"/>
              <a:t>  &lt;p&gt;The World Wide Fund for Nature (WWF) is....&lt;/p&gt;</a:t>
            </a:r>
            <a:endParaRPr lang="en-US"/>
          </a:p>
          <a:p>
            <a:pPr marL="457200" lvl="1" indent="0">
              <a:buNone/>
            </a:pPr>
            <a:r>
              <a:rPr lang="en-US"/>
              <a:t>&lt;/section&gt; </a:t>
            </a:r>
            <a:endParaRPr lang="en-US"/>
          </a:p>
          <a:p>
            <a:pPr marL="457200" lvl="1"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8280"/>
            <a:ext cx="10515600" cy="5969000"/>
          </a:xfrm>
        </p:spPr>
        <p:txBody>
          <a:bodyPr>
            <a:normAutofit fontScale="97500"/>
          </a:bodyPr>
          <a:lstStyle/>
          <a:p>
            <a:pPr marL="0" indent="0">
              <a:buNone/>
            </a:pPr>
            <a:r>
              <a:rPr lang="en-US" b="1"/>
              <a:t>HTML5 &lt;article&gt; Element</a:t>
            </a:r>
            <a:endParaRPr lang="en-US" b="1"/>
          </a:p>
          <a:p>
            <a:r>
              <a:rPr lang="en-US"/>
              <a:t>The &lt;article&gt; element specifies independent, self-contained content.</a:t>
            </a:r>
            <a:endParaRPr lang="en-US"/>
          </a:p>
          <a:p>
            <a:r>
              <a:rPr lang="en-US"/>
              <a:t>An article should make sense on its own, and it should be possible to read it independently from the rest of the web site.</a:t>
            </a:r>
            <a:endParaRPr lang="en-US"/>
          </a:p>
          <a:p>
            <a:r>
              <a:rPr lang="en-US"/>
              <a:t>Examples of where an &lt;article&gt; element can be used:</a:t>
            </a:r>
            <a:endParaRPr lang="en-US"/>
          </a:p>
          <a:p>
            <a:r>
              <a:rPr lang="en-US"/>
              <a:t>    Forum post</a:t>
            </a:r>
            <a:endParaRPr lang="en-US"/>
          </a:p>
          <a:p>
            <a:r>
              <a:rPr lang="en-US"/>
              <a:t>    Blog post</a:t>
            </a:r>
            <a:endParaRPr lang="en-US"/>
          </a:p>
          <a:p>
            <a:r>
              <a:rPr lang="en-US"/>
              <a:t>    Newspaper article</a:t>
            </a:r>
            <a:endParaRPr lang="en-US"/>
          </a:p>
          <a:p>
            <a:pPr lvl="1">
              <a:buNone/>
            </a:pPr>
            <a:r>
              <a:rPr lang="en-US"/>
              <a:t> &lt;article&gt;</a:t>
            </a:r>
            <a:endParaRPr lang="en-US"/>
          </a:p>
          <a:p>
            <a:pPr marL="457200" lvl="1" indent="0">
              <a:buNone/>
            </a:pPr>
            <a:r>
              <a:rPr lang="en-US"/>
              <a:t>     &lt;h1&gt;What Does WWF Do?&lt;/h1&gt;</a:t>
            </a:r>
            <a:endParaRPr lang="en-US"/>
          </a:p>
          <a:p>
            <a:pPr marL="457200" lvl="1" indent="0">
              <a:buNone/>
            </a:pPr>
            <a:r>
              <a:rPr lang="en-US"/>
              <a:t>     &lt;p&gt;WWF's mission is to stop the degradation of our planet's natural environment, and build a future in which humans live in harmony with nature.&lt;/p&gt;</a:t>
            </a:r>
            <a:endParaRPr lang="en-US"/>
          </a:p>
          <a:p>
            <a:pPr marL="457200" lvl="1" indent="0">
              <a:buNone/>
            </a:pPr>
            <a:r>
              <a:rPr lang="en-US"/>
              <a:t>&lt;/article&gt;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6055"/>
            <a:ext cx="10515600" cy="5991225"/>
          </a:xfrm>
        </p:spPr>
        <p:txBody>
          <a:bodyPr>
            <a:normAutofit fontScale="97500"/>
          </a:bodyPr>
          <a:lstStyle/>
          <a:p>
            <a:pPr marL="0" indent="0">
              <a:buNone/>
            </a:pPr>
            <a:r>
              <a:rPr lang="en-US" b="1"/>
              <a:t>HTML5 &lt;header&gt; Element</a:t>
            </a:r>
            <a:endParaRPr lang="en-US"/>
          </a:p>
          <a:p>
            <a:r>
              <a:rPr lang="en-US"/>
              <a:t>The &lt;header&gt; element specifies a header for a document or section.</a:t>
            </a:r>
            <a:endParaRPr lang="en-US"/>
          </a:p>
          <a:p>
            <a:r>
              <a:rPr lang="en-US"/>
              <a:t>The &lt;header&gt; element should be used as a container for introductory content.</a:t>
            </a:r>
            <a:endParaRPr lang="en-US"/>
          </a:p>
          <a:p>
            <a:r>
              <a:rPr lang="en-US"/>
              <a:t>You can have several &lt;header&gt; elements in one document.</a:t>
            </a:r>
            <a:endParaRPr lang="en-US"/>
          </a:p>
          <a:p>
            <a:pPr marL="457200" lvl="1" indent="0">
              <a:buNone/>
            </a:pPr>
            <a:r>
              <a:rPr lang="en-US"/>
              <a:t> &lt;article&gt;</a:t>
            </a:r>
            <a:endParaRPr lang="en-US"/>
          </a:p>
          <a:p>
            <a:pPr marL="457200" lvl="1" indent="0">
              <a:buNone/>
            </a:pPr>
            <a:r>
              <a:rPr lang="en-US"/>
              <a:t>  &lt;header&gt;</a:t>
            </a:r>
            <a:endParaRPr lang="en-US"/>
          </a:p>
          <a:p>
            <a:pPr marL="457200" lvl="1" indent="0">
              <a:buNone/>
            </a:pPr>
            <a:r>
              <a:rPr lang="en-US"/>
              <a:t>    &lt;h1&gt;What Does WWF Do?&lt;/h1&gt;</a:t>
            </a:r>
            <a:endParaRPr lang="en-US"/>
          </a:p>
          <a:p>
            <a:pPr marL="457200" lvl="1" indent="0">
              <a:buNone/>
            </a:pPr>
            <a:r>
              <a:rPr lang="en-US"/>
              <a:t>    &lt;p&gt;WWF's mission:&lt;/p&gt;</a:t>
            </a:r>
            <a:endParaRPr lang="en-US"/>
          </a:p>
          <a:p>
            <a:pPr marL="457200" lvl="1" indent="0">
              <a:buNone/>
            </a:pPr>
            <a:r>
              <a:rPr lang="en-US"/>
              <a:t>  &lt;/header&gt;</a:t>
            </a:r>
            <a:endParaRPr lang="en-US"/>
          </a:p>
          <a:p>
            <a:pPr marL="457200" lvl="1" indent="0">
              <a:buNone/>
            </a:pPr>
            <a:r>
              <a:rPr lang="en-US"/>
              <a:t>  &lt;p&gt;WWF's mission is to stop the degradation of our planet's natural environment, and build a future in which humans live in harmony with nature.&lt;/p&gt;</a:t>
            </a:r>
            <a:endParaRPr lang="en-US"/>
          </a:p>
          <a:p>
            <a:pPr marL="457200" lvl="1" indent="0">
              <a:buNone/>
            </a:pPr>
            <a:r>
              <a:rPr lang="en-US"/>
              <a:t>&lt;/article&gt;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9395"/>
            <a:ext cx="11014075" cy="5937885"/>
          </a:xfrm>
        </p:spPr>
        <p:txBody>
          <a:bodyPr>
            <a:normAutofit fontScale="97500"/>
          </a:bodyPr>
          <a:lstStyle/>
          <a:p>
            <a:pPr marL="0" indent="0">
              <a:buNone/>
            </a:pPr>
            <a:r>
              <a:rPr lang="en-US" b="1"/>
              <a:t>HTML5 &lt;footer&gt; Element</a:t>
            </a:r>
            <a:endParaRPr lang="en-US"/>
          </a:p>
          <a:p>
            <a:r>
              <a:rPr lang="en-US"/>
              <a:t>The &lt;footer&gt; element specifies a footer for a document or section.</a:t>
            </a:r>
            <a:endParaRPr lang="en-US"/>
          </a:p>
          <a:p>
            <a:r>
              <a:rPr lang="en-US"/>
              <a:t>A &lt;footer&gt; element should contain information about its containing element.</a:t>
            </a:r>
            <a:endParaRPr lang="en-US"/>
          </a:p>
          <a:p>
            <a:r>
              <a:rPr lang="en-US"/>
              <a:t>A footer typically contains the author of the document, copyright information, links to terms of use, contact information, etc.</a:t>
            </a:r>
            <a:endParaRPr lang="en-US"/>
          </a:p>
          <a:p>
            <a:r>
              <a:rPr lang="en-US"/>
              <a:t>You may have several &lt;footer&gt; elements in one document.</a:t>
            </a:r>
            <a:endParaRPr lang="en-US"/>
          </a:p>
          <a:p>
            <a:pPr marL="457200" lvl="1" indent="0">
              <a:buNone/>
            </a:pPr>
            <a:r>
              <a:rPr lang="en-US"/>
              <a:t>&lt;footer&gt;</a:t>
            </a:r>
            <a:endParaRPr lang="en-US"/>
          </a:p>
          <a:p>
            <a:pPr marL="457200" lvl="1" indent="0">
              <a:buNone/>
            </a:pPr>
            <a:r>
              <a:rPr lang="en-US"/>
              <a:t>  &lt;p&gt;Posted by: Hege Refsnes&lt;/p&gt;</a:t>
            </a:r>
            <a:endParaRPr lang="en-US"/>
          </a:p>
          <a:p>
            <a:pPr marL="457200" lvl="1" indent="0">
              <a:buNone/>
            </a:pPr>
            <a:r>
              <a:rPr lang="en-US"/>
              <a:t>  &lt;p&gt;Contact information: &lt;a </a:t>
            </a:r>
            <a:r>
              <a:rPr lang="en-US" altLang="en-US"/>
              <a:t>h</a:t>
            </a:r>
            <a:r>
              <a:rPr lang="en-US"/>
              <a:t>ref="mailto:someone@example.com"&gt;</a:t>
            </a:r>
            <a:endParaRPr lang="en-US"/>
          </a:p>
          <a:p>
            <a:pPr marL="457200" lvl="1" indent="0">
              <a:buNone/>
            </a:pPr>
            <a:r>
              <a:rPr lang="en-US"/>
              <a:t>  someone@example.com&lt;/a&gt;.&lt;/p&gt;</a:t>
            </a:r>
            <a:endParaRPr lang="en-US"/>
          </a:p>
          <a:p>
            <a:pPr marL="457200" lvl="1" indent="0">
              <a:buNone/>
            </a:pPr>
            <a:r>
              <a:rPr lang="en-US"/>
              <a:t>&lt;/footer&gt;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595"/>
            <a:ext cx="11086465" cy="6722110"/>
          </a:xfrm>
        </p:spPr>
        <p:txBody>
          <a:bodyPr>
            <a:normAutofit fontScale="77500" lnSpcReduction="10000"/>
          </a:bodyPr>
          <a:lstStyle/>
          <a:p>
            <a:pPr marL="0" indent="0">
              <a:buNone/>
            </a:pPr>
            <a:r>
              <a:rPr lang="en-US" b="1"/>
              <a:t>HTML5 &lt;nav&gt; Element</a:t>
            </a:r>
            <a:endParaRPr lang="en-US" b="1"/>
          </a:p>
          <a:p>
            <a:r>
              <a:rPr lang="en-US"/>
              <a:t>The &lt;nav&gt; element defines a set of navigation links.</a:t>
            </a:r>
            <a:endParaRPr lang="en-US"/>
          </a:p>
          <a:p>
            <a:r>
              <a:rPr lang="en-US" b="1"/>
              <a:t>Notice that NOT all links of a document should be inside a &lt;nav&gt; element. The &lt;nav&gt; element is intended only for major block of navigation links.</a:t>
            </a:r>
            <a:endParaRPr lang="en-US" b="1"/>
          </a:p>
          <a:p>
            <a:pPr marL="457200" lvl="1" indent="0">
              <a:buNone/>
            </a:pPr>
            <a:r>
              <a:rPr lang="en-US" sz="2800">
                <a:sym typeface="+mn-ea"/>
              </a:rPr>
              <a:t>&lt;nav&gt;</a:t>
            </a:r>
            <a:endParaRPr lang="en-US" sz="2800"/>
          </a:p>
          <a:p>
            <a:pPr marL="457200" lvl="1" indent="0">
              <a:buNone/>
            </a:pPr>
            <a:r>
              <a:rPr lang="en-US" sz="2800">
                <a:sym typeface="+mn-ea"/>
              </a:rPr>
              <a:t>  &lt;a href="/html/"&gt;HTML&lt;/a&gt; |</a:t>
            </a:r>
            <a:endParaRPr lang="en-US" sz="2800"/>
          </a:p>
          <a:p>
            <a:pPr marL="457200" lvl="1" indent="0">
              <a:buNone/>
            </a:pPr>
            <a:r>
              <a:rPr lang="en-US" sz="2800">
                <a:sym typeface="+mn-ea"/>
              </a:rPr>
              <a:t>  &lt;a href="/css/"&gt;CSS&lt;/a&gt; |</a:t>
            </a:r>
            <a:endParaRPr lang="en-US" sz="2800"/>
          </a:p>
          <a:p>
            <a:pPr marL="457200" lvl="1" indent="0">
              <a:buNone/>
            </a:pPr>
            <a:r>
              <a:rPr lang="en-US" sz="2800">
                <a:sym typeface="+mn-ea"/>
              </a:rPr>
              <a:t>  &lt;a href="/js/"&gt;JavaScript&lt;/a&gt; |</a:t>
            </a:r>
            <a:endParaRPr lang="en-US" sz="2800"/>
          </a:p>
          <a:p>
            <a:pPr marL="457200" lvl="1" indent="0">
              <a:buNone/>
            </a:pPr>
            <a:r>
              <a:rPr lang="en-US" sz="2800">
                <a:sym typeface="+mn-ea"/>
              </a:rPr>
              <a:t>  &lt;a href="/jquery/"&gt;jQuery&lt;/a&gt;</a:t>
            </a:r>
            <a:endParaRPr lang="en-US" sz="2800"/>
          </a:p>
          <a:p>
            <a:pPr marL="457200" lvl="1" indent="0">
              <a:buNone/>
            </a:pPr>
            <a:r>
              <a:rPr lang="en-US" sz="2800">
                <a:sym typeface="+mn-ea"/>
              </a:rPr>
              <a:t>&lt;/nav&gt; </a:t>
            </a:r>
            <a:endParaRPr lang="en-US" b="1"/>
          </a:p>
          <a:p>
            <a:pPr marL="0" indent="0">
              <a:buNone/>
            </a:pPr>
            <a:r>
              <a:rPr lang="en-US" b="1"/>
              <a:t>HTML5 &lt;aside&gt; Element</a:t>
            </a:r>
            <a:endParaRPr lang="en-US"/>
          </a:p>
          <a:p>
            <a:r>
              <a:rPr lang="en-US"/>
              <a:t>The &lt;aside&gt; element defines some content aside from the content it is placed in (like a sidebar).</a:t>
            </a:r>
            <a:endParaRPr lang="en-US"/>
          </a:p>
          <a:p>
            <a:r>
              <a:rPr lang="en-US"/>
              <a:t>The &lt;aside&gt; content should be related to the surrounding content.</a:t>
            </a:r>
            <a:endParaRPr lang="en-US"/>
          </a:p>
          <a:p>
            <a:pPr marL="457200" lvl="1" indent="0">
              <a:buNone/>
            </a:pPr>
            <a:r>
              <a:rPr lang="en-US"/>
              <a:t>&lt;p&gt;My family and I visited The Epcot center this summer.&lt;/p&gt;</a:t>
            </a:r>
            <a:endParaRPr lang="en-US"/>
          </a:p>
          <a:p>
            <a:pPr marL="457200" lvl="1" indent="0">
              <a:buNone/>
            </a:pPr>
            <a:r>
              <a:rPr lang="en-US"/>
              <a:t>&lt;aside&gt;</a:t>
            </a:r>
            <a:endParaRPr lang="en-US"/>
          </a:p>
          <a:p>
            <a:pPr marL="457200" lvl="1" indent="0">
              <a:buNone/>
            </a:pPr>
            <a:r>
              <a:rPr lang="en-US"/>
              <a:t>  &lt;h4&gt;Epcot Center&lt;/h4&gt;</a:t>
            </a:r>
            <a:endParaRPr lang="en-US"/>
          </a:p>
          <a:p>
            <a:pPr marL="457200" lvl="1" indent="0">
              <a:buNone/>
            </a:pPr>
            <a:r>
              <a:rPr lang="en-US"/>
              <a:t>  &lt;p&gt;The Epcot Center is a theme park in Disney World, Florida.&lt;/p&gt;</a:t>
            </a:r>
            <a:endParaRPr lang="en-US"/>
          </a:p>
          <a:p>
            <a:pPr marL="457200" lvl="1" indent="0">
              <a:buNone/>
            </a:pPr>
            <a:r>
              <a:rPr lang="en-US"/>
              <a:t>&lt;/aside&gt; </a:t>
            </a:r>
            <a:endParaRPr lang="en-US"/>
          </a:p>
          <a:p>
            <a:pPr marL="457200" lvl="1" inden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815"/>
            <a:ext cx="10515600" cy="6416675"/>
          </a:xfrm>
        </p:spPr>
        <p:txBody>
          <a:bodyPr>
            <a:normAutofit fontScale="67500" lnSpcReduction="10000"/>
          </a:bodyPr>
          <a:lstStyle/>
          <a:p>
            <a:pPr marL="0" indent="0">
              <a:buNone/>
            </a:pPr>
            <a:r>
              <a:rPr lang="en-US" b="1"/>
              <a:t>HTML &lt;summary&gt; Tag</a:t>
            </a:r>
            <a:endParaRPr lang="en-US" b="1"/>
          </a:p>
          <a:p>
            <a:r>
              <a:rPr lang="en-US"/>
              <a:t>The &lt;summary&gt; tag defines a visible heading for the &lt;details&gt; element. The heading can be clicked to view/hide the details.</a:t>
            </a:r>
            <a:endParaRPr lang="en-US"/>
          </a:p>
          <a:p>
            <a:r>
              <a:rPr lang="en-US" b="1"/>
              <a:t>Note: </a:t>
            </a:r>
            <a:r>
              <a:rPr lang="en-US"/>
              <a:t>The &lt;summary&gt; element should be the first child element of the &lt;details&gt; element.</a:t>
            </a:r>
            <a:endParaRPr lang="en-US"/>
          </a:p>
          <a:p>
            <a:pPr marL="0" indent="0">
              <a:buNone/>
            </a:pPr>
            <a:r>
              <a:rPr lang="en-US" b="1">
                <a:sym typeface="+mn-ea"/>
              </a:rPr>
              <a:t>HTML &lt;details&gt; Tag</a:t>
            </a:r>
            <a:endParaRPr lang="en-US" b="1">
              <a:sym typeface="+mn-ea"/>
            </a:endParaRPr>
          </a:p>
          <a:p>
            <a:r>
              <a:rPr lang="en-US"/>
              <a:t>The &lt;details&gt; tag specifies additional details that the user can view or hide on demand.</a:t>
            </a:r>
            <a:endParaRPr lang="en-US"/>
          </a:p>
          <a:p>
            <a:r>
              <a:rPr lang="en-US"/>
              <a:t>The &lt;details&gt; tag can be used to create an interactive widget that the user can open and close. Any sort of content can be put inside the &lt;details&gt; tag.</a:t>
            </a:r>
            <a:endParaRPr lang="en-US"/>
          </a:p>
          <a:p>
            <a:r>
              <a:rPr lang="en-US"/>
              <a:t>The content of a &lt;details&gt; element should not be visible unless the open attribute is set.</a:t>
            </a:r>
            <a:endParaRPr lang="en-US" b="1">
              <a:sym typeface="+mn-ea"/>
            </a:endParaRPr>
          </a:p>
          <a:p>
            <a:pPr marL="457200" lvl="1" indent="0">
              <a:buNone/>
            </a:pPr>
            <a:r>
              <a:rPr lang="en-US"/>
              <a:t> &lt;details&gt;</a:t>
            </a:r>
            <a:endParaRPr lang="en-US"/>
          </a:p>
          <a:p>
            <a:pPr marL="457200" lvl="1" indent="0">
              <a:buNone/>
            </a:pPr>
            <a:r>
              <a:rPr lang="en-US"/>
              <a:t>  &lt;summary&gt;Copyright 1999-2018.&lt;/summary&gt;</a:t>
            </a:r>
            <a:endParaRPr lang="en-US"/>
          </a:p>
          <a:p>
            <a:pPr marL="457200" lvl="1" indent="0">
              <a:buNone/>
            </a:pPr>
            <a:r>
              <a:rPr lang="en-US"/>
              <a:t>  &lt;p&gt; - by Refsnes Data. All Rights Reserved.&lt;/p&gt;</a:t>
            </a:r>
            <a:endParaRPr lang="en-US"/>
          </a:p>
          <a:p>
            <a:pPr marL="457200" lvl="1" indent="0">
              <a:buNone/>
            </a:pPr>
            <a:r>
              <a:rPr lang="en-US"/>
              <a:t>  &lt;p&gt;All content and graphics on this web site are the property of the company Refsnes Data.&lt;/p&gt;</a:t>
            </a:r>
            <a:endParaRPr lang="en-US"/>
          </a:p>
          <a:p>
            <a:pPr marL="457200" lvl="1" indent="0">
              <a:buNone/>
            </a:pPr>
            <a:r>
              <a:rPr lang="en-US"/>
              <a:t>&lt;/details&gt; </a:t>
            </a:r>
            <a:endParaRPr lang="en-US" b="1">
              <a:sym typeface="+mn-ea"/>
            </a:endParaRPr>
          </a:p>
          <a:p>
            <a:pPr marL="0" indent="0">
              <a:buNone/>
            </a:pPr>
            <a:r>
              <a:rPr lang="en-US" altLang="en-US" b="1">
                <a:sym typeface="+mn-ea"/>
              </a:rPr>
              <a:t>&lt;details&gt; tag </a:t>
            </a:r>
            <a:r>
              <a:rPr lang="en-US" b="1">
                <a:sym typeface="+mn-ea"/>
              </a:rPr>
              <a:t>Attributes</a:t>
            </a:r>
            <a:endParaRPr lang="en-US" b="1">
              <a:sym typeface="+mn-ea"/>
            </a:endParaRPr>
          </a:p>
          <a:p>
            <a:pPr marL="0" indent="0">
              <a:buNone/>
            </a:pPr>
            <a:r>
              <a:rPr lang="en-US" altLang="en-US">
                <a:sym typeface="+mn-ea"/>
              </a:rPr>
              <a:t>	</a:t>
            </a:r>
            <a:r>
              <a:rPr lang="en-US">
                <a:sym typeface="+mn-ea"/>
              </a:rPr>
              <a:t>open 	Specifies that the details should be visible (open) to the user</a:t>
            </a:r>
            <a:endParaRPr lang="en-US">
              <a:sym typeface="+mn-ea"/>
            </a:endParaRPr>
          </a:p>
          <a:p>
            <a:r>
              <a:rPr lang="en-US">
                <a:sym typeface="+mn-ea"/>
              </a:rPr>
              <a:t>The open attribute is a boolean attribute.</a:t>
            </a:r>
            <a:endParaRPr lang="en-US">
              <a:sym typeface="+mn-ea"/>
            </a:endParaRPr>
          </a:p>
          <a:p>
            <a:r>
              <a:rPr lang="en-US">
                <a:sym typeface="+mn-ea"/>
              </a:rPr>
              <a:t>When present, it specifies that the details should be visible (open) to the user.</a:t>
            </a:r>
            <a:endParaRPr lang="en-US">
              <a:sym typeface="+mn-ea"/>
            </a:endParaRPr>
          </a:p>
          <a:p>
            <a:pPr marL="0" indent="0">
              <a:buNone/>
            </a:pPr>
            <a:r>
              <a:rPr lang="en-US" altLang="en-US">
                <a:sym typeface="+mn-ea"/>
              </a:rPr>
              <a:t>	</a:t>
            </a:r>
            <a:r>
              <a:rPr lang="en-US">
                <a:sym typeface="+mn-ea"/>
              </a:rPr>
              <a:t>&lt;details open&gt; </a:t>
            </a:r>
            <a:endParaRPr lang="en-US">
              <a:sym typeface="+mn-ea"/>
            </a:endParaRPr>
          </a:p>
          <a:p>
            <a:pPr marL="0" indent="0">
              <a:buNone/>
            </a:pPr>
            <a:endParaRPr lang="en-US"/>
          </a:p>
          <a:p>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635"/>
            <a:ext cx="11141075" cy="5922645"/>
          </a:xfrm>
        </p:spPr>
        <p:txBody>
          <a:bodyPr>
            <a:normAutofit fontScale="97500"/>
          </a:bodyPr>
          <a:lstStyle/>
          <a:p>
            <a:pPr marL="0" indent="0">
              <a:buNone/>
            </a:pPr>
            <a:r>
              <a:rPr lang="en-US" b="1"/>
              <a:t>HTML &lt;main&gt; Tag</a:t>
            </a:r>
            <a:endParaRPr lang="en-US"/>
          </a:p>
          <a:p>
            <a:r>
              <a:rPr lang="en-US"/>
              <a:t>The &lt;main&gt; tag specifies the main content of a document.</a:t>
            </a:r>
            <a:endParaRPr lang="en-US"/>
          </a:p>
          <a:p>
            <a:r>
              <a:rPr lang="en-US"/>
              <a:t>The content inside the &lt;main&gt; element should be unique to the document. It should not contain any content that is repeated across documents such as sidebars, navigation links, copyright information, site logos, and search forms.</a:t>
            </a:r>
            <a:endParaRPr lang="en-US"/>
          </a:p>
          <a:p>
            <a:r>
              <a:rPr lang="en-US" b="1"/>
              <a:t>Note</a:t>
            </a:r>
            <a:r>
              <a:rPr lang="en-US"/>
              <a:t>: There must not be more than one &lt;main&gt; element in a document. The &lt;main&gt; element must NOT be a descendant of an &lt;article&gt;, &lt;aside&gt;, &lt;footer&gt;, &lt;header&gt;, or &lt;nav&gt; element.</a:t>
            </a:r>
            <a:endParaRPr lang="en-US"/>
          </a:p>
          <a:p>
            <a:pPr marL="457200" lvl="1" indent="0">
              <a:buNone/>
            </a:pPr>
            <a:r>
              <a:rPr lang="en-US"/>
              <a:t>&lt;main&gt;</a:t>
            </a:r>
            <a:endParaRPr lang="en-US"/>
          </a:p>
          <a:p>
            <a:pPr marL="457200" lvl="1" indent="0">
              <a:buNone/>
            </a:pPr>
            <a:r>
              <a:rPr lang="en-US"/>
              <a:t>  &lt;h1&gt;Web Browsers&lt;/h1&gt;</a:t>
            </a:r>
            <a:endParaRPr lang="en-US"/>
          </a:p>
          <a:p>
            <a:pPr marL="457200" lvl="1" indent="0">
              <a:buNone/>
            </a:pPr>
            <a:r>
              <a:rPr lang="en-US"/>
              <a:t>  &lt;p&gt;Google Chrome, Firefox, and Internet Explorer are the most used browsers today.&lt;/p&gt;</a:t>
            </a:r>
            <a:endParaRPr lang="en-US"/>
          </a:p>
          <a:p>
            <a:pPr marL="457200" lvl="1" indent="0">
              <a:buNone/>
            </a:pPr>
            <a:r>
              <a:rPr lang="en-US" altLang="en-US"/>
              <a:t>&lt;/main&gt;</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2425"/>
            <a:ext cx="10515600" cy="5824855"/>
          </a:xfrm>
        </p:spPr>
        <p:txBody>
          <a:bodyPr>
            <a:normAutofit fontScale="60000"/>
          </a:bodyPr>
          <a:lstStyle/>
          <a:p>
            <a:pPr marL="0" indent="0">
              <a:buNone/>
            </a:pPr>
            <a:r>
              <a:rPr lang="en-US" b="1"/>
              <a:t>HTML &lt;mark&gt; Tag</a:t>
            </a:r>
            <a:endParaRPr lang="en-US"/>
          </a:p>
          <a:p>
            <a:r>
              <a:rPr lang="en-US"/>
              <a:t>The &lt;mark&gt; tag defines marked text.</a:t>
            </a:r>
            <a:endParaRPr lang="en-US"/>
          </a:p>
          <a:p>
            <a:r>
              <a:rPr lang="en-US"/>
              <a:t>Use the &lt;mark&gt; tag if you want to highlight parts of your text.</a:t>
            </a:r>
            <a:endParaRPr lang="en-US"/>
          </a:p>
          <a:p>
            <a:pPr marL="0" indent="0">
              <a:buNone/>
            </a:pPr>
            <a:r>
              <a:rPr lang="en-US" altLang="en-US"/>
              <a:t>	</a:t>
            </a:r>
            <a:r>
              <a:rPr lang="en-US"/>
              <a:t>&lt;p&gt;Do not forget to buy &lt;mark&gt;milk&lt;/mark&gt;&lt;/p&gt; </a:t>
            </a:r>
            <a:endParaRPr lang="en-US"/>
          </a:p>
          <a:p>
            <a:r>
              <a:rPr lang="en-US"/>
              <a:t>Most browsers will display the &lt;mark&gt; element with the following default values:</a:t>
            </a:r>
            <a:endParaRPr lang="en-US"/>
          </a:p>
          <a:p>
            <a:pPr marL="457200" lvl="1" indent="0">
              <a:buNone/>
            </a:pPr>
            <a:r>
              <a:rPr lang="en-US" sz="2800">
                <a:sym typeface="+mn-ea"/>
              </a:rPr>
              <a:t>mark {</a:t>
            </a:r>
            <a:endParaRPr lang="en-US" sz="2800"/>
          </a:p>
          <a:p>
            <a:pPr marL="457200" lvl="1" indent="0">
              <a:buNone/>
            </a:pPr>
            <a:r>
              <a:rPr lang="en-US" sz="2800">
                <a:sym typeface="+mn-ea"/>
              </a:rPr>
              <a:t>  background-color: yellow;</a:t>
            </a:r>
            <a:endParaRPr lang="en-US" sz="2800"/>
          </a:p>
          <a:p>
            <a:pPr marL="457200" lvl="1" indent="0">
              <a:buNone/>
            </a:pPr>
            <a:r>
              <a:rPr lang="en-US" sz="2800">
                <a:sym typeface="+mn-ea"/>
              </a:rPr>
              <a:t>  color: black;</a:t>
            </a:r>
            <a:endParaRPr lang="en-US" sz="2800"/>
          </a:p>
          <a:p>
            <a:pPr marL="457200" lvl="1" indent="0">
              <a:buNone/>
            </a:pPr>
            <a:r>
              <a:rPr lang="en-US" sz="2800">
                <a:sym typeface="+mn-ea"/>
              </a:rPr>
              <a:t>}</a:t>
            </a:r>
            <a:endParaRPr lang="en-US"/>
          </a:p>
          <a:p>
            <a:pPr marL="0" indent="0">
              <a:buNone/>
            </a:pPr>
            <a:r>
              <a:rPr lang="en-US" b="1"/>
              <a:t>HTML &lt;time&gt; Tag</a:t>
            </a:r>
            <a:endParaRPr lang="en-US" b="1"/>
          </a:p>
          <a:p>
            <a:r>
              <a:rPr lang="en-US"/>
              <a:t>The &lt;time&gt; tag defines a human-readable date/time.</a:t>
            </a:r>
            <a:endParaRPr lang="en-US"/>
          </a:p>
          <a:p>
            <a:r>
              <a:rPr lang="en-US"/>
              <a:t>This element can also be used to encode dates and times in a machine-readable way so that user agents can offer to add birthday reminders or scheduled events to the user's calendar, and search engines can produce smarter search results.</a:t>
            </a:r>
            <a:endParaRPr lang="en-US"/>
          </a:p>
          <a:p>
            <a:r>
              <a:rPr lang="en-US" altLang="en-US"/>
              <a:t>&lt;time&gt; tag </a:t>
            </a:r>
            <a:r>
              <a:rPr lang="en-US"/>
              <a:t>Attributes</a:t>
            </a:r>
            <a:endParaRPr lang="en-US"/>
          </a:p>
          <a:p>
            <a:r>
              <a:rPr lang="en-US"/>
              <a:t>datetime</a:t>
            </a:r>
            <a:r>
              <a:rPr lang="en-US" altLang="en-US"/>
              <a:t>	</a:t>
            </a:r>
            <a:r>
              <a:rPr lang="en-US"/>
              <a:t>Represent a machine-readable date/time of the &lt;time&gt; element</a:t>
            </a:r>
            <a:endParaRPr lang="en-US"/>
          </a:p>
          <a:p>
            <a:pPr marL="457200" lvl="1" indent="0">
              <a:buNone/>
            </a:pPr>
            <a:r>
              <a:rPr lang="en-US"/>
              <a:t> &lt;p&gt;We open at &lt;time&gt;10:00&lt;/time&gt; every morning.&lt;/p&gt;</a:t>
            </a:r>
            <a:endParaRPr lang="en-US"/>
          </a:p>
          <a:p>
            <a:pPr marL="457200" lvl="1" indent="0">
              <a:buNone/>
            </a:pPr>
            <a:r>
              <a:rPr lang="en-US"/>
              <a:t>&lt;p&gt;I have a date on &lt;time datetime="2008-02-14 20:00"&gt;Valentines day&lt;/time&gt;.&lt;/p&gt; </a:t>
            </a:r>
            <a:endParaRPr lang="en-US"/>
          </a:p>
          <a:p>
            <a:pPr marL="457200" lvl="1" indent="0">
              <a:buNone/>
            </a:pPr>
            <a:endParaRPr lang="en-US"/>
          </a:p>
          <a:p>
            <a:pPr marL="457200" lvl="1" indent="0">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1150"/>
            <a:ext cx="10996930" cy="6293485"/>
          </a:xfrm>
        </p:spPr>
        <p:txBody>
          <a:bodyPr>
            <a:normAutofit fontScale="80000"/>
          </a:bodyPr>
          <a:lstStyle/>
          <a:p>
            <a:pPr marL="0" indent="0">
              <a:buNone/>
            </a:pPr>
            <a:r>
              <a:rPr lang="en-US" b="1"/>
              <a:t>HTML5 &lt;figure&gt; and &lt;figcaption&gt; Elements</a:t>
            </a:r>
            <a:endParaRPr lang="en-US" b="1"/>
          </a:p>
          <a:p>
            <a:r>
              <a:rPr lang="en-US"/>
              <a:t>The purpose of a figure caption is to add a visual explanation to an image.</a:t>
            </a:r>
            <a:endParaRPr lang="en-US"/>
          </a:p>
          <a:p>
            <a:r>
              <a:rPr lang="en-US"/>
              <a:t>In HTML5, an image and a caption can be grouped together in a &lt;figure&gt; element:</a:t>
            </a:r>
            <a:endParaRPr lang="en-US"/>
          </a:p>
          <a:p>
            <a:pPr marL="457200" lvl="1" indent="0">
              <a:buNone/>
            </a:pPr>
            <a:r>
              <a:rPr lang="en-US" sz="2800">
                <a:sym typeface="+mn-ea"/>
              </a:rPr>
              <a:t>&lt;figure&gt;</a:t>
            </a:r>
            <a:endParaRPr lang="en-US" sz="2800"/>
          </a:p>
          <a:p>
            <a:pPr marL="457200" lvl="1" indent="0">
              <a:buNone/>
            </a:pPr>
            <a:r>
              <a:rPr lang="en-US" sz="2800">
                <a:sym typeface="+mn-ea"/>
              </a:rPr>
              <a:t>  &lt;img src="pic_trulli.jpg" alt="Trulli"&gt;</a:t>
            </a:r>
            <a:endParaRPr lang="en-US" sz="2800"/>
          </a:p>
          <a:p>
            <a:pPr marL="457200" lvl="1" indent="0">
              <a:buNone/>
            </a:pPr>
            <a:r>
              <a:rPr lang="en-US" sz="2800">
                <a:sym typeface="+mn-ea"/>
              </a:rPr>
              <a:t>  &lt;figcaption&gt;Fig1. - Trulli, Puglia, Italy.&lt;/figcaption&gt;</a:t>
            </a:r>
            <a:endParaRPr lang="en-US" sz="2800"/>
          </a:p>
          <a:p>
            <a:pPr marL="457200" lvl="1" indent="0">
              <a:buNone/>
            </a:pPr>
            <a:r>
              <a:rPr lang="en-US" sz="2800">
                <a:sym typeface="+mn-ea"/>
              </a:rPr>
              <a:t>&lt;/figure&gt; </a:t>
            </a:r>
            <a:endParaRPr lang="en-US" sz="2800">
              <a:sym typeface="+mn-ea"/>
            </a:endParaRPr>
          </a:p>
          <a:p>
            <a:pPr marL="457200" lvl="1" indent="0">
              <a:buNone/>
            </a:pPr>
            <a:endParaRPr lang="en-US"/>
          </a:p>
          <a:p>
            <a:pPr marL="0" indent="0">
              <a:buNone/>
            </a:pPr>
            <a:r>
              <a:rPr lang="en-US" b="1"/>
              <a:t>Why Semantic Elements?</a:t>
            </a:r>
            <a:endParaRPr lang="en-US" b="1"/>
          </a:p>
          <a:p>
            <a:r>
              <a:rPr lang="en-US"/>
              <a:t>With HTML4, developers used their own id/class names to style elements: header, top, bottom, footer, menu, navigation, main, container, content, article, sidebar, topnav, etc.</a:t>
            </a:r>
            <a:endParaRPr lang="en-US"/>
          </a:p>
          <a:p>
            <a:r>
              <a:rPr lang="en-US"/>
              <a:t>This made it impossible for search engines to identify the correct web page content.</a:t>
            </a:r>
            <a:endParaRPr lang="en-US"/>
          </a:p>
          <a:p>
            <a:r>
              <a:rPr lang="en-US"/>
              <a:t>With the new HTML5 elements (&lt;header&gt; &lt;footer&gt; &lt;nav&gt; &lt;section&gt; &lt;article&gt;), this will become easier.</a:t>
            </a:r>
            <a:endParaRPr lang="en-US"/>
          </a:p>
          <a:p>
            <a:pPr marL="457200" lvl="1" indent="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 is new in HTML5?</a:t>
            </a:r>
            <a:endParaRPr lang="en-US" altLang="en-US"/>
          </a:p>
        </p:txBody>
      </p:sp>
      <p:sp>
        <p:nvSpPr>
          <p:cNvPr id="3" name="Content Placeholder 2"/>
          <p:cNvSpPr>
            <a:spLocks noGrp="1"/>
          </p:cNvSpPr>
          <p:nvPr>
            <p:ph idx="1"/>
          </p:nvPr>
        </p:nvSpPr>
        <p:spPr>
          <a:xfrm>
            <a:off x="838200" y="1374775"/>
            <a:ext cx="10515600" cy="5409565"/>
          </a:xfrm>
        </p:spPr>
        <p:txBody>
          <a:bodyPr>
            <a:normAutofit fontScale="57500" lnSpcReduction="10000"/>
          </a:bodyPr>
          <a:lstStyle/>
          <a:p>
            <a:r>
              <a:rPr lang="en-US"/>
              <a:t>The DOCTYPE declaration for HTML5 is very simple:</a:t>
            </a:r>
            <a:endParaRPr lang="en-US"/>
          </a:p>
          <a:p>
            <a:pPr marL="0" indent="0">
              <a:buNone/>
            </a:pPr>
            <a:r>
              <a:rPr lang="en-US" altLang="en-US"/>
              <a:t>	</a:t>
            </a:r>
            <a:r>
              <a:rPr lang="en-US"/>
              <a:t>&lt;!DOCTYPE html&gt;</a:t>
            </a:r>
            <a:endParaRPr lang="en-US"/>
          </a:p>
          <a:p>
            <a:r>
              <a:rPr lang="en-US"/>
              <a:t>The character encoding (charset) declaration is also very simple:</a:t>
            </a:r>
            <a:endParaRPr lang="en-US"/>
          </a:p>
          <a:p>
            <a:pPr marL="0" indent="0">
              <a:buNone/>
            </a:pPr>
            <a:r>
              <a:rPr lang="en-US" altLang="en-US"/>
              <a:t>	</a:t>
            </a:r>
            <a:r>
              <a:rPr lang="en-US"/>
              <a:t>&lt;meta charset="UTF-8"&gt;</a:t>
            </a:r>
            <a:endParaRPr lang="en-US"/>
          </a:p>
          <a:p>
            <a:pPr marL="0" indent="0">
              <a:buNone/>
            </a:pPr>
            <a:r>
              <a:rPr lang="en-US" altLang="en-US" b="1"/>
              <a:t>HTML5 Example:</a:t>
            </a:r>
            <a:endParaRPr lang="en-US"/>
          </a:p>
          <a:p>
            <a:pPr marL="0" indent="0">
              <a:buNone/>
            </a:pPr>
            <a:r>
              <a:rPr lang="en-US"/>
              <a:t>  &lt;!DOCTYPE html&gt;</a:t>
            </a:r>
            <a:endParaRPr lang="en-US"/>
          </a:p>
          <a:p>
            <a:pPr marL="0" indent="0">
              <a:buNone/>
            </a:pPr>
            <a:r>
              <a:rPr lang="en-US"/>
              <a:t>  &lt;html&gt;</a:t>
            </a:r>
            <a:endParaRPr lang="en-US"/>
          </a:p>
          <a:p>
            <a:pPr marL="0" indent="0">
              <a:buNone/>
            </a:pPr>
            <a:r>
              <a:rPr lang="en-US"/>
              <a:t>  &lt;head&gt;</a:t>
            </a:r>
            <a:endParaRPr lang="en-US"/>
          </a:p>
          <a:p>
            <a:pPr marL="0" indent="0">
              <a:buNone/>
            </a:pPr>
            <a:r>
              <a:rPr lang="en-US"/>
              <a:t>     &lt;meta charset="UTF-8"&gt;</a:t>
            </a:r>
            <a:endParaRPr lang="en-US"/>
          </a:p>
          <a:p>
            <a:pPr marL="0" indent="0">
              <a:buNone/>
            </a:pPr>
            <a:r>
              <a:rPr lang="en-US"/>
              <a:t>     &lt;title&gt;Page Title&lt;/title&gt;</a:t>
            </a:r>
            <a:endParaRPr lang="en-US"/>
          </a:p>
          <a:p>
            <a:pPr marL="0" indent="0">
              <a:buNone/>
            </a:pPr>
            <a:r>
              <a:rPr lang="en-US"/>
              <a:t>   &lt;/head&gt;</a:t>
            </a:r>
            <a:endParaRPr lang="en-US"/>
          </a:p>
          <a:p>
            <a:pPr marL="0" indent="0">
              <a:buNone/>
            </a:pPr>
            <a:r>
              <a:rPr lang="en-US"/>
              <a:t>   &lt;body&gt;</a:t>
            </a:r>
            <a:endParaRPr lang="en-US"/>
          </a:p>
          <a:p>
            <a:pPr marL="0" indent="0">
              <a:buNone/>
            </a:pPr>
            <a:r>
              <a:rPr lang="en-US"/>
              <a:t>       &lt;h1&gt;This is a Heading&lt;/h1&gt;</a:t>
            </a:r>
            <a:endParaRPr lang="en-US"/>
          </a:p>
          <a:p>
            <a:pPr marL="0" indent="0">
              <a:buNone/>
            </a:pPr>
            <a:r>
              <a:rPr lang="en-US"/>
              <a:t>       &lt;p&gt;This is a paragraph.&lt;/p&gt;</a:t>
            </a:r>
            <a:endParaRPr lang="en-US"/>
          </a:p>
          <a:p>
            <a:pPr marL="0" indent="0">
              <a:buNone/>
            </a:pPr>
            <a:r>
              <a:rPr lang="en-US"/>
              <a:t>   &lt;/body&gt;</a:t>
            </a:r>
            <a:endParaRPr lang="en-US"/>
          </a:p>
          <a:p>
            <a:pPr marL="0" indent="0">
              <a:buNone/>
            </a:pPr>
            <a:r>
              <a:rPr lang="en-US"/>
              <a:t>&lt;/html&gt;</a:t>
            </a:r>
            <a:endParaRPr lang="en-US"/>
          </a:p>
          <a:p>
            <a:pPr marL="0" indent="0">
              <a:buNone/>
            </a:pPr>
            <a:r>
              <a:rPr lang="en-US" altLang="en-US" b="1"/>
              <a:t>Note:</a:t>
            </a:r>
            <a:r>
              <a:rPr lang="en-US" altLang="en-US"/>
              <a:t> The default character encoding in HTML5 is UTF-8</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105"/>
            <a:ext cx="10515600" cy="700405"/>
          </a:xfrm>
        </p:spPr>
        <p:txBody>
          <a:bodyPr>
            <a:normAutofit fontScale="90000"/>
          </a:bodyPr>
          <a:lstStyle/>
          <a:p>
            <a:r>
              <a:rPr lang="en-US"/>
              <a:t>Setting The Viewport</a:t>
            </a:r>
            <a:endParaRPr lang="en-US"/>
          </a:p>
        </p:txBody>
      </p:sp>
      <p:sp>
        <p:nvSpPr>
          <p:cNvPr id="3" name="Content Placeholder 2"/>
          <p:cNvSpPr>
            <a:spLocks noGrp="1"/>
          </p:cNvSpPr>
          <p:nvPr>
            <p:ph idx="1"/>
          </p:nvPr>
        </p:nvSpPr>
        <p:spPr>
          <a:xfrm>
            <a:off x="838200" y="905510"/>
            <a:ext cx="10515600" cy="5271770"/>
          </a:xfrm>
        </p:spPr>
        <p:txBody>
          <a:bodyPr>
            <a:normAutofit fontScale="90000"/>
          </a:bodyPr>
          <a:lstStyle/>
          <a:p>
            <a:r>
              <a:rPr lang="en-US"/>
              <a:t>The viewport is the user's visible area of a web page. It varies with the device, and will be smaller on a mobile phone than on a computer screen.</a:t>
            </a:r>
            <a:endParaRPr lang="en-US"/>
          </a:p>
          <a:p>
            <a:pPr marL="0" indent="0">
              <a:buNone/>
            </a:pPr>
            <a:r>
              <a:rPr lang="en-US"/>
              <a:t>&lt;meta name="viewport" content="width=device-width, initial-scale=1.0"&gt;</a:t>
            </a:r>
            <a:endParaRPr lang="en-US"/>
          </a:p>
          <a:p>
            <a:r>
              <a:rPr lang="en-US"/>
              <a:t>A &lt;meta&gt; viewport element gives the browser instructions on how to control the page's dimensions and scaling.</a:t>
            </a:r>
            <a:endParaRPr lang="en-US"/>
          </a:p>
          <a:p>
            <a:r>
              <a:rPr lang="en-US"/>
              <a:t>The width=device-width part sets the width of the page to follow the screen-width of the device (which will vary depending on the device).</a:t>
            </a:r>
            <a:endParaRPr lang="en-US"/>
          </a:p>
          <a:p>
            <a:r>
              <a:rPr lang="en-US"/>
              <a:t>The initial-scale=1.0 part sets the initial zoom level when the page is first loaded by the browser.</a:t>
            </a:r>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945" y="156845"/>
            <a:ext cx="10515600" cy="774065"/>
          </a:xfrm>
        </p:spPr>
        <p:txBody>
          <a:bodyPr/>
          <a:lstStyle/>
          <a:p>
            <a:r>
              <a:rPr lang="en-US" altLang="en-US"/>
              <a:t>HTML Graphics</a:t>
            </a:r>
            <a:endParaRPr lang="en-US" altLang="en-US"/>
          </a:p>
        </p:txBody>
      </p:sp>
      <p:sp>
        <p:nvSpPr>
          <p:cNvPr id="3" name="Content Placeholder 2"/>
          <p:cNvSpPr>
            <a:spLocks noGrp="1"/>
          </p:cNvSpPr>
          <p:nvPr>
            <p:ph idx="1"/>
          </p:nvPr>
        </p:nvSpPr>
        <p:spPr>
          <a:xfrm>
            <a:off x="838200" y="930910"/>
            <a:ext cx="10515600" cy="5712460"/>
          </a:xfrm>
        </p:spPr>
        <p:txBody>
          <a:bodyPr>
            <a:noAutofit/>
          </a:bodyPr>
          <a:lstStyle/>
          <a:p>
            <a:pPr marL="0" indent="0">
              <a:buNone/>
            </a:pPr>
            <a:r>
              <a:rPr lang="en-US" sz="1800" b="1"/>
              <a:t>HTML5 Canvas</a:t>
            </a:r>
            <a:endParaRPr lang="en-US" sz="1800" b="1"/>
          </a:p>
          <a:p>
            <a:r>
              <a:rPr lang="en-US" sz="1800"/>
              <a:t>The HTML &lt;canvas&gt; element is used to draw graphics on a web page </a:t>
            </a:r>
            <a:r>
              <a:rPr lang="en-US" altLang="en-US" sz="1800"/>
              <a:t>via javascript.</a:t>
            </a:r>
            <a:endParaRPr lang="en-US" altLang="en-US" sz="1800"/>
          </a:p>
          <a:p>
            <a:r>
              <a:rPr lang="en-US" altLang="en-US" sz="1800"/>
              <a:t>The &lt;canvas&gt; element is only a container for graphics. You must use JavaScript to actually draw the graphics.</a:t>
            </a:r>
            <a:endParaRPr lang="en-US" altLang="en-US" sz="1800"/>
          </a:p>
          <a:p>
            <a:r>
              <a:rPr lang="en-US" altLang="en-US" sz="1800"/>
              <a:t>Canvas has several methods for drawing paths, boxes, circles, text, and adding images.</a:t>
            </a:r>
            <a:endParaRPr lang="en-US" altLang="en-US" sz="1800"/>
          </a:p>
          <a:p>
            <a:r>
              <a:rPr lang="en-US" altLang="en-US" sz="1800"/>
              <a:t>A canvas is a rectangular area on an HTML page. By default, a canvas has no border and no content.</a:t>
            </a:r>
            <a:endParaRPr lang="en-US" altLang="en-US" sz="1800"/>
          </a:p>
          <a:p>
            <a:pPr marL="0" indent="0">
              <a:buNone/>
            </a:pPr>
            <a:r>
              <a:rPr lang="en-US" altLang="en-US" sz="1800"/>
              <a:t>	&lt;canvas id="myCanvas" width="200" height="100"&gt;&lt;/canvas&gt;</a:t>
            </a:r>
            <a:endParaRPr lang="en-US" altLang="en-US" sz="1800"/>
          </a:p>
          <a:p>
            <a:r>
              <a:rPr lang="en-US" altLang="en-US" sz="1800" b="1"/>
              <a:t>Note</a:t>
            </a:r>
            <a:r>
              <a:rPr lang="en-US" altLang="en-US" sz="1800"/>
              <a:t>: Always specify an id attribute (to be referred to in a script), and a width and height attribute to define the size of the canvas. To add a border, use the style attribute.</a:t>
            </a:r>
            <a:endParaRPr lang="en-US" altLang="en-US" sz="1800"/>
          </a:p>
          <a:p>
            <a:pPr marL="457200" lvl="1" indent="0">
              <a:buNone/>
            </a:pPr>
            <a:r>
              <a:rPr lang="en-US" altLang="en-US" sz="1800">
                <a:sym typeface="+mn-ea"/>
              </a:rPr>
              <a:t>&lt;canvas id="myCanvas" width="200" height="100" style="border:1px solid #000000;"&gt;</a:t>
            </a:r>
            <a:endParaRPr lang="en-US" altLang="en-US" sz="1800"/>
          </a:p>
          <a:p>
            <a:pPr marL="457200" lvl="1" indent="0">
              <a:buNone/>
            </a:pPr>
            <a:r>
              <a:rPr lang="en-US" altLang="en-US" sz="1800">
                <a:sym typeface="+mn-ea"/>
              </a:rPr>
              <a:t>&lt;/canvas&gt;</a:t>
            </a:r>
            <a:endParaRPr lang="en-US" altLang="en-US" sz="1800"/>
          </a:p>
          <a:p>
            <a:pPr marL="0" indent="0">
              <a:buNone/>
            </a:pPr>
            <a:r>
              <a:rPr lang="en-US" altLang="en-US" sz="1800" b="1">
                <a:sym typeface="+mn-ea"/>
              </a:rPr>
              <a:t>What is SVG?</a:t>
            </a:r>
            <a:endParaRPr lang="en-US" altLang="en-US" sz="1800" b="1">
              <a:sym typeface="+mn-ea"/>
            </a:endParaRPr>
          </a:p>
          <a:p>
            <a:r>
              <a:rPr lang="en-US" altLang="en-US" sz="1800">
                <a:sym typeface="+mn-ea"/>
              </a:rPr>
              <a:t>SVG stands for Scalable Vector Graphics</a:t>
            </a:r>
            <a:endParaRPr lang="en-US" altLang="en-US" sz="1800">
              <a:sym typeface="+mn-ea"/>
            </a:endParaRPr>
          </a:p>
          <a:p>
            <a:r>
              <a:rPr lang="en-US" altLang="en-US" sz="1800">
                <a:sym typeface="+mn-ea"/>
              </a:rPr>
              <a:t>SVG is used to define graphics for the Web</a:t>
            </a:r>
            <a:endParaRPr lang="en-US" altLang="en-US" sz="1800">
              <a:sym typeface="+mn-ea"/>
            </a:endParaRPr>
          </a:p>
          <a:p>
            <a:r>
              <a:rPr lang="en-US" altLang="en-US" sz="1800">
                <a:sym typeface="+mn-ea"/>
              </a:rPr>
              <a:t>SVG is a W3C recommendation</a:t>
            </a:r>
            <a:endParaRPr lang="en-US" altLang="en-US" sz="1800"/>
          </a:p>
          <a:p>
            <a:endParaRPr lang="en-US" altLang="en-US" sz="1800"/>
          </a:p>
          <a:p>
            <a:pPr marL="457200" lvl="1" indent="0">
              <a:buNone/>
            </a:pPr>
            <a:r>
              <a:rPr lang="en-US" altLang="en-US" sz="1800"/>
              <a:t> </a:t>
            </a:r>
            <a:endParaRPr lang="en-US" alt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85" y="119380"/>
            <a:ext cx="11613515" cy="6855460"/>
          </a:xfrm>
        </p:spPr>
        <p:txBody>
          <a:bodyPr>
            <a:normAutofit fontScale="70000"/>
          </a:bodyPr>
          <a:lstStyle/>
          <a:p>
            <a:pPr marL="0" indent="0">
              <a:buNone/>
            </a:pPr>
            <a:r>
              <a:rPr lang="en-US" b="1"/>
              <a:t>The HTML &lt;svg&gt; Element</a:t>
            </a:r>
            <a:endParaRPr lang="en-US"/>
          </a:p>
          <a:p>
            <a:r>
              <a:rPr lang="en-US"/>
              <a:t>The HTML &lt;svg&gt; element is a container for SVG graphics.</a:t>
            </a:r>
            <a:endParaRPr lang="en-US"/>
          </a:p>
          <a:p>
            <a:r>
              <a:rPr lang="en-US"/>
              <a:t>SVG has several methods for drawing paths, boxes, circles, text, and graphic images.</a:t>
            </a:r>
            <a:endParaRPr lang="en-US"/>
          </a:p>
          <a:p>
            <a:pPr marL="0" indent="0">
              <a:buNone/>
            </a:pPr>
            <a:r>
              <a:rPr lang="en-US" b="1"/>
              <a:t>SVG Circle</a:t>
            </a:r>
            <a:endParaRPr lang="en-US"/>
          </a:p>
          <a:p>
            <a:pPr marL="457200" lvl="1" indent="0">
              <a:buNone/>
            </a:pPr>
            <a:r>
              <a:rPr lang="en-US"/>
              <a:t>&lt;svg width="100" height="100"&gt;</a:t>
            </a:r>
            <a:endParaRPr lang="en-US"/>
          </a:p>
          <a:p>
            <a:pPr marL="457200" lvl="1" indent="0">
              <a:buNone/>
            </a:pPr>
            <a:r>
              <a:rPr lang="en-US"/>
              <a:t>  &lt;circle cx="50" cy="50" r="40" stroke="green" stroke-width="4" fill="yellow" /&gt;</a:t>
            </a:r>
            <a:endParaRPr lang="en-US"/>
          </a:p>
          <a:p>
            <a:pPr marL="457200" lvl="1" indent="0">
              <a:buNone/>
            </a:pPr>
            <a:r>
              <a:rPr lang="en-US"/>
              <a:t>&lt;/svg&gt;</a:t>
            </a:r>
            <a:endParaRPr lang="en-US"/>
          </a:p>
          <a:p>
            <a:pPr marL="0" indent="0">
              <a:buNone/>
            </a:pPr>
            <a:r>
              <a:rPr lang="en-US" b="1"/>
              <a:t>SVG Rectangle</a:t>
            </a:r>
            <a:endParaRPr lang="en-US" b="1"/>
          </a:p>
          <a:p>
            <a:pPr marL="457200" lvl="1" indent="0">
              <a:buNone/>
            </a:pPr>
            <a:r>
              <a:rPr lang="en-US"/>
              <a:t>&lt;svg width="400" height="100"&gt;</a:t>
            </a:r>
            <a:endParaRPr lang="en-US"/>
          </a:p>
          <a:p>
            <a:pPr marL="457200" lvl="1" indent="0">
              <a:buNone/>
            </a:pPr>
            <a:r>
              <a:rPr lang="en-US"/>
              <a:t>  &lt;rect width="400" height="100" style="fill:rgb(0,0,255);stroke-width:10;stroke:rgb(0,0,0)" /&gt;</a:t>
            </a:r>
            <a:endParaRPr lang="en-US"/>
          </a:p>
          <a:p>
            <a:pPr marL="457200" lvl="1" indent="0">
              <a:buNone/>
            </a:pPr>
            <a:r>
              <a:rPr lang="en-US"/>
              <a:t>&lt;/svg&gt;</a:t>
            </a:r>
            <a:endParaRPr lang="en-US"/>
          </a:p>
          <a:p>
            <a:pPr marL="0" indent="0">
              <a:buNone/>
            </a:pPr>
            <a:r>
              <a:rPr lang="en-US" b="1"/>
              <a:t>SVG Rounded Rectangle</a:t>
            </a:r>
            <a:endParaRPr lang="en-US" b="1"/>
          </a:p>
          <a:p>
            <a:pPr marL="457200" lvl="1" indent="0">
              <a:buNone/>
            </a:pPr>
            <a:r>
              <a:rPr lang="en-US"/>
              <a:t>&lt;svg width="400" height="180"&gt;</a:t>
            </a:r>
            <a:endParaRPr lang="en-US"/>
          </a:p>
          <a:p>
            <a:pPr marL="457200" lvl="1" indent="0">
              <a:buNone/>
            </a:pPr>
            <a:r>
              <a:rPr lang="en-US"/>
              <a:t>  &lt;rect x="50" y="20" rx="20" ry="20" width="150" height="150"  style="fill:red;stroke:black;stroke-width:5;opacity:0.5" /&gt;</a:t>
            </a:r>
            <a:endParaRPr lang="en-US"/>
          </a:p>
          <a:p>
            <a:pPr marL="457200" lvl="1" indent="0">
              <a:buNone/>
            </a:pPr>
            <a:r>
              <a:rPr lang="en-US"/>
              <a:t>&lt;/svg&gt;</a:t>
            </a:r>
            <a:endParaRPr lang="en-US"/>
          </a:p>
          <a:p>
            <a:pPr marL="0" indent="0">
              <a:buNone/>
            </a:pPr>
            <a:r>
              <a:rPr lang="en-US" b="1">
                <a:sym typeface="+mn-ea"/>
              </a:rPr>
              <a:t>SVG Star</a:t>
            </a:r>
            <a:endParaRPr lang="en-US"/>
          </a:p>
          <a:p>
            <a:pPr marL="457200" lvl="1" indent="0">
              <a:buNone/>
            </a:pPr>
            <a:r>
              <a:rPr lang="en-US">
                <a:sym typeface="+mn-ea"/>
              </a:rPr>
              <a:t>&lt;svg width="300" height="200"&gt;</a:t>
            </a:r>
            <a:endParaRPr lang="en-US"/>
          </a:p>
          <a:p>
            <a:pPr marL="457200" lvl="1" indent="0">
              <a:buNone/>
            </a:pPr>
            <a:r>
              <a:rPr lang="en-US">
                <a:sym typeface="+mn-ea"/>
              </a:rPr>
              <a:t>  &lt;polygon points="100,10 40,198 190,78 10,78 160,198"  style="fill:lime;stroke:purple;stroke-width:5;fill-rule:evenodd;" /&gt;</a:t>
            </a:r>
            <a:endParaRPr lang="en-US"/>
          </a:p>
          <a:p>
            <a:pPr marL="457200" lvl="1" indent="0">
              <a:buNone/>
            </a:pPr>
            <a:r>
              <a:rPr lang="en-US">
                <a:sym typeface="+mn-ea"/>
              </a:rPr>
              <a:t>&lt;/svg&gt;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7335"/>
            <a:ext cx="10515600" cy="5909945"/>
          </a:xfrm>
        </p:spPr>
        <p:txBody>
          <a:bodyPr>
            <a:normAutofit fontScale="90000"/>
          </a:bodyPr>
          <a:lstStyle/>
          <a:p>
            <a:pPr marL="0" indent="0">
              <a:buNone/>
            </a:pPr>
            <a:r>
              <a:rPr lang="en-US" b="1"/>
              <a:t>Differences Between SVG and Canvas</a:t>
            </a:r>
            <a:endParaRPr lang="en-US"/>
          </a:p>
          <a:p>
            <a:r>
              <a:rPr lang="en-US"/>
              <a:t>SVG is a language for describing 2D graphics in XML.</a:t>
            </a:r>
            <a:endParaRPr lang="en-US"/>
          </a:p>
          <a:p>
            <a:r>
              <a:rPr lang="en-US"/>
              <a:t>Canvas draws 2D graphics, on the fly (with a JavaScript).</a:t>
            </a:r>
            <a:endParaRPr lang="en-US"/>
          </a:p>
          <a:p>
            <a:r>
              <a:rPr lang="en-US"/>
              <a:t>SVG is XML based, which means that every element is available within the SVG DOM. You can attach JavaScript event handlers for an element.</a:t>
            </a:r>
            <a:endParaRPr lang="en-US"/>
          </a:p>
          <a:p>
            <a:r>
              <a:rPr lang="en-US"/>
              <a:t>In SVG, each drawn shape is remembered as an object. If attributes of an SVG object are changed, the browser can automatically re-render the shape.</a:t>
            </a:r>
            <a:endParaRPr lang="en-US"/>
          </a:p>
          <a:p>
            <a:r>
              <a:rPr lang="en-US"/>
              <a:t>Canvas is rendered pixel by pixel. In canvas, once the graphic is drawn, it is forgotten by the browser. If its position should be changed, the entire scene needs to be redrawn, including any objects that might have been covered by the graphic.</a:t>
            </a:r>
            <a:endParaRPr lang="en-US"/>
          </a:p>
          <a:p>
            <a:endParaRPr lang="en-US"/>
          </a:p>
          <a:p>
            <a:endParaRPr lang="en-US"/>
          </a:p>
          <a:p>
            <a:endParaRPr lang="en-US"/>
          </a:p>
          <a:p>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6555"/>
            <a:ext cx="10515600" cy="5800725"/>
          </a:xfrm>
        </p:spPr>
        <p:txBody>
          <a:bodyPr/>
          <a:lstStyle/>
          <a:p>
            <a:r>
              <a:rPr lang="en-US">
                <a:sym typeface="+mn-ea"/>
              </a:rPr>
              <a:t>Comparison of Canvas and SVG</a:t>
            </a:r>
            <a:endParaRPr lang="en-US">
              <a:sym typeface="+mn-ea"/>
            </a:endParaRPr>
          </a:p>
          <a:p>
            <a:endParaRPr lang="en-US"/>
          </a:p>
        </p:txBody>
      </p:sp>
      <p:graphicFrame>
        <p:nvGraphicFramePr>
          <p:cNvPr id="4" name="Table 3"/>
          <p:cNvGraphicFramePr/>
          <p:nvPr/>
        </p:nvGraphicFramePr>
        <p:xfrm>
          <a:off x="1186180" y="1158240"/>
          <a:ext cx="10167620" cy="2748280"/>
        </p:xfrm>
        <a:graphic>
          <a:graphicData uri="http://schemas.openxmlformats.org/drawingml/2006/table">
            <a:tbl>
              <a:tblPr firstRow="1" bandRow="1">
                <a:tableStyleId>{5C22544A-7EE6-4342-B048-85BDC9FD1C3A}</a:tableStyleId>
              </a:tblPr>
              <a:tblGrid>
                <a:gridCol w="5083810"/>
                <a:gridCol w="5083810"/>
              </a:tblGrid>
              <a:tr h="523240">
                <a:tc>
                  <a:txBody>
                    <a:bodyPr/>
                    <a:lstStyle/>
                    <a:p>
                      <a:pPr algn="ctr">
                        <a:lnSpc>
                          <a:spcPct val="110000"/>
                        </a:lnSpc>
                        <a:buNone/>
                      </a:pPr>
                      <a:r>
                        <a:rPr lang="en-US" altLang="en-US" sz="2000"/>
                        <a:t>Canvas</a:t>
                      </a:r>
                      <a:endParaRPr lang="en-US" altLang="en-US" sz="2000"/>
                    </a:p>
                  </a:txBody>
                  <a:tcPr/>
                </a:tc>
                <a:tc>
                  <a:txBody>
                    <a:bodyPr/>
                    <a:lstStyle/>
                    <a:p>
                      <a:pPr algn="ctr">
                        <a:lnSpc>
                          <a:spcPct val="110000"/>
                        </a:lnSpc>
                        <a:buNone/>
                      </a:pPr>
                      <a:r>
                        <a:rPr lang="en-US" altLang="en-US" sz="2000"/>
                        <a:t>SVG</a:t>
                      </a:r>
                      <a:endParaRPr lang="en-US" altLang="en-US" sz="2000"/>
                    </a:p>
                  </a:txBody>
                  <a:tcPr/>
                </a:tc>
              </a:tr>
              <a:tr h="1325880">
                <a:tc>
                  <a:txBody>
                    <a:bodyPr/>
                    <a:lstStyle/>
                    <a:p>
                      <a:pPr marL="342900" indent="-342900">
                        <a:buFont typeface="Arial" panose="020B0604020202020204" pitchFamily="34" charset="0"/>
                        <a:buChar char="•"/>
                      </a:pPr>
                      <a:r>
                        <a:rPr lang="en-US" sz="2000"/>
                        <a:t>Resolution dependent</a:t>
                      </a:r>
                      <a:endParaRPr lang="en-US" sz="2000"/>
                    </a:p>
                    <a:p>
                      <a:pPr marL="285750" indent="-285750" algn="l">
                        <a:buFont typeface="Arial" panose="020B0604020202020204" pitchFamily="34" charset="0"/>
                        <a:buChar char="•"/>
                      </a:pPr>
                      <a:r>
                        <a:rPr lang="en-US" sz="2000"/>
                        <a:t>No support for event handlers</a:t>
                      </a:r>
                      <a:endParaRPr lang="en-US" sz="2000"/>
                    </a:p>
                    <a:p>
                      <a:pPr marL="285750" indent="-285750" algn="l">
                        <a:buFont typeface="Arial" panose="020B0604020202020204" pitchFamily="34" charset="0"/>
                        <a:buChar char="•"/>
                      </a:pPr>
                      <a:r>
                        <a:rPr lang="en-US" sz="2000"/>
                        <a:t>Poor text rendering capabilities</a:t>
                      </a:r>
                      <a:endParaRPr lang="en-US" sz="2000"/>
                    </a:p>
                    <a:p>
                      <a:pPr marL="285750" indent="-285750" algn="l">
                        <a:buFont typeface="Arial" panose="020B0604020202020204" pitchFamily="34" charset="0"/>
                        <a:buChar char="•"/>
                      </a:pPr>
                      <a:r>
                        <a:rPr lang="en-US" sz="2000"/>
                        <a:t>You can save the resulting image as .png or .jpg</a:t>
                      </a:r>
                      <a:endParaRPr lang="en-US" sz="2000"/>
                    </a:p>
                    <a:p>
                      <a:pPr marL="285750" indent="-285750" algn="l">
                        <a:buFont typeface="Arial" panose="020B0604020202020204" pitchFamily="34" charset="0"/>
                        <a:buChar char="•"/>
                      </a:pPr>
                      <a:r>
                        <a:rPr lang="en-US" sz="2000"/>
                        <a:t>Well suited for graphic-intensive games</a:t>
                      </a:r>
                      <a:endParaRPr lang="en-US" sz="2000"/>
                    </a:p>
                  </a:txBody>
                  <a:tcPr/>
                </a:tc>
                <a:tc>
                  <a:txBody>
                    <a:bodyPr/>
                    <a:lstStyle/>
                    <a:p>
                      <a:pPr marL="342900" indent="-342900">
                        <a:buFont typeface="Arial" panose="020B0604020202020204" pitchFamily="34" charset="0"/>
                        <a:buChar char="•"/>
                      </a:pPr>
                      <a:r>
                        <a:rPr lang="en-US" sz="2000"/>
                        <a:t>Resolution independent</a:t>
                      </a:r>
                      <a:endParaRPr lang="en-US" sz="2000"/>
                    </a:p>
                    <a:p>
                      <a:pPr marL="285750" indent="-285750">
                        <a:buFont typeface="Arial" panose="020B0604020202020204" pitchFamily="34" charset="0"/>
                        <a:buChar char="•"/>
                      </a:pPr>
                      <a:r>
                        <a:rPr lang="en-US" sz="2000"/>
                        <a:t>Support for event handlers</a:t>
                      </a:r>
                      <a:endParaRPr lang="en-US" sz="2000"/>
                    </a:p>
                    <a:p>
                      <a:pPr marL="285750" indent="-285750">
                        <a:buFont typeface="Arial" panose="020B0604020202020204" pitchFamily="34" charset="0"/>
                        <a:buChar char="•"/>
                      </a:pPr>
                      <a:r>
                        <a:rPr lang="en-US" sz="2000"/>
                        <a:t>Best suited for applications with large rendering areas (Google Maps)</a:t>
                      </a:r>
                      <a:endParaRPr lang="en-US" sz="2000"/>
                    </a:p>
                    <a:p>
                      <a:pPr marL="285750" indent="-285750">
                        <a:buFont typeface="Arial" panose="020B0604020202020204" pitchFamily="34" charset="0"/>
                        <a:buChar char="•"/>
                      </a:pPr>
                      <a:r>
                        <a:rPr lang="en-US" sz="2000"/>
                        <a:t>Slow rendering if complex (anything that uses the DOM a lot will be slow)</a:t>
                      </a:r>
                      <a:endParaRPr lang="en-US" sz="2000"/>
                    </a:p>
                    <a:p>
                      <a:pPr marL="285750" indent="-285750">
                        <a:buFont typeface="Arial" panose="020B0604020202020204" pitchFamily="34" charset="0"/>
                        <a:buChar char="•"/>
                      </a:pPr>
                      <a:r>
                        <a:rPr lang="en-US" sz="2000"/>
                        <a:t>Not suited for game applications</a:t>
                      </a:r>
                      <a:endParaRPr lang="en-US" sz="200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540" y="132080"/>
            <a:ext cx="10515600" cy="749300"/>
          </a:xfrm>
        </p:spPr>
        <p:txBody>
          <a:bodyPr/>
          <a:lstStyle/>
          <a:p>
            <a:r>
              <a:rPr lang="en-US"/>
              <a:t>HTML Multimedia</a:t>
            </a:r>
            <a:endParaRPr lang="en-US"/>
          </a:p>
        </p:txBody>
      </p:sp>
      <p:sp>
        <p:nvSpPr>
          <p:cNvPr id="3" name="Content Placeholder 2"/>
          <p:cNvSpPr>
            <a:spLocks noGrp="1"/>
          </p:cNvSpPr>
          <p:nvPr>
            <p:ph idx="1"/>
          </p:nvPr>
        </p:nvSpPr>
        <p:spPr>
          <a:xfrm>
            <a:off x="838200" y="746760"/>
            <a:ext cx="11067415" cy="6377305"/>
          </a:xfrm>
        </p:spPr>
        <p:txBody>
          <a:bodyPr>
            <a:normAutofit/>
          </a:bodyPr>
          <a:lstStyle/>
          <a:p>
            <a:pPr marL="0" indent="0">
              <a:buNone/>
            </a:pPr>
            <a:r>
              <a:rPr lang="en-US" sz="1600" b="1"/>
              <a:t>What is Multimedia?</a:t>
            </a:r>
            <a:endParaRPr lang="en-US" sz="1600" b="1"/>
          </a:p>
          <a:p>
            <a:r>
              <a:rPr lang="en-US" sz="1600"/>
              <a:t>Multimedia comes in many different formats. It can be almost anything you can hear or see.</a:t>
            </a:r>
            <a:endParaRPr lang="en-US" sz="1600"/>
          </a:p>
          <a:p>
            <a:r>
              <a:rPr lang="en-US" sz="1600"/>
              <a:t>Examples: Images, music, sound, videos, records, films, animations, and more.</a:t>
            </a:r>
            <a:endParaRPr lang="en-US" sz="1600"/>
          </a:p>
          <a:p>
            <a:r>
              <a:rPr lang="en-US" sz="1600"/>
              <a:t>Web pages often contain multimedia elements of different types and formats.</a:t>
            </a:r>
            <a:endParaRPr lang="en-US" sz="1600"/>
          </a:p>
          <a:p>
            <a:pPr marL="0" indent="0">
              <a:buNone/>
            </a:pPr>
            <a:r>
              <a:rPr lang="en-US" sz="1600" b="1"/>
              <a:t>HTML5 Video</a:t>
            </a:r>
            <a:endParaRPr lang="en-US" sz="1600"/>
          </a:p>
          <a:p>
            <a:r>
              <a:rPr lang="en-US" sz="1600"/>
              <a:t>Before HTML5, a video could only be played in a browser with a plug-in (like flash).</a:t>
            </a:r>
            <a:endParaRPr lang="en-US" sz="1600"/>
          </a:p>
          <a:p>
            <a:r>
              <a:rPr lang="en-US" sz="1600"/>
              <a:t>The HTML5 &lt;video&gt; element specifies a standard way to embed a video in a web page.</a:t>
            </a:r>
            <a:endParaRPr lang="en-US" sz="1600"/>
          </a:p>
          <a:p>
            <a:pPr marL="457200" lvl="1" indent="0">
              <a:buNone/>
            </a:pPr>
            <a:r>
              <a:rPr lang="en-US" sz="1600"/>
              <a:t> &lt;video width="320" height="240" controls&gt;</a:t>
            </a:r>
            <a:endParaRPr lang="en-US" sz="1600"/>
          </a:p>
          <a:p>
            <a:pPr marL="457200" lvl="1" indent="0">
              <a:buNone/>
            </a:pPr>
            <a:r>
              <a:rPr lang="en-US" sz="1600"/>
              <a:t>  &lt;source src="movie.mp4" type="video/mp4"&gt;</a:t>
            </a:r>
            <a:endParaRPr lang="en-US" sz="1600"/>
          </a:p>
          <a:p>
            <a:pPr marL="457200" lvl="1" indent="0">
              <a:buNone/>
            </a:pPr>
            <a:r>
              <a:rPr lang="en-US" sz="1600"/>
              <a:t>  &lt;source src="movie.ogg" type="video/ogg"&gt;</a:t>
            </a:r>
            <a:endParaRPr lang="en-US" sz="1600"/>
          </a:p>
          <a:p>
            <a:pPr marL="457200" lvl="1" indent="0">
              <a:buNone/>
            </a:pPr>
            <a:r>
              <a:rPr lang="en-US" sz="1600"/>
              <a:t>Your browser does not support the video tag.</a:t>
            </a:r>
            <a:endParaRPr lang="en-US" sz="1600"/>
          </a:p>
          <a:p>
            <a:pPr marL="457200" lvl="1" indent="0">
              <a:buNone/>
            </a:pPr>
            <a:r>
              <a:rPr lang="en-US" sz="1600"/>
              <a:t>&lt;/video&gt; </a:t>
            </a:r>
            <a:endParaRPr lang="en-US" sz="1600"/>
          </a:p>
          <a:p>
            <a:r>
              <a:rPr lang="en-US" sz="1600">
                <a:sym typeface="+mn-ea"/>
              </a:rPr>
              <a:t>The controls attribute adds video controls, like play, pause, and volume.</a:t>
            </a:r>
            <a:endParaRPr lang="en-US" sz="1600"/>
          </a:p>
          <a:p>
            <a:r>
              <a:rPr lang="en-US" sz="1600"/>
              <a:t>It is a good idea to always include width and height attributes. If height and width are not set, the page might flicker while the video loads.</a:t>
            </a:r>
            <a:endParaRPr lang="en-US" sz="1600"/>
          </a:p>
          <a:p>
            <a:r>
              <a:rPr lang="en-US" sz="1600"/>
              <a:t>The &lt;source&gt; element allows you to specify alternative video files which the browser may choose from. The browser will use the first recognized format.</a:t>
            </a:r>
            <a:endParaRPr lang="en-US" sz="1600"/>
          </a:p>
          <a:p>
            <a:r>
              <a:rPr lang="en-US" sz="1600"/>
              <a:t>The text between the &lt;video&gt; and &lt;/video&gt; tags will only be displayed in browsers that do not support the &lt;video&gt; element.</a:t>
            </a:r>
            <a:endParaRPr lang="en-US" sz="1600"/>
          </a:p>
          <a:p>
            <a:endParaRPr lang="en-US" sz="1600"/>
          </a:p>
          <a:p>
            <a:endParaRPr lang="en-US" sz="1600"/>
          </a:p>
          <a:p>
            <a:endParaRPr 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060"/>
            <a:ext cx="10515600" cy="5897880"/>
          </a:xfrm>
        </p:spPr>
        <p:txBody>
          <a:bodyPr>
            <a:normAutofit fontScale="70000"/>
          </a:bodyPr>
          <a:lstStyle/>
          <a:p>
            <a:pPr marL="0" indent="0">
              <a:buNone/>
            </a:pPr>
            <a:r>
              <a:rPr lang="en-US" b="1"/>
              <a:t>HTML &lt;video&gt; Autoplay</a:t>
            </a:r>
            <a:endParaRPr lang="en-US"/>
          </a:p>
          <a:p>
            <a:r>
              <a:rPr lang="en-US"/>
              <a:t>To start a video automatically use the autoplay attribute:</a:t>
            </a:r>
            <a:endParaRPr lang="en-US"/>
          </a:p>
          <a:p>
            <a:pPr marL="0" indent="0">
              <a:buNone/>
            </a:pPr>
            <a:r>
              <a:rPr lang="en-US" altLang="en-US"/>
              <a:t>	</a:t>
            </a:r>
            <a:r>
              <a:rPr lang="en-US"/>
              <a:t>&lt;video width="320" height="240" autoplay&gt;</a:t>
            </a:r>
            <a:endParaRPr lang="en-US"/>
          </a:p>
          <a:p>
            <a:r>
              <a:rPr lang="en-US"/>
              <a:t>The autoplay attribute does not work in mobile devices like iPad and iPhone.</a:t>
            </a:r>
            <a:endParaRPr lang="en-US"/>
          </a:p>
          <a:p>
            <a:r>
              <a:rPr lang="en-US"/>
              <a:t>In HTML5, there are 3 supported video formats: MP4, WebM, and Ogg.</a:t>
            </a:r>
            <a:endParaRPr lang="en-US"/>
          </a:p>
          <a:p>
            <a:pPr marL="0" indent="0">
              <a:buNone/>
            </a:pPr>
            <a:r>
              <a:rPr lang="en-US" b="1"/>
              <a:t>HTML &lt;track&gt; Tag</a:t>
            </a:r>
            <a:endParaRPr lang="en-US"/>
          </a:p>
          <a:p>
            <a:r>
              <a:rPr lang="en-US"/>
              <a:t>The &lt;track&gt; tag specifies text tracks for media elements (&lt;audio&gt; and &lt;video&gt;).</a:t>
            </a:r>
            <a:endParaRPr lang="en-US"/>
          </a:p>
          <a:p>
            <a:r>
              <a:rPr lang="en-US"/>
              <a:t>This element is used to specify subtitles, caption files or other files containing text, that should be visible when the media is playing.</a:t>
            </a:r>
            <a:endParaRPr lang="en-US"/>
          </a:p>
          <a:p>
            <a:pPr marL="457200" lvl="1" indent="0">
              <a:buNone/>
            </a:pPr>
            <a:r>
              <a:rPr lang="en-US"/>
              <a:t>&lt;video width="320" height="240" controls&gt;</a:t>
            </a:r>
            <a:endParaRPr lang="en-US"/>
          </a:p>
          <a:p>
            <a:pPr marL="457200" lvl="1" indent="0">
              <a:buNone/>
            </a:pPr>
            <a:r>
              <a:rPr lang="en-US"/>
              <a:t>  &lt;source src="forrest_gump.mp4" type="video/mp4"&gt;</a:t>
            </a:r>
            <a:endParaRPr lang="en-US"/>
          </a:p>
          <a:p>
            <a:pPr marL="457200" lvl="1" indent="0">
              <a:buNone/>
            </a:pPr>
            <a:r>
              <a:rPr lang="en-US"/>
              <a:t>  &lt;source src="forrest_gump.ogg" type="video/ogg"&gt;</a:t>
            </a:r>
            <a:endParaRPr lang="en-US"/>
          </a:p>
          <a:p>
            <a:pPr marL="457200" lvl="1" indent="0">
              <a:buNone/>
            </a:pPr>
            <a:r>
              <a:rPr lang="en-US"/>
              <a:t>  &lt;track src="subtitles_en.vtt" kind="subtitles" srclang="en" label="English"&gt;</a:t>
            </a:r>
            <a:endParaRPr lang="en-US"/>
          </a:p>
          <a:p>
            <a:pPr marL="457200" lvl="1" indent="0">
              <a:buNone/>
            </a:pPr>
            <a:r>
              <a:rPr lang="en-US"/>
              <a:t>  &lt;track src="subtitles_no.vtt" kind="subtitles" srclang="no" label="Norwegian"&gt;</a:t>
            </a:r>
            <a:endParaRPr lang="en-US"/>
          </a:p>
          <a:p>
            <a:pPr marL="457200" lvl="1" indent="0">
              <a:buNone/>
            </a:pPr>
            <a:r>
              <a:rPr lang="en-US"/>
              <a:t>&lt;/video&gt;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0505"/>
            <a:ext cx="10515600" cy="5946775"/>
          </a:xfrm>
        </p:spPr>
        <p:txBody>
          <a:bodyPr>
            <a:normAutofit fontScale="60000"/>
          </a:bodyPr>
          <a:lstStyle/>
          <a:p>
            <a:pPr marL="0" indent="0">
              <a:buNone/>
            </a:pPr>
            <a:r>
              <a:rPr lang="en-US" b="1"/>
              <a:t>HTML5 Audio</a:t>
            </a:r>
            <a:endParaRPr lang="en-US"/>
          </a:p>
          <a:p>
            <a:r>
              <a:rPr lang="en-US"/>
              <a:t>Before HTML5, audio files could only be played in a browser with a plug-in (like flash).</a:t>
            </a:r>
            <a:endParaRPr lang="en-US"/>
          </a:p>
          <a:p>
            <a:r>
              <a:rPr lang="en-US"/>
              <a:t>The HTML5 &lt;audio&gt; element specifies a standard way to embed audio in a web page.</a:t>
            </a:r>
            <a:endParaRPr lang="en-US"/>
          </a:p>
          <a:p>
            <a:r>
              <a:rPr lang="en-US"/>
              <a:t>The controls attribute adds audio controls, like play, pause, and volume.</a:t>
            </a:r>
            <a:endParaRPr lang="en-US"/>
          </a:p>
          <a:p>
            <a:r>
              <a:rPr lang="en-US"/>
              <a:t>The &lt;source&gt; element allows you to specify alternative audio files which the browser may choose from. The browser will use the first recognized format.</a:t>
            </a:r>
            <a:endParaRPr lang="en-US"/>
          </a:p>
          <a:p>
            <a:r>
              <a:rPr lang="en-US"/>
              <a:t>The text between the &lt;audio&gt; and &lt;/audio&gt; tags will only be displayed in browsers that do not support the &lt;audio&gt; element.</a:t>
            </a:r>
            <a:endParaRPr lang="en-US"/>
          </a:p>
          <a:p>
            <a:pPr marL="457200" lvl="1" indent="0">
              <a:buNone/>
            </a:pPr>
            <a:r>
              <a:rPr lang="en-US"/>
              <a:t> &lt;audio controls&gt;</a:t>
            </a:r>
            <a:endParaRPr lang="en-US"/>
          </a:p>
          <a:p>
            <a:pPr marL="457200" lvl="1" indent="0">
              <a:buNone/>
            </a:pPr>
            <a:r>
              <a:rPr lang="en-US"/>
              <a:t>  &lt;source src="horse.ogg" type="audio/ogg"&gt;</a:t>
            </a:r>
            <a:endParaRPr lang="en-US"/>
          </a:p>
          <a:p>
            <a:pPr marL="457200" lvl="1" indent="0">
              <a:buNone/>
            </a:pPr>
            <a:r>
              <a:rPr lang="en-US"/>
              <a:t>  &lt;source src="horse.mp3" type="audio/mpeg"&gt;</a:t>
            </a:r>
            <a:endParaRPr lang="en-US"/>
          </a:p>
          <a:p>
            <a:pPr marL="457200" lvl="1" indent="0">
              <a:buNone/>
            </a:pPr>
            <a:r>
              <a:rPr lang="en-US"/>
              <a:t>Your browser does not support the audio element.</a:t>
            </a:r>
            <a:endParaRPr lang="en-US"/>
          </a:p>
          <a:p>
            <a:pPr marL="457200" lvl="1" indent="0">
              <a:buNone/>
            </a:pPr>
            <a:r>
              <a:rPr lang="en-US"/>
              <a:t>&lt;/audio&gt; </a:t>
            </a:r>
            <a:endParaRPr lang="en-US"/>
          </a:p>
          <a:p>
            <a:r>
              <a:rPr lang="en-US">
                <a:sym typeface="+mn-ea"/>
              </a:rPr>
              <a:t>HTML5 defines DOM methods, properties, and events for the &lt;audio&gt; element.</a:t>
            </a:r>
            <a:endParaRPr lang="en-US"/>
          </a:p>
          <a:p>
            <a:r>
              <a:rPr lang="en-US"/>
              <a:t>This allows you to load, play, and pause audios, as well as set duration and volume.</a:t>
            </a:r>
            <a:endParaRPr lang="en-US"/>
          </a:p>
          <a:p>
            <a:r>
              <a:rPr lang="en-US"/>
              <a:t>There are also DOM events that can notify you when an audio begins to play, is paused, etc.</a:t>
            </a:r>
            <a:endParaRPr lang="en-US"/>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9400"/>
            <a:ext cx="10515600" cy="6413500"/>
          </a:xfrm>
        </p:spPr>
        <p:txBody>
          <a:bodyPr>
            <a:normAutofit fontScale="50000"/>
          </a:bodyPr>
          <a:lstStyle/>
          <a:p>
            <a:pPr marL="0" indent="0">
              <a:buNone/>
            </a:pPr>
            <a:r>
              <a:rPr lang="en-US" b="1"/>
              <a:t>HTML Plug-ins</a:t>
            </a:r>
            <a:endParaRPr lang="en-US"/>
          </a:p>
          <a:p>
            <a:r>
              <a:rPr lang="en-US"/>
              <a:t>The purpose of a plug-in is to extend the functionality of a web browser.</a:t>
            </a:r>
            <a:endParaRPr lang="en-US"/>
          </a:p>
          <a:p>
            <a:r>
              <a:rPr lang="en-US"/>
              <a:t>Examples of well-known plug-ins are Java applets.</a:t>
            </a:r>
            <a:endParaRPr lang="en-US"/>
          </a:p>
          <a:p>
            <a:r>
              <a:rPr lang="en-US"/>
              <a:t>Plug-ins can be added to web pages with the &lt;object&gt; tag or the &lt;embed&gt; tag. </a:t>
            </a:r>
            <a:endParaRPr lang="en-US"/>
          </a:p>
          <a:p>
            <a:r>
              <a:rPr lang="en-US"/>
              <a:t>Plug-ins can be used for many purposes: display maps, scan for viruses, verify your bank id, etc.</a:t>
            </a:r>
            <a:endParaRPr lang="en-US"/>
          </a:p>
          <a:p>
            <a:pPr marL="0" indent="0">
              <a:buNone/>
            </a:pPr>
            <a:r>
              <a:rPr lang="en-US" b="1"/>
              <a:t>The &lt;object&gt; Element</a:t>
            </a:r>
            <a:endParaRPr lang="en-US" b="1"/>
          </a:p>
          <a:p>
            <a:r>
              <a:rPr lang="en-US"/>
              <a:t>The &lt;object&gt; element is supported by all browsers.</a:t>
            </a:r>
            <a:endParaRPr lang="en-US"/>
          </a:p>
          <a:p>
            <a:r>
              <a:rPr lang="en-US"/>
              <a:t>The &lt;object&gt; element defines an embedded object within an HTML document.</a:t>
            </a:r>
            <a:endParaRPr lang="en-US"/>
          </a:p>
          <a:p>
            <a:r>
              <a:rPr lang="en-US"/>
              <a:t>It is used to embed plug-ins (like Java applets, PDF readers, Flash Players) in web pages.</a:t>
            </a:r>
            <a:endParaRPr lang="en-US"/>
          </a:p>
          <a:p>
            <a:pPr marL="0" indent="0">
              <a:buNone/>
            </a:pPr>
            <a:r>
              <a:rPr lang="en-US"/>
              <a:t>       &lt;object width="400" height="50" data="bookmark.swf"&gt;&lt;/object&gt; </a:t>
            </a:r>
            <a:endParaRPr lang="en-US"/>
          </a:p>
          <a:p>
            <a:r>
              <a:rPr lang="en-US"/>
              <a:t>The &lt;object&gt; element can also be used to include HTML in HTML</a:t>
            </a:r>
            <a:endParaRPr lang="en-US"/>
          </a:p>
          <a:p>
            <a:pPr marL="457200" lvl="1" indent="0">
              <a:buNone/>
            </a:pPr>
            <a:r>
              <a:rPr lang="en-US"/>
              <a:t> &lt;object width="100%" height="500px" data="snippet.html"&gt;&lt;/object&gt; </a:t>
            </a:r>
            <a:endParaRPr lang="en-US"/>
          </a:p>
          <a:p>
            <a:pPr marL="457200" lvl="1" indent="0">
              <a:buNone/>
            </a:pPr>
            <a:r>
              <a:rPr lang="en-US"/>
              <a:t> &lt;object data="audi.jpeg"&gt;&lt;/object&gt; </a:t>
            </a:r>
            <a:endParaRPr lang="en-US"/>
          </a:p>
          <a:p>
            <a:pPr marL="0" indent="0">
              <a:buNone/>
            </a:pPr>
            <a:r>
              <a:rPr lang="en-US" b="1"/>
              <a:t>The &lt;embed&gt; Element</a:t>
            </a:r>
            <a:endParaRPr lang="en-US"/>
          </a:p>
          <a:p>
            <a:r>
              <a:rPr lang="en-US"/>
              <a:t>The &lt;embed&gt; element is supported in all major browsers.</a:t>
            </a:r>
            <a:endParaRPr lang="en-US"/>
          </a:p>
          <a:p>
            <a:r>
              <a:rPr lang="en-US"/>
              <a:t>The &lt;embed&gt; element also defines an embedded object within an HTML document.</a:t>
            </a:r>
            <a:endParaRPr lang="en-US"/>
          </a:p>
          <a:p>
            <a:pPr marL="0" indent="0">
              <a:buNone/>
            </a:pPr>
            <a:r>
              <a:rPr lang="en-US"/>
              <a:t> </a:t>
            </a:r>
            <a:r>
              <a:rPr lang="en-US" altLang="en-US"/>
              <a:t>	</a:t>
            </a:r>
            <a:r>
              <a:rPr lang="en-US"/>
              <a:t>&lt;embed width="400" height="50" src="bookmark.swf"&gt; </a:t>
            </a:r>
            <a:endParaRPr lang="en-US"/>
          </a:p>
          <a:p>
            <a:r>
              <a:rPr lang="en-US"/>
              <a:t>Note that the &lt;embed&gt; element does not have a closing tag. It can not contain alternative text.</a:t>
            </a:r>
            <a:endParaRPr lang="en-US"/>
          </a:p>
          <a:p>
            <a:pPr marL="0" indent="0">
              <a:buNone/>
            </a:pPr>
            <a:r>
              <a:rPr lang="en-US"/>
              <a:t> </a:t>
            </a:r>
            <a:r>
              <a:rPr lang="en-US" altLang="en-US"/>
              <a:t>	</a:t>
            </a:r>
            <a:r>
              <a:rPr lang="en-US"/>
              <a:t>&lt;embed width="100%" height="500px" src="snippet.html"&gt; </a:t>
            </a:r>
            <a:endParaRPr lang="en-US"/>
          </a:p>
          <a:p>
            <a:pPr marL="0" indent="0">
              <a:buNone/>
            </a:pPr>
            <a:r>
              <a:rPr lang="en-US"/>
              <a:t> </a:t>
            </a:r>
            <a:r>
              <a:rPr lang="en-US" altLang="en-US"/>
              <a:t>	</a:t>
            </a:r>
            <a:r>
              <a:rPr lang="en-US"/>
              <a:t>&lt;embed src="audi.jpeg"&gt; </a:t>
            </a:r>
            <a:endParaRPr lang="en-US"/>
          </a:p>
          <a:p>
            <a:pPr marL="0" indent="0">
              <a:buNone/>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510"/>
            <a:ext cx="10515600" cy="6451600"/>
          </a:xfrm>
        </p:spPr>
        <p:txBody>
          <a:bodyPr>
            <a:normAutofit fontScale="65000"/>
          </a:bodyPr>
          <a:lstStyle/>
          <a:p>
            <a:pPr marL="0" indent="0">
              <a:buNone/>
            </a:pPr>
            <a:r>
              <a:rPr lang="en-US" b="1"/>
              <a:t>HTML YouTube Videos</a:t>
            </a:r>
            <a:endParaRPr lang="en-US" b="1"/>
          </a:p>
          <a:p>
            <a:r>
              <a:rPr lang="en-US" altLang="en-US"/>
              <a:t>T</a:t>
            </a:r>
            <a:r>
              <a:rPr lang="en-US"/>
              <a:t>o convert your videos to different formats to make them play in all browsers.</a:t>
            </a:r>
            <a:endParaRPr lang="en-US"/>
          </a:p>
          <a:p>
            <a:r>
              <a:rPr lang="en-US"/>
              <a:t>Converting videos to different formats can be difficult and time-consuming.</a:t>
            </a:r>
            <a:endParaRPr lang="en-US"/>
          </a:p>
          <a:p>
            <a:r>
              <a:rPr lang="en-US"/>
              <a:t>An easier solution is to let YouTube play the videos in your web page.</a:t>
            </a:r>
            <a:endParaRPr lang="en-US"/>
          </a:p>
          <a:p>
            <a:pPr marL="0" indent="0">
              <a:buNone/>
            </a:pPr>
            <a:r>
              <a:rPr lang="en-US" b="1"/>
              <a:t>YouTube Video Id</a:t>
            </a:r>
            <a:endParaRPr lang="en-US" b="1"/>
          </a:p>
          <a:p>
            <a:r>
              <a:rPr lang="en-US"/>
              <a:t>YouTube will display an id (like tgbNymZ7vqY), when you save (or play) a video.</a:t>
            </a:r>
            <a:endParaRPr lang="en-US"/>
          </a:p>
          <a:p>
            <a:r>
              <a:rPr lang="en-US"/>
              <a:t>You can use this id, and refer to your video in the HTML code.</a:t>
            </a:r>
            <a:endParaRPr lang="en-US"/>
          </a:p>
          <a:p>
            <a:r>
              <a:rPr lang="en-US"/>
              <a:t>Playing a YouTube Video in HTML</a:t>
            </a:r>
            <a:endParaRPr lang="en-US"/>
          </a:p>
          <a:p>
            <a:pPr marL="0" indent="0">
              <a:buNone/>
            </a:pPr>
            <a:r>
              <a:rPr lang="en-US"/>
              <a:t>To play your video on a web page, do the following:</a:t>
            </a:r>
            <a:endParaRPr lang="en-US"/>
          </a:p>
          <a:p>
            <a:r>
              <a:rPr lang="en-US"/>
              <a:t>    Upload the video to YouTube</a:t>
            </a:r>
            <a:endParaRPr lang="en-US"/>
          </a:p>
          <a:p>
            <a:r>
              <a:rPr lang="en-US"/>
              <a:t>    Take a note of the video id</a:t>
            </a:r>
            <a:endParaRPr lang="en-US"/>
          </a:p>
          <a:p>
            <a:r>
              <a:rPr lang="en-US"/>
              <a:t>    Define an &lt;iframe&gt; element in your web page</a:t>
            </a:r>
            <a:endParaRPr lang="en-US"/>
          </a:p>
          <a:p>
            <a:r>
              <a:rPr lang="en-US"/>
              <a:t>    Let the src attribute point to the video URL</a:t>
            </a:r>
            <a:endParaRPr lang="en-US"/>
          </a:p>
          <a:p>
            <a:r>
              <a:rPr lang="en-US"/>
              <a:t>    Use the width and height attributes to specify the dimension of the player</a:t>
            </a:r>
            <a:endParaRPr lang="en-US"/>
          </a:p>
          <a:p>
            <a:r>
              <a:rPr lang="en-US"/>
              <a:t>    Add any other parameters to the URL (see below)</a:t>
            </a:r>
            <a:endParaRPr lang="en-US"/>
          </a:p>
          <a:p>
            <a:pPr marL="457200" lvl="1" indent="0">
              <a:buNone/>
            </a:pPr>
            <a:r>
              <a:rPr lang="en-US"/>
              <a:t> &lt;iframe width="420" height="315"src="https://www.youtube.com/embed/tgbNymZ7vqY"&gt;</a:t>
            </a:r>
            <a:endParaRPr lang="en-US"/>
          </a:p>
          <a:p>
            <a:pPr marL="457200" lvl="1" indent="0">
              <a:buNone/>
            </a:pPr>
            <a:r>
              <a:rPr lang="en-US"/>
              <a:t>&lt;/iframe&gt;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972185"/>
          </a:xfrm>
        </p:spPr>
        <p:txBody>
          <a:bodyPr/>
          <a:lstStyle/>
          <a:p>
            <a:r>
              <a:rPr lang="en-US" altLang="en-US"/>
              <a:t>HTML5 new elements</a:t>
            </a:r>
            <a:endParaRPr lang="en-US" altLang="en-US"/>
          </a:p>
        </p:txBody>
      </p:sp>
      <p:sp>
        <p:nvSpPr>
          <p:cNvPr id="3" name="Content Placeholder 2"/>
          <p:cNvSpPr>
            <a:spLocks noGrp="1"/>
          </p:cNvSpPr>
          <p:nvPr>
            <p:ph idx="1"/>
          </p:nvPr>
        </p:nvSpPr>
        <p:spPr>
          <a:xfrm>
            <a:off x="838200" y="1032510"/>
            <a:ext cx="10515600" cy="5144770"/>
          </a:xfrm>
        </p:spPr>
        <p:txBody>
          <a:bodyPr>
            <a:normAutofit fontScale="87500"/>
          </a:bodyPr>
          <a:lstStyle/>
          <a:p>
            <a:r>
              <a:rPr lang="en-US"/>
              <a:t>semantic elements like &lt;header&gt;, &lt;footer&gt;, &lt;article&gt;, and &lt;section&gt;.</a:t>
            </a:r>
            <a:endParaRPr lang="en-US"/>
          </a:p>
          <a:p>
            <a:r>
              <a:rPr lang="en-US"/>
              <a:t>New attributes of form elements like number, date, time, calendar, and range.</a:t>
            </a:r>
            <a:endParaRPr lang="en-US"/>
          </a:p>
          <a:p>
            <a:r>
              <a:rPr lang="en-US" altLang="en-US"/>
              <a:t>G</a:t>
            </a:r>
            <a:r>
              <a:rPr lang="en-US"/>
              <a:t>raphic elements: &lt;svg&gt; and &lt;canvas&gt;.</a:t>
            </a:r>
            <a:endParaRPr lang="en-US"/>
          </a:p>
          <a:p>
            <a:r>
              <a:rPr lang="en-US" altLang="en-US"/>
              <a:t>M</a:t>
            </a:r>
            <a:r>
              <a:rPr lang="en-US"/>
              <a:t>ultimedia elements: &lt;audio&gt; and &lt;video&gt;.</a:t>
            </a:r>
            <a:endParaRPr lang="en-US"/>
          </a:p>
          <a:p>
            <a:pPr marL="0" indent="0">
              <a:buNone/>
            </a:pPr>
            <a:r>
              <a:rPr lang="en-US" b="1"/>
              <a:t>New HTML5 API's (Application Programming Interfaces)</a:t>
            </a:r>
            <a:endParaRPr lang="en-US"/>
          </a:p>
          <a:p>
            <a:r>
              <a:rPr lang="en-US"/>
              <a:t>HTML Geolocation</a:t>
            </a:r>
            <a:endParaRPr lang="en-US"/>
          </a:p>
          <a:p>
            <a:r>
              <a:rPr lang="en-US"/>
              <a:t>HTML Drag and Drop</a:t>
            </a:r>
            <a:endParaRPr lang="en-US"/>
          </a:p>
          <a:p>
            <a:r>
              <a:rPr lang="en-US" altLang="en-US"/>
              <a:t>H</a:t>
            </a:r>
            <a:r>
              <a:rPr lang="en-US"/>
              <a:t>TML Local Storage</a:t>
            </a:r>
            <a:endParaRPr lang="en-US"/>
          </a:p>
          <a:p>
            <a:r>
              <a:rPr lang="en-US"/>
              <a:t>HTML Application Cache</a:t>
            </a:r>
            <a:endParaRPr lang="en-US"/>
          </a:p>
          <a:p>
            <a:r>
              <a:rPr lang="en-US"/>
              <a:t>HTML Web Workers</a:t>
            </a:r>
            <a:endParaRPr lang="en-US"/>
          </a:p>
          <a:p>
            <a:r>
              <a:rPr lang="en-US"/>
              <a:t>HTML SSE </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7335"/>
            <a:ext cx="10515600" cy="5909945"/>
          </a:xfrm>
        </p:spPr>
        <p:txBody>
          <a:bodyPr>
            <a:normAutofit fontScale="70000"/>
          </a:bodyPr>
          <a:lstStyle/>
          <a:p>
            <a:pPr marL="0" indent="0">
              <a:buNone/>
            </a:pPr>
            <a:r>
              <a:rPr lang="en-US" b="1"/>
              <a:t>YouTube Autoplay</a:t>
            </a:r>
            <a:endParaRPr lang="en-US"/>
          </a:p>
          <a:p>
            <a:r>
              <a:rPr lang="en-US"/>
              <a:t>You can have your video start playing automatically when a user visits that page by adding a simple parameter to your YouTube URL.</a:t>
            </a:r>
            <a:endParaRPr lang="en-US"/>
          </a:p>
          <a:p>
            <a:r>
              <a:rPr lang="en-US"/>
              <a:t>Value 0 (default): The video will not play automatically when the player loads.</a:t>
            </a:r>
            <a:endParaRPr lang="en-US"/>
          </a:p>
          <a:p>
            <a:r>
              <a:rPr lang="en-US"/>
              <a:t>Value 1: The video will play automatically when the player loads.</a:t>
            </a:r>
            <a:endParaRPr lang="en-US"/>
          </a:p>
          <a:p>
            <a:pPr marL="457200" lvl="1" indent="0">
              <a:buNone/>
            </a:pPr>
            <a:r>
              <a:rPr lang="en-US"/>
              <a:t> &lt;iframe width="420" height="315"</a:t>
            </a:r>
            <a:endParaRPr lang="en-US"/>
          </a:p>
          <a:p>
            <a:pPr marL="457200" lvl="1" indent="0">
              <a:buNone/>
            </a:pPr>
            <a:r>
              <a:rPr lang="en-US"/>
              <a:t>src="https://www.youtube.com/embed/tgbNymZ7vqY?autoplay=1"&gt;</a:t>
            </a:r>
            <a:endParaRPr lang="en-US"/>
          </a:p>
          <a:p>
            <a:pPr marL="457200" lvl="1" indent="0">
              <a:buNone/>
            </a:pPr>
            <a:r>
              <a:rPr lang="en-US"/>
              <a:t>&lt;/iframe&gt; </a:t>
            </a:r>
            <a:endParaRPr lang="en-US"/>
          </a:p>
          <a:p>
            <a:pPr marL="0" indent="0">
              <a:buNone/>
            </a:pPr>
            <a:r>
              <a:rPr lang="en-US" b="1"/>
              <a:t>YouTube Playlist</a:t>
            </a:r>
            <a:endParaRPr lang="en-US"/>
          </a:p>
          <a:p>
            <a:r>
              <a:rPr lang="en-US"/>
              <a:t>A comma separated list of videos to play (in addition to the original URL).</a:t>
            </a:r>
            <a:endParaRPr lang="en-US"/>
          </a:p>
          <a:p>
            <a:pPr marL="0" indent="0">
              <a:buNone/>
            </a:pPr>
            <a:r>
              <a:rPr lang="en-US" b="1"/>
              <a:t>YouTube Loop</a:t>
            </a:r>
            <a:endParaRPr lang="en-US"/>
          </a:p>
          <a:p>
            <a:r>
              <a:rPr lang="en-US"/>
              <a:t>Value 0 (default): The video will play only once.</a:t>
            </a:r>
            <a:endParaRPr lang="en-US"/>
          </a:p>
          <a:p>
            <a:r>
              <a:rPr lang="en-US"/>
              <a:t>Value 1: The video will loop (forever).</a:t>
            </a:r>
            <a:endParaRPr lang="en-US"/>
          </a:p>
          <a:p>
            <a:pPr marL="457200" lvl="1" indent="0">
              <a:buNone/>
            </a:pPr>
            <a:r>
              <a:rPr lang="en-US"/>
              <a:t> &lt;iframe width="420" height="315"</a:t>
            </a:r>
            <a:endParaRPr lang="en-US"/>
          </a:p>
          <a:p>
            <a:pPr marL="457200" lvl="1" indent="0">
              <a:buNone/>
            </a:pPr>
            <a:r>
              <a:rPr lang="en-US"/>
              <a:t>src="https://www.youtube.com/embed/tgbNymZ7vqY?playlist=tgbNymZ7vqY&amp;loop=1"&gt;</a:t>
            </a:r>
            <a:endParaRPr lang="en-US"/>
          </a:p>
          <a:p>
            <a:pPr marL="457200" lvl="1" indent="0">
              <a:buNone/>
            </a:pPr>
            <a:r>
              <a:rPr lang="en-US"/>
              <a:t>&lt;/iframe&gt; </a:t>
            </a:r>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945"/>
            <a:ext cx="11246485" cy="5855335"/>
          </a:xfrm>
        </p:spPr>
        <p:txBody>
          <a:bodyPr/>
          <a:lstStyle/>
          <a:p>
            <a:pPr marL="0" indent="0">
              <a:buNone/>
            </a:pPr>
            <a:r>
              <a:rPr lang="en-US" b="1"/>
              <a:t>YouTube Controls</a:t>
            </a:r>
            <a:endParaRPr lang="en-US"/>
          </a:p>
          <a:p>
            <a:r>
              <a:rPr lang="en-US"/>
              <a:t>Value 0: Player controls does not display.</a:t>
            </a:r>
            <a:endParaRPr lang="en-US"/>
          </a:p>
          <a:p>
            <a:r>
              <a:rPr lang="en-US"/>
              <a:t>Value 1 (default): Player controls display.</a:t>
            </a:r>
            <a:endParaRPr lang="en-US"/>
          </a:p>
          <a:p>
            <a:pPr marL="457200" lvl="1" indent="0">
              <a:buNone/>
            </a:pPr>
            <a:r>
              <a:rPr lang="en-US"/>
              <a:t> &lt;iframe width="420" height="315"</a:t>
            </a:r>
            <a:endParaRPr lang="en-US"/>
          </a:p>
          <a:p>
            <a:pPr marL="457200" lvl="1" indent="0">
              <a:buNone/>
            </a:pPr>
            <a:r>
              <a:rPr lang="en-US"/>
              <a:t>src="https://www.youtube.com/embed/tgbNymZ7vqY?controls=0"&gt;</a:t>
            </a:r>
            <a:endParaRPr lang="en-US"/>
          </a:p>
          <a:p>
            <a:pPr marL="457200" lvl="1" indent="0">
              <a:buNone/>
            </a:pPr>
            <a:r>
              <a:rPr lang="en-US"/>
              <a:t>&lt;/iframe&gt; </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0"/>
            <a:ext cx="10515600" cy="801370"/>
          </a:xfrm>
        </p:spPr>
        <p:txBody>
          <a:bodyPr/>
          <a:lstStyle/>
          <a:p>
            <a:r>
              <a:rPr lang="en-US"/>
              <a:t>HTML5 Browser Support</a:t>
            </a:r>
            <a:endParaRPr lang="en-US"/>
          </a:p>
        </p:txBody>
      </p:sp>
      <p:sp>
        <p:nvSpPr>
          <p:cNvPr id="3" name="Content Placeholder 2"/>
          <p:cNvSpPr>
            <a:spLocks noGrp="1"/>
          </p:cNvSpPr>
          <p:nvPr>
            <p:ph idx="1"/>
          </p:nvPr>
        </p:nvSpPr>
        <p:spPr>
          <a:xfrm>
            <a:off x="838200" y="923925"/>
            <a:ext cx="10515600" cy="5253355"/>
          </a:xfrm>
        </p:spPr>
        <p:txBody>
          <a:bodyPr>
            <a:normAutofit fontScale="82500" lnSpcReduction="10000"/>
          </a:bodyPr>
          <a:lstStyle/>
          <a:p>
            <a:r>
              <a:rPr lang="en-US"/>
              <a:t>HTML5 is supported in all modern browsers.</a:t>
            </a:r>
            <a:endParaRPr lang="en-US"/>
          </a:p>
          <a:p>
            <a:r>
              <a:rPr lang="en-US" altLang="en-US"/>
              <a:t>A</a:t>
            </a:r>
            <a:r>
              <a:rPr lang="en-US"/>
              <a:t>ll browsers, old and new, automatically handle unrecognized elements as inline elements.</a:t>
            </a:r>
            <a:endParaRPr lang="en-US"/>
          </a:p>
          <a:p>
            <a:r>
              <a:rPr lang="en-US"/>
              <a:t>Because of this, you can "teach" older browsers to handle "unknown" HTML elements.</a:t>
            </a:r>
            <a:endParaRPr lang="en-US"/>
          </a:p>
          <a:p>
            <a:pPr marL="0" indent="0">
              <a:buNone/>
            </a:pPr>
            <a:r>
              <a:rPr lang="en-US" b="1"/>
              <a:t>Define Semantic Elements as Block Elements</a:t>
            </a:r>
            <a:endParaRPr lang="en-US" b="1"/>
          </a:p>
          <a:p>
            <a:r>
              <a:rPr lang="en-US"/>
              <a:t>HTML5 defines eight new semantic elements. All these are block-level elements.</a:t>
            </a:r>
            <a:endParaRPr lang="en-US"/>
          </a:p>
          <a:p>
            <a:r>
              <a:rPr lang="en-US"/>
              <a:t>To secure correct behavior in older browsers, you can set the CSS display property for these HTML elements to block:</a:t>
            </a:r>
            <a:endParaRPr lang="en-US"/>
          </a:p>
          <a:p>
            <a:endParaRPr lang="en-US"/>
          </a:p>
          <a:p>
            <a:pPr marL="0" indent="0">
              <a:buNone/>
            </a:pPr>
            <a:r>
              <a:rPr lang="en-US"/>
              <a:t>header, section, footer, aside, nav, main, article, figure </a:t>
            </a:r>
            <a:endParaRPr lang="en-US"/>
          </a:p>
          <a:p>
            <a:pPr marL="0" indent="0">
              <a:buNone/>
            </a:pPr>
            <a:r>
              <a:rPr lang="en-US"/>
              <a:t>{</a:t>
            </a:r>
            <a:endParaRPr lang="en-US"/>
          </a:p>
          <a:p>
            <a:pPr marL="0" indent="0">
              <a:buNone/>
            </a:pPr>
            <a:r>
              <a:rPr lang="en-US"/>
              <a:t>  display: block;</a:t>
            </a:r>
            <a:endParaRPr lang="en-US"/>
          </a:p>
          <a:p>
            <a:pPr marL="0" indent="0">
              <a:buNone/>
            </a:pPr>
            <a:r>
              <a:rPr lang="en-US"/>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705"/>
            <a:ext cx="10515600" cy="572135"/>
          </a:xfrm>
        </p:spPr>
        <p:txBody>
          <a:bodyPr>
            <a:normAutofit fontScale="90000"/>
          </a:bodyPr>
          <a:lstStyle/>
          <a:p>
            <a:r>
              <a:rPr lang="en-US" dirty="0"/>
              <a:t>Add New Elements to HTML</a:t>
            </a:r>
            <a:endParaRPr lang="en-US" dirty="0"/>
          </a:p>
        </p:txBody>
      </p:sp>
      <p:sp>
        <p:nvSpPr>
          <p:cNvPr id="3" name="Content Placeholder 2"/>
          <p:cNvSpPr>
            <a:spLocks noGrp="1"/>
          </p:cNvSpPr>
          <p:nvPr>
            <p:ph idx="1"/>
          </p:nvPr>
        </p:nvSpPr>
        <p:spPr>
          <a:xfrm>
            <a:off x="838200" y="680720"/>
            <a:ext cx="10515600" cy="6177280"/>
          </a:xfrm>
        </p:spPr>
        <p:txBody>
          <a:bodyPr>
            <a:noAutofit/>
          </a:bodyPr>
          <a:lstStyle/>
          <a:p>
            <a:pPr marL="0" indent="0">
              <a:buNone/>
            </a:pPr>
            <a:r>
              <a:rPr lang="en-US" sz="1400" dirty="0"/>
              <a:t> &lt;!DOCTYPE html&gt;</a:t>
            </a:r>
            <a:endParaRPr lang="en-US" sz="1400" dirty="0"/>
          </a:p>
          <a:p>
            <a:pPr marL="0" indent="0">
              <a:buNone/>
            </a:pPr>
            <a:r>
              <a:rPr lang="en-US" sz="1400" dirty="0"/>
              <a:t>&lt;html&gt;</a:t>
            </a:r>
            <a:endParaRPr lang="en-US" sz="1400" dirty="0"/>
          </a:p>
          <a:p>
            <a:pPr marL="0" indent="0">
              <a:buNone/>
            </a:pPr>
            <a:r>
              <a:rPr lang="en-US" sz="1400" dirty="0"/>
              <a:t>&lt;head&gt;</a:t>
            </a:r>
            <a:endParaRPr lang="en-US" sz="1400" dirty="0"/>
          </a:p>
          <a:p>
            <a:pPr marL="0" indent="0">
              <a:buNone/>
            </a:pPr>
            <a:r>
              <a:rPr lang="en-US" sz="1400" dirty="0"/>
              <a:t>&lt;script&gt;</a:t>
            </a:r>
            <a:r>
              <a:rPr lang="en-US" sz="1400" dirty="0" err="1"/>
              <a:t>document.createElement</a:t>
            </a:r>
            <a:r>
              <a:rPr lang="en-US" sz="1400" dirty="0"/>
              <a:t>("</a:t>
            </a:r>
            <a:r>
              <a:rPr lang="en-US" sz="1400" dirty="0" err="1"/>
              <a:t>myHero</a:t>
            </a:r>
            <a:r>
              <a:rPr lang="en-US" sz="1400" dirty="0"/>
              <a:t>")&lt;/script&gt;</a:t>
            </a:r>
            <a:endParaRPr lang="en-US" sz="1400" dirty="0"/>
          </a:p>
          <a:p>
            <a:pPr marL="0" indent="0">
              <a:buNone/>
            </a:pPr>
            <a:r>
              <a:rPr lang="en-US" sz="1400" dirty="0"/>
              <a:t>&lt;style&gt;</a:t>
            </a:r>
            <a:endParaRPr lang="en-US" sz="1400" dirty="0"/>
          </a:p>
          <a:p>
            <a:pPr marL="0" indent="0">
              <a:buNone/>
            </a:pPr>
            <a:r>
              <a:rPr lang="en-US" sz="1400" dirty="0" err="1"/>
              <a:t>myHero</a:t>
            </a:r>
            <a:r>
              <a:rPr lang="en-US" sz="1400" dirty="0"/>
              <a:t> {</a:t>
            </a:r>
            <a:endParaRPr lang="en-US" sz="1400" dirty="0"/>
          </a:p>
          <a:p>
            <a:pPr marL="0" indent="0">
              <a:buNone/>
            </a:pPr>
            <a:r>
              <a:rPr lang="en-US" sz="1400" dirty="0"/>
              <a:t>  display: block;</a:t>
            </a:r>
            <a:endParaRPr lang="en-US" sz="1400" dirty="0"/>
          </a:p>
          <a:p>
            <a:pPr marL="0" indent="0">
              <a:buNone/>
            </a:pPr>
            <a:r>
              <a:rPr lang="en-US" sz="1400" dirty="0"/>
              <a:t>  background-color: #</a:t>
            </a:r>
            <a:r>
              <a:rPr lang="en-US" sz="1400" dirty="0" err="1"/>
              <a:t>dddddd</a:t>
            </a:r>
            <a:r>
              <a:rPr lang="en-US" sz="1400" dirty="0"/>
              <a:t>;</a:t>
            </a:r>
            <a:endParaRPr lang="en-US" sz="1400" dirty="0"/>
          </a:p>
          <a:p>
            <a:pPr marL="0" indent="0">
              <a:buNone/>
            </a:pPr>
            <a:r>
              <a:rPr lang="en-US" sz="1400" dirty="0"/>
              <a:t>  padding: 50px;</a:t>
            </a:r>
            <a:endParaRPr lang="en-US" sz="1400" dirty="0"/>
          </a:p>
          <a:p>
            <a:pPr marL="0" indent="0">
              <a:buNone/>
            </a:pPr>
            <a:r>
              <a:rPr lang="en-US" sz="1400" dirty="0"/>
              <a:t>  font-size: 30px;</a:t>
            </a:r>
            <a:endParaRPr lang="en-US" sz="1400" dirty="0"/>
          </a:p>
          <a:p>
            <a:pPr marL="0" indent="0">
              <a:buNone/>
            </a:pPr>
            <a:r>
              <a:rPr lang="en-US" sz="1400" dirty="0"/>
              <a:t>}</a:t>
            </a:r>
            <a:endParaRPr lang="en-US" sz="1400" dirty="0"/>
          </a:p>
          <a:p>
            <a:pPr marL="0" indent="0">
              <a:buNone/>
            </a:pPr>
            <a:r>
              <a:rPr lang="en-US" sz="1400" dirty="0"/>
              <a:t>&lt;/style&gt;</a:t>
            </a:r>
            <a:endParaRPr lang="en-US" sz="1400" dirty="0"/>
          </a:p>
          <a:p>
            <a:pPr marL="0" indent="0">
              <a:buNone/>
            </a:pPr>
            <a:r>
              <a:rPr lang="en-US" sz="1400" dirty="0"/>
              <a:t>&lt;/head&gt;</a:t>
            </a:r>
            <a:endParaRPr lang="en-US" sz="1400" dirty="0"/>
          </a:p>
          <a:p>
            <a:pPr marL="0" indent="0">
              <a:buNone/>
            </a:pPr>
            <a:r>
              <a:rPr lang="en-US" sz="1400" dirty="0"/>
              <a:t>&lt;body&gt;</a:t>
            </a:r>
            <a:endParaRPr lang="en-US" sz="1400" dirty="0"/>
          </a:p>
          <a:p>
            <a:pPr marL="0" indent="0">
              <a:buNone/>
            </a:pPr>
            <a:r>
              <a:rPr lang="en-US" sz="1400" dirty="0"/>
              <a:t>&lt;h1&gt;A Heading&lt;/h1&gt;</a:t>
            </a:r>
            <a:endParaRPr lang="en-US" sz="1400" dirty="0"/>
          </a:p>
          <a:p>
            <a:pPr marL="0" indent="0">
              <a:buNone/>
            </a:pPr>
            <a:r>
              <a:rPr lang="en-US" sz="1400" dirty="0"/>
              <a:t>&lt;</a:t>
            </a:r>
            <a:r>
              <a:rPr lang="en-US" sz="1400" dirty="0" err="1"/>
              <a:t>myHero</a:t>
            </a:r>
            <a:r>
              <a:rPr lang="en-US" sz="1400" dirty="0"/>
              <a:t>&gt;My Hero Element&lt;/</a:t>
            </a:r>
            <a:r>
              <a:rPr lang="en-US" sz="1400" dirty="0" err="1"/>
              <a:t>myHero</a:t>
            </a:r>
            <a:r>
              <a:rPr lang="en-US" sz="1400" dirty="0"/>
              <a:t>&gt;</a:t>
            </a:r>
            <a:endParaRPr lang="en-US" sz="1400" dirty="0"/>
          </a:p>
          <a:p>
            <a:pPr marL="0" indent="0">
              <a:buNone/>
            </a:pPr>
            <a:r>
              <a:rPr lang="en-US" sz="1400" dirty="0"/>
              <a:t>&lt;/body&gt;</a:t>
            </a:r>
            <a:endParaRPr lang="en-US" sz="1400" dirty="0"/>
          </a:p>
          <a:p>
            <a:pPr marL="0" indent="0">
              <a:buNone/>
            </a:pPr>
            <a:r>
              <a:rPr lang="en-US" sz="1400" dirty="0"/>
              <a:t>&lt;/html&gt; </a:t>
            </a:r>
            <a:endParaRPr lang="en-US" sz="1400" dirty="0"/>
          </a:p>
          <a:p>
            <a:pPr marL="0" indent="0">
              <a:buNone/>
            </a:pPr>
            <a:r>
              <a:rPr lang="en-US" sz="1400" b="1" dirty="0"/>
              <a:t>The JavaScript statement </a:t>
            </a:r>
            <a:r>
              <a:rPr lang="en-US" sz="1400" b="1" dirty="0" err="1"/>
              <a:t>document.createElement</a:t>
            </a:r>
            <a:r>
              <a:rPr lang="en-US" sz="1400" b="1" dirty="0"/>
              <a:t>("</a:t>
            </a:r>
            <a:r>
              <a:rPr lang="en-US" sz="1400" b="1" dirty="0" err="1"/>
              <a:t>myHero</a:t>
            </a:r>
            <a:r>
              <a:rPr lang="en-US" sz="1400" b="1" dirty="0"/>
              <a:t>") is needed to create a new element in IE 9, and earlier.</a:t>
            </a:r>
            <a:endParaRPr lang="en-US" sz="1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40"/>
            <a:ext cx="10515600" cy="5996940"/>
          </a:xfrm>
        </p:spPr>
        <p:txBody>
          <a:bodyPr>
            <a:normAutofit fontScale="57500" lnSpcReduction="10000"/>
          </a:bodyPr>
          <a:lstStyle/>
          <a:p>
            <a:pPr marL="0" indent="0">
              <a:buNone/>
            </a:pPr>
            <a:r>
              <a:rPr lang="en-US" b="1"/>
              <a:t>Problem With Internet Explorer 8</a:t>
            </a:r>
            <a:endParaRPr lang="en-US" b="1"/>
          </a:p>
          <a:p>
            <a:r>
              <a:rPr lang="en-US"/>
              <a:t>IE8 (and earlier) does not allow styling of unknown elements!</a:t>
            </a:r>
            <a:endParaRPr lang="en-US"/>
          </a:p>
          <a:p>
            <a:r>
              <a:rPr lang="en-US"/>
              <a:t>The HTML5Shiv is a JavaScript workaround to enable styling of HTML5 elements in versions of Internet Explorer prior to version 9.</a:t>
            </a:r>
            <a:endParaRPr lang="en-US"/>
          </a:p>
          <a:p>
            <a:pPr marL="0" indent="0">
              <a:buNone/>
            </a:pPr>
            <a:r>
              <a:rPr lang="en-US" b="1"/>
              <a:t>Syntax For HTML5Shiv</a:t>
            </a:r>
            <a:endParaRPr lang="en-US" b="1"/>
          </a:p>
          <a:p>
            <a:r>
              <a:rPr lang="en-US"/>
              <a:t>The HTML5Shiv is placed within the &lt;head&gt; tag.</a:t>
            </a:r>
            <a:endParaRPr lang="en-US"/>
          </a:p>
          <a:p>
            <a:r>
              <a:rPr lang="en-US"/>
              <a:t>The HTML5Shiv is a javascript file that is referenced in a &lt;script&gt; tag.</a:t>
            </a:r>
            <a:endParaRPr lang="en-US"/>
          </a:p>
          <a:p>
            <a:r>
              <a:rPr lang="en-US"/>
              <a:t>You should use the HTML5Shiv when you are using the new HTML5 elements such as: &lt;article&gt;, &lt;section&gt;, &lt;aside&gt;, &lt;nav&gt;, &lt;footer&gt;.</a:t>
            </a:r>
            <a:endParaRPr lang="en-US"/>
          </a:p>
          <a:p>
            <a:pPr marL="0" indent="0">
              <a:buNone/>
            </a:pPr>
            <a:r>
              <a:rPr lang="en-US"/>
              <a:t> &lt;head&gt;</a:t>
            </a:r>
            <a:endParaRPr lang="en-US"/>
          </a:p>
          <a:p>
            <a:pPr marL="0" indent="0">
              <a:buNone/>
            </a:pPr>
            <a:r>
              <a:rPr lang="en-US"/>
              <a:t>  &lt;!--[if lt IE 9]&gt;</a:t>
            </a:r>
            <a:endParaRPr lang="en-US"/>
          </a:p>
          <a:p>
            <a:pPr marL="0" indent="0">
              <a:buNone/>
            </a:pPr>
            <a:r>
              <a:rPr lang="en-US"/>
              <a:t>    &lt;script src="/js/html5shiv.js"&gt;&lt;/script&gt;</a:t>
            </a:r>
            <a:endParaRPr lang="en-US"/>
          </a:p>
          <a:p>
            <a:pPr marL="0" indent="0">
              <a:buNone/>
            </a:pPr>
            <a:r>
              <a:rPr lang="en-US"/>
              <a:t>  &lt;![endif]--&gt;</a:t>
            </a:r>
            <a:endParaRPr lang="en-US"/>
          </a:p>
          <a:p>
            <a:pPr marL="0" indent="0">
              <a:buNone/>
            </a:pPr>
            <a:r>
              <a:rPr lang="en-US"/>
              <a:t>&lt;/head&gt; </a:t>
            </a:r>
            <a:endParaRPr lang="en-US"/>
          </a:p>
          <a:p>
            <a:r>
              <a:rPr lang="en-US"/>
              <a:t>If you do not want to download and store the HTML5Shiv on your site, you could reference the version found on the CDN site.</a:t>
            </a:r>
            <a:endParaRPr lang="en-US"/>
          </a:p>
          <a:p>
            <a:pPr marL="0" indent="0">
              <a:buNone/>
            </a:pPr>
            <a:r>
              <a:rPr lang="en-US" altLang="en-US">
                <a:sym typeface="+mn-ea"/>
              </a:rPr>
              <a:t>	</a:t>
            </a:r>
            <a:r>
              <a:rPr lang="en-US">
                <a:sym typeface="+mn-ea"/>
              </a:rPr>
              <a:t>&lt;script src="https://oss.maxcdn.com/libs/html5shiv/3.7.0/html5shiv.js"&gt;&lt;/script&gt;</a:t>
            </a:r>
            <a:endParaRPr lang="en-US"/>
          </a:p>
          <a:p>
            <a:endParaRPr lang="en-US"/>
          </a:p>
          <a:p>
            <a:r>
              <a:rPr lang="en-US"/>
              <a:t>The HTML5Shiv script must be placed in the &lt;head&gt; element, after any stylesheets:</a:t>
            </a:r>
            <a:endParaRPr lang="en-US"/>
          </a:p>
          <a:p>
            <a:pPr marL="0" indent="0">
              <a:buNone/>
            </a:pP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615"/>
            <a:ext cx="11033125" cy="6586220"/>
          </a:xfrm>
        </p:spPr>
        <p:txBody>
          <a:bodyPr>
            <a:normAutofit fontScale="75000" lnSpcReduction="20000"/>
          </a:bodyPr>
          <a:lstStyle/>
          <a:p>
            <a:pPr marL="0" indent="0">
              <a:buNone/>
            </a:pPr>
            <a:r>
              <a:rPr lang="en-US" b="1" dirty="0"/>
              <a:t>New Semantic/Structural Elements</a:t>
            </a:r>
            <a:endParaRPr lang="en-US" dirty="0"/>
          </a:p>
          <a:p>
            <a:pPr marL="457200" lvl="1" indent="0">
              <a:buNone/>
            </a:pPr>
            <a:r>
              <a:rPr lang="en-US" dirty="0"/>
              <a:t>&lt;article&gt; 	Defines an article in a document</a:t>
            </a:r>
            <a:endParaRPr lang="en-US" dirty="0"/>
          </a:p>
          <a:p>
            <a:pPr marL="457200" lvl="1" indent="0">
              <a:buNone/>
            </a:pPr>
            <a:r>
              <a:rPr lang="en-US" dirty="0"/>
              <a:t>&lt;aside&gt; 	Defines content aside from the page content</a:t>
            </a:r>
            <a:endParaRPr lang="en-US" dirty="0"/>
          </a:p>
          <a:p>
            <a:pPr marL="457200" lvl="1" indent="0">
              <a:buNone/>
            </a:pPr>
            <a:r>
              <a:rPr lang="en-US" dirty="0"/>
              <a:t>&lt;</a:t>
            </a:r>
            <a:r>
              <a:rPr lang="en-US" dirty="0" err="1"/>
              <a:t>bdi</a:t>
            </a:r>
            <a:r>
              <a:rPr lang="en-US" dirty="0"/>
              <a:t>&gt; 	Isolates a part of text that might be formatted in a different direction from other text 		outside it</a:t>
            </a:r>
            <a:endParaRPr lang="en-US" dirty="0"/>
          </a:p>
          <a:p>
            <a:pPr marL="457200" lvl="1" indent="0">
              <a:buNone/>
            </a:pPr>
            <a:r>
              <a:rPr lang="en-US" dirty="0"/>
              <a:t>&lt;details&gt; 	Defines additional details that the user can view or hide</a:t>
            </a:r>
            <a:endParaRPr lang="en-US" dirty="0"/>
          </a:p>
          <a:p>
            <a:pPr marL="457200" lvl="1" indent="0">
              <a:buNone/>
            </a:pPr>
            <a:r>
              <a:rPr lang="en-US" dirty="0"/>
              <a:t>&lt;dialog&gt; 	Defines a dialog box or window</a:t>
            </a:r>
            <a:endParaRPr lang="en-US" dirty="0"/>
          </a:p>
          <a:p>
            <a:pPr marL="457200" lvl="1" indent="0">
              <a:buNone/>
            </a:pPr>
            <a:r>
              <a:rPr lang="en-US" dirty="0"/>
              <a:t>&lt;</a:t>
            </a:r>
            <a:r>
              <a:rPr lang="en-US" dirty="0" err="1"/>
              <a:t>figcaption</a:t>
            </a:r>
            <a:r>
              <a:rPr lang="en-US" dirty="0"/>
              <a:t>&gt;  Defines a caption for a &lt;figure&gt; element</a:t>
            </a:r>
            <a:endParaRPr lang="en-US" dirty="0"/>
          </a:p>
          <a:p>
            <a:pPr marL="457200" lvl="1" indent="0">
              <a:buNone/>
            </a:pPr>
            <a:r>
              <a:rPr lang="en-US" dirty="0"/>
              <a:t>&lt;figure&gt; 	Defines self-contained content</a:t>
            </a:r>
            <a:endParaRPr lang="en-US" dirty="0"/>
          </a:p>
          <a:p>
            <a:pPr marL="457200" lvl="1" indent="0">
              <a:buNone/>
            </a:pPr>
            <a:r>
              <a:rPr lang="en-US" dirty="0"/>
              <a:t>&lt;footer&gt; 	Defines a footer for a document or section</a:t>
            </a:r>
            <a:endParaRPr lang="en-US" dirty="0"/>
          </a:p>
          <a:p>
            <a:pPr marL="457200" lvl="1" indent="0">
              <a:buNone/>
            </a:pPr>
            <a:r>
              <a:rPr lang="en-US" dirty="0"/>
              <a:t>&lt;header&gt; 	Defines a header for a document or section</a:t>
            </a:r>
            <a:endParaRPr lang="en-US" dirty="0"/>
          </a:p>
          <a:p>
            <a:pPr marL="457200" lvl="1" indent="0">
              <a:buNone/>
            </a:pPr>
            <a:r>
              <a:rPr lang="en-US" dirty="0"/>
              <a:t>&lt;main&gt; 	Defines the main content of a document</a:t>
            </a:r>
            <a:endParaRPr lang="en-US" dirty="0"/>
          </a:p>
          <a:p>
            <a:pPr marL="457200" lvl="1" indent="0">
              <a:buNone/>
            </a:pPr>
            <a:r>
              <a:rPr lang="en-US" dirty="0"/>
              <a:t>&lt;mark&gt; 	Defines marked/highlighted text</a:t>
            </a:r>
            <a:endParaRPr lang="en-US" dirty="0"/>
          </a:p>
          <a:p>
            <a:pPr marL="457200" lvl="1" indent="0">
              <a:buNone/>
            </a:pPr>
            <a:r>
              <a:rPr lang="en-US" dirty="0"/>
              <a:t>&lt;meter&gt; 	Defines a scalar measurement within a known range (a gauge)</a:t>
            </a:r>
            <a:endParaRPr lang="en-US" dirty="0"/>
          </a:p>
          <a:p>
            <a:pPr marL="457200" lvl="1" indent="0">
              <a:buNone/>
            </a:pPr>
            <a:r>
              <a:rPr lang="en-US" dirty="0"/>
              <a:t>&lt;</a:t>
            </a:r>
            <a:r>
              <a:rPr lang="en-US" dirty="0" err="1"/>
              <a:t>nav</a:t>
            </a:r>
            <a:r>
              <a:rPr lang="en-US" dirty="0"/>
              <a:t>&gt; 	Defines navigation links</a:t>
            </a:r>
            <a:endParaRPr lang="en-US" dirty="0"/>
          </a:p>
          <a:p>
            <a:pPr marL="457200" lvl="1" indent="0">
              <a:buNone/>
            </a:pPr>
            <a:r>
              <a:rPr lang="en-US" dirty="0"/>
              <a:t>&lt;progress&gt;    Represents the progress of a task</a:t>
            </a:r>
            <a:endParaRPr lang="en-US" dirty="0"/>
          </a:p>
          <a:p>
            <a:pPr marL="457200" lvl="1" indent="0">
              <a:buNone/>
            </a:pPr>
            <a:r>
              <a:rPr lang="en-US" dirty="0"/>
              <a:t>&lt;</a:t>
            </a:r>
            <a:r>
              <a:rPr lang="en-US" dirty="0" err="1"/>
              <a:t>rp</a:t>
            </a:r>
            <a:r>
              <a:rPr lang="en-US" dirty="0"/>
              <a:t>&gt; 	</a:t>
            </a:r>
            <a:r>
              <a:rPr lang="en-US" dirty="0" smtClean="0"/>
              <a:t>Defines </a:t>
            </a:r>
            <a:r>
              <a:rPr lang="en-US" dirty="0"/>
              <a:t>what to show in browsers that do not support ruby annotations</a:t>
            </a:r>
            <a:endParaRPr lang="en-US" dirty="0"/>
          </a:p>
          <a:p>
            <a:pPr marL="457200" lvl="1" indent="0">
              <a:buNone/>
            </a:pPr>
            <a:r>
              <a:rPr lang="en-US" dirty="0"/>
              <a:t>&lt;</a:t>
            </a:r>
            <a:r>
              <a:rPr lang="en-US" dirty="0" err="1"/>
              <a:t>rt</a:t>
            </a:r>
            <a:r>
              <a:rPr lang="en-US" dirty="0"/>
              <a:t>&gt;   	</a:t>
            </a:r>
            <a:r>
              <a:rPr lang="en-US" dirty="0" smtClean="0"/>
              <a:t>Defines </a:t>
            </a:r>
            <a:r>
              <a:rPr lang="en-US" dirty="0"/>
              <a:t>an explanation/pronunciation of characters (for East Asian typography)</a:t>
            </a:r>
            <a:endParaRPr lang="en-US" dirty="0"/>
          </a:p>
          <a:p>
            <a:pPr marL="457200" lvl="1" indent="0">
              <a:buNone/>
            </a:pPr>
            <a:r>
              <a:rPr lang="en-US" dirty="0"/>
              <a:t>&lt;ruby&gt; 	Defines a ruby annotation (for East Asian typography)</a:t>
            </a:r>
            <a:endParaRPr lang="en-US" dirty="0"/>
          </a:p>
          <a:p>
            <a:pPr marL="457200" lvl="1" indent="0">
              <a:buNone/>
            </a:pPr>
            <a:r>
              <a:rPr lang="en-US" dirty="0"/>
              <a:t>&lt;section&gt; 	Defines a section in a document</a:t>
            </a:r>
            <a:endParaRPr lang="en-US" dirty="0"/>
          </a:p>
          <a:p>
            <a:pPr marL="457200" lvl="1" indent="0">
              <a:buNone/>
            </a:pPr>
            <a:r>
              <a:rPr lang="en-US" dirty="0"/>
              <a:t>&lt;summary&gt;   Defines a visible heading for a &lt;details&gt; element</a:t>
            </a:r>
            <a:endParaRPr lang="en-US" dirty="0"/>
          </a:p>
          <a:p>
            <a:pPr marL="457200" lvl="1" indent="0">
              <a:buNone/>
            </a:pPr>
            <a:r>
              <a:rPr lang="en-US" dirty="0"/>
              <a:t>&lt;time&gt; 	Defines a date/time</a:t>
            </a:r>
            <a:endParaRPr lang="en-US" dirty="0"/>
          </a:p>
          <a:p>
            <a:pPr marL="457200" lvl="1" indent="0">
              <a:buNone/>
            </a:pPr>
            <a:r>
              <a:rPr lang="en-US" dirty="0"/>
              <a:t>&lt;</a:t>
            </a:r>
            <a:r>
              <a:rPr lang="en-US" dirty="0" err="1"/>
              <a:t>wbr</a:t>
            </a:r>
            <a:r>
              <a:rPr lang="en-US" dirty="0"/>
              <a:t>&gt; 	Defines a possible line-break</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5740"/>
            <a:ext cx="10515600" cy="5971540"/>
          </a:xfrm>
        </p:spPr>
        <p:txBody>
          <a:bodyPr>
            <a:normAutofit fontScale="62500" lnSpcReduction="10000"/>
          </a:bodyPr>
          <a:lstStyle/>
          <a:p>
            <a:pPr marL="0" indent="0">
              <a:buNone/>
            </a:pPr>
            <a:r>
              <a:rPr lang="en-US" b="1"/>
              <a:t>New Form Elements</a:t>
            </a:r>
            <a:endParaRPr lang="en-US" b="1"/>
          </a:p>
          <a:p>
            <a:pPr marL="457200" lvl="1" indent="0">
              <a:buNone/>
            </a:pPr>
            <a:r>
              <a:rPr lang="en-US" sz="2800">
                <a:sym typeface="+mn-ea"/>
              </a:rPr>
              <a:t>&lt;datalist&gt; 	Specifies a list of pre-defined options for input controls</a:t>
            </a:r>
            <a:endParaRPr lang="en-US" sz="2800"/>
          </a:p>
          <a:p>
            <a:pPr marL="457200" lvl="1" indent="0">
              <a:buNone/>
            </a:pPr>
            <a:r>
              <a:rPr lang="en-US" sz="2800">
                <a:sym typeface="+mn-ea"/>
              </a:rPr>
              <a:t>&lt;output&gt; 	Defines the result of a calculation</a:t>
            </a:r>
            <a:endParaRPr lang="en-US" sz="2800"/>
          </a:p>
          <a:p>
            <a:pPr marL="0" indent="0">
              <a:buNone/>
            </a:pPr>
            <a:r>
              <a:rPr lang="en-US" b="1"/>
              <a:t>New Input Types</a:t>
            </a:r>
            <a:endParaRPr lang="en-US" b="1"/>
          </a:p>
          <a:p>
            <a:r>
              <a:rPr lang="en-US"/>
              <a:t>    color</a:t>
            </a:r>
            <a:endParaRPr lang="en-US"/>
          </a:p>
          <a:p>
            <a:r>
              <a:rPr lang="en-US"/>
              <a:t>    date</a:t>
            </a:r>
            <a:endParaRPr lang="en-US"/>
          </a:p>
          <a:p>
            <a:r>
              <a:rPr lang="en-US"/>
              <a:t>    datetime</a:t>
            </a:r>
            <a:endParaRPr lang="en-US"/>
          </a:p>
          <a:p>
            <a:r>
              <a:rPr lang="en-US"/>
              <a:t>    datetime-local</a:t>
            </a:r>
            <a:endParaRPr lang="en-US"/>
          </a:p>
          <a:p>
            <a:r>
              <a:rPr lang="en-US"/>
              <a:t>    email</a:t>
            </a:r>
            <a:endParaRPr lang="en-US"/>
          </a:p>
          <a:p>
            <a:r>
              <a:rPr lang="en-US"/>
              <a:t>    month</a:t>
            </a:r>
            <a:endParaRPr lang="en-US"/>
          </a:p>
          <a:p>
            <a:r>
              <a:rPr lang="en-US"/>
              <a:t>    number</a:t>
            </a:r>
            <a:endParaRPr lang="en-US"/>
          </a:p>
          <a:p>
            <a:r>
              <a:rPr lang="en-US"/>
              <a:t>    range</a:t>
            </a:r>
            <a:endParaRPr lang="en-US"/>
          </a:p>
          <a:p>
            <a:r>
              <a:rPr lang="en-US"/>
              <a:t>    search</a:t>
            </a:r>
            <a:endParaRPr lang="en-US"/>
          </a:p>
          <a:p>
            <a:r>
              <a:rPr lang="en-US"/>
              <a:t>    tel</a:t>
            </a:r>
            <a:endParaRPr lang="en-US"/>
          </a:p>
          <a:p>
            <a:r>
              <a:rPr lang="en-US"/>
              <a:t>    time</a:t>
            </a:r>
            <a:endParaRPr lang="en-US"/>
          </a:p>
          <a:p>
            <a:r>
              <a:rPr lang="en-US"/>
              <a:t>    url</a:t>
            </a:r>
            <a:endParaRPr lang="en-US"/>
          </a:p>
          <a:p>
            <a:r>
              <a:rPr lang="en-US"/>
              <a:t>    week</a:t>
            </a:r>
            <a:endParaRPr lang="en-US"/>
          </a:p>
          <a:p>
            <a:pPr marL="0" indent="0">
              <a:buNone/>
            </a:pPr>
            <a:endParaRPr lang="en-US"/>
          </a:p>
          <a:p>
            <a:pPr marL="457200" lvl="1" indent="0">
              <a:buNone/>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5910580"/>
          </a:xfrm>
        </p:spPr>
        <p:txBody>
          <a:bodyPr>
            <a:normAutofit fontScale="65000" lnSpcReduction="10000"/>
          </a:bodyPr>
          <a:lstStyle/>
          <a:p>
            <a:pPr marL="0" indent="0">
              <a:buNone/>
            </a:pPr>
            <a:r>
              <a:rPr lang="en-US" sz="2800" b="1">
                <a:sym typeface="+mn-ea"/>
              </a:rPr>
              <a:t>New Input Attributes</a:t>
            </a:r>
            <a:endParaRPr lang="en-US" sz="2800" b="1">
              <a:sym typeface="+mn-ea"/>
            </a:endParaRPr>
          </a:p>
          <a:p>
            <a:r>
              <a:rPr lang="en-US" sz="2800">
                <a:sym typeface="+mn-ea"/>
              </a:rPr>
              <a:t>    autocomplete</a:t>
            </a:r>
            <a:endParaRPr lang="en-US" sz="2800"/>
          </a:p>
          <a:p>
            <a:r>
              <a:rPr lang="en-US" sz="2800">
                <a:sym typeface="+mn-ea"/>
              </a:rPr>
              <a:t>    autofocus</a:t>
            </a:r>
            <a:endParaRPr lang="en-US" sz="2800"/>
          </a:p>
          <a:p>
            <a:r>
              <a:rPr lang="en-US" sz="2800">
                <a:sym typeface="+mn-ea"/>
              </a:rPr>
              <a:t>    form</a:t>
            </a:r>
            <a:endParaRPr lang="en-US" sz="2800"/>
          </a:p>
          <a:p>
            <a:r>
              <a:rPr lang="en-US" sz="2800">
                <a:sym typeface="+mn-ea"/>
              </a:rPr>
              <a:t>    formaction</a:t>
            </a:r>
            <a:endParaRPr lang="en-US" sz="2800"/>
          </a:p>
          <a:p>
            <a:r>
              <a:rPr lang="en-US" sz="2800">
                <a:sym typeface="+mn-ea"/>
              </a:rPr>
              <a:t>    formenctype</a:t>
            </a:r>
            <a:endParaRPr lang="en-US" sz="2800"/>
          </a:p>
          <a:p>
            <a:r>
              <a:rPr lang="en-US" sz="2800">
                <a:sym typeface="+mn-ea"/>
              </a:rPr>
              <a:t>    formmethod</a:t>
            </a:r>
            <a:endParaRPr lang="en-US" sz="2800"/>
          </a:p>
          <a:p>
            <a:r>
              <a:rPr lang="en-US" sz="2800">
                <a:sym typeface="+mn-ea"/>
              </a:rPr>
              <a:t>    formnovalidate</a:t>
            </a:r>
            <a:endParaRPr lang="en-US" sz="2800"/>
          </a:p>
          <a:p>
            <a:r>
              <a:rPr lang="en-US" sz="2800">
                <a:sym typeface="+mn-ea"/>
              </a:rPr>
              <a:t>    formtarget</a:t>
            </a:r>
            <a:endParaRPr lang="en-US" sz="2800"/>
          </a:p>
          <a:p>
            <a:r>
              <a:rPr lang="en-US" sz="2800">
                <a:sym typeface="+mn-ea"/>
              </a:rPr>
              <a:t>    height and width</a:t>
            </a:r>
            <a:endParaRPr lang="en-US" sz="2800"/>
          </a:p>
          <a:p>
            <a:r>
              <a:rPr lang="en-US" sz="2800">
                <a:sym typeface="+mn-ea"/>
              </a:rPr>
              <a:t>    list</a:t>
            </a:r>
            <a:endParaRPr lang="en-US" sz="2800"/>
          </a:p>
          <a:p>
            <a:r>
              <a:rPr lang="en-US" sz="2800">
                <a:sym typeface="+mn-ea"/>
              </a:rPr>
              <a:t>    min and max</a:t>
            </a:r>
            <a:endParaRPr lang="en-US" sz="2800"/>
          </a:p>
          <a:p>
            <a:r>
              <a:rPr lang="en-US" sz="2800">
                <a:sym typeface="+mn-ea"/>
              </a:rPr>
              <a:t>    multiple</a:t>
            </a:r>
            <a:endParaRPr lang="en-US" sz="2800"/>
          </a:p>
          <a:p>
            <a:r>
              <a:rPr lang="en-US" sz="2800">
                <a:sym typeface="+mn-ea"/>
              </a:rPr>
              <a:t>    pattern (regexp)</a:t>
            </a:r>
            <a:endParaRPr lang="en-US" sz="2800"/>
          </a:p>
          <a:p>
            <a:r>
              <a:rPr lang="en-US" sz="2800">
                <a:sym typeface="+mn-ea"/>
              </a:rPr>
              <a:t>    placeholder</a:t>
            </a:r>
            <a:endParaRPr lang="en-US" sz="2800"/>
          </a:p>
          <a:p>
            <a:r>
              <a:rPr lang="en-US" sz="2800">
                <a:sym typeface="+mn-ea"/>
              </a:rPr>
              <a:t>    required</a:t>
            </a:r>
            <a:endParaRPr lang="en-US" sz="2800"/>
          </a:p>
          <a:p>
            <a:r>
              <a:rPr lang="en-US" sz="2800">
                <a:sym typeface="+mn-ea"/>
              </a:rPr>
              <a:t>    step</a:t>
            </a:r>
            <a:endParaRPr lang="en-US" sz="2800"/>
          </a:p>
          <a:p>
            <a:pPr marL="457200" lvl="1" indent="0">
              <a:buNone/>
            </a:pPr>
            <a:endParaRPr lang="en-US" altLang="en-US" sz="2800"/>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20004</Words>
  <Application>WPS Presentation</Application>
  <PresentationFormat>Custom</PresentationFormat>
  <Paragraphs>499</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Calibri Light</vt:lpstr>
      <vt:lpstr>Microsoft YaHei</vt:lpstr>
      <vt:lpstr>Droid Sans Fallback</vt:lpstr>
      <vt:lpstr>Arial Unicode MS</vt:lpstr>
      <vt:lpstr>Calibri</vt:lpstr>
      <vt:lpstr>Trebuchet MS</vt:lpstr>
      <vt:lpstr>OpenSymbol</vt:lpstr>
      <vt:lpstr>Office Theme</vt:lpstr>
      <vt:lpstr>HTML5</vt:lpstr>
      <vt:lpstr>What is new in HTML5?</vt:lpstr>
      <vt:lpstr>HTML5 new elements</vt:lpstr>
      <vt:lpstr>HTML5 Browser Support</vt:lpstr>
      <vt:lpstr>Add New Elements to HTML</vt:lpstr>
      <vt:lpstr>PowerPoint 演示文稿</vt:lpstr>
      <vt:lpstr>PowerPoint 演示文稿</vt:lpstr>
      <vt:lpstr>PowerPoint 演示文稿</vt:lpstr>
      <vt:lpstr>PowerPoint 演示文稿</vt:lpstr>
      <vt:lpstr>PowerPoint 演示文稿</vt:lpstr>
      <vt:lpstr>Semantic Elements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Setting The Viewport</vt:lpstr>
      <vt:lpstr>HTML Graphics</vt:lpstr>
      <vt:lpstr>PowerPoint 演示文稿</vt:lpstr>
      <vt:lpstr>PowerPoint 演示文稿</vt:lpstr>
      <vt:lpstr>PowerPoint 演示文稿</vt:lpstr>
      <vt:lpstr>HTML Multimedia</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nimisha</dc:creator>
  <cp:lastModifiedBy>nimisha</cp:lastModifiedBy>
  <cp:revision>107</cp:revision>
  <dcterms:created xsi:type="dcterms:W3CDTF">2024-07-06T06:20:52Z</dcterms:created>
  <dcterms:modified xsi:type="dcterms:W3CDTF">2024-07-06T06:20:52Z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