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1" r:id="rId10"/>
    <p:sldId id="266" r:id="rId11"/>
    <p:sldId id="265" r:id="rId12"/>
    <p:sldId id="264" r:id="rId13"/>
    <p:sldId id="263" r:id="rId14"/>
    <p:sldId id="271" r:id="rId15"/>
    <p:sldId id="272" r:id="rId16"/>
    <p:sldId id="273" r:id="rId17"/>
    <p:sldId id="274" r:id="rId18"/>
    <p:sldId id="275" r:id="rId19"/>
    <p:sldId id="276" r:id="rId20"/>
    <p:sldId id="283" r:id="rId21"/>
    <p:sldId id="284" r:id="rId22"/>
    <p:sldId id="285" r:id="rId23"/>
    <p:sldId id="286" r:id="rId24"/>
    <p:sldId id="287" r:id="rId25"/>
    <p:sldId id="262" r:id="rId26"/>
    <p:sldId id="289" r:id="rId27"/>
    <p:sldId id="290" r:id="rId28"/>
    <p:sldId id="291" r:id="rId29"/>
    <p:sldId id="292" r:id="rId30"/>
    <p:sldId id="293" r:id="rId31"/>
    <p:sldId id="294" r:id="rId32"/>
    <p:sldId id="288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296" r:id="rId41"/>
    <p:sldId id="306" r:id="rId42"/>
    <p:sldId id="307" r:id="rId43"/>
    <p:sldId id="308" r:id="rId44"/>
    <p:sldId id="309" r:id="rId45"/>
    <p:sldId id="310" r:id="rId46"/>
    <p:sldId id="305" r:id="rId47"/>
    <p:sldId id="313" r:id="rId48"/>
    <p:sldId id="314" r:id="rId49"/>
    <p:sldId id="315" r:id="rId50"/>
    <p:sldId id="316" r:id="rId51"/>
    <p:sldId id="317" r:id="rId52"/>
    <p:sldId id="318" r:id="rId53"/>
    <p:sldId id="312" r:id="rId54"/>
    <p:sldId id="322" r:id="rId55"/>
    <p:sldId id="323" r:id="rId56"/>
    <p:sldId id="324" r:id="rId57"/>
    <p:sldId id="325" r:id="rId58"/>
    <p:sldId id="326" r:id="rId59"/>
    <p:sldId id="327" r:id="rId60"/>
    <p:sldId id="321" r:id="rId61"/>
    <p:sldId id="330" r:id="rId62"/>
    <p:sldId id="331" r:id="rId63"/>
    <p:sldId id="332" r:id="rId64"/>
    <p:sldId id="335" r:id="rId65"/>
    <p:sldId id="333" r:id="rId66"/>
    <p:sldId id="329" r:id="rId67"/>
    <p:sldId id="336" r:id="rId68"/>
    <p:sldId id="338" r:id="rId69"/>
    <p:sldId id="339" r:id="rId70"/>
    <p:sldId id="340" r:id="rId71"/>
    <p:sldId id="341" r:id="rId72"/>
    <p:sldId id="337" r:id="rId73"/>
    <p:sldId id="345" r:id="rId74"/>
    <p:sldId id="346" r:id="rId75"/>
    <p:sldId id="347" r:id="rId76"/>
    <p:sldId id="344" r:id="rId7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66" d="100"/>
          <a:sy n="66" d="100"/>
        </p:scale>
        <p:origin x="63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5125" y="4100195"/>
            <a:ext cx="5222875" cy="1655445"/>
          </a:xfrm>
        </p:spPr>
        <p:txBody>
          <a:bodyPr/>
          <a:lstStyle/>
          <a:p>
            <a:r>
              <a:rPr lang="en-US" altLang="en-US"/>
              <a:t>By:-</a:t>
            </a:r>
          </a:p>
          <a:p>
            <a:pPr algn="r"/>
            <a:r>
              <a:rPr lang="en-US" altLang="en-US"/>
              <a:t>Vilas Machhi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43815"/>
            <a:ext cx="10515600" cy="1325563"/>
          </a:xfrm>
        </p:spPr>
        <p:txBody>
          <a:bodyPr/>
          <a:lstStyle/>
          <a:p>
            <a:r>
              <a:rPr lang="en-US"/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6940"/>
            <a:ext cx="11050270" cy="5795010"/>
          </a:xfrm>
        </p:spPr>
        <p:txBody>
          <a:bodyPr>
            <a:normAutofit lnSpcReduction="20000"/>
          </a:bodyPr>
          <a:lstStyle/>
          <a:p>
            <a:r>
              <a:rPr lang="en-US" sz="2000"/>
              <a:t>The Bootstrap grid system has four classes:</a:t>
            </a:r>
          </a:p>
          <a:p>
            <a:pPr lvl="1"/>
            <a:r>
              <a:rPr lang="en-US" sz="2000"/>
              <a:t>xs (for phones - screens less than 768px wide)</a:t>
            </a:r>
          </a:p>
          <a:p>
            <a:pPr lvl="1"/>
            <a:r>
              <a:rPr lang="en-US" sz="2000"/>
              <a:t>sm (for tablets - screens equal to or greater than 768px wide)</a:t>
            </a:r>
          </a:p>
          <a:p>
            <a:pPr lvl="1"/>
            <a:r>
              <a:rPr lang="en-US" sz="2000"/>
              <a:t>md (for small laptops - screens equal to or greater than 992px wide)</a:t>
            </a:r>
          </a:p>
          <a:p>
            <a:pPr lvl="1"/>
            <a:r>
              <a:rPr lang="en-US" sz="2000"/>
              <a:t>lg (for laptops and desktops - screens equal to or greater than 1200px wide)</a:t>
            </a:r>
          </a:p>
          <a:p>
            <a:r>
              <a:rPr lang="en-US" sz="2000"/>
              <a:t>The classes above can be combined to create more dynamic and flexible layouts.</a:t>
            </a:r>
          </a:p>
          <a:p>
            <a:r>
              <a:rPr lang="en-US" sz="2000"/>
              <a:t>The following is a basic structure of a Bootstrap grid:</a:t>
            </a:r>
          </a:p>
          <a:p>
            <a:pPr marL="457200" lvl="1" indent="0">
              <a:buNone/>
            </a:pPr>
            <a:r>
              <a:rPr lang="en-US" sz="2000"/>
              <a:t>&lt;div class="row"&gt;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&lt;/div&gt;</a:t>
            </a:r>
          </a:p>
          <a:p>
            <a:pPr marL="457200" lvl="1" indent="0">
              <a:buNone/>
            </a:pPr>
            <a:r>
              <a:rPr lang="en-US" sz="2000"/>
              <a:t>&lt;div class="row"&gt;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  &lt;div class="col-*-*"&gt;&lt;/div&gt;</a:t>
            </a:r>
          </a:p>
          <a:p>
            <a:pPr marL="457200" lvl="1" indent="0">
              <a:buNone/>
            </a:pPr>
            <a:r>
              <a:rPr lang="en-US" sz="2000"/>
              <a:t>&lt;/div&gt;</a:t>
            </a:r>
          </a:p>
          <a:p>
            <a:pPr marL="457200" lvl="1" indent="0">
              <a:buNone/>
            </a:pPr>
            <a:r>
              <a:rPr lang="en-US" sz="2000"/>
              <a:t>&lt;div class="row"&gt;</a:t>
            </a:r>
          </a:p>
          <a:p>
            <a:pPr marL="457200" lvl="1" indent="0">
              <a:buNone/>
            </a:pPr>
            <a:r>
              <a:rPr lang="en-US" sz="2000"/>
              <a:t>  ...</a:t>
            </a:r>
          </a:p>
          <a:p>
            <a:pPr marL="457200" lvl="1" indent="0">
              <a:buNone/>
            </a:pPr>
            <a:r>
              <a:rPr lang="en-US" sz="2000"/>
              <a:t>&lt;/div&gt;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5972810"/>
          </a:xfrm>
        </p:spPr>
        <p:txBody>
          <a:bodyPr>
            <a:normAutofit/>
          </a:bodyPr>
          <a:lstStyle/>
          <a:p>
            <a:r>
              <a:rPr lang="en-US"/>
              <a:t>First; create a row (&lt;div class="row"&gt;). Then, add the desired number of columns (tags with appropriate .col-*-* classes). Note that numbers in .col-*-* should always add up to 12 for each row.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class="row"&gt;</a:t>
            </a:r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r>
              <a:rPr lang="en-US" altLang="en-US"/>
              <a:t>E</a:t>
            </a:r>
            <a:r>
              <a:rPr lang="en-US"/>
              <a:t>xample shows how to get a three equal-width columns starting at tablets and scaling to large desktops. On mobile phones or screens that are less than 768px wide, the columns will automatically stack: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Two Unequal Columns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class="row"&gt;</a:t>
            </a:r>
          </a:p>
          <a:p>
            <a:pPr marL="457200" lvl="1" indent="0">
              <a:buNone/>
            </a:pPr>
            <a:r>
              <a:rPr lang="en-US"/>
              <a:t>  &lt;div class="col-sm-4"&gt;.col-sm-4&lt;/div&gt;</a:t>
            </a:r>
          </a:p>
          <a:p>
            <a:pPr marL="457200" lvl="1" indent="0">
              <a:buNone/>
            </a:pPr>
            <a:r>
              <a:rPr lang="en-US"/>
              <a:t>  &lt;div class="col-sm-8"&gt;.col-sm-8&lt;/div&gt;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6035"/>
            <a:ext cx="10515600" cy="1325563"/>
          </a:xfrm>
        </p:spPr>
        <p:txBody>
          <a:bodyPr/>
          <a:lstStyle/>
          <a:p>
            <a:r>
              <a:rPr lang="en-US"/>
              <a:t>Bootstrap Text/Typography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350"/>
            <a:ext cx="11032490" cy="550608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Bootstrap's Default Settings</a:t>
            </a:r>
            <a:endParaRPr lang="en-US"/>
          </a:p>
          <a:p>
            <a:r>
              <a:rPr lang="en-US"/>
              <a:t>Bootstrap's global default font-size is 14px, with a line-height of 1.428.</a:t>
            </a:r>
          </a:p>
          <a:p>
            <a:r>
              <a:rPr lang="en-US"/>
              <a:t>This is applied to the &lt;body&gt; element and all paragraphs (&lt;p&gt;).</a:t>
            </a:r>
          </a:p>
          <a:p>
            <a:r>
              <a:rPr lang="en-US"/>
              <a:t>In addition, all &lt;p&gt; elements have a bottom margin that equals half their computed line-height (10px by default).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&lt;small&gt;</a:t>
            </a:r>
            <a:endParaRPr lang="en-US"/>
          </a:p>
          <a:p>
            <a:r>
              <a:rPr lang="en-US"/>
              <a:t>In Bootstrap the HTML &lt;small&gt; element is used to create a lighter, secondary text in any heading: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&lt;div class="container"&gt;</a:t>
            </a:r>
          </a:p>
          <a:p>
            <a:pPr marL="0" indent="0">
              <a:buNone/>
            </a:pPr>
            <a:r>
              <a:rPr lang="en-US"/>
              <a:t>  &lt;h1&gt;Lighter, Secondary Text&lt;/h1&gt;</a:t>
            </a:r>
          </a:p>
          <a:p>
            <a:pPr marL="0" indent="0">
              <a:buNone/>
            </a:pPr>
            <a:r>
              <a:rPr lang="en-US"/>
              <a:t>  &lt;p&gt;The small element is used to create a lighter, secondary text in any heading:&lt;/p&gt;       </a:t>
            </a:r>
          </a:p>
          <a:p>
            <a:pPr marL="0" indent="0">
              <a:buNone/>
            </a:pPr>
            <a:r>
              <a:rPr lang="en-US"/>
              <a:t>  &lt;h1&gt;h1 heading &lt;small&gt;secondary text&lt;/small&gt;&lt;/h1&gt;</a:t>
            </a:r>
          </a:p>
          <a:p>
            <a:pPr marL="0" indent="0">
              <a:buNone/>
            </a:pPr>
            <a:r>
              <a:rPr lang="en-US"/>
              <a:t>  &lt;h2&gt;h2 heading &lt;small&gt;secondary text&lt;/small&gt;&lt;/h2&gt;</a:t>
            </a:r>
          </a:p>
          <a:p>
            <a:pPr marL="0" indent="0">
              <a:buNone/>
            </a:pPr>
            <a:r>
              <a:rPr lang="en-US"/>
              <a:t>  &lt;/div&gt;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85"/>
            <a:ext cx="10515600" cy="664654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&lt;mark&gt;</a:t>
            </a:r>
            <a:endParaRPr lang="en-US"/>
          </a:p>
          <a:p>
            <a:r>
              <a:rPr lang="en-US"/>
              <a:t>Bootstrap will style the HTML &lt;mark&gt; element </a:t>
            </a:r>
            <a:r>
              <a:rPr lang="en-US" altLang="en-US"/>
              <a:t>to highlight text</a:t>
            </a:r>
          </a:p>
          <a:p>
            <a:pPr marL="0" indent="0">
              <a:buNone/>
            </a:pPr>
            <a:r>
              <a:rPr lang="en-US" b="1"/>
              <a:t>&lt;abbr&gt;</a:t>
            </a:r>
            <a:endParaRPr lang="en-US"/>
          </a:p>
          <a:p>
            <a:r>
              <a:rPr lang="en-US"/>
              <a:t>&lt;abbr&gt; element is used to mark up an abbreviation or acronym</a:t>
            </a:r>
          </a:p>
          <a:p>
            <a:pPr marL="0" indent="0">
              <a:buNone/>
            </a:pPr>
            <a:r>
              <a:rPr lang="en-US" b="1"/>
              <a:t>&lt;blockquote&gt;</a:t>
            </a:r>
            <a:endParaRPr lang="en-US"/>
          </a:p>
          <a:p>
            <a:r>
              <a:rPr lang="en-US"/>
              <a:t>Bootstrap &lt;blockquote&gt; element is used to present content from another source</a:t>
            </a:r>
          </a:p>
          <a:p>
            <a:r>
              <a:rPr lang="en-US"/>
              <a:t>To show the quote on the right, use the .blockquote-reverse class:</a:t>
            </a:r>
          </a:p>
          <a:p>
            <a:pPr marL="0" indent="0">
              <a:buNone/>
            </a:pPr>
            <a:r>
              <a:rPr lang="en-US" b="1"/>
              <a:t>&lt;dl&gt;</a:t>
            </a:r>
            <a:endParaRPr lang="en-US"/>
          </a:p>
          <a:p>
            <a:r>
              <a:rPr lang="en-US"/>
              <a:t>Bootstrap &lt;dl&gt; element indicates a description list</a:t>
            </a:r>
          </a:p>
          <a:p>
            <a:pPr marL="0" indent="0">
              <a:buNone/>
            </a:pPr>
            <a:r>
              <a:rPr lang="en-US" b="1"/>
              <a:t>&lt;code&gt;</a:t>
            </a:r>
            <a:endParaRPr lang="en-US"/>
          </a:p>
          <a:p>
            <a:r>
              <a:rPr lang="en-US"/>
              <a:t>Inline snippets of code should be embedded in the code element</a:t>
            </a:r>
          </a:p>
          <a:p>
            <a:pPr marL="0" indent="0">
              <a:buNone/>
            </a:pPr>
            <a:r>
              <a:rPr lang="en-US" b="1"/>
              <a:t>&lt;kbd&gt;</a:t>
            </a:r>
            <a:endParaRPr lang="en-US"/>
          </a:p>
          <a:p>
            <a:r>
              <a:rPr lang="en-US"/>
              <a:t>To indicate input that is typically entered via the keyboard, use the kbd element.</a:t>
            </a:r>
          </a:p>
          <a:p>
            <a:pPr marL="0" indent="0">
              <a:buNone/>
            </a:pPr>
            <a:r>
              <a:rPr lang="en-US" b="1"/>
              <a:t>&lt;pre&gt;</a:t>
            </a:r>
            <a:endParaRPr lang="en-US"/>
          </a:p>
          <a:p>
            <a:r>
              <a:rPr lang="en-US"/>
              <a:t>For multiple lines of code, use the pre element</a:t>
            </a:r>
            <a:r>
              <a:rPr lang="en-US" altLang="en-US"/>
              <a:t>. Text in a pre element </a:t>
            </a:r>
            <a:r>
              <a:rPr lang="en-US"/>
              <a:t>is displayed in a fixed-width font, and it preserves both spaces and line breaks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Contextual Colors and Backgrounds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/>
              <a:t>Bootstrap also has some contextual classes that can be used to provide "meaning through colors".</a:t>
            </a:r>
          </a:p>
          <a:p>
            <a:r>
              <a:rPr lang="en-US"/>
              <a:t>The classes for text colors are:.text-muted, .text-primary, .text-success, .text-info, .text-warning, and .text-danger:</a:t>
            </a:r>
          </a:p>
          <a:p>
            <a:pPr marL="0" indent="0">
              <a:buNone/>
            </a:pPr>
            <a:r>
              <a:rPr lang="en-US" altLang="en-US" b="1"/>
              <a:t>Example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&lt;p class="text-muted"&gt;This text is muted.&lt;/p&gt;</a:t>
            </a:r>
          </a:p>
          <a:p>
            <a:pPr marL="0" indent="0">
              <a:buNone/>
            </a:pPr>
            <a:r>
              <a:rPr lang="en-US" altLang="en-US"/>
              <a:t>  &lt;p class="text-primary"&gt;This text is important.&lt;/p&gt;</a:t>
            </a:r>
          </a:p>
          <a:p>
            <a:pPr marL="0" indent="0">
              <a:buNone/>
            </a:pPr>
            <a:r>
              <a:rPr lang="en-US" altLang="en-US"/>
              <a:t>  &lt;p class="text-success"&gt;This text indicates success.&lt;/p&gt;</a:t>
            </a:r>
          </a:p>
          <a:p>
            <a:pPr marL="0" indent="0">
              <a:buNone/>
            </a:pPr>
            <a:r>
              <a:rPr lang="en-US" altLang="en-US"/>
              <a:t>  &lt;p class="text-info"&gt;This text represents some information.&lt;/p&gt;</a:t>
            </a:r>
          </a:p>
          <a:p>
            <a:pPr marL="0" indent="0">
              <a:buNone/>
            </a:pPr>
            <a:r>
              <a:rPr lang="en-US" altLang="en-US"/>
              <a:t>  &lt;p class="text-warning"&gt;This text represents a warning.&lt;/p&gt;</a:t>
            </a:r>
          </a:p>
          <a:p>
            <a:pPr marL="0" indent="0">
              <a:buNone/>
            </a:pPr>
            <a:r>
              <a:rPr lang="en-US" altLang="en-US"/>
              <a:t>  &lt;p class="text-danger"&gt;This text represents danger.&lt;/p&gt;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570"/>
            <a:ext cx="10515600" cy="5934710"/>
          </a:xfrm>
        </p:spPr>
        <p:txBody>
          <a:bodyPr>
            <a:normAutofit/>
          </a:bodyPr>
          <a:lstStyle/>
          <a:p>
            <a:r>
              <a:rPr lang="en-US"/>
              <a:t>The classes for background colors are:.bg-primary, .bg-success, .bg-info, .bg-warning, and .bg-danger:</a:t>
            </a:r>
          </a:p>
          <a:p>
            <a:pPr marL="0" indent="0">
              <a:buNone/>
            </a:pPr>
            <a:r>
              <a:rPr lang="en-US" altLang="en-US" b="1"/>
              <a:t>Example: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&lt;p class="bg-primary"&gt;This text is important.&lt;/p&gt;</a:t>
            </a:r>
          </a:p>
          <a:p>
            <a:pPr marL="0" indent="0">
              <a:buNone/>
            </a:pPr>
            <a:r>
              <a:rPr lang="en-US" altLang="en-US"/>
              <a:t>  &lt;p class="bg-success"&gt;This text indicates success.&lt;/p&gt;</a:t>
            </a:r>
          </a:p>
          <a:p>
            <a:pPr marL="0" indent="0">
              <a:buNone/>
            </a:pPr>
            <a:r>
              <a:rPr lang="en-US" altLang="en-US"/>
              <a:t>  &lt;p class="bg-info"&gt;This text represents some information.&lt;/p&gt;</a:t>
            </a:r>
          </a:p>
          <a:p>
            <a:pPr marL="0" indent="0">
              <a:buNone/>
            </a:pPr>
            <a:r>
              <a:rPr lang="en-US" altLang="en-US"/>
              <a:t>  &lt;p class="bg-warning"&gt;This text represents a warning.&lt;/p&gt;</a:t>
            </a:r>
          </a:p>
          <a:p>
            <a:pPr marL="0" indent="0">
              <a:buNone/>
            </a:pPr>
            <a:r>
              <a:rPr lang="en-US" altLang="en-US"/>
              <a:t>  &lt;p class="bg-danger"&gt;This text represents danger.&lt;/p&gt;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500"/>
            <a:ext cx="10515600" cy="810260"/>
          </a:xfrm>
        </p:spPr>
        <p:txBody>
          <a:bodyPr/>
          <a:lstStyle/>
          <a:p>
            <a:r>
              <a:rPr lang="en-US"/>
              <a:t>More Typography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3125"/>
            <a:ext cx="10515600" cy="5758180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Class 	                     Description</a:t>
            </a:r>
            <a:r>
              <a:rPr lang="en-US"/>
              <a:t> 	</a:t>
            </a:r>
          </a:p>
          <a:p>
            <a:pPr marL="0" indent="0">
              <a:buNone/>
            </a:pPr>
            <a:r>
              <a:rPr lang="en-US"/>
              <a:t>.lead 	                 Makes a paragraph stand out 	</a:t>
            </a:r>
          </a:p>
          <a:p>
            <a:pPr marL="0" indent="0">
              <a:buNone/>
            </a:pPr>
            <a:r>
              <a:rPr lang="en-US"/>
              <a:t>.small 	                 Indicates smaller text (set to 85% of the size of the parent) 	</a:t>
            </a:r>
          </a:p>
          <a:p>
            <a:pPr marL="0" indent="0">
              <a:buNone/>
            </a:pPr>
            <a:r>
              <a:rPr lang="en-US"/>
              <a:t>.text-left                    Indicates left-aligned text 	</a:t>
            </a:r>
          </a:p>
          <a:p>
            <a:pPr marL="0" indent="0">
              <a:buNone/>
            </a:pPr>
            <a:r>
              <a:rPr lang="en-US"/>
              <a:t>.text-center                Indicates center-aligned text 	</a:t>
            </a:r>
          </a:p>
          <a:p>
            <a:pPr marL="0" indent="0">
              <a:buNone/>
            </a:pPr>
            <a:r>
              <a:rPr lang="en-US"/>
              <a:t>.text-right 	                 Indicates right-aligned text 	</a:t>
            </a:r>
          </a:p>
          <a:p>
            <a:pPr marL="0" indent="0">
              <a:buNone/>
            </a:pPr>
            <a:r>
              <a:rPr lang="en-US"/>
              <a:t>.text-justify                Indicates justified text 	</a:t>
            </a:r>
          </a:p>
          <a:p>
            <a:pPr marL="0" indent="0">
              <a:buNone/>
            </a:pPr>
            <a:r>
              <a:rPr lang="en-US"/>
              <a:t>.text-nowrap               Indicates no wrap text 	</a:t>
            </a:r>
          </a:p>
          <a:p>
            <a:pPr marL="0" indent="0">
              <a:buNone/>
            </a:pPr>
            <a:r>
              <a:rPr lang="en-US"/>
              <a:t>.text-lowercase           Indicates lowercased text 	</a:t>
            </a:r>
          </a:p>
          <a:p>
            <a:pPr marL="0" indent="0">
              <a:buNone/>
            </a:pPr>
            <a:r>
              <a:rPr lang="en-US"/>
              <a:t>.text-uppercase           Indicates uppercased text 	</a:t>
            </a:r>
          </a:p>
          <a:p>
            <a:pPr marL="0" indent="0">
              <a:buNone/>
            </a:pPr>
            <a:r>
              <a:rPr lang="en-US"/>
              <a:t>.text-capitalize            Indicates capitalized text 	</a:t>
            </a:r>
          </a:p>
          <a:p>
            <a:pPr marL="0" indent="0">
              <a:buNone/>
            </a:pPr>
            <a:r>
              <a:rPr lang="en-US"/>
              <a:t>.initialism                    Displays the text inside an &lt;abbr&gt; element in a slightly smaller font size 	</a:t>
            </a:r>
          </a:p>
          <a:p>
            <a:pPr marL="0" indent="0">
              <a:buNone/>
            </a:pPr>
            <a:r>
              <a:rPr lang="en-US"/>
              <a:t>.list-unstyled                Removes the default list-style and left margin on list items (works on both &lt;ul&gt; and &lt;ol&gt;). </a:t>
            </a:r>
            <a:r>
              <a:rPr lang="en-US" altLang="en-US"/>
              <a:t>T</a:t>
            </a:r>
            <a:r>
              <a:rPr lang="en-US"/>
              <a:t>his class   		 only applies to immediate children list items (to remove the default list-style from any nested lists,    		 apply this class to any nested lists as well) 	</a:t>
            </a:r>
          </a:p>
          <a:p>
            <a:pPr marL="0" indent="0">
              <a:buNone/>
            </a:pPr>
            <a:r>
              <a:rPr lang="en-US"/>
              <a:t>.list-inline                     Places all list items on a single line 	</a:t>
            </a:r>
          </a:p>
          <a:p>
            <a:pPr marL="0" indent="0">
              <a:buNone/>
            </a:pPr>
            <a:r>
              <a:rPr lang="en-US"/>
              <a:t>.dl-horizontal              Lines up the terms (&lt;dt&gt;) and descriptions (&lt;dd&gt;) in &lt;dl&gt; elements side-by-side. Starts off like default 		                 &lt;dl&gt;s, but when the browser window expands, it will line up side-by-side 	</a:t>
            </a:r>
          </a:p>
          <a:p>
            <a:pPr marL="0" indent="0">
              <a:buNone/>
            </a:pPr>
            <a:r>
              <a:rPr lang="en-US"/>
              <a:t>.pre-scrollable             Makes a &lt;pre&gt; element scrollable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3020"/>
            <a:ext cx="10515600" cy="1031240"/>
          </a:xfrm>
        </p:spPr>
        <p:txBody>
          <a:bodyPr/>
          <a:lstStyle/>
          <a:p>
            <a:r>
              <a:rPr lang="en-US"/>
              <a:t>Bootstrap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7085"/>
            <a:ext cx="10515600" cy="5737860"/>
          </a:xfrm>
        </p:spPr>
        <p:txBody>
          <a:bodyPr>
            <a:normAutofit fontScale="90000"/>
          </a:bodyPr>
          <a:lstStyle/>
          <a:p>
            <a:r>
              <a:rPr lang="en-US"/>
              <a:t>A basic Bootstrap table has a light padding and only horizontal dividers.</a:t>
            </a:r>
          </a:p>
          <a:p>
            <a:r>
              <a:rPr lang="en-US"/>
              <a:t>The .table class adds basic styling to a table</a:t>
            </a:r>
          </a:p>
          <a:p>
            <a:r>
              <a:rPr lang="en-US"/>
              <a:t>The .table-striped class adds zebra-stripes to a table</a:t>
            </a:r>
          </a:p>
          <a:p>
            <a:r>
              <a:rPr lang="en-US"/>
              <a:t>The .table-bordered class adds borders on all sides of the table and cells</a:t>
            </a:r>
          </a:p>
          <a:p>
            <a:r>
              <a:rPr lang="en-US"/>
              <a:t>The .table-hover class adds a hover effect (grey background color) on table rows</a:t>
            </a:r>
          </a:p>
          <a:p>
            <a:r>
              <a:rPr lang="en-US"/>
              <a:t>The .table-condensed class makes a table more compact by cutting cell padding in half</a:t>
            </a:r>
          </a:p>
          <a:p>
            <a:pPr marL="0" indent="0">
              <a:buNone/>
            </a:pPr>
            <a:r>
              <a:rPr lang="en-US" b="1"/>
              <a:t>Contextual Classes</a:t>
            </a:r>
            <a:endParaRPr lang="en-US"/>
          </a:p>
          <a:p>
            <a:r>
              <a:rPr lang="en-US"/>
              <a:t>Contextual classes can be used to color table rows (&lt;tr&gt;) or table cells (&lt;td&gt;)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75"/>
            <a:ext cx="10515600" cy="6205855"/>
          </a:xfrm>
        </p:spPr>
        <p:txBody>
          <a:bodyPr>
            <a:normAutofit fontScale="70000"/>
          </a:bodyPr>
          <a:lstStyle/>
          <a:p>
            <a:r>
              <a:rPr lang="en-US"/>
              <a:t>The contextual classes that can be used are:</a:t>
            </a:r>
          </a:p>
          <a:p>
            <a:pPr marL="0" indent="0">
              <a:buNone/>
            </a:pPr>
            <a:r>
              <a:rPr lang="en-US" b="1"/>
              <a:t>Class 	   Description</a:t>
            </a:r>
            <a:endParaRPr lang="en-US"/>
          </a:p>
          <a:p>
            <a:pPr marL="0" indent="0">
              <a:buNone/>
            </a:pPr>
            <a:r>
              <a:rPr lang="en-US"/>
              <a:t>.active 	     Applies the hover color to the table row or table cell</a:t>
            </a:r>
          </a:p>
          <a:p>
            <a:pPr marL="0" indent="0">
              <a:buNone/>
            </a:pPr>
            <a:r>
              <a:rPr lang="en-US"/>
              <a:t>.success    Indicates a successful or positive action</a:t>
            </a:r>
          </a:p>
          <a:p>
            <a:pPr marL="0" indent="0">
              <a:buNone/>
            </a:pPr>
            <a:r>
              <a:rPr lang="en-US"/>
              <a:t>.info 	     Indicates a neutral informative change or action</a:t>
            </a:r>
          </a:p>
          <a:p>
            <a:pPr marL="0" indent="0">
              <a:buNone/>
            </a:pPr>
            <a:r>
              <a:rPr lang="en-US"/>
              <a:t>.warning    Indicates a warning that might need attention</a:t>
            </a:r>
          </a:p>
          <a:p>
            <a:pPr marL="0" indent="0">
              <a:buNone/>
            </a:pPr>
            <a:r>
              <a:rPr lang="en-US"/>
              <a:t>.danger     Indicates a dangerous or potentially negative action</a:t>
            </a:r>
          </a:p>
          <a:p>
            <a:pPr marL="0" indent="0">
              <a:buNone/>
            </a:pPr>
            <a:r>
              <a:rPr lang="en-US" b="1"/>
              <a:t>Responsive Tables</a:t>
            </a:r>
            <a:endParaRPr lang="en-US"/>
          </a:p>
          <a:p>
            <a:r>
              <a:rPr lang="en-US"/>
              <a:t>The .table-responsive class creates a responsive table. The table will then scroll horizontally on small devices (under 768px). When viewing on anything larger than 768px wide, there is no difference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class="table-responsive"&gt;</a:t>
            </a:r>
          </a:p>
          <a:p>
            <a:pPr marL="457200" lvl="1" indent="0">
              <a:buNone/>
            </a:pPr>
            <a:r>
              <a:rPr lang="en-US"/>
              <a:t>  &lt;table class="table"&gt;</a:t>
            </a:r>
          </a:p>
          <a:p>
            <a:pPr marL="457200" lvl="1" indent="0">
              <a:buNone/>
            </a:pPr>
            <a:r>
              <a:rPr lang="en-US"/>
              <a:t>    ...</a:t>
            </a:r>
          </a:p>
          <a:p>
            <a:pPr marL="457200" lvl="1" indent="0">
              <a:buNone/>
            </a:pPr>
            <a:r>
              <a:rPr lang="en-US"/>
              <a:t>  &lt;/table&gt;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en-US"/>
              <a:t>Bootstrap is a free front-end framework for faster and easier web development</a:t>
            </a:r>
          </a:p>
          <a:p>
            <a:r>
              <a:rPr lang="en-US"/>
              <a:t>Bootstrap includes HTML and CSS based design templates for typography, forms, buttons, tables, navigation, modals, image carousels and many other, as well as optional JavaScript plugins</a:t>
            </a:r>
          </a:p>
          <a:p>
            <a:r>
              <a:rPr lang="en-US"/>
              <a:t>Bootstrap also gives you the ability to easily create responsive designs</a:t>
            </a:r>
          </a:p>
          <a:p>
            <a:endParaRPr lang="en-US"/>
          </a:p>
          <a:p>
            <a:pPr marL="0" indent="0">
              <a:buNone/>
            </a:pPr>
            <a:r>
              <a:rPr lang="en-US" b="1"/>
              <a:t>What is Responsive Web Design?</a:t>
            </a:r>
            <a:endParaRPr lang="en-US"/>
          </a:p>
          <a:p>
            <a:endParaRPr lang="en-US"/>
          </a:p>
          <a:p>
            <a:r>
              <a:rPr lang="en-US"/>
              <a:t>Responsive web design is about creating web sites which automatically adjust themselves to look good on all devices, from small phones to large desktops.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005"/>
            <a:ext cx="10515600" cy="5372100"/>
          </a:xfrm>
        </p:spPr>
        <p:txBody>
          <a:bodyPr>
            <a:normAutofit fontScale="50000"/>
          </a:bodyPr>
          <a:lstStyle/>
          <a:p>
            <a:r>
              <a:rPr lang="en-US"/>
              <a:t>Bootstrap Image Shapes</a:t>
            </a:r>
          </a:p>
          <a:p>
            <a:pPr lvl="1"/>
            <a:r>
              <a:rPr lang="en-US"/>
              <a:t>Rounded Corners</a:t>
            </a:r>
          </a:p>
          <a:p>
            <a:pPr lvl="1"/>
            <a:r>
              <a:rPr lang="en-US"/>
              <a:t>Circle</a:t>
            </a:r>
          </a:p>
          <a:p>
            <a:pPr lvl="1"/>
            <a:r>
              <a:rPr lang="en-US"/>
              <a:t>Thumbnail</a:t>
            </a:r>
          </a:p>
          <a:p>
            <a:pPr marL="0" indent="0">
              <a:buNone/>
            </a:pPr>
            <a:r>
              <a:rPr lang="en-US" b="1"/>
              <a:t>Rounded Corners</a:t>
            </a:r>
            <a:endParaRPr lang="en-US"/>
          </a:p>
          <a:p>
            <a:r>
              <a:rPr lang="en-US"/>
              <a:t>The .img-rounded class adds rounded corners to an image (IE8 does not support rounded corners):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src="cinqueterre.jpg" class="img-rounded" alt="Cinque Terre"&gt; </a:t>
            </a:r>
          </a:p>
          <a:p>
            <a:pPr marL="0" indent="0">
              <a:buNone/>
            </a:pPr>
            <a:r>
              <a:rPr lang="en-US" b="1"/>
              <a:t>Circle</a:t>
            </a:r>
            <a:endParaRPr lang="en-US"/>
          </a:p>
          <a:p>
            <a:r>
              <a:rPr lang="en-US"/>
              <a:t>The .img-circle class shapes the image to a circle (IE8 does not support rounded corners):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src="cinqueterre.jpg" class="img-circle" alt="Cinque Terre"&gt; </a:t>
            </a:r>
          </a:p>
          <a:p>
            <a:pPr marL="0" indent="0">
              <a:buNone/>
            </a:pPr>
            <a:r>
              <a:rPr lang="en-US" b="1"/>
              <a:t>Thumbnail</a:t>
            </a:r>
            <a:endParaRPr lang="en-US"/>
          </a:p>
          <a:p>
            <a:r>
              <a:rPr lang="en-US"/>
              <a:t>The .img-thumbnail class shapes the image to a thumbnail: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src="cinqueterre.jpg" class="img-thumbnail" alt="Cinque Terre"&gt;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895"/>
            <a:ext cx="10515600" cy="600138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b="1"/>
              <a:t>Responsive Images</a:t>
            </a:r>
            <a:endParaRPr lang="en-US"/>
          </a:p>
          <a:p>
            <a:r>
              <a:rPr lang="en-US"/>
              <a:t>Images come in all sizes. So do screens. Responsive images automatically adjust to fit the size of the screen.</a:t>
            </a:r>
          </a:p>
          <a:p>
            <a:r>
              <a:rPr lang="en-US"/>
              <a:t>Create responsive images by adding an .img-responsive class to the &lt;img&gt; tag. The image will then scale nicely to the parent element.</a:t>
            </a:r>
          </a:p>
          <a:p>
            <a:r>
              <a:rPr lang="en-US"/>
              <a:t>The .img-responsive class applies display: block; and max-width: 100%; and height: auto; to the image: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/>
              <a:t>&lt;img class="img-responsive" src="img_chania.jpg" alt="Chania"&gt; </a:t>
            </a:r>
          </a:p>
          <a:p>
            <a:pPr marL="0" indent="0">
              <a:buNone/>
            </a:pPr>
            <a:r>
              <a:rPr lang="en-US" b="1"/>
              <a:t>Image Gallery</a:t>
            </a:r>
            <a:endParaRPr lang="en-US"/>
          </a:p>
          <a:p>
            <a:r>
              <a:rPr lang="en-US"/>
              <a:t>You can also use Bootstrap's grid system in conjunction with the .thumbnail class to create an image gallery.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960"/>
            <a:ext cx="10515600" cy="648144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Responsive Embeds</a:t>
            </a:r>
            <a:endParaRPr lang="en-US"/>
          </a:p>
          <a:p>
            <a:r>
              <a:rPr lang="en-US"/>
              <a:t>Also let videos or slideshows scale properly on any device.</a:t>
            </a:r>
          </a:p>
          <a:p>
            <a:r>
              <a:rPr lang="en-US"/>
              <a:t>Classes can be applied directly to &lt;iframe&gt;, &lt;embed&gt;, &lt;video&gt;, and &lt;object&gt; elements.</a:t>
            </a:r>
          </a:p>
          <a:p>
            <a:r>
              <a:rPr lang="en-US"/>
              <a:t>The following example creates a responsive video by adding an .embed-responsive-item class to an &lt;iframe&gt; tag (the video will then scale nicely to the parent element). The containing &lt;div&gt; defines the aspect ratio of the video: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 sz="2400"/>
              <a:t>&lt;div class="embed-responsive embed-responsive-16by9"&gt;</a:t>
            </a:r>
          </a:p>
          <a:p>
            <a:pPr marL="457200" lvl="1" indent="0">
              <a:buNone/>
            </a:pPr>
            <a:r>
              <a:rPr lang="en-US" sz="2400"/>
              <a:t>  &lt;iframe class="embed-responsive-item" src="..."&gt;&lt;/iframe&gt;</a:t>
            </a:r>
          </a:p>
          <a:p>
            <a:pPr marL="457200" lvl="1" indent="0">
              <a:buNone/>
            </a:pPr>
            <a:r>
              <a:rPr lang="en-US" sz="2400"/>
              <a:t>&lt;/div&gt; </a:t>
            </a:r>
          </a:p>
          <a:p>
            <a:r>
              <a:rPr lang="en-US" sz="2400"/>
              <a:t>You can choose between two aspect ratio classes:</a:t>
            </a:r>
          </a:p>
          <a:p>
            <a:pPr marL="457200" lvl="1" indent="0">
              <a:buNone/>
            </a:pPr>
            <a:r>
              <a:rPr lang="en-US" sz="2400"/>
              <a:t>&lt;!-- 16:9 aspect ratio --&gt;</a:t>
            </a:r>
          </a:p>
          <a:p>
            <a:pPr marL="457200" lvl="1" indent="0">
              <a:buNone/>
            </a:pPr>
            <a:r>
              <a:rPr lang="en-US" sz="2400"/>
              <a:t>&lt;div class="embed-responsive embed-responsive-16by9"&gt;</a:t>
            </a:r>
          </a:p>
          <a:p>
            <a:pPr marL="457200" lvl="1" indent="0">
              <a:buNone/>
            </a:pPr>
            <a:r>
              <a:rPr lang="en-US" sz="2400"/>
              <a:t>  &lt;iframe class="embed-responsive-item" src="..."&gt;&lt;/iframe&gt;</a:t>
            </a:r>
          </a:p>
          <a:p>
            <a:pPr marL="457200" lvl="1" indent="0">
              <a:buNone/>
            </a:pPr>
            <a:r>
              <a:rPr lang="en-US" sz="2400"/>
              <a:t>&lt;/div&gt;</a:t>
            </a:r>
          </a:p>
          <a:p>
            <a:pPr marL="457200" lvl="1" indent="0">
              <a:buNone/>
            </a:pPr>
            <a:endParaRPr lang="en-US" sz="2400"/>
          </a:p>
          <a:p>
            <a:pPr marL="457200" lvl="1" indent="0">
              <a:buNone/>
            </a:pPr>
            <a:r>
              <a:rPr lang="en-US" sz="2400"/>
              <a:t>&lt;!-- 4:3 aspect ratio --&gt;</a:t>
            </a:r>
          </a:p>
          <a:p>
            <a:pPr marL="457200" lvl="1" indent="0">
              <a:buNone/>
            </a:pPr>
            <a:r>
              <a:rPr lang="en-US" sz="2400"/>
              <a:t>&lt;div class="embed-responsive embed-responsive-4by3"&gt;</a:t>
            </a:r>
          </a:p>
          <a:p>
            <a:pPr marL="457200" lvl="1" indent="0">
              <a:buNone/>
            </a:pPr>
            <a:r>
              <a:rPr lang="en-US" sz="2400"/>
              <a:t>  &lt;iframe class="embed-responsive-item" src="..."&gt;&lt;/iframe&gt;</a:t>
            </a:r>
          </a:p>
          <a:p>
            <a:pPr marL="457200" lvl="1" indent="0">
              <a:buNone/>
            </a:pPr>
            <a:r>
              <a:rPr lang="en-US" sz="2400"/>
              <a:t>&lt;/div&gt;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435"/>
            <a:ext cx="10515600" cy="1031240"/>
          </a:xfrm>
        </p:spPr>
        <p:txBody>
          <a:bodyPr>
            <a:normAutofit fontScale="90000"/>
          </a:bodyPr>
          <a:lstStyle/>
          <a:p>
            <a:r>
              <a:rPr lang="en-US"/>
              <a:t>Bootstrap Jumbotron and Page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574230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b="1"/>
              <a:t>Creating a Jumbotron</a:t>
            </a:r>
            <a:endParaRPr lang="en-US"/>
          </a:p>
          <a:p>
            <a:r>
              <a:rPr lang="en-US"/>
              <a:t>A jumbotron indicates a big box for calling extra attention to some special content or information.</a:t>
            </a:r>
          </a:p>
          <a:p>
            <a:r>
              <a:rPr lang="en-US"/>
              <a:t>A jumbotron is displayed as a grey box with rounded corners. It also enlarges the font sizes of the text inside it.</a:t>
            </a:r>
          </a:p>
          <a:p>
            <a:pPr marL="0" indent="0">
              <a:buNone/>
            </a:pPr>
            <a:r>
              <a:rPr lang="en-US" b="1"/>
              <a:t>Tip</a:t>
            </a:r>
            <a:r>
              <a:rPr lang="en-US"/>
              <a:t>: Inside a jumbotron you can put nearly any valid HTML, including other Bootstrap elements/classes.</a:t>
            </a:r>
          </a:p>
          <a:p>
            <a:r>
              <a:rPr lang="en-US"/>
              <a:t>Use a &lt;div&gt; element with class .jumbotron to create a jumbotron</a:t>
            </a:r>
          </a:p>
          <a:p>
            <a:pPr marL="0" indent="0">
              <a:buNone/>
            </a:pPr>
            <a:r>
              <a:rPr lang="en-US" b="1"/>
              <a:t>Jumbotron Inside Container</a:t>
            </a:r>
            <a:endParaRPr lang="en-US"/>
          </a:p>
          <a:p>
            <a:r>
              <a:rPr lang="en-US"/>
              <a:t>Place the jumbotron inside the &lt;div class="container"&gt; if you want the jumbotron to NOT extend to the edge of the screen</a:t>
            </a:r>
          </a:p>
          <a:p>
            <a:pPr marL="0" indent="0">
              <a:buNone/>
            </a:pPr>
            <a:r>
              <a:rPr lang="en-US" b="1"/>
              <a:t>Jumbotron Outside Container</a:t>
            </a:r>
            <a:endParaRPr lang="en-US"/>
          </a:p>
          <a:p>
            <a:r>
              <a:rPr lang="en-US"/>
              <a:t>Place the jumbotron outside the &lt;div class="container"&gt; if you want the jumbotron to extend to the screen edges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599440"/>
          </a:xfrm>
        </p:spPr>
        <p:txBody>
          <a:bodyPr>
            <a:normAutofit fontScale="90000"/>
          </a:bodyPr>
          <a:lstStyle/>
          <a:p>
            <a:r>
              <a:rPr lang="en-US">
                <a:sym typeface="+mn-ea"/>
              </a:rPr>
              <a:t>Creating a Page Header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1835"/>
            <a:ext cx="10515600" cy="5465445"/>
          </a:xfrm>
        </p:spPr>
        <p:txBody>
          <a:bodyPr/>
          <a:lstStyle/>
          <a:p>
            <a:r>
              <a:rPr lang="en-US"/>
              <a:t>A page header is like a section divider.</a:t>
            </a:r>
          </a:p>
          <a:p>
            <a:r>
              <a:rPr lang="en-US"/>
              <a:t>The .page-header class adds a horizontal line under the heading (+ adds some extra space around the element)</a:t>
            </a:r>
          </a:p>
          <a:p>
            <a:r>
              <a:rPr lang="en-US"/>
              <a:t>Use a &lt;div&gt; element with class .page-header to create a page header: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class="page-header"&gt;</a:t>
            </a:r>
          </a:p>
          <a:p>
            <a:pPr marL="457200" lvl="1" indent="0">
              <a:buNone/>
            </a:pPr>
            <a:r>
              <a:rPr lang="en-US"/>
              <a:t>  &lt;h1&gt;Example Page Header&lt;/h1&gt;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Wells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095"/>
            <a:ext cx="10515600" cy="524954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Wells</a:t>
            </a:r>
            <a:endParaRPr lang="en-US"/>
          </a:p>
          <a:p>
            <a:r>
              <a:rPr lang="en-US"/>
              <a:t>The .well class adds a rounded border around an element with a gray background color and some padding: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0" indent="0">
              <a:buNone/>
            </a:pPr>
            <a:r>
              <a:rPr lang="en-US" altLang="en-US"/>
              <a:t>	</a:t>
            </a:r>
            <a:r>
              <a:rPr lang="en-US"/>
              <a:t>&lt;div class="well"&gt;Basic Well&lt;/div&gt;</a:t>
            </a:r>
          </a:p>
          <a:p>
            <a:pPr marL="0" indent="0">
              <a:buNone/>
            </a:pPr>
            <a:r>
              <a:rPr lang="en-US" b="1"/>
              <a:t>Well Size</a:t>
            </a:r>
            <a:endParaRPr lang="en-US"/>
          </a:p>
          <a:p>
            <a:pPr lvl="1"/>
            <a:r>
              <a:rPr lang="en-US"/>
              <a:t>Small Well</a:t>
            </a:r>
          </a:p>
          <a:p>
            <a:pPr lvl="1"/>
            <a:r>
              <a:rPr lang="en-US"/>
              <a:t>Normal Well</a:t>
            </a:r>
          </a:p>
          <a:p>
            <a:pPr lvl="1"/>
            <a:r>
              <a:rPr lang="en-US"/>
              <a:t>Large Well</a:t>
            </a:r>
          </a:p>
          <a:p>
            <a:r>
              <a:rPr lang="en-US"/>
              <a:t>Change the size of the well by adding the .well-sm class for small wells or  .well-lg class for large wells: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class="well well-sm"&gt;Small Well&lt;/div&gt;</a:t>
            </a:r>
          </a:p>
          <a:p>
            <a:pPr marL="457200" lvl="1" indent="0">
              <a:buNone/>
            </a:pPr>
            <a:r>
              <a:rPr lang="en-US"/>
              <a:t>&lt;div class="well well-lg"&gt;Large Well&lt;/div&gt;</a:t>
            </a:r>
          </a:p>
          <a:p>
            <a:r>
              <a:rPr lang="en-US"/>
              <a:t>By default, wells are medium in size.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"/>
            <a:ext cx="10515600" cy="1018540"/>
          </a:xfrm>
        </p:spPr>
        <p:txBody>
          <a:bodyPr/>
          <a:lstStyle/>
          <a:p>
            <a:r>
              <a:rPr lang="en-US"/>
              <a:t>Bootstrap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8205"/>
            <a:ext cx="10515600" cy="5299075"/>
          </a:xfrm>
        </p:spPr>
        <p:txBody>
          <a:bodyPr>
            <a:normAutofit fontScale="60000"/>
          </a:bodyPr>
          <a:lstStyle/>
          <a:p>
            <a:r>
              <a:rPr lang="en-US"/>
              <a:t>Bootstrap provides an easy way to create predefined alert messages</a:t>
            </a:r>
          </a:p>
          <a:p>
            <a:r>
              <a:rPr lang="en-US"/>
              <a:t>Alerts are created with the .alert class, followed by one of the four contextual classes .alert-success, .alert-info, .alert-warning or .alert-danger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alert-success"&gt;</a:t>
            </a:r>
          </a:p>
          <a:p>
            <a:pPr marL="457200" lvl="1" indent="0">
              <a:buNone/>
            </a:pPr>
            <a:r>
              <a:rPr lang="en-US"/>
              <a:t>  &lt;strong&gt;Success!&lt;/strong&gt; Indicates a successful or positive action.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r>
              <a:rPr lang="en-US"/>
              <a:t>&lt;div class="alert alert-info"&gt;</a:t>
            </a:r>
          </a:p>
          <a:p>
            <a:pPr marL="457200" lvl="1" indent="0">
              <a:buNone/>
            </a:pPr>
            <a:r>
              <a:rPr lang="en-US"/>
              <a:t>  &lt;strong&gt;Info!&lt;/strong&gt; Indicates a neutral informative change or action.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Alert Links</a:t>
            </a:r>
            <a:endParaRPr lang="en-US"/>
          </a:p>
          <a:p>
            <a:r>
              <a:rPr lang="en-US"/>
              <a:t>Add the alert-link class to any links inside the alert box to create "matching colored links"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alert-success"&gt;</a:t>
            </a:r>
          </a:p>
          <a:p>
            <a:pPr marL="457200" lvl="1" indent="0">
              <a:buNone/>
            </a:pPr>
            <a:r>
              <a:rPr lang="en-US"/>
              <a:t>  &lt;strong&gt;Success!&lt;/strong&gt; You should &lt;a href="#" class="alert-link"&gt;read this message&lt;/a&gt;.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025"/>
            <a:ext cx="10515600" cy="642048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b="1"/>
              <a:t>Closing Alerts</a:t>
            </a:r>
            <a:endParaRPr lang="en-US"/>
          </a:p>
          <a:p>
            <a:r>
              <a:rPr lang="en-US"/>
              <a:t>To close the alert message, add a .alert-dismissible class to the alert container. Then add class="close" and data-dismiss="alert" to a link or a button element (when you click on this the alert box will disappear).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alert-success alert-dismissible"&gt;</a:t>
            </a:r>
          </a:p>
          <a:p>
            <a:pPr marL="457200" lvl="1" indent="0">
              <a:buNone/>
            </a:pPr>
            <a:r>
              <a:rPr lang="en-US"/>
              <a:t>  &lt;a href="#" class="close" data-dismiss="alert" aria-label="close"&gt;&amp;times;&lt;/a&gt;</a:t>
            </a:r>
          </a:p>
          <a:p>
            <a:pPr marL="457200" lvl="1" indent="0">
              <a:buNone/>
            </a:pPr>
            <a:r>
              <a:rPr lang="en-US"/>
              <a:t>  &lt;strong&gt;Success!&lt;/strong&gt; Indicates a successful or positive action.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Animated Alerts</a:t>
            </a:r>
            <a:endParaRPr lang="en-US"/>
          </a:p>
          <a:p>
            <a:r>
              <a:rPr lang="en-US"/>
              <a:t>The .fade and .in classes adds a fading effect when closing the alert message: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class="alert alert-danger fade in"&gt;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3651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Button Styles</a:t>
            </a:r>
            <a:endParaRPr lang="en-US"/>
          </a:p>
          <a:p>
            <a:r>
              <a:rPr lang="en-US"/>
              <a:t>Bootstrap provides different styles of buttons</a:t>
            </a:r>
          </a:p>
          <a:p>
            <a:r>
              <a:rPr lang="en-US"/>
              <a:t>To achieve the button styles, Bootstrap has the following classes:</a:t>
            </a:r>
          </a:p>
          <a:p>
            <a:pPr lvl="1"/>
            <a:r>
              <a:rPr lang="en-US"/>
              <a:t>.btn</a:t>
            </a:r>
          </a:p>
          <a:p>
            <a:pPr lvl="1"/>
            <a:r>
              <a:rPr lang="en-US"/>
              <a:t>.btn-default</a:t>
            </a:r>
          </a:p>
          <a:p>
            <a:pPr lvl="1"/>
            <a:r>
              <a:rPr lang="en-US"/>
              <a:t>.btn-primary</a:t>
            </a:r>
          </a:p>
          <a:p>
            <a:pPr lvl="1"/>
            <a:r>
              <a:rPr lang="en-US"/>
              <a:t>.btn-success</a:t>
            </a:r>
          </a:p>
          <a:p>
            <a:pPr lvl="1"/>
            <a:r>
              <a:rPr lang="en-US"/>
              <a:t>.btn-info</a:t>
            </a:r>
          </a:p>
          <a:p>
            <a:pPr lvl="1"/>
            <a:r>
              <a:rPr lang="en-US"/>
              <a:t>.btn-warning</a:t>
            </a:r>
          </a:p>
          <a:p>
            <a:pPr lvl="1"/>
            <a:r>
              <a:rPr lang="en-US"/>
              <a:t>.btn-danger</a:t>
            </a:r>
          </a:p>
          <a:p>
            <a:pPr lvl="1"/>
            <a:r>
              <a:rPr lang="en-US"/>
              <a:t>.btn-link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class="btn"&gt;Basic&lt;/button&gt;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btn-default"&gt;Default&lt;/button&gt;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btn-primary"&gt;Primary&lt;/button&gt;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btn-success"&gt;Success&lt;/button&gt;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btn-info"&gt;Info&lt;/button&gt;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btn-warning"&gt;Warning&lt;/button&gt;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btn-danger"&gt;Danger&lt;/button&gt;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btn-link"&gt;Link&lt;/button&gt; 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45"/>
            <a:ext cx="10515600" cy="6436995"/>
          </a:xfrm>
        </p:spPr>
        <p:txBody>
          <a:bodyPr>
            <a:normAutofit fontScale="50000"/>
          </a:bodyPr>
          <a:lstStyle/>
          <a:p>
            <a:r>
              <a:rPr lang="en-US"/>
              <a:t>The button classes can be used on an &lt;a&gt;, &lt;button&gt;, or &lt;input&gt; element:</a:t>
            </a:r>
          </a:p>
          <a:p>
            <a:pPr marL="0" indent="0">
              <a:buNone/>
            </a:pPr>
            <a:r>
              <a:rPr lang="en-US" b="1"/>
              <a:t>Example</a:t>
            </a:r>
          </a:p>
          <a:p>
            <a:pPr marL="457200" lvl="1" indent="0">
              <a:buNone/>
            </a:pPr>
            <a:r>
              <a:rPr lang="en-US"/>
              <a:t>&lt;a href="#" class="btn btn-info" role="button"&gt;Link Button&lt;/a&gt;</a:t>
            </a:r>
          </a:p>
          <a:p>
            <a:pPr marL="457200" lvl="1" indent="0">
              <a:buNone/>
            </a:pPr>
            <a:r>
              <a:rPr lang="en-US"/>
              <a:t>&lt;button type="button" class="btn btn-info"&gt;Button&lt;/button&gt;</a:t>
            </a:r>
          </a:p>
          <a:p>
            <a:pPr marL="457200" lvl="1" indent="0">
              <a:buNone/>
            </a:pPr>
            <a:r>
              <a:rPr lang="en-US"/>
              <a:t>&lt;input type="button" class="btn btn-info" value="Input Button"&gt;</a:t>
            </a:r>
          </a:p>
          <a:p>
            <a:pPr marL="457200" lvl="1" indent="0">
              <a:buNone/>
            </a:pPr>
            <a:r>
              <a:rPr lang="en-US"/>
              <a:t>&lt;input type="submit" class="btn btn-info" value="Submit Button"&gt;</a:t>
            </a:r>
          </a:p>
          <a:p>
            <a:pPr marL="0" indent="0">
              <a:buNone/>
            </a:pPr>
            <a:r>
              <a:rPr lang="en-US" b="1"/>
              <a:t>Why do we put a # in the href attribute of the link?</a:t>
            </a:r>
            <a:endParaRPr lang="en-US"/>
          </a:p>
          <a:p>
            <a:r>
              <a:rPr lang="en-US"/>
              <a:t>Since we do not have any page to link it to, and we do not want to get a "404" message, we put # as the link in our examples. It should be a real URL to a specific page. </a:t>
            </a:r>
          </a:p>
          <a:p>
            <a:pPr marL="0" indent="0">
              <a:buNone/>
            </a:pPr>
            <a:r>
              <a:rPr lang="en-US" b="1"/>
              <a:t>Button Sizes</a:t>
            </a:r>
            <a:endParaRPr lang="en-US"/>
          </a:p>
          <a:p>
            <a:r>
              <a:rPr lang="en-US"/>
              <a:t>Bootstrap provides four button sizes:</a:t>
            </a:r>
          </a:p>
          <a:p>
            <a:pPr lvl="1"/>
            <a:r>
              <a:rPr lang="en-US" altLang="en-US"/>
              <a:t>Large</a:t>
            </a:r>
          </a:p>
          <a:p>
            <a:pPr lvl="1"/>
            <a:r>
              <a:rPr lang="en-US" altLang="en-US"/>
              <a:t>Normal</a:t>
            </a:r>
          </a:p>
          <a:p>
            <a:pPr lvl="1"/>
            <a:r>
              <a:rPr lang="en-US" altLang="en-US"/>
              <a:t>Small</a:t>
            </a:r>
          </a:p>
          <a:p>
            <a:pPr lvl="1"/>
            <a:r>
              <a:rPr lang="en-US" altLang="en-US"/>
              <a:t>XSmall</a:t>
            </a:r>
            <a:endParaRPr lang="en-US"/>
          </a:p>
          <a:p>
            <a:r>
              <a:rPr lang="en-US"/>
              <a:t>The classes that define the different sizes are:</a:t>
            </a:r>
          </a:p>
          <a:p>
            <a:pPr lvl="1"/>
            <a:r>
              <a:rPr lang="en-US" altLang="en-US"/>
              <a:t>.</a:t>
            </a:r>
            <a:r>
              <a:rPr lang="en-US"/>
              <a:t>btn-lg</a:t>
            </a:r>
          </a:p>
          <a:p>
            <a:pPr lvl="1"/>
            <a:r>
              <a:rPr lang="en-US"/>
              <a:t>.btn-sm</a:t>
            </a:r>
          </a:p>
          <a:p>
            <a:pPr lvl="1"/>
            <a:r>
              <a:rPr lang="en-US"/>
              <a:t>.btn-xs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btn-lg"&gt;Large&lt;/button&gt;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btn-primary"&gt;Normal&lt;/button&gt;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 btn-sm"&gt;Small&lt;/button&gt;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 btn-xs"&gt;XSmall&lt;/button&gt;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4425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Easy to use: Anybody with just basic knowledge of HTML and CSS can start using Bootstrap</a:t>
            </a:r>
          </a:p>
          <a:p>
            <a:r>
              <a:rPr lang="en-US"/>
              <a:t>Responsive features: Bootstrap's responsive CSS adjusts to phones, tablets, and desktops</a:t>
            </a:r>
          </a:p>
          <a:p>
            <a:r>
              <a:rPr lang="en-US"/>
              <a:t>Mobile-first approach: In Bootstrap 3, mobile-first styles are part of the core framework</a:t>
            </a:r>
          </a:p>
          <a:p>
            <a:r>
              <a:rPr lang="en-US"/>
              <a:t>Browser compatibility: Bootstrap is compatible with all modern browsers (Chrome, Firefox, Internet Explorer, Edge, Safari, and Opera)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37667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b="1"/>
              <a:t>Block Level Buttons</a:t>
            </a:r>
            <a:endParaRPr lang="en-US"/>
          </a:p>
          <a:p>
            <a:r>
              <a:rPr lang="en-US"/>
              <a:t>A block level button spans the entire width of the parent element.</a:t>
            </a:r>
          </a:p>
          <a:p>
            <a:r>
              <a:rPr lang="en-US"/>
              <a:t>Add class .btn-block to create a block level button: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btn-block"&gt;Button 1&lt;/button&gt; </a:t>
            </a:r>
          </a:p>
          <a:p>
            <a:pPr marL="0" indent="0">
              <a:buNone/>
            </a:pPr>
            <a:r>
              <a:rPr lang="en-US" b="1"/>
              <a:t>Active/Disabled Buttons</a:t>
            </a:r>
            <a:endParaRPr lang="en-US"/>
          </a:p>
          <a:p>
            <a:r>
              <a:rPr lang="en-US"/>
              <a:t>A button can be set to an active (appear pressed) or a disabled (unclickable) state:</a:t>
            </a:r>
          </a:p>
          <a:p>
            <a:r>
              <a:rPr lang="en-US"/>
              <a:t>The class .active makes a button appear pressed, and the class .disabled makes a button unclickable: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 active"&gt;Active Primary&lt;/button&gt;</a:t>
            </a:r>
          </a:p>
          <a:p>
            <a:pPr marL="457200" lvl="1" indent="0">
              <a:buNone/>
            </a:pPr>
            <a:r>
              <a:rPr lang="en-US"/>
              <a:t>&lt;button type="button" class="btn btn-primary disabled"&gt;Disabled Primary&lt;/button&gt; 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822960"/>
          </a:xfrm>
        </p:spPr>
        <p:txBody>
          <a:bodyPr/>
          <a:lstStyle/>
          <a:p>
            <a:r>
              <a:rPr lang="en-US"/>
              <a:t>Bootstrap Button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6615"/>
            <a:ext cx="10515600" cy="568833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Button Groups</a:t>
            </a:r>
            <a:endParaRPr lang="en-US"/>
          </a:p>
          <a:p>
            <a:r>
              <a:rPr lang="en-US"/>
              <a:t>Bootstrap allows you to group a series of buttons together (on a single line) in a button group:</a:t>
            </a:r>
          </a:p>
          <a:p>
            <a:r>
              <a:rPr lang="en-US"/>
              <a:t>Use a &lt;div&gt; element with class .btn-group to create a button group: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b="1"/>
              <a:t>Tip</a:t>
            </a:r>
            <a:r>
              <a:rPr lang="en-US"/>
              <a:t>: Instead of applying button sizes to every button in a group, use class .btn-group-lg|sm|xs to size all buttons in the group: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 btn-group-lg"&gt;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Vertical Button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7940"/>
            <a:ext cx="10515600" cy="5443220"/>
          </a:xfrm>
        </p:spPr>
        <p:txBody>
          <a:bodyPr>
            <a:normAutofit fontScale="60000"/>
          </a:bodyPr>
          <a:lstStyle/>
          <a:p>
            <a:r>
              <a:rPr lang="en-US"/>
              <a:t>Bootstrap also supports vertical button groups:</a:t>
            </a:r>
          </a:p>
          <a:p>
            <a:r>
              <a:rPr lang="en-US"/>
              <a:t>Use the class .btn-group-vertical to create a vertical button group: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class="btn-group-vertical"&gt;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b="1"/>
              <a:t>Justified Button Groups</a:t>
            </a:r>
            <a:endParaRPr lang="en-US"/>
          </a:p>
          <a:p>
            <a:r>
              <a:rPr lang="en-US"/>
              <a:t>To span the entire width of the screen, use the .btn-group-justified class:</a:t>
            </a:r>
          </a:p>
          <a:p>
            <a:r>
              <a:rPr lang="en-US"/>
              <a:t>Example with &lt;a&gt; elements: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 btn-group-justified"&gt;</a:t>
            </a:r>
          </a:p>
          <a:p>
            <a:pPr marL="457200" lvl="1" indent="0">
              <a:buNone/>
            </a:pPr>
            <a:r>
              <a:rPr lang="en-US"/>
              <a:t>  &lt;a href="#" class="btn btn-primary"&gt;Apple&lt;/a&gt;</a:t>
            </a:r>
          </a:p>
          <a:p>
            <a:pPr marL="457200" lvl="1" indent="0">
              <a:buNone/>
            </a:pPr>
            <a:r>
              <a:rPr lang="en-US"/>
              <a:t>  &lt;a href="#" class="btn btn-primary"&gt;Samsung&lt;/a&gt;</a:t>
            </a:r>
          </a:p>
          <a:p>
            <a:pPr marL="457200" lvl="1" indent="0">
              <a:buNone/>
            </a:pPr>
            <a:r>
              <a:rPr lang="en-US"/>
              <a:t>  &lt;a href="#" class="btn btn-primary"&gt;Sony&lt;/a&gt;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8280"/>
            <a:ext cx="10515600" cy="6236335"/>
          </a:xfrm>
        </p:spPr>
        <p:txBody>
          <a:bodyPr>
            <a:normAutofit fontScale="90000"/>
          </a:bodyPr>
          <a:lstStyle/>
          <a:p>
            <a:r>
              <a:rPr lang="en-US"/>
              <a:t>Note: For &lt;button&gt; elements, you must wrap each button in a .btn-group class: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 btn-group-justified"&gt;</a:t>
            </a:r>
          </a:p>
          <a:p>
            <a:pPr marL="457200" lvl="1" indent="0">
              <a:buNone/>
            </a:pPr>
            <a:r>
              <a:rPr lang="en-US"/>
              <a:t>  &lt;div class="btn-group"&gt;</a:t>
            </a:r>
          </a:p>
          <a:p>
            <a:pPr marL="457200" lvl="1" indent="0">
              <a:buNone/>
            </a:pPr>
            <a:r>
              <a:rPr lang="en-US"/>
              <a:t>  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class="btn-group"&gt;</a:t>
            </a:r>
          </a:p>
          <a:p>
            <a:pPr marL="457200" lvl="1" indent="0">
              <a:buNone/>
            </a:pPr>
            <a:r>
              <a:rPr lang="en-US"/>
              <a:t>  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class="btn-group"&gt;</a:t>
            </a:r>
          </a:p>
          <a:p>
            <a:pPr marL="457200" lvl="1" indent="0">
              <a:buNone/>
            </a:pPr>
            <a:r>
              <a:rPr lang="en-US"/>
              <a:t>  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Nesting Button Groups &amp; Dropdown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8870"/>
          </a:xfrm>
        </p:spPr>
        <p:txBody>
          <a:bodyPr>
            <a:normAutofit fontScale="70000"/>
          </a:bodyPr>
          <a:lstStyle/>
          <a:p>
            <a:r>
              <a:rPr lang="en-US"/>
              <a:t>Nest button groups to create dropdown menus: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btn-primary"&gt;Apple&lt;/button&gt;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btn-primary"&gt;Samsung&lt;/button&gt;</a:t>
            </a:r>
          </a:p>
          <a:p>
            <a:pPr marL="457200" lvl="1" indent="0">
              <a:buNone/>
            </a:pPr>
            <a:r>
              <a:rPr lang="en-US"/>
              <a:t>  &lt;div class="btn-group"&gt;</a:t>
            </a:r>
          </a:p>
          <a:p>
            <a:pPr marL="457200" lvl="1" indent="0">
              <a:buNone/>
            </a:pPr>
            <a:r>
              <a:rPr lang="en-US"/>
              <a:t>    &lt;button type="button" class="btn btn-primary dropdown-toggle" data-toggle="dropdown"&gt;</a:t>
            </a:r>
          </a:p>
          <a:p>
            <a:pPr marL="457200" lvl="1" indent="0">
              <a:buNone/>
            </a:pPr>
            <a:r>
              <a:rPr lang="en-US"/>
              <a:t>    Sony &lt;span class="caret"&gt;&lt;/span&gt;&lt;/button&gt;</a:t>
            </a:r>
          </a:p>
          <a:p>
            <a:pPr marL="457200" lvl="1" indent="0">
              <a:buNone/>
            </a:pPr>
            <a:r>
              <a:rPr lang="en-US"/>
              <a:t>    &lt;ul class="dropdown-menu" role="menu"&gt;</a:t>
            </a:r>
          </a:p>
          <a:p>
            <a:pPr marL="457200" lvl="1" indent="0">
              <a:buNone/>
            </a:pPr>
            <a:r>
              <a:rPr lang="en-US"/>
              <a:t>      &lt;li&gt;&lt;a href="#"&gt;Tablet&lt;/a&gt;&lt;/li&gt;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href="#"&gt;Smartphone&lt;/a&gt;&lt;/li&gt;</a:t>
            </a:r>
          </a:p>
          <a:p>
            <a:pPr marL="457200" lvl="1" indent="0">
              <a:buNone/>
            </a:pPr>
            <a:r>
              <a:rPr lang="en-US"/>
              <a:t>    &lt;/ul&gt;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Split Button Dropdowns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835"/>
            <a:ext cx="10515600" cy="483044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class="btn-group"&gt;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btn-primary"&gt;Sony&lt;/button&gt;</a:t>
            </a:r>
          </a:p>
          <a:p>
            <a:pPr marL="457200" lvl="1" indent="0">
              <a:buNone/>
            </a:pPr>
            <a:r>
              <a:rPr lang="en-US"/>
              <a:t>  &lt;button type="button" class="btn btn-primary dropdown-toggle" data-toggle="dropdown"&gt;</a:t>
            </a:r>
          </a:p>
          <a:p>
            <a:pPr marL="457200" lvl="1" indent="0">
              <a:buNone/>
            </a:pPr>
            <a:r>
              <a:rPr lang="en-US"/>
              <a:t>    &lt;span class="caret"&gt;&lt;/span&gt;</a:t>
            </a:r>
          </a:p>
          <a:p>
            <a:pPr marL="457200" lvl="1" indent="0">
              <a:buNone/>
            </a:pPr>
            <a:r>
              <a:rPr lang="en-US"/>
              <a:t>  &lt;/button&gt;</a:t>
            </a:r>
          </a:p>
          <a:p>
            <a:pPr marL="457200" lvl="1" indent="0">
              <a:buNone/>
            </a:pPr>
            <a:r>
              <a:rPr lang="en-US"/>
              <a:t>  &lt;ul class="dropdown-menu" role="menu"&gt;</a:t>
            </a:r>
          </a:p>
          <a:p>
            <a:pPr marL="457200" lvl="1" indent="0">
              <a:buNone/>
            </a:pPr>
            <a:r>
              <a:rPr lang="en-US"/>
              <a:t>    &lt;li&gt;&lt;a href="#"&gt;Tablet&lt;/a&gt;&lt;/li&gt;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href="#"&gt;Smartphone&lt;/a&gt;&lt;/li&gt;</a:t>
            </a:r>
          </a:p>
          <a:p>
            <a:pPr marL="457200" lvl="1" indent="0">
              <a:buNone/>
            </a:pPr>
            <a:r>
              <a:rPr lang="en-US"/>
              <a:t>  &lt;/ul&gt;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  <p:pic>
        <p:nvPicPr>
          <p:cNvPr id="4" name="Picture 3" descr="Screenshot_20200724_2228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390" y="4615180"/>
            <a:ext cx="2219325" cy="15621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761095" y="4136390"/>
            <a:ext cx="247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>
                <a:ln>
                  <a:noFill/>
                </a:ln>
                <a:solidFill>
                  <a:srgbClr val="FF0000"/>
                </a:solidFill>
              </a:rPr>
              <a:t>Output</a:t>
            </a:r>
            <a:r>
              <a:rPr lang="en-US" altLang="en-US"/>
              <a:t>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Glyphicons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478282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Glyphicons</a:t>
            </a:r>
            <a:endParaRPr lang="en-US"/>
          </a:p>
          <a:p>
            <a:r>
              <a:rPr lang="en-US"/>
              <a:t>Bootstrap provides 260 glyphicons from the Glyphicons Halflings set.</a:t>
            </a:r>
          </a:p>
          <a:p>
            <a:r>
              <a:rPr lang="en-US"/>
              <a:t>Glyphicons can be used in text, buttons, toolbars, navigation, forms, etc.</a:t>
            </a:r>
          </a:p>
          <a:p>
            <a:r>
              <a:rPr lang="en-US"/>
              <a:t>Here are some examples of glyphicons:</a:t>
            </a:r>
          </a:p>
          <a:p>
            <a:pPr lvl="1"/>
            <a:r>
              <a:rPr lang="en-US"/>
              <a:t>Envelope glyphicon:</a:t>
            </a:r>
          </a:p>
          <a:p>
            <a:pPr lvl="1"/>
            <a:r>
              <a:rPr lang="en-US"/>
              <a:t>Print glyphicon:</a:t>
            </a:r>
          </a:p>
          <a:p>
            <a:pPr lvl="1"/>
            <a:r>
              <a:rPr lang="en-US"/>
              <a:t>Search glyphicon:</a:t>
            </a:r>
          </a:p>
          <a:p>
            <a:pPr lvl="1"/>
            <a:r>
              <a:rPr lang="en-US"/>
              <a:t>Download glyphicon: </a:t>
            </a:r>
          </a:p>
          <a:p>
            <a:pPr marL="0" indent="0">
              <a:buNone/>
            </a:pPr>
            <a:r>
              <a:rPr lang="en-US" b="1">
                <a:sym typeface="+mn-ea"/>
              </a:rPr>
              <a:t>Glyphicon Syntax</a:t>
            </a:r>
            <a:endParaRPr lang="en-US"/>
          </a:p>
          <a:p>
            <a:r>
              <a:rPr lang="en-US"/>
              <a:t>A glyphicon is inserted with the following syntax:</a:t>
            </a:r>
          </a:p>
          <a:p>
            <a:r>
              <a:rPr lang="en-US"/>
              <a:t>&lt;span class="glyphicon glyphicon-name"&gt;&lt;/span&gt;</a:t>
            </a:r>
          </a:p>
          <a:p>
            <a:r>
              <a:rPr lang="en-US"/>
              <a:t>The name part in the syntax above must be replaced with the proper name of the glyphicon.</a:t>
            </a:r>
          </a:p>
        </p:txBody>
      </p:sp>
      <p:pic>
        <p:nvPicPr>
          <p:cNvPr id="4" name="Picture 3" descr="envlo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30" y="2907665"/>
            <a:ext cx="370840" cy="384810"/>
          </a:xfrm>
          <a:prstGeom prst="rect">
            <a:avLst/>
          </a:prstGeom>
        </p:spPr>
      </p:pic>
      <p:pic>
        <p:nvPicPr>
          <p:cNvPr id="5" name="Picture 4" descr="print"/>
          <p:cNvPicPr>
            <a:picLocks noChangeAspect="1"/>
          </p:cNvPicPr>
          <p:nvPr/>
        </p:nvPicPr>
        <p:blipFill>
          <a:blip r:embed="rId3"/>
          <a:srcRect l="6852" t="24857"/>
          <a:stretch>
            <a:fillRect/>
          </a:stretch>
        </p:blipFill>
        <p:spPr>
          <a:xfrm>
            <a:off x="3063240" y="3249930"/>
            <a:ext cx="319405" cy="334010"/>
          </a:xfrm>
          <a:prstGeom prst="rect">
            <a:avLst/>
          </a:prstGeom>
        </p:spPr>
      </p:pic>
      <p:pic>
        <p:nvPicPr>
          <p:cNvPr id="6" name="Picture 5" descr="searc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160" y="3508375"/>
            <a:ext cx="293370" cy="333375"/>
          </a:xfrm>
          <a:prstGeom prst="rect">
            <a:avLst/>
          </a:prstGeom>
        </p:spPr>
      </p:pic>
      <p:pic>
        <p:nvPicPr>
          <p:cNvPr id="7" name="Picture 6" descr="Screenshot_20200724_2243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160" y="3658870"/>
            <a:ext cx="371475" cy="5505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Badges and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5368925"/>
          </a:xfrm>
          <a:ln>
            <a:solidFill>
              <a:schemeClr val="accent1"/>
            </a:solidFill>
          </a:ln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Badges</a:t>
            </a:r>
            <a:endParaRPr lang="en-US"/>
          </a:p>
          <a:p>
            <a:r>
              <a:rPr lang="en-US"/>
              <a:t>Badges are numerical indicators of how many items are associated with a link: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News</a:t>
            </a:r>
            <a:r>
              <a:rPr lang="en-US"/>
              <a:t> 5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Comments</a:t>
            </a:r>
            <a:r>
              <a:rPr lang="en-US"/>
              <a:t> 10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Updates</a:t>
            </a:r>
            <a:r>
              <a:rPr lang="en-US"/>
              <a:t> 2</a:t>
            </a:r>
          </a:p>
          <a:p>
            <a:r>
              <a:rPr lang="en-US"/>
              <a:t>The numbers (5, 10, and 2) are the badges.</a:t>
            </a:r>
          </a:p>
          <a:p>
            <a:r>
              <a:rPr lang="en-US"/>
              <a:t>Use the .badge class within &lt;span&gt; elements to create badges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&lt;a href="#"&gt;News &lt;span class="badge"&gt;5&lt;/span&gt;&lt;/a&gt;&lt;br&gt;</a:t>
            </a:r>
          </a:p>
          <a:p>
            <a:pPr marL="457200" lvl="1" indent="0">
              <a:buNone/>
            </a:pPr>
            <a:r>
              <a:rPr lang="en-US"/>
              <a:t>&lt;a href="#"&gt;Comments &lt;span class="badge"&gt;10&lt;/span&gt;&lt;/a&gt;&lt;br&gt;</a:t>
            </a:r>
          </a:p>
          <a:p>
            <a:pPr marL="457200" lvl="1" indent="0">
              <a:buNone/>
            </a:pPr>
            <a:r>
              <a:rPr lang="en-US"/>
              <a:t>&lt;a href="#"&gt;Updates &lt;span class="badge"&gt;2&lt;/span&gt;&lt;/a&gt; </a:t>
            </a:r>
          </a:p>
          <a:p>
            <a:r>
              <a:rPr lang="en-US"/>
              <a:t>Badges can also be used inside other elements, such as buttons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type="button" class="btn btn-primary"&gt;Primary &lt;span class="badge"&gt;7&lt;/span&gt;&lt;/button&gt;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090"/>
            <a:ext cx="10515600" cy="4351338"/>
          </a:xfrm>
        </p:spPr>
        <p:txBody>
          <a:bodyPr>
            <a:normAutofit fontScale="80000"/>
          </a:bodyPr>
          <a:lstStyle/>
          <a:p>
            <a:r>
              <a:rPr lang="en-US"/>
              <a:t>Labels are used to provide additional information about something</a:t>
            </a:r>
          </a:p>
          <a:p>
            <a:r>
              <a:rPr lang="en-US"/>
              <a:t>Use the .label class,  followed by one of the six contextual classes .label-default, .label-primary, .label-success, .label-info, .label-warning or .label-danger, within a &lt;span&gt; element to create a label: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&lt;h1&gt;Example &lt;span class="label label-default"&gt;New&lt;/span&gt;&lt;/h1&gt;</a:t>
            </a:r>
          </a:p>
          <a:p>
            <a:pPr marL="457200" lvl="1" indent="0">
              <a:buNone/>
            </a:pPr>
            <a:r>
              <a:rPr lang="en-US"/>
              <a:t>&lt;h2&gt;Example &lt;span class="label label-default"&gt;New&lt;/span&gt;&lt;/h2&gt;</a:t>
            </a:r>
          </a:p>
          <a:p>
            <a:pPr marL="457200" lvl="1" indent="0">
              <a:buNone/>
            </a:pPr>
            <a:r>
              <a:rPr lang="en-US"/>
              <a:t>&lt;h3&gt;Example &lt;span class="label label-default"&gt;New&lt;/span&gt;&lt;/h3&gt;</a:t>
            </a:r>
          </a:p>
          <a:p>
            <a:pPr marL="457200" lvl="1" indent="0">
              <a:buNone/>
            </a:pPr>
            <a:r>
              <a:rPr lang="en-US"/>
              <a:t>&lt;h4&gt;Example &lt;span class="label label-default"&gt;New&lt;/span&gt;&lt;/h4&gt;</a:t>
            </a:r>
          </a:p>
          <a:p>
            <a:pPr marL="457200" lvl="1" indent="0">
              <a:buNone/>
            </a:pPr>
            <a:r>
              <a:rPr lang="en-US"/>
              <a:t>&lt;h5&gt;Example &lt;span class="label label-default"&gt;New&lt;/span&gt;&lt;/h5&gt;</a:t>
            </a:r>
          </a:p>
          <a:p>
            <a:pPr marL="457200" lvl="1" indent="0">
              <a:buNone/>
            </a:pPr>
            <a:r>
              <a:rPr lang="en-US"/>
              <a:t>&lt;h6&gt;Example &lt;span class="label label-default"&gt;New&lt;/span&gt;&lt;/h6&gt;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Progress 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3665"/>
            <a:ext cx="10515600" cy="479361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Basic Progress Bar</a:t>
            </a:r>
            <a:endParaRPr lang="en-US"/>
          </a:p>
          <a:p>
            <a:r>
              <a:rPr lang="en-US"/>
              <a:t>A progress bar can be used to show a user how far along he/she is in a process.</a:t>
            </a:r>
          </a:p>
          <a:p>
            <a:r>
              <a:rPr lang="en-US"/>
              <a:t>Bootstrap provides several types of progress bars.</a:t>
            </a:r>
          </a:p>
          <a:p>
            <a:r>
              <a:rPr lang="en-US"/>
              <a:t>To create a default progress bar, add a .progress class to a &lt;div&gt; element: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</a:p>
          <a:p>
            <a:pPr marL="457200" lvl="1" indent="0">
              <a:buNone/>
            </a:pPr>
            <a:r>
              <a:rPr lang="en-US"/>
              <a:t>  &lt;div class="progress-bar" role="progressbar" aria-valuenow="70"</a:t>
            </a:r>
          </a:p>
          <a:p>
            <a:pPr marL="457200" lvl="1" indent="0">
              <a:buNone/>
            </a:pPr>
            <a:r>
              <a:rPr lang="en-US"/>
              <a:t>  aria-valuemin="0" aria-valuemax="100" style="width:70%"&gt;</a:t>
            </a:r>
          </a:p>
          <a:p>
            <a:pPr marL="457200" lvl="1" indent="0">
              <a:buNone/>
            </a:pPr>
            <a:r>
              <a:rPr lang="en-US"/>
              <a:t>    &lt;span class="sr-only"&gt;70% Complete&lt;/span&gt;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r>
              <a:rPr lang="en-US" b="1"/>
              <a:t>Note</a:t>
            </a:r>
            <a:r>
              <a:rPr lang="en-US"/>
              <a:t>: Progress bars are not supported in Internet Explorer 9 and earlier (because they use CSS3 transitions and animations to achieve some of their effects).</a:t>
            </a:r>
          </a:p>
          <a:p>
            <a:r>
              <a:rPr lang="en-US" b="1"/>
              <a:t>Note</a:t>
            </a:r>
            <a:r>
              <a:rPr lang="en-US"/>
              <a:t>: To help improve accessibility for people using screen readers, you should include the aria-* attributes.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210"/>
            <a:ext cx="10515600" cy="1325563"/>
          </a:xfrm>
        </p:spPr>
        <p:txBody>
          <a:bodyPr/>
          <a:lstStyle/>
          <a:p>
            <a:r>
              <a:rPr lang="en-US"/>
              <a:t>Where to Get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4560"/>
            <a:ext cx="11451590" cy="5859145"/>
          </a:xfrm>
        </p:spPr>
        <p:txBody>
          <a:bodyPr>
            <a:normAutofit lnSpcReduction="10000"/>
          </a:bodyPr>
          <a:lstStyle/>
          <a:p>
            <a:r>
              <a:rPr lang="en-US" sz="1800"/>
              <a:t>There are two ways to start using Bootstrap on your own web site.</a:t>
            </a:r>
          </a:p>
          <a:p>
            <a:r>
              <a:rPr lang="en-US" sz="1800"/>
              <a:t>You can:</a:t>
            </a:r>
          </a:p>
          <a:p>
            <a:pPr lvl="1"/>
            <a:r>
              <a:rPr lang="en-US" sz="1800"/>
              <a:t>Download Bootstrap from getbootstrap.com</a:t>
            </a:r>
          </a:p>
          <a:p>
            <a:pPr lvl="1"/>
            <a:r>
              <a:rPr lang="en-US" sz="1800"/>
              <a:t>Include Bootstrap from a CDN</a:t>
            </a:r>
          </a:p>
          <a:p>
            <a:pPr marL="0" indent="0">
              <a:buNone/>
            </a:pPr>
            <a:r>
              <a:rPr lang="en-US" sz="1800" b="1"/>
              <a:t>Bootstrap CDN</a:t>
            </a:r>
            <a:endParaRPr lang="en-US" sz="1800"/>
          </a:p>
          <a:p>
            <a:r>
              <a:rPr lang="en-US" sz="1800"/>
              <a:t>If you don't want to download and host Bootstrap yourself, you can include it from a CDN (Content Delivery Network).</a:t>
            </a:r>
          </a:p>
          <a:p>
            <a:r>
              <a:rPr lang="en-US" sz="1800"/>
              <a:t>MaxCDN provides CDN support for Bootstrap's CSS and JavaScript. You must also include jQuery:</a:t>
            </a:r>
          </a:p>
          <a:p>
            <a:pPr marL="0" indent="0">
              <a:buNone/>
            </a:pPr>
            <a:r>
              <a:rPr lang="en-US" sz="1800" b="1"/>
              <a:t>MaxCDN: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&lt;!-- Latest compiled and minified CSS --&gt;</a:t>
            </a:r>
          </a:p>
          <a:p>
            <a:pPr marL="457200" lvl="1" indent="0">
              <a:buNone/>
            </a:pPr>
            <a:r>
              <a:rPr lang="en-US" sz="1800"/>
              <a:t>&lt;link rel="stylesheet" href="https://maxcdn.bootstrapcdn.com/bootstrap/3.4.1/css/bootstrap.min.css"&gt;</a:t>
            </a:r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r>
              <a:rPr lang="en-US" sz="1800"/>
              <a:t>&lt;!-- jQuery library --&gt;</a:t>
            </a:r>
          </a:p>
          <a:p>
            <a:pPr marL="457200" lvl="1" indent="0">
              <a:buNone/>
            </a:pPr>
            <a:r>
              <a:rPr lang="en-US" sz="1800"/>
              <a:t>&lt;script src="https://ajax.googleapis.com/ajax/libs/jquery/3.5.1/jquery.min.js"&gt;&lt;/script&gt;</a:t>
            </a:r>
          </a:p>
          <a:p>
            <a:pPr marL="457200" lvl="1" indent="0">
              <a:buNone/>
            </a:pPr>
            <a:endParaRPr lang="en-US" sz="1800"/>
          </a:p>
          <a:p>
            <a:pPr marL="457200" lvl="1" indent="0">
              <a:buNone/>
            </a:pPr>
            <a:r>
              <a:rPr lang="en-US" sz="1800"/>
              <a:t>&lt;!-- Latest compiled JavaScript --&gt;</a:t>
            </a:r>
          </a:p>
          <a:p>
            <a:pPr marL="457200" lvl="1" indent="0">
              <a:buNone/>
            </a:pPr>
            <a:r>
              <a:rPr lang="en-US" sz="1800"/>
              <a:t>&lt;script src="https://maxcdn.bootstrapcdn.com/bootstrap/3.4.1/js/bootstrap.min.js"&gt;&lt;/script&gt;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"/>
            <a:ext cx="10515600" cy="6610350"/>
          </a:xfrm>
        </p:spPr>
        <p:txBody>
          <a:bodyPr>
            <a:normAutofit fontScale="45000"/>
          </a:bodyPr>
          <a:lstStyle/>
          <a:p>
            <a:pPr marL="0" indent="0">
              <a:buNone/>
            </a:pPr>
            <a:r>
              <a:rPr lang="en-US" b="1"/>
              <a:t>Progress Bar With Label</a:t>
            </a:r>
            <a:endParaRPr lang="en-US"/>
          </a:p>
          <a:p>
            <a:r>
              <a:rPr lang="en-US"/>
              <a:t>Remove the .sr-only class from the progress bar to show a visible percentage: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</a:p>
          <a:p>
            <a:pPr marL="457200" lvl="1" indent="0">
              <a:buNone/>
            </a:pPr>
            <a:r>
              <a:rPr lang="en-US"/>
              <a:t>  &lt;div class="progress-bar" role="progressbar" aria-valuenow="70" aria-valuemin="0" aria-valuemax="100" style="width:70%"&gt;</a:t>
            </a:r>
            <a:r>
              <a:rPr lang="en-US" altLang="en-US"/>
              <a:t>70%</a:t>
            </a: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b="1"/>
              <a:t>Colored Progress Bar</a:t>
            </a:r>
            <a:r>
              <a:rPr lang="en-US"/>
              <a:t>s</a:t>
            </a:r>
          </a:p>
          <a:p>
            <a:r>
              <a:rPr lang="en-US"/>
              <a:t>Contextual classes are used to provide "meaning through colors".</a:t>
            </a:r>
          </a:p>
          <a:p>
            <a:r>
              <a:rPr lang="en-US"/>
              <a:t>The contextual classes that can be used with progress bars are:</a:t>
            </a:r>
          </a:p>
          <a:p>
            <a:pPr lvl="1"/>
            <a:r>
              <a:rPr lang="en-US"/>
              <a:t>.progress-bar-success</a:t>
            </a:r>
          </a:p>
          <a:p>
            <a:pPr lvl="1"/>
            <a:r>
              <a:rPr lang="en-US"/>
              <a:t>.progress-bar-info</a:t>
            </a:r>
          </a:p>
          <a:p>
            <a:pPr lvl="1"/>
            <a:r>
              <a:rPr lang="en-US"/>
              <a:t>.progress-bar-warning</a:t>
            </a:r>
          </a:p>
          <a:p>
            <a:pPr lvl="1"/>
            <a:r>
              <a:rPr lang="en-US"/>
              <a:t>.progress-bar-danger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</a:p>
          <a:p>
            <a:pPr marL="457200" lvl="1" indent="0">
              <a:buNone/>
            </a:pPr>
            <a:r>
              <a:rPr lang="en-US"/>
              <a:t>  &lt;div class="progress-bar progress-bar-success" role="progressbar" aria-valuenow="40"  aria-valuemin="0" aria-valuemax="100" style="width:40%"&gt; 40% Complete (success)  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Striped Progress Bars</a:t>
            </a:r>
            <a:endParaRPr lang="en-US"/>
          </a:p>
          <a:p>
            <a:r>
              <a:rPr lang="en-US"/>
              <a:t>Progress bars can also be striped</a:t>
            </a:r>
          </a:p>
          <a:p>
            <a:r>
              <a:rPr lang="en-US"/>
              <a:t>Add class .progress-bar-striped to add stripes to the progress bars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</a:p>
          <a:p>
            <a:pPr marL="457200" lvl="1" indent="0">
              <a:buNone/>
            </a:pPr>
            <a:r>
              <a:rPr lang="en-US"/>
              <a:t>  &lt;div class="progress-bar progress-bar-success progress-bar-striped" role="progressbar"  aria-valuenow="40" aria-valuemin="0" aria-valuemax="100" style="width:40%"&gt; 40% Complete (success) 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"/>
            <a:ext cx="10515600" cy="6523990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b="1"/>
              <a:t>Animated Progress Bar</a:t>
            </a:r>
            <a:endParaRPr lang="en-US"/>
          </a:p>
          <a:p>
            <a:r>
              <a:rPr lang="en-US"/>
              <a:t>Add class .active to animate the progress bar: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class="progress"&gt;</a:t>
            </a:r>
          </a:p>
          <a:p>
            <a:pPr marL="457200" lvl="1" indent="0">
              <a:buNone/>
            </a:pPr>
            <a:r>
              <a:rPr lang="en-US"/>
              <a:t>  &lt;div class="progress-bar progress-bar-striped active" role="progressbar"</a:t>
            </a:r>
          </a:p>
          <a:p>
            <a:pPr marL="457200" lvl="1" indent="0">
              <a:buNone/>
            </a:pPr>
            <a:r>
              <a:rPr lang="en-US"/>
              <a:t>  aria-valuenow="40" aria-valuemin="0" aria-valuemax="100" style="width:40%"&gt;</a:t>
            </a:r>
          </a:p>
          <a:p>
            <a:pPr marL="457200" lvl="1" indent="0">
              <a:buNone/>
            </a:pPr>
            <a:r>
              <a:rPr lang="en-US"/>
              <a:t>    40%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altLang="en-US" b="1"/>
              <a:t>Stacked Progress Bars</a:t>
            </a:r>
            <a:endParaRPr lang="en-US" altLang="en-US"/>
          </a:p>
          <a:p>
            <a:r>
              <a:rPr lang="en-US" altLang="en-US"/>
              <a:t>Progress bars can also be stacked</a:t>
            </a:r>
          </a:p>
          <a:p>
            <a:r>
              <a:rPr lang="en-US" altLang="en-US"/>
              <a:t>Create a stacked progress bar by placing multiple bars into the same &lt;div class="progress"&gt;:</a:t>
            </a:r>
          </a:p>
          <a:p>
            <a:pPr marL="0" indent="0">
              <a:buNone/>
            </a:pPr>
            <a:r>
              <a:rPr lang="en-US" altLang="en-US" b="1"/>
              <a:t>Example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&lt;div class="progress"&gt;</a:t>
            </a:r>
          </a:p>
          <a:p>
            <a:pPr marL="457200" lvl="1" indent="0">
              <a:buNone/>
            </a:pPr>
            <a:r>
              <a:rPr lang="en-US" altLang="en-US"/>
              <a:t>  &lt;div class="progress-bar progress-bar-success" role="progressbar" style="width:40%"&gt;</a:t>
            </a:r>
          </a:p>
          <a:p>
            <a:pPr marL="457200" lvl="1" indent="0">
              <a:buNone/>
            </a:pPr>
            <a:r>
              <a:rPr lang="en-US" altLang="en-US"/>
              <a:t>    Free Space</a:t>
            </a:r>
          </a:p>
          <a:p>
            <a:pPr marL="457200" lvl="1" indent="0">
              <a:buNone/>
            </a:pPr>
            <a:r>
              <a:rPr lang="en-US" altLang="en-US"/>
              <a:t>  &lt;/div&gt;</a:t>
            </a:r>
          </a:p>
          <a:p>
            <a:pPr marL="457200" lvl="1" indent="0">
              <a:buNone/>
            </a:pPr>
            <a:r>
              <a:rPr lang="en-US" altLang="en-US"/>
              <a:t>  &lt;div class="progress-bar progress-bar-warning" role="progressbar" style="width:10%"&gt;</a:t>
            </a:r>
          </a:p>
          <a:p>
            <a:pPr marL="457200" lvl="1" indent="0">
              <a:buNone/>
            </a:pPr>
            <a:r>
              <a:rPr lang="en-US" altLang="en-US"/>
              <a:t>    Warning</a:t>
            </a:r>
          </a:p>
          <a:p>
            <a:pPr marL="457200" lvl="1" indent="0">
              <a:buNone/>
            </a:pPr>
            <a:r>
              <a:rPr lang="en-US" altLang="en-US"/>
              <a:t>  &lt;/div&gt;</a:t>
            </a:r>
          </a:p>
          <a:p>
            <a:pPr marL="457200" lvl="1" indent="0">
              <a:buNone/>
            </a:pPr>
            <a:r>
              <a:rPr lang="en-US" altLang="en-US"/>
              <a:t>  &lt;div class="progress-bar progress-bar-danger" role="progressbar" style="width:20%"&gt;</a:t>
            </a:r>
          </a:p>
          <a:p>
            <a:pPr marL="457200" lvl="1" indent="0">
              <a:buNone/>
            </a:pPr>
            <a:r>
              <a:rPr lang="en-US" altLang="en-US"/>
              <a:t>    Danger</a:t>
            </a:r>
          </a:p>
          <a:p>
            <a:pPr marL="457200" lvl="1" indent="0">
              <a:buNone/>
            </a:pPr>
            <a:r>
              <a:rPr lang="en-US" altLang="en-US"/>
              <a:t>  &lt;/div&gt;</a:t>
            </a:r>
          </a:p>
          <a:p>
            <a:pPr marL="457200" lvl="1" indent="0">
              <a:buNone/>
            </a:pPr>
            <a:r>
              <a:rPr lang="en-US" altLang="en-US"/>
              <a:t>&lt;/div&gt;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7800"/>
            <a:ext cx="10515600" cy="1325563"/>
          </a:xfrm>
        </p:spPr>
        <p:txBody>
          <a:bodyPr/>
          <a:lstStyle/>
          <a:p>
            <a:r>
              <a:rPr lang="en-US"/>
              <a:t>Bootstrap Pagination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7555"/>
            <a:ext cx="10515600" cy="5909945"/>
          </a:xfrm>
        </p:spPr>
        <p:txBody>
          <a:bodyPr>
            <a:normAutofit fontScale="55000"/>
          </a:bodyPr>
          <a:lstStyle/>
          <a:p>
            <a:r>
              <a:rPr lang="en-US"/>
              <a:t>If you have a web site with lots of pages, you may wish to add some sort of pagination to each page.</a:t>
            </a:r>
          </a:p>
          <a:p>
            <a:r>
              <a:rPr lang="en-US"/>
              <a:t>To create a basic pagination, add the .pagination class to an &lt;ul&gt; element: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class="pagination"&gt;</a:t>
            </a:r>
          </a:p>
          <a:p>
            <a:pPr marL="457200" lvl="1" indent="0">
              <a:buNone/>
            </a:pPr>
            <a:r>
              <a:rPr lang="en-US"/>
              <a:t>  &lt;li&gt;&lt;a href="#"&gt;1&lt;/a&gt;&lt;/li&gt;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href="#"&gt;3&lt;/a&gt;&lt;/li&gt;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href="#"&gt;4&lt;/a&gt;&lt;/li&gt;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href="#"&gt;5&lt;/a&gt;&lt;/li&gt;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pPr marL="0" indent="0">
              <a:buNone/>
            </a:pPr>
            <a:r>
              <a:rPr lang="en-US" b="1"/>
              <a:t>Active State</a:t>
            </a:r>
            <a:endParaRPr lang="en-US"/>
          </a:p>
          <a:p>
            <a:r>
              <a:rPr lang="en-US"/>
              <a:t>The active state shows what is the current page</a:t>
            </a:r>
          </a:p>
          <a:p>
            <a:r>
              <a:rPr lang="en-US"/>
              <a:t>Add class .active to let the user know which page he/she is on: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class="pagination"&gt;</a:t>
            </a:r>
          </a:p>
          <a:p>
            <a:pPr marL="457200" lvl="1" indent="0">
              <a:buNone/>
            </a:pPr>
            <a:r>
              <a:rPr lang="en-US"/>
              <a:t>  &lt;li&gt;&lt;a href="#"&gt;1&lt;/a&gt;&lt;/li&gt;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href="#"&gt;3&lt;/a&gt;&lt;/li&gt;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href="#"&gt;4&lt;/a&gt;&lt;/li&gt;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href="#"&gt;5&lt;/a&gt;&lt;/li&gt;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505"/>
            <a:ext cx="5181600" cy="5946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/>
              <a:t>Disabled State</a:t>
            </a:r>
            <a:endParaRPr lang="en-US" sz="1800"/>
          </a:p>
          <a:p>
            <a:r>
              <a:rPr lang="en-US" sz="1800"/>
              <a:t>A disabled link cannot be clicked:</a:t>
            </a:r>
          </a:p>
          <a:p>
            <a:r>
              <a:rPr lang="en-US" sz="1800"/>
              <a:t>Add class .disabled if a link for some reason is disabled:</a:t>
            </a:r>
          </a:p>
          <a:p>
            <a:pPr marL="0" indent="0">
              <a:buNone/>
            </a:pPr>
            <a:r>
              <a:rPr lang="en-US" sz="1800" b="1"/>
              <a:t>Example</a:t>
            </a:r>
            <a:endParaRPr lang="en-US" sz="1800"/>
          </a:p>
          <a:p>
            <a:pPr marL="457200" lvl="1" indent="0">
              <a:buNone/>
            </a:pPr>
            <a:r>
              <a:rPr lang="en-US" sz="1800"/>
              <a:t>&lt;ul class="pagination"&gt;</a:t>
            </a:r>
          </a:p>
          <a:p>
            <a:pPr marL="457200" lvl="1" indent="0">
              <a:buNone/>
            </a:pPr>
            <a:r>
              <a:rPr lang="en-US" sz="1800"/>
              <a:t>  &lt;li&gt;&lt;a href="#"&gt;1&lt;/a&gt;&lt;/li&gt;</a:t>
            </a:r>
          </a:p>
          <a:p>
            <a:pPr marL="457200" lvl="1" indent="0">
              <a:buNone/>
            </a:pPr>
            <a:r>
              <a:rPr lang="en-US" sz="1800"/>
              <a:t>  &lt;li&gt;&lt;a href="#"&gt;2&lt;/a&gt;&lt;/li&gt;</a:t>
            </a:r>
          </a:p>
          <a:p>
            <a:pPr marL="457200" lvl="1" indent="0">
              <a:buNone/>
            </a:pPr>
            <a:r>
              <a:rPr lang="en-US" sz="1800"/>
              <a:t>  &lt;li&gt;&lt;a href="#"&gt;3&lt;/a&gt;&lt;/li&gt;</a:t>
            </a:r>
          </a:p>
          <a:p>
            <a:pPr marL="457200" lvl="1" indent="0">
              <a:buNone/>
            </a:pPr>
            <a:r>
              <a:rPr lang="en-US" sz="1800"/>
              <a:t>  &lt;li class="disabled"&gt;&lt;a href="#"&gt;4&lt;/a&gt;&lt;/li&gt;</a:t>
            </a:r>
          </a:p>
          <a:p>
            <a:pPr marL="457200" lvl="1" indent="0">
              <a:buNone/>
            </a:pPr>
            <a:r>
              <a:rPr lang="en-US" sz="1800"/>
              <a:t>  &lt;li&gt;&lt;a href="#"&gt;5&lt;/a&gt;&lt;/li&gt;</a:t>
            </a:r>
          </a:p>
          <a:p>
            <a:pPr marL="457200" lvl="1" indent="0">
              <a:buNone/>
            </a:pPr>
            <a:r>
              <a:rPr lang="en-US" sz="1800"/>
              <a:t>&lt;/ul&gt; </a:t>
            </a:r>
            <a:endParaRPr lang="en-US" sz="1000"/>
          </a:p>
          <a:p>
            <a:pPr marL="0" indent="0">
              <a:buNone/>
            </a:pPr>
            <a:endParaRPr lang="en-US" sz="10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505"/>
            <a:ext cx="5181600" cy="594677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1800" b="1">
                <a:sym typeface="+mn-ea"/>
              </a:rPr>
              <a:t>Pagination Sizing</a:t>
            </a:r>
            <a:endParaRPr lang="en-US" sz="1800"/>
          </a:p>
          <a:p>
            <a:r>
              <a:rPr lang="en-US" sz="1800">
                <a:sym typeface="+mn-ea"/>
              </a:rPr>
              <a:t>Pagination blocks can also be sized to a larger size or a smaller size:</a:t>
            </a:r>
            <a:endParaRPr lang="en-US" sz="1800"/>
          </a:p>
          <a:p>
            <a:r>
              <a:rPr lang="en-US" sz="1800">
                <a:sym typeface="+mn-ea"/>
              </a:rPr>
              <a:t>Add class .pagination-lg for larger blocks or .pagination-sm for smaller blocks:</a:t>
            </a:r>
            <a:endParaRPr lang="en-US" sz="1800"/>
          </a:p>
          <a:p>
            <a:r>
              <a:rPr lang="en-US" sz="1800" b="1">
                <a:sym typeface="+mn-ea"/>
              </a:rPr>
              <a:t>Example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&lt;ul class="pagination pagination-lg"&gt;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href="#"&gt;1&lt;/a&gt;&lt;/li&gt;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href="#"&gt;2&lt;/a&gt;&lt;/li&gt;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href="#"&gt;3&lt;/a&gt;&lt;/li&gt;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href="#"&gt;4&lt;/a&gt;&lt;/li&gt;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href="#"&gt;5&lt;/a&gt;&lt;/li&gt;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&lt;/ul&gt;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&lt;ul class="pagination pagination-sm"&gt;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href="#"&gt;1&lt;/a&gt;&lt;/li&gt;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href="#"&gt;2&lt;/a&gt;&lt;/li&gt;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href="#"&gt;3&lt;/a&gt;&lt;/li&gt;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href="#"&gt;4&lt;/a&gt;&lt;/li&gt;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  &lt;li&gt;&lt;a href="#"&gt;5&lt;/a&gt;&lt;/li&gt;</a:t>
            </a:r>
            <a:endParaRPr lang="en-US" sz="1800"/>
          </a:p>
          <a:p>
            <a:pPr marL="457200" lvl="1" indent="0">
              <a:buNone/>
            </a:pPr>
            <a:r>
              <a:rPr lang="en-US" sz="1800">
                <a:sym typeface="+mn-ea"/>
              </a:rPr>
              <a:t>&lt;/ul&gt; 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55"/>
            <a:ext cx="10515600" cy="614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Breadcrumbs</a:t>
            </a:r>
            <a:endParaRPr lang="en-US"/>
          </a:p>
          <a:p>
            <a:r>
              <a:rPr lang="en-US"/>
              <a:t>Another form for pagination, is breadcrumbs:</a:t>
            </a:r>
          </a:p>
          <a:p>
            <a:r>
              <a:rPr lang="en-US"/>
              <a:t>The .breadcrumb class indicates the current page's location within a navigational hierarchy: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class="breadcrumb"&gt;</a:t>
            </a:r>
          </a:p>
          <a:p>
            <a:pPr marL="457200" lvl="1" indent="0">
              <a:buNone/>
            </a:pPr>
            <a:r>
              <a:rPr lang="en-US"/>
              <a:t>  &lt;li&gt;&lt;a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href="#"&gt;Private&lt;/a&gt;&lt;/li&gt;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href="#"&gt;Pictures&lt;/a&gt;&lt;/li&gt;</a:t>
            </a:r>
          </a:p>
          <a:p>
            <a:pPr marL="457200" lvl="1" indent="0">
              <a:buNone/>
            </a:pPr>
            <a:r>
              <a:rPr lang="en-US"/>
              <a:t>  &lt;li class="active"&gt;Vacation&lt;/li&gt;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Pager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790"/>
            <a:ext cx="10515600" cy="4989195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What is Pager?</a:t>
            </a:r>
            <a:endParaRPr lang="en-US"/>
          </a:p>
          <a:p>
            <a:r>
              <a:rPr lang="en-US"/>
              <a:t>Pager is also a form of pagination </a:t>
            </a:r>
          </a:p>
          <a:p>
            <a:r>
              <a:rPr lang="en-US"/>
              <a:t>Pager provides previous and next buttons (links).</a:t>
            </a:r>
          </a:p>
          <a:p>
            <a:r>
              <a:rPr lang="en-US"/>
              <a:t>To create previous/next buttons, add the .pager class to an &lt;ul&gt; element: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class="pager"&gt;</a:t>
            </a:r>
          </a:p>
          <a:p>
            <a:pPr marL="457200" lvl="1" indent="0">
              <a:buNone/>
            </a:pPr>
            <a:r>
              <a:rPr lang="en-US"/>
              <a:t>  &lt;li&gt;&lt;a href="#"&gt;Previous&lt;/a&gt;&lt;/li&gt;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href="#"&gt;Next&lt;/a&gt;&lt;/li&gt;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pPr marL="0" indent="0">
              <a:buNone/>
            </a:pPr>
            <a:r>
              <a:rPr lang="en-US" b="1"/>
              <a:t>Align Buttons</a:t>
            </a:r>
            <a:endParaRPr lang="en-US"/>
          </a:p>
          <a:p>
            <a:r>
              <a:rPr lang="en-US"/>
              <a:t>Use the .previous and .next classes to align each button to the sides of the page: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class="pager"&gt;</a:t>
            </a:r>
          </a:p>
          <a:p>
            <a:pPr marL="457200" lvl="1" indent="0">
              <a:buNone/>
            </a:pPr>
            <a:r>
              <a:rPr lang="en-US"/>
              <a:t>  &lt;li class="previous"&gt;&lt;a href="#"&gt;Previous&lt;/a&gt;&lt;/li&gt;</a:t>
            </a:r>
          </a:p>
          <a:p>
            <a:pPr marL="457200" lvl="1" indent="0">
              <a:buNone/>
            </a:pPr>
            <a:r>
              <a:rPr lang="en-US"/>
              <a:t>  &lt;li class="next"&gt;&lt;a href="#"&gt;Next&lt;/a&gt;&lt;/li&gt;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List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495"/>
            <a:ext cx="10515600" cy="5198745"/>
          </a:xfrm>
        </p:spPr>
        <p:txBody>
          <a:bodyPr>
            <a:normAutofit fontScale="55000"/>
          </a:bodyPr>
          <a:lstStyle/>
          <a:p>
            <a:r>
              <a:rPr lang="en-US"/>
              <a:t>The most basic list group is an unordered list with list items:</a:t>
            </a:r>
          </a:p>
          <a:p>
            <a:r>
              <a:rPr lang="en-US"/>
              <a:t>To create a basic list group, use an &lt;ul&gt; element with class .list-group, and &lt;li&gt; elements with class .list-group-item: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class="list-group"&gt;</a:t>
            </a:r>
          </a:p>
          <a:p>
            <a:pPr marL="457200" lvl="1" indent="0">
              <a:buNone/>
            </a:pPr>
            <a:r>
              <a:rPr lang="en-US"/>
              <a:t>  &lt;li class="list-group-item"&gt;First item&lt;/li&gt;</a:t>
            </a:r>
          </a:p>
          <a:p>
            <a:pPr marL="457200" lvl="1" indent="0">
              <a:buNone/>
            </a:pPr>
            <a:r>
              <a:rPr lang="en-US"/>
              <a:t>  &lt;li class="list-group-item"&gt;Second item&lt;/li&gt;</a:t>
            </a:r>
          </a:p>
          <a:p>
            <a:pPr marL="457200" lvl="1" indent="0">
              <a:buNone/>
            </a:pPr>
            <a:r>
              <a:rPr lang="en-US"/>
              <a:t>  &lt;li class="list-group-item"&gt;Third item&lt;/li&gt;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  <a:p>
            <a:pPr marL="0" indent="0">
              <a:buNone/>
            </a:pPr>
            <a:r>
              <a:rPr lang="en-US" b="1"/>
              <a:t>List Group With Badges</a:t>
            </a:r>
            <a:endParaRPr lang="en-US"/>
          </a:p>
          <a:p>
            <a:r>
              <a:rPr lang="en-US"/>
              <a:t>You can also add badges to a list group. The badges will automatically be positioned on the right:</a:t>
            </a:r>
          </a:p>
          <a:p>
            <a:r>
              <a:rPr lang="en-US"/>
              <a:t>To create a badge, create a &lt;span&gt; element with class .badge inside the list item: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class="list-group"&gt;</a:t>
            </a:r>
          </a:p>
          <a:p>
            <a:pPr marL="457200" lvl="1" indent="0">
              <a:buNone/>
            </a:pPr>
            <a:r>
              <a:rPr lang="en-US"/>
              <a:t>  &lt;li class="list-group-item"&gt;New &lt;span class="badge"&gt;12&lt;/span&gt;&lt;/li&gt;</a:t>
            </a:r>
          </a:p>
          <a:p>
            <a:pPr marL="457200" lvl="1" indent="0">
              <a:buNone/>
            </a:pPr>
            <a:r>
              <a:rPr lang="en-US"/>
              <a:t>  &lt;li class="list-group-item"&gt;Deleted &lt;span class="badge"&gt;5&lt;/span&gt;&lt;/li&gt;</a:t>
            </a:r>
          </a:p>
          <a:p>
            <a:pPr marL="457200" lvl="1" indent="0">
              <a:buNone/>
            </a:pPr>
            <a:r>
              <a:rPr lang="en-US"/>
              <a:t>  &lt;li class="list-group-item"&gt;Warnings &lt;span class="badge"&gt;3&lt;/span&gt;&lt;/li&gt;</a:t>
            </a:r>
          </a:p>
          <a:p>
            <a:pPr marL="457200" lvl="1" indent="0">
              <a:buNone/>
            </a:pPr>
            <a:r>
              <a:rPr lang="en-US"/>
              <a:t>&lt;/ul&gt;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0665"/>
            <a:ext cx="10515600" cy="645287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List Group With Linked Items</a:t>
            </a:r>
            <a:endParaRPr lang="en-US"/>
          </a:p>
          <a:p>
            <a:r>
              <a:rPr lang="en-US"/>
              <a:t>The items in a list group can also be hyperlinks. This will add a grey background color on hover:</a:t>
            </a:r>
          </a:p>
          <a:p>
            <a:r>
              <a:rPr lang="en-US"/>
              <a:t>To create a list group with linked items, use &lt;div&gt; instead of &lt;ul&gt; and &lt;a&gt; instead of &lt;li&gt;: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class="list-group"&gt;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class="list-group-item"&gt;First item&lt;/a&gt;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class="list-group-item"&gt;Second item&lt;/a&gt;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class="list-group-item"&gt;Third item&lt;/a&gt;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0" indent="0">
              <a:buNone/>
            </a:pPr>
            <a:r>
              <a:rPr lang="en-US" b="1"/>
              <a:t>Active State</a:t>
            </a:r>
            <a:endParaRPr lang="en-US"/>
          </a:p>
          <a:p>
            <a:r>
              <a:rPr lang="en-US"/>
              <a:t>Use the .active class to highlight the current item: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class="list-group"&gt;</a:t>
            </a:r>
          </a:p>
          <a:p>
            <a:pPr marL="457200" lvl="1" indent="0">
              <a:buNone/>
            </a:pPr>
            <a:r>
              <a:rPr lang="en-US"/>
              <a:t>  &lt;a href="#" class="list-group-item active"&gt;First item&lt;/a&gt;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class="list-group-item"&gt;Second item&lt;/a&gt;</a:t>
            </a:r>
          </a:p>
          <a:p>
            <a:pPr marL="457200" lvl="1" indent="0">
              <a:buNone/>
            </a:pPr>
            <a:r>
              <a:rPr lang="en-US"/>
              <a:t>  &lt;a href="#" class="list-group-item"&gt;Third item&lt;/a&gt;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0860" y="303530"/>
            <a:ext cx="5734050" cy="5873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/>
              <a:t>Disabled Item</a:t>
            </a:r>
            <a:endParaRPr lang="en-US" sz="1400"/>
          </a:p>
          <a:p>
            <a:r>
              <a:rPr lang="en-US" sz="1400"/>
              <a:t>To disable an item, add the .disabled class: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&lt;div class="list-group"&gt;</a:t>
            </a:r>
          </a:p>
          <a:p>
            <a:pPr marL="457200" lvl="1" indent="0">
              <a:buNone/>
            </a:pPr>
            <a:r>
              <a:rPr lang="en-US" sz="1400"/>
              <a:t>  &lt;a href="#" class="list-group-item disabled"&gt;First item&lt;/a&gt;</a:t>
            </a:r>
          </a:p>
          <a:p>
            <a:pPr marL="457200" lvl="1" indent="0">
              <a:buNone/>
            </a:pPr>
            <a:r>
              <a:rPr lang="en-US" sz="1400"/>
              <a:t>  &lt;a href="#" class="list-group-item"&gt;Second item&lt;/a&gt;</a:t>
            </a:r>
          </a:p>
          <a:p>
            <a:pPr marL="457200" lvl="1" indent="0">
              <a:buNone/>
            </a:pPr>
            <a:r>
              <a:rPr lang="en-US" sz="1400"/>
              <a:t>  &lt;a href="#" class="list-group-item"&gt;Third item&lt;/a&gt;</a:t>
            </a:r>
          </a:p>
          <a:p>
            <a:pPr marL="457200" lvl="1" indent="0">
              <a:buNone/>
            </a:pPr>
            <a:r>
              <a:rPr lang="en-US" sz="1400"/>
              <a:t>&lt;/div&gt; </a:t>
            </a:r>
          </a:p>
          <a:p>
            <a:pPr marL="0" indent="0">
              <a:buNone/>
            </a:pPr>
            <a:r>
              <a:rPr lang="en-US" sz="1400" b="1"/>
              <a:t>Contextual Classes</a:t>
            </a:r>
            <a:endParaRPr lang="en-US" sz="1400"/>
          </a:p>
          <a:p>
            <a:r>
              <a:rPr lang="en-US" sz="1400"/>
              <a:t>Contextual classes can be used to color list items:</a:t>
            </a:r>
          </a:p>
          <a:p>
            <a:r>
              <a:rPr lang="en-US" sz="1400"/>
              <a:t>The classes for coloring list-items are: .list-group-item-success, list-group-item-info, list-group-item-warning, and .list-group-item-danger: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class="list-group"&gt;</a:t>
            </a:r>
          </a:p>
          <a:p>
            <a:pPr marL="457200" lvl="1" indent="0">
              <a:buNone/>
            </a:pPr>
            <a:r>
              <a:rPr lang="en-US" sz="1400"/>
              <a:t>  &lt;li class="list-group-item list-group-item-success"&gt;First item&lt;/li&gt;</a:t>
            </a:r>
          </a:p>
          <a:p>
            <a:pPr marL="457200" lvl="1" indent="0">
              <a:buNone/>
            </a:pPr>
            <a:r>
              <a:rPr lang="en-US" sz="1400"/>
              <a:t>  &lt;li class="list-group-item list-group-item-info"&gt;Second item&lt;/li&gt;</a:t>
            </a:r>
          </a:p>
          <a:p>
            <a:pPr marL="457200" lvl="1" indent="0">
              <a:buNone/>
            </a:pPr>
            <a:r>
              <a:rPr lang="en-US" sz="1400"/>
              <a:t>  &lt;li class="list-group-item list-group-item-warning"&gt;Third item&lt;/li&gt;</a:t>
            </a:r>
          </a:p>
          <a:p>
            <a:pPr marL="457200" lvl="1" indent="0">
              <a:buNone/>
            </a:pPr>
            <a:r>
              <a:rPr lang="en-US" sz="1400"/>
              <a:t>  &lt;li class="list-group-item list-group-item-danger"&gt;Fourth item&lt;/li&gt;</a:t>
            </a:r>
          </a:p>
          <a:p>
            <a:pPr marL="457200" lvl="1" indent="0">
              <a:buNone/>
            </a:pPr>
            <a:r>
              <a:rPr lang="en-US" sz="1400"/>
              <a:t>&lt;/ul&gt; </a:t>
            </a:r>
          </a:p>
          <a:p>
            <a:pPr marL="0" indent="0">
              <a:buNone/>
            </a:pPr>
            <a:endParaRPr lang="en-US" altLang="en-US" sz="140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0" y="303530"/>
            <a:ext cx="5181600" cy="5873750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sz="2800" b="1">
                <a:sym typeface="+mn-ea"/>
              </a:rPr>
              <a:t>Custom Content</a:t>
            </a:r>
            <a:endParaRPr lang="en-US" sz="2800"/>
          </a:p>
          <a:p>
            <a:r>
              <a:rPr lang="en-US" sz="2800">
                <a:sym typeface="+mn-ea"/>
              </a:rPr>
              <a:t>You can add nearly any HTML inside a list group item.</a:t>
            </a:r>
            <a:endParaRPr lang="en-US" sz="2800"/>
          </a:p>
          <a:p>
            <a:r>
              <a:rPr lang="en-US" sz="2800">
                <a:sym typeface="+mn-ea"/>
              </a:rPr>
              <a:t>Bootstrap provides the classes .list-group-item-heading and .list-group-item-text which can be used as follows:</a:t>
            </a:r>
            <a:endParaRPr lang="en-US" sz="2800"/>
          </a:p>
          <a:p>
            <a:pPr marL="0" indent="0">
              <a:buNone/>
            </a:pPr>
            <a:r>
              <a:rPr lang="en-US" sz="2800" b="1">
                <a:sym typeface="+mn-ea"/>
              </a:rPr>
              <a:t>Example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&lt;div class="list-group"&gt;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&lt;a href="#" class="list-group-item active"&gt;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&lt;h4 class="list-group-item-heading"&gt;First List Group Item Heading&lt;/h4&gt;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&lt;p class="list-group-item-text"&gt;List Group Item Text&lt;/p&gt;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&lt;/a&gt;</a:t>
            </a:r>
            <a:endParaRPr lang="en-US" sz="2800"/>
          </a:p>
          <a:p>
            <a:pPr marL="457200" lvl="1" indent="0">
              <a:buNone/>
            </a:pPr>
            <a:r>
              <a:rPr lang="en-US" altLang="en-US" sz="2800">
                <a:sym typeface="+mn-ea"/>
              </a:rPr>
              <a:t>&lt;/div&gt;</a:t>
            </a:r>
            <a:endParaRPr lang="en-US" alt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Panels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2545"/>
            <a:ext cx="10515600" cy="5293995"/>
          </a:xfrm>
        </p:spPr>
        <p:txBody>
          <a:bodyPr>
            <a:normAutofit fontScale="70000"/>
          </a:bodyPr>
          <a:lstStyle/>
          <a:p>
            <a:r>
              <a:rPr lang="en-US"/>
              <a:t>A panel in bootstrap is a bordered box with some padding around its content</a:t>
            </a:r>
          </a:p>
          <a:p>
            <a:r>
              <a:rPr lang="en-US"/>
              <a:t>Panels are created with the .panel class, and content inside the panel has a .panel-body class: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 panel-default"&gt;</a:t>
            </a:r>
          </a:p>
          <a:p>
            <a:pPr marL="457200" lvl="1" indent="0">
              <a:buNone/>
            </a:pPr>
            <a:r>
              <a:rPr lang="en-US"/>
              <a:t>  &lt;div class="panel-body"&gt;A Basic Panel&lt;/div&gt;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r>
              <a:rPr lang="en-US"/>
              <a:t>The .panel-default class is used to style the color of the panel.</a:t>
            </a:r>
          </a:p>
          <a:p>
            <a:pPr marL="0" indent="0">
              <a:buNone/>
            </a:pPr>
            <a:r>
              <a:rPr lang="en-US" b="1"/>
              <a:t>Panel Heading</a:t>
            </a:r>
            <a:endParaRPr lang="en-US"/>
          </a:p>
          <a:p>
            <a:r>
              <a:rPr lang="en-US"/>
              <a:t>The .panel-heading class adds a heading to the panel: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 panel-default"&gt;</a:t>
            </a:r>
          </a:p>
          <a:p>
            <a:pPr marL="457200" lvl="1" indent="0">
              <a:buNone/>
            </a:pPr>
            <a:r>
              <a:rPr lang="en-US"/>
              <a:t>  &lt;div class="panel-heading"&gt;Panel Heading&lt;/div&gt;</a:t>
            </a:r>
          </a:p>
          <a:p>
            <a:pPr marL="457200" lvl="1" indent="0">
              <a:buNone/>
            </a:pPr>
            <a:r>
              <a:rPr lang="en-US"/>
              <a:t>  &lt;div class="panel-body"&gt;Panel Content&lt;/div&gt;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Create First Web Page With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270"/>
            <a:ext cx="10515600" cy="4779010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/>
              <a:t>1. Add the HTML5 doctype</a:t>
            </a:r>
          </a:p>
          <a:p>
            <a:r>
              <a:rPr lang="en-US"/>
              <a:t>Bootstrap uses HTML elements and CSS properties that require the HTML5 doctype.</a:t>
            </a:r>
          </a:p>
          <a:p>
            <a:r>
              <a:rPr lang="en-US"/>
              <a:t>Always include the HTML5 doctype at the beginning of the page, along with the lang attribute and the correct character set:</a:t>
            </a:r>
          </a:p>
          <a:p>
            <a:endParaRPr lang="en-US"/>
          </a:p>
          <a:p>
            <a:pPr marL="457200" lvl="1" indent="0">
              <a:buNone/>
            </a:pPr>
            <a:r>
              <a:rPr lang="en-US"/>
              <a:t>&lt;!DOCTYPE html&gt;</a:t>
            </a:r>
          </a:p>
          <a:p>
            <a:pPr marL="457200" lvl="1" indent="0">
              <a:buNone/>
            </a:pPr>
            <a:r>
              <a:rPr lang="en-US"/>
              <a:t>&lt;html lang="en"&gt;</a:t>
            </a:r>
          </a:p>
          <a:p>
            <a:pPr marL="457200" lvl="1" indent="0">
              <a:buNone/>
            </a:pPr>
            <a:r>
              <a:rPr lang="en-US"/>
              <a:t>  &lt;head&gt;</a:t>
            </a:r>
          </a:p>
          <a:p>
            <a:pPr marL="457200" lvl="1" indent="0">
              <a:buNone/>
            </a:pPr>
            <a:r>
              <a:rPr lang="en-US"/>
              <a:t>    &lt;meta charset="utf-8"&gt;</a:t>
            </a:r>
          </a:p>
          <a:p>
            <a:pPr marL="457200" lvl="1" indent="0">
              <a:buNone/>
            </a:pPr>
            <a:r>
              <a:rPr lang="en-US"/>
              <a:t>  &lt;/head&gt;</a:t>
            </a:r>
          </a:p>
          <a:p>
            <a:pPr marL="457200" lvl="1" indent="0">
              <a:buNone/>
            </a:pPr>
            <a:r>
              <a:rPr lang="en-US"/>
              <a:t>&lt;/html&gt;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75"/>
            <a:ext cx="10515600" cy="644969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Panel Footer</a:t>
            </a:r>
            <a:endParaRPr lang="en-US"/>
          </a:p>
          <a:p>
            <a:r>
              <a:rPr lang="en-US"/>
              <a:t>The .panel-footer class adds a footer to the panel: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 panel-default"&gt;</a:t>
            </a:r>
          </a:p>
          <a:p>
            <a:pPr marL="457200" lvl="1" indent="0">
              <a:buNone/>
            </a:pPr>
            <a:r>
              <a:rPr lang="en-US"/>
              <a:t>  &lt;div class="panel-body"&gt;Panel Content&lt;/div&gt;</a:t>
            </a:r>
          </a:p>
          <a:p>
            <a:pPr marL="457200" lvl="1" indent="0">
              <a:buNone/>
            </a:pPr>
            <a:r>
              <a:rPr lang="en-US"/>
              <a:t>  &lt;div class="panel-footer"&gt;Panel Footer&lt;/div&gt;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Panel Group</a:t>
            </a:r>
            <a:endParaRPr lang="en-US"/>
          </a:p>
          <a:p>
            <a:r>
              <a:rPr lang="en-US"/>
              <a:t>To group many panels together, wrap a &lt;div&gt; with class .panel-group around them.</a:t>
            </a:r>
          </a:p>
          <a:p>
            <a:r>
              <a:rPr lang="en-US"/>
              <a:t>The .panel-group class clears the bottom-margin of each panel:</a:t>
            </a:r>
          </a:p>
          <a:p>
            <a:pPr marL="0" indent="0">
              <a:buNone/>
            </a:pPr>
            <a:r>
              <a:rPr lang="en-US" b="1"/>
              <a:t>Example</a:t>
            </a:r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&lt;div class="panel-group"&gt;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&lt;div class="panel panel-default"&gt;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&lt;div class="panel-body"&gt;Panel Content&lt;/div&gt;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&lt;div class="panel panel-default"&gt;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  &lt;div class="panel-body"&gt;Panel Content&lt;/div&gt;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  &lt;/div&gt;</a:t>
            </a:r>
            <a:endParaRPr lang="en-US" sz="2800"/>
          </a:p>
          <a:p>
            <a:pPr marL="457200" lvl="1" indent="0">
              <a:buNone/>
            </a:pPr>
            <a:r>
              <a:rPr lang="en-US" sz="2800">
                <a:sym typeface="+mn-ea"/>
              </a:rPr>
              <a:t>&lt;/div&gt;</a:t>
            </a:r>
            <a:endParaRPr lang="en-US" b="1"/>
          </a:p>
          <a:p>
            <a:pPr marL="0" indent="0">
              <a:buNone/>
            </a:pPr>
            <a:r>
              <a:rPr lang="en-US" b="1">
                <a:sym typeface="+mn-ea"/>
              </a:rPr>
              <a:t>Panels with Contextual Classes</a:t>
            </a:r>
            <a:endParaRPr lang="en-US"/>
          </a:p>
          <a:p>
            <a:r>
              <a:rPr lang="en-US">
                <a:sym typeface="+mn-ea"/>
              </a:rPr>
              <a:t>To color the panel, use contextual classes (.panel-default, .panel-primary, .panel-success, .panel-info, .panel-warning, or .panel-danger):</a:t>
            </a:r>
            <a:endParaRPr lang="en-US"/>
          </a:p>
          <a:p>
            <a:endParaRPr lang="en-US" b="1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6060"/>
            <a:ext cx="10515600" cy="1325563"/>
          </a:xfrm>
        </p:spPr>
        <p:txBody>
          <a:bodyPr/>
          <a:lstStyle/>
          <a:p>
            <a:r>
              <a:rPr lang="en-US"/>
              <a:t>Bootstrap Dropdowns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955"/>
            <a:ext cx="10981690" cy="6033135"/>
          </a:xfrm>
        </p:spPr>
        <p:txBody>
          <a:bodyPr>
            <a:normAutofit/>
          </a:bodyPr>
          <a:lstStyle/>
          <a:p>
            <a:r>
              <a:rPr lang="en-US" sz="1400"/>
              <a:t>A dropdown menu is a toggleable menu that allows the user to choose one value from a predefined list: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&lt;div class="dropdown"&gt;</a:t>
            </a:r>
          </a:p>
          <a:p>
            <a:pPr marL="457200" lvl="1" indent="0">
              <a:buNone/>
            </a:pPr>
            <a:r>
              <a:rPr lang="en-US" sz="1400"/>
              <a:t>  &lt;button class="btn btn-primary dropdown-toggle" type="button" data-toggle="dropdown"&gt;Dropdown Example</a:t>
            </a:r>
          </a:p>
          <a:p>
            <a:pPr marL="457200" lvl="1" indent="0">
              <a:buNone/>
            </a:pPr>
            <a:r>
              <a:rPr lang="en-US" sz="1400"/>
              <a:t>  &lt;span class="caret"&gt;&lt;/span&gt;&lt;/button&gt;</a:t>
            </a:r>
          </a:p>
          <a:p>
            <a:pPr marL="457200" lvl="1" indent="0">
              <a:buNone/>
            </a:pPr>
            <a:r>
              <a:rPr lang="en-US" sz="1400"/>
              <a:t>  &lt;ul class="dropdown-menu"&gt;</a:t>
            </a:r>
          </a:p>
          <a:p>
            <a:pPr marL="457200" lvl="1" indent="0">
              <a:buNone/>
            </a:pPr>
            <a:r>
              <a:rPr lang="en-US" sz="1400"/>
              <a:t>    &lt;li&gt;&lt;a href="#"&gt;HTML&lt;/a&gt;&lt;/li&gt;</a:t>
            </a:r>
          </a:p>
          <a:p>
            <a:pPr marL="457200" lvl="1" indent="0">
              <a:buNone/>
            </a:pPr>
            <a:r>
              <a:rPr lang="en-US" sz="1400"/>
              <a:t>    &lt;li&gt;&lt;a href="#"&gt;CSS&lt;/a&gt;&lt;/li&gt;</a:t>
            </a:r>
          </a:p>
          <a:p>
            <a:pPr marL="457200" lvl="1" indent="0">
              <a:buNone/>
            </a:pPr>
            <a:r>
              <a:rPr lang="en-US" sz="1400"/>
              <a:t>    &lt;li&gt;&lt;a href="#"&gt;JavaScript&lt;/a&gt;&lt;/li&gt;</a:t>
            </a:r>
          </a:p>
          <a:p>
            <a:pPr marL="457200" lvl="1" indent="0">
              <a:buNone/>
            </a:pPr>
            <a:r>
              <a:rPr lang="en-US" sz="1400"/>
              <a:t>  &lt;/ul&gt;</a:t>
            </a:r>
          </a:p>
          <a:p>
            <a:pPr marL="457200" lvl="1" indent="0">
              <a:buNone/>
            </a:pPr>
            <a:r>
              <a:rPr lang="en-US" sz="1400"/>
              <a:t>&lt;/div&gt; </a:t>
            </a:r>
          </a:p>
          <a:p>
            <a:r>
              <a:rPr lang="en-US" sz="1400"/>
              <a:t>The .dropdown class indicates a dropdown menu.</a:t>
            </a:r>
          </a:p>
          <a:p>
            <a:r>
              <a:rPr lang="en-US" sz="1400"/>
              <a:t>To open the dropdown menu, use a button or a link with a class of .dropdown-toggle and the data-toggle="dropdown" attribute.</a:t>
            </a:r>
          </a:p>
          <a:p>
            <a:r>
              <a:rPr lang="en-US" sz="1400"/>
              <a:t>The .caret class creates a caret arrow icon (   ), which indicates that the button is a dropdown.</a:t>
            </a:r>
          </a:p>
          <a:p>
            <a:r>
              <a:rPr lang="en-US" sz="1400"/>
              <a:t>Add the .dropdown-menu class to a &lt;ul&gt; element to actually build the dropdown menu.</a:t>
            </a:r>
          </a:p>
          <a:p>
            <a:pPr marL="0" indent="0">
              <a:buNone/>
            </a:pPr>
            <a:r>
              <a:rPr lang="en-US" sz="1400" b="1"/>
              <a:t>Dropdown Divider</a:t>
            </a:r>
            <a:endParaRPr lang="en-US" sz="1400"/>
          </a:p>
          <a:p>
            <a:r>
              <a:rPr lang="en-US" sz="1400"/>
              <a:t>The .divider class is used to separate links inside the dropdown menu with a thin horizontal border: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&lt;li class="divider"&gt;&lt;/li&gt; </a:t>
            </a:r>
          </a:p>
        </p:txBody>
      </p:sp>
      <p:sp>
        <p:nvSpPr>
          <p:cNvPr id="4" name="Flowchart: Merge 3"/>
          <p:cNvSpPr/>
          <p:nvPr/>
        </p:nvSpPr>
        <p:spPr>
          <a:xfrm>
            <a:off x="4699000" y="4438015"/>
            <a:ext cx="146685" cy="140335"/>
          </a:xfrm>
          <a:prstGeom prst="flowChartMerg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505"/>
            <a:ext cx="10515600" cy="594677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Dropdown Header</a:t>
            </a:r>
          </a:p>
          <a:p>
            <a:r>
              <a:rPr lang="en-US"/>
              <a:t>The .dropdown-header class is used to add headers inside the dropdown menu: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&lt;li class="dropdown-header"&gt;Dropdown header 1&lt;/li&gt; </a:t>
            </a:r>
          </a:p>
          <a:p>
            <a:pPr marL="0" indent="0">
              <a:buNone/>
            </a:pPr>
            <a:r>
              <a:rPr lang="en-US" b="1"/>
              <a:t>Disable and Active items</a:t>
            </a:r>
            <a:endParaRPr lang="en-US"/>
          </a:p>
          <a:p>
            <a:r>
              <a:rPr lang="en-US"/>
              <a:t>Highlight a specific dropdown item with the .active class (adds a blue background color).</a:t>
            </a:r>
          </a:p>
          <a:p>
            <a:r>
              <a:rPr lang="en-US"/>
              <a:t>To disable an item in the dropdown menu, use the .disabled class (gets a light-grey text color and a "no-parking-sign" icon on hover):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&lt;li class="disabled"&gt;&lt;a href="#"&gt;CSS&lt;/a&gt;&lt;/li&gt;</a:t>
            </a:r>
          </a:p>
          <a:p>
            <a:pPr marL="457200" lvl="1" indent="0">
              <a:buNone/>
            </a:pPr>
            <a:r>
              <a:rPr lang="en-US"/>
              <a:t>&lt;li class="active"&gt;&lt;a href="#"&gt;HTML&lt;/a&gt;&lt;/li&gt; </a:t>
            </a:r>
          </a:p>
          <a:p>
            <a:pPr marL="0" indent="0">
              <a:buNone/>
            </a:pPr>
            <a:r>
              <a:rPr lang="en-US" b="1"/>
              <a:t>Dropdown Position</a:t>
            </a:r>
            <a:endParaRPr lang="en-US"/>
          </a:p>
          <a:p>
            <a:r>
              <a:rPr lang="en-US"/>
              <a:t>To right-align the dropdown, add the .dropdown-menu-right class to the element with .dropdown-menu: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class="dropdown-menu dropdown-menu-right"&gt; </a:t>
            </a:r>
          </a:p>
          <a:p>
            <a:pPr marL="0" indent="0">
              <a:buNone/>
            </a:pPr>
            <a:r>
              <a:rPr lang="en-US" b="1"/>
              <a:t>Dropup</a:t>
            </a:r>
            <a:endParaRPr lang="en-US"/>
          </a:p>
          <a:p>
            <a:r>
              <a:rPr lang="en-US"/>
              <a:t>If you want the dropdown menu to expand upwards instead of downwards, change the &lt;div&gt; element with class="dropdown" to "dropup":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class="dropup"&gt;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93345"/>
            <a:ext cx="10515600" cy="1325563"/>
          </a:xfrm>
        </p:spPr>
        <p:txBody>
          <a:bodyPr/>
          <a:lstStyle/>
          <a:p>
            <a:r>
              <a:rPr lang="en-US"/>
              <a:t>Bootstrap Collapse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713095"/>
          </a:xfrm>
        </p:spPr>
        <p:txBody>
          <a:bodyPr>
            <a:normAutofit fontScale="50000"/>
          </a:bodyPr>
          <a:lstStyle/>
          <a:p>
            <a:r>
              <a:rPr lang="en-US"/>
              <a:t>Collapsibles are useful when you want to hide and show large amount of content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&lt;button data-toggle="collapse" data-target="#demo"&gt;Collapsible&lt;/button&gt;</a:t>
            </a:r>
          </a:p>
          <a:p>
            <a:pPr marL="457200" lvl="1" indent="0">
              <a:buNone/>
            </a:pPr>
            <a:r>
              <a:rPr lang="en-US"/>
              <a:t>&lt;div id="demo" class="collapse"&gt;</a:t>
            </a:r>
          </a:p>
          <a:p>
            <a:pPr marL="457200" lvl="1" indent="0">
              <a:buNone/>
            </a:pPr>
            <a:r>
              <a:rPr lang="en-US"/>
              <a:t>Lorem ipsum dolor text....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r>
              <a:rPr lang="en-US"/>
              <a:t>The .collapse class indicates a collapsible element (a &lt;div&gt; in our example); this is the content that will be shown or hidden with a click of a button.</a:t>
            </a:r>
          </a:p>
          <a:p>
            <a:r>
              <a:rPr lang="en-US"/>
              <a:t>To control (show/hide) the collapsible content, add the data-toggle="collapse" attribute to an &lt;a&gt; or a &lt;button&gt; element. Then add the data-target="#id" attribute to connect the button with the collapsible content (&lt;div id="demo"&gt;).</a:t>
            </a:r>
          </a:p>
          <a:p>
            <a:r>
              <a:rPr lang="en-US" b="1"/>
              <a:t>Note</a:t>
            </a:r>
            <a:r>
              <a:rPr lang="en-US"/>
              <a:t>: For &lt;a&gt; elements, you can use the href attribute instead of the data-target attribute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&lt;a href="#demo" data-toggle="collapse"&gt;Collapsible&lt;/a&gt;</a:t>
            </a:r>
          </a:p>
          <a:p>
            <a:pPr marL="457200" lvl="1" indent="0">
              <a:buNone/>
            </a:pPr>
            <a:r>
              <a:rPr lang="en-US"/>
              <a:t>&lt;div id="demo" class="collapse"&gt;</a:t>
            </a:r>
          </a:p>
          <a:p>
            <a:pPr marL="457200" lvl="1" indent="0">
              <a:buNone/>
            </a:pPr>
            <a:r>
              <a:rPr lang="en-US"/>
              <a:t>Lorem ipsum dolor text....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r>
              <a:rPr lang="en-US"/>
              <a:t>By default, the collapsible content is hidden. However, you can add the .in class to show the content by default: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id="demo" class="collapse in"&gt;</a:t>
            </a:r>
          </a:p>
          <a:p>
            <a:pPr marL="457200" lvl="1" indent="0">
              <a:buNone/>
            </a:pPr>
            <a:r>
              <a:rPr lang="en-US"/>
              <a:t>Lorem ipsum dolor text....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"/>
            <a:ext cx="10515600" cy="6045835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b="1"/>
              <a:t>Collapsible Panel</a:t>
            </a:r>
            <a:endParaRPr lang="en-US"/>
          </a:p>
          <a:p>
            <a:r>
              <a:rPr lang="en-US"/>
              <a:t>The following example shows a collapsible panel: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class="panel-group"&gt;</a:t>
            </a:r>
          </a:p>
          <a:p>
            <a:pPr marL="457200" lvl="1" indent="0">
              <a:buNone/>
            </a:pPr>
            <a:r>
              <a:rPr lang="en-US"/>
              <a:t>  &lt;div class="panel panel-default"&gt;</a:t>
            </a:r>
          </a:p>
          <a:p>
            <a:pPr marL="457200" lvl="1" indent="0">
              <a:buNone/>
            </a:pPr>
            <a:r>
              <a:rPr lang="en-US"/>
              <a:t>    &lt;div class="panel-heading"&gt;</a:t>
            </a:r>
          </a:p>
          <a:p>
            <a:pPr marL="457200" lvl="1" indent="0">
              <a:buNone/>
            </a:pPr>
            <a:r>
              <a:rPr lang="en-US"/>
              <a:t>      &lt;h4 class="panel-title"&gt;</a:t>
            </a:r>
          </a:p>
          <a:p>
            <a:pPr marL="457200" lvl="1" indent="0">
              <a:buNone/>
            </a:pPr>
            <a:r>
              <a:rPr lang="en-US"/>
              <a:t>        &lt;a data-toggle="collapse" href="#collapse1"&gt;Collapsible panel&lt;/a&gt;</a:t>
            </a:r>
          </a:p>
          <a:p>
            <a:pPr marL="457200" lvl="1" indent="0">
              <a:buNone/>
            </a:pPr>
            <a:r>
              <a:rPr lang="en-US"/>
              <a:t>      &lt;/h4&gt;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  &lt;div id="collapse1" class="panel-collapse collapse"&gt;</a:t>
            </a:r>
          </a:p>
          <a:p>
            <a:pPr marL="457200" lvl="1" indent="0">
              <a:buNone/>
            </a:pPr>
            <a:r>
              <a:rPr lang="en-US"/>
              <a:t>      &lt;div class="panel-body"&gt;Panel Body&lt;/div&gt;</a:t>
            </a:r>
          </a:p>
          <a:p>
            <a:pPr marL="457200" lvl="1" indent="0">
              <a:buNone/>
            </a:pPr>
            <a:r>
              <a:rPr lang="en-US"/>
              <a:t>      &lt;div class="panel-footer"&gt;Panel Footer&lt;/div&gt;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033770"/>
          </a:xfrm>
        </p:spPr>
        <p:txBody>
          <a:bodyPr>
            <a:normAutofit fontScale="65000"/>
          </a:bodyPr>
          <a:lstStyle/>
          <a:p>
            <a:pPr marL="0" indent="0">
              <a:buNone/>
            </a:pPr>
            <a:r>
              <a:rPr lang="en-US" b="1"/>
              <a:t>Collapsible List Group</a:t>
            </a:r>
            <a:endParaRPr lang="en-US"/>
          </a:p>
          <a:p>
            <a:r>
              <a:rPr lang="en-US"/>
              <a:t>The following shows a collapsible panel with a list group inside: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class="panel-group"&gt;</a:t>
            </a:r>
          </a:p>
          <a:p>
            <a:pPr marL="457200" lvl="1" indent="0">
              <a:buNone/>
            </a:pPr>
            <a:r>
              <a:rPr lang="en-US"/>
              <a:t>  &lt;div class="panel panel-default"&gt;</a:t>
            </a:r>
          </a:p>
          <a:p>
            <a:pPr marL="457200" lvl="1" indent="0">
              <a:buNone/>
            </a:pPr>
            <a:r>
              <a:rPr lang="en-US"/>
              <a:t>    &lt;div class="panel-heading"&gt;</a:t>
            </a:r>
          </a:p>
          <a:p>
            <a:pPr marL="457200" lvl="1" indent="0">
              <a:buNone/>
            </a:pPr>
            <a:r>
              <a:rPr lang="en-US"/>
              <a:t>      &lt;h4 class="panel-title"&gt;</a:t>
            </a:r>
          </a:p>
          <a:p>
            <a:pPr marL="457200" lvl="1" indent="0">
              <a:buNone/>
            </a:pPr>
            <a:r>
              <a:rPr lang="en-US"/>
              <a:t>        &lt;a data-toggle="collapse" href="#collapse1"&gt;Collapsible list group&lt;/a&gt;</a:t>
            </a:r>
          </a:p>
          <a:p>
            <a:pPr marL="457200" lvl="1" indent="0">
              <a:buNone/>
            </a:pPr>
            <a:r>
              <a:rPr lang="en-US"/>
              <a:t>      &lt;/h4&gt;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  &lt;div id="collapse1" class="panel-collapse collapse"&gt;</a:t>
            </a:r>
          </a:p>
          <a:p>
            <a:pPr marL="457200" lvl="1" indent="0">
              <a:buNone/>
            </a:pPr>
            <a:r>
              <a:rPr lang="en-US"/>
              <a:t>      &lt;ul class="list-group"&gt;</a:t>
            </a:r>
          </a:p>
          <a:p>
            <a:pPr marL="457200" lvl="1" indent="0">
              <a:buNone/>
            </a:pPr>
            <a:r>
              <a:rPr lang="en-US"/>
              <a:t>        &lt;li class="list-group-item"&gt;One&lt;/li&gt;</a:t>
            </a:r>
          </a:p>
          <a:p>
            <a:pPr marL="457200" lvl="1" indent="0">
              <a:buNone/>
            </a:pPr>
            <a:r>
              <a:rPr lang="en-US"/>
              <a:t>        &lt;li class="list-group-item"&gt;Two&lt;/li&gt;</a:t>
            </a:r>
          </a:p>
          <a:p>
            <a:pPr marL="457200" lvl="1" indent="0">
              <a:buNone/>
            </a:pPr>
            <a:r>
              <a:rPr lang="en-US"/>
              <a:t>        &lt;li class="list-group-item"&gt;Three&lt;/li&gt;</a:t>
            </a:r>
          </a:p>
          <a:p>
            <a:pPr marL="457200" lvl="1" indent="0">
              <a:buNone/>
            </a:pPr>
            <a:r>
              <a:rPr lang="en-US"/>
              <a:t>      &lt;/ul&gt;</a:t>
            </a:r>
          </a:p>
          <a:p>
            <a:pPr marL="457200" lvl="1" indent="0">
              <a:buNone/>
            </a:pPr>
            <a:r>
              <a:rPr lang="en-US"/>
              <a:t>      &lt;div class="panel-footer"&gt;Footer&lt;/div&gt;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1605"/>
            <a:ext cx="10515600" cy="1325563"/>
          </a:xfrm>
        </p:spPr>
        <p:txBody>
          <a:bodyPr/>
          <a:lstStyle/>
          <a:p>
            <a:r>
              <a:rPr lang="en-US"/>
              <a:t>Bootstrap Tabs and Pills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9721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/>
              <a:t>Menus</a:t>
            </a:r>
            <a:endParaRPr lang="en-US" sz="1400"/>
          </a:p>
          <a:p>
            <a:r>
              <a:rPr lang="en-US" sz="1400"/>
              <a:t>In HTML, a menu is often defined in an unordered list &lt;ul&gt; (and styled afterwards), like this:</a:t>
            </a:r>
          </a:p>
          <a:p>
            <a:pPr marL="457200" lvl="1" indent="0">
              <a:buNone/>
            </a:pPr>
            <a:r>
              <a:rPr lang="en-US" sz="1400"/>
              <a:t>&lt;ul&gt;</a:t>
            </a:r>
          </a:p>
          <a:p>
            <a:pPr marL="457200" lvl="1" indent="0">
              <a:buNone/>
            </a:pPr>
            <a:r>
              <a:rPr lang="en-US" sz="1400"/>
              <a:t>  &lt;li&gt;&lt;a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 sz="1400"/>
              <a:t>&lt;/ul&gt;</a:t>
            </a:r>
          </a:p>
          <a:p>
            <a:r>
              <a:rPr lang="en-US" sz="1400"/>
              <a:t>If you want to create a horizontal menu of the list above, add the .list-inline class to &lt;ul&gt;:</a:t>
            </a:r>
          </a:p>
          <a:p>
            <a:pPr marL="457200" lvl="1" indent="0">
              <a:buNone/>
            </a:pPr>
            <a:r>
              <a:rPr lang="en-US" sz="1400"/>
              <a:t>&lt;ul class="list-inline"&gt;</a:t>
            </a:r>
          </a:p>
          <a:p>
            <a:r>
              <a:rPr lang="en-US" sz="1400"/>
              <a:t>Or you can display the menu above with Bootstraps' Tabs and Pills.</a:t>
            </a:r>
          </a:p>
          <a:p>
            <a:pPr marL="0" indent="0">
              <a:buNone/>
            </a:pPr>
            <a:r>
              <a:rPr lang="en-US" sz="1400" b="1"/>
              <a:t>Tabs</a:t>
            </a:r>
            <a:endParaRPr lang="en-US" sz="1400"/>
          </a:p>
          <a:p>
            <a:r>
              <a:rPr lang="en-US" sz="1400"/>
              <a:t>Tabs are created with &lt;ul class="nav nav-tabs"&gt;:</a:t>
            </a:r>
          </a:p>
          <a:p>
            <a:r>
              <a:rPr lang="en-US" sz="1400" b="1"/>
              <a:t>Tip:</a:t>
            </a:r>
            <a:r>
              <a:rPr lang="en-US" sz="1400"/>
              <a:t> Also mark the current page with &lt;li class="active"&gt;.</a:t>
            </a:r>
          </a:p>
          <a:p>
            <a:r>
              <a:rPr lang="en-US" sz="1400"/>
              <a:t>The following example creates navigation tabs: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class="nav nav-tabs"&gt;</a:t>
            </a:r>
          </a:p>
          <a:p>
            <a:pPr marL="457200" lvl="1" indent="0">
              <a:buNone/>
            </a:pPr>
            <a:r>
              <a:rPr lang="en-US" sz="1400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 sz="1400"/>
              <a:t>&lt;/ul&gt;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6085"/>
            <a:ext cx="10515600" cy="620458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sz="1400" b="1"/>
              <a:t>Tabs With Dropdown Menu</a:t>
            </a:r>
            <a:endParaRPr lang="en-US" sz="1400"/>
          </a:p>
          <a:p>
            <a:r>
              <a:rPr lang="en-US" sz="1400"/>
              <a:t>Tabs can also hold dropdown menus.</a:t>
            </a:r>
          </a:p>
          <a:p>
            <a:r>
              <a:rPr lang="en-US" sz="1400"/>
              <a:t>The following example adds a dropdown menu to "Menu 1":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class="nav nav-tabs"&gt;</a:t>
            </a:r>
          </a:p>
          <a:p>
            <a:pPr marL="457200" lvl="1" indent="0">
              <a:buNone/>
            </a:pPr>
            <a:r>
              <a:rPr lang="en-US" sz="1400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&lt;li class="dropdown"&gt;</a:t>
            </a:r>
          </a:p>
          <a:p>
            <a:pPr marL="457200" lvl="1" indent="0">
              <a:buNone/>
            </a:pPr>
            <a:r>
              <a:rPr lang="en-US" sz="1400"/>
              <a:t>    &lt;a class="dropdown-toggle" data-toggle="dropdown" href="#"&gt;Menu 1</a:t>
            </a:r>
          </a:p>
          <a:p>
            <a:pPr marL="457200" lvl="1" indent="0">
              <a:buNone/>
            </a:pPr>
            <a:r>
              <a:rPr lang="en-US" sz="1400"/>
              <a:t>    &lt;span class="caret"&gt;&lt;/span&gt;&lt;/a&gt;</a:t>
            </a:r>
          </a:p>
          <a:p>
            <a:pPr marL="457200" lvl="1" indent="0">
              <a:buNone/>
            </a:pPr>
            <a:r>
              <a:rPr lang="en-US" sz="1400"/>
              <a:t>    &lt;ul class="dropdown-menu"&gt;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href="#"&gt;Submenu 1-1&lt;/a&gt;&lt;/li&gt;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href="#"&gt;Submenu 1-2&lt;/a&gt;&lt;/li&gt;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href="#"&gt;Submenu 1-3&lt;/a&gt;&lt;/li&gt;</a:t>
            </a:r>
          </a:p>
          <a:p>
            <a:pPr marL="457200" lvl="1" indent="0">
              <a:buNone/>
            </a:pPr>
            <a:r>
              <a:rPr lang="en-US" sz="1400"/>
              <a:t>    &lt;/ul&gt;</a:t>
            </a:r>
          </a:p>
          <a:p>
            <a:pPr marL="457200" lvl="1" indent="0">
              <a:buNone/>
            </a:pPr>
            <a:r>
              <a:rPr lang="en-US" sz="1400"/>
              <a:t>  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 sz="1400"/>
              <a:t>&lt;/ul&gt;</a:t>
            </a:r>
          </a:p>
          <a:p>
            <a:pPr marL="0" indent="0">
              <a:buNone/>
            </a:pPr>
            <a:r>
              <a:rPr lang="en-US" sz="1400" b="1"/>
              <a:t>Pills</a:t>
            </a:r>
            <a:endParaRPr lang="en-US" sz="1400"/>
          </a:p>
          <a:p>
            <a:r>
              <a:rPr lang="en-US" sz="1400"/>
              <a:t>Pills are created with &lt;ul class="nav nav-pills"&gt;. Also mark the current page with &lt;li class="active"&gt;: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&lt;ul class="nav nav-pills"&gt;</a:t>
            </a:r>
          </a:p>
          <a:p>
            <a:pPr marL="457200" lvl="1" indent="0">
              <a:buNone/>
            </a:pPr>
            <a:r>
              <a:rPr lang="en-US" sz="1400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 sz="1400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 sz="1400"/>
              <a:t>&lt;/ul&gt;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675"/>
            <a:ext cx="10515600" cy="6363970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b="1"/>
              <a:t>Vertical Pills</a:t>
            </a:r>
            <a:endParaRPr lang="en-US"/>
          </a:p>
          <a:p>
            <a:r>
              <a:rPr lang="en-US"/>
              <a:t>Pills can also be displayed vertically. Just add the .nav-stacked class: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nav-pills nav-stacked"&gt;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pPr marL="0" indent="0">
              <a:buNone/>
            </a:pPr>
            <a:r>
              <a:rPr lang="en-US" b="1"/>
              <a:t>Vertical Pills in a Row</a:t>
            </a:r>
            <a:endParaRPr lang="en-US"/>
          </a:p>
          <a:p>
            <a:r>
              <a:rPr lang="en-US"/>
              <a:t>The following example places the vertical pill menu inside the last column. So, on a large screen the menu will be displayed to the right. But on a small screen, the content will automatically adjust itself into a single-column layout: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class="col-md-3"&gt;</a:t>
            </a:r>
          </a:p>
          <a:p>
            <a:pPr marL="457200" lvl="1" indent="0">
              <a:buNone/>
            </a:pPr>
            <a:r>
              <a:rPr lang="en-US"/>
              <a:t>  &lt;ul class="nav nav-pills nav-stacked"&gt;</a:t>
            </a:r>
          </a:p>
          <a:p>
            <a:pPr marL="457200" lvl="1" indent="0">
              <a:buNone/>
            </a:pPr>
            <a:r>
              <a:rPr lang="en-US"/>
              <a:t>  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href="#"&gt;Menu 1&lt;/a&gt;&lt;/li&gt;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  &lt;/ul&gt;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"/>
            <a:ext cx="10515600" cy="595947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b="1"/>
              <a:t>Pills With Dropdown Menu</a:t>
            </a:r>
            <a:endParaRPr lang="en-US"/>
          </a:p>
          <a:p>
            <a:r>
              <a:rPr lang="en-US"/>
              <a:t>Pills can also hold dropdown menus.</a:t>
            </a:r>
          </a:p>
          <a:p>
            <a:r>
              <a:rPr lang="en-US"/>
              <a:t>The following example adds a dropdown menu to "Menu 1":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nav-pills nav-stacked"&gt;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 class="dropdown"&gt;</a:t>
            </a:r>
          </a:p>
          <a:p>
            <a:pPr marL="457200" lvl="1" indent="0">
              <a:buNone/>
            </a:pPr>
            <a:r>
              <a:rPr lang="en-US"/>
              <a:t>    &lt;a class="dropdown-toggle" data-toggle="dropdown" href="#"&gt;Menu 1</a:t>
            </a:r>
          </a:p>
          <a:p>
            <a:pPr marL="457200" lvl="1" indent="0">
              <a:buNone/>
            </a:pPr>
            <a:r>
              <a:rPr lang="en-US"/>
              <a:t>    &lt;span class="caret"&gt;&lt;/span&gt;&lt;/a&gt;</a:t>
            </a:r>
          </a:p>
          <a:p>
            <a:pPr marL="457200" lvl="1" indent="0">
              <a:buNone/>
            </a:pPr>
            <a:r>
              <a:rPr lang="en-US"/>
              <a:t>    &lt;ul class="dropdown-menu"&gt;</a:t>
            </a:r>
          </a:p>
          <a:p>
            <a:pPr marL="457200" lvl="1" indent="0">
              <a:buNone/>
            </a:pPr>
            <a:r>
              <a:rPr lang="en-US"/>
              <a:t>      &lt;li&gt;&lt;a href="#"&gt;Submenu 1-1&lt;/a&gt;&lt;/li&gt;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href="#"&gt;Submenu 1-2&lt;/a&gt;&lt;/li&gt;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href="#"&gt;Submenu 1-3&lt;/a&gt;&lt;/li&gt;</a:t>
            </a:r>
          </a:p>
          <a:p>
            <a:pPr marL="457200" lvl="1" indent="0">
              <a:buNone/>
            </a:pPr>
            <a:r>
              <a:rPr lang="en-US"/>
              <a:t>    &lt;/ul&gt;</a:t>
            </a:r>
          </a:p>
          <a:p>
            <a:pPr marL="457200" lvl="1" indent="0">
              <a:buNone/>
            </a:pPr>
            <a:r>
              <a:rPr lang="en-US"/>
              <a:t>  &lt;/li&gt;</a:t>
            </a:r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597281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/>
              <a:t>2. Bootstrap 3 is mobile-first</a:t>
            </a:r>
          </a:p>
          <a:p>
            <a:r>
              <a:rPr lang="en-US"/>
              <a:t>Bootstrap 3 is designed to be responsive to mobile devices. Mobile-first styles are part of the core framework.</a:t>
            </a:r>
          </a:p>
          <a:p>
            <a:r>
              <a:rPr lang="en-US"/>
              <a:t>To ensure proper rendering and touch zooming, add the following &lt;meta&gt; tag inside the &lt;head&gt; element: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&lt;meta name="viewport" content="width=device-width, initial-scale=1"&gt;</a:t>
            </a:r>
          </a:p>
          <a:p>
            <a:endParaRPr lang="en-US"/>
          </a:p>
          <a:p>
            <a:r>
              <a:rPr lang="en-US"/>
              <a:t>The width=device-width part sets the width of the page to follow the screen-width of the device (which will vary depending on the device).</a:t>
            </a:r>
          </a:p>
          <a:p>
            <a:r>
              <a:rPr lang="en-US"/>
              <a:t>The initial-scale=1 part sets the initial zoom level when the page is first loaded by the browser.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400"/>
            <a:ext cx="10515600" cy="5897880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b="1"/>
              <a:t>Centered Tabs and Pills</a:t>
            </a:r>
            <a:endParaRPr lang="en-US"/>
          </a:p>
          <a:p>
            <a:r>
              <a:rPr lang="en-US"/>
              <a:t>To center/justify the tabs and pills, use the .nav-justified class.</a:t>
            </a:r>
          </a:p>
          <a:p>
            <a:r>
              <a:rPr lang="en-US"/>
              <a:t>Note that on screens that are smaller than 768px, the list items are stacked (content will remain centered):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&lt;!-- Centered Tabs --&gt;</a:t>
            </a:r>
          </a:p>
          <a:p>
            <a:pPr marL="457200" lvl="1" indent="0">
              <a:buNone/>
            </a:pPr>
            <a:r>
              <a:rPr lang="en-US"/>
              <a:t>&lt;ul class="nav nav-tabs nav-justified"&gt;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&lt;!-- Centered Pills --&gt;</a:t>
            </a:r>
          </a:p>
          <a:p>
            <a:pPr marL="457200" lvl="1" indent="0">
              <a:buNone/>
            </a:pPr>
            <a:r>
              <a:rPr lang="en-US"/>
              <a:t>&lt;ul class="nav nav-pills nav-justified"&gt;</a:t>
            </a:r>
          </a:p>
          <a:p>
            <a:pPr marL="457200" lvl="1" indent="0">
              <a:buNone/>
            </a:pPr>
            <a:r>
              <a:rPr lang="en-US"/>
              <a:t>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1&lt;/a&gt;&lt;/li&gt;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2&lt;/a&gt;&lt;/li&gt;</a:t>
            </a:r>
          </a:p>
          <a:p>
            <a:pPr marL="457200" lvl="1" indent="0">
              <a:buNone/>
            </a:pPr>
            <a:r>
              <a:rPr lang="en-US"/>
              <a:t>  &lt;li&gt;&lt;a href="#"&gt;Menu 3&lt;/a&gt;&lt;/li&gt;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85"/>
            <a:ext cx="10515600" cy="6534785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b="1"/>
              <a:t>Toggleable / Dynamic Tabs</a:t>
            </a:r>
            <a:endParaRPr lang="en-US"/>
          </a:p>
          <a:p>
            <a:r>
              <a:rPr lang="en-US"/>
              <a:t>If you want the tabs to fade in and out when clicking on them, add the .fade class to .tab-pane: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&lt;ul class="nav nav-tabs"&gt;</a:t>
            </a:r>
          </a:p>
          <a:p>
            <a:pPr marL="457200" lvl="1" indent="0">
              <a:buNone/>
            </a:pPr>
            <a:r>
              <a:rPr lang="en-US"/>
              <a:t>  &lt;li class="active"&gt;&lt;a data-toggle="tab" href="#home"&gt;Home&lt;/a&gt;&lt;/li&gt;</a:t>
            </a:r>
          </a:p>
          <a:p>
            <a:pPr marL="457200" lvl="1" indent="0">
              <a:buNone/>
            </a:pPr>
            <a:r>
              <a:rPr lang="en-US"/>
              <a:t>  &lt;li&gt;&lt;a data-toggle="tab" href="#menu1"&gt;Menu 1&lt;/a&gt;&lt;/li&gt;</a:t>
            </a:r>
          </a:p>
          <a:p>
            <a:pPr marL="457200" lvl="1" indent="0">
              <a:buNone/>
            </a:pPr>
            <a:r>
              <a:rPr lang="en-US"/>
              <a:t>  &lt;li&gt;&lt;a data-toggle="tab" href="#menu2"&gt;Menu 2&lt;/a&gt;&lt;/li&gt;</a:t>
            </a:r>
          </a:p>
          <a:p>
            <a:pPr marL="457200" lvl="1" indent="0">
              <a:buNone/>
            </a:pPr>
            <a:r>
              <a:rPr lang="en-US"/>
              <a:t>&lt;/ul&gt;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&lt;div class="tab-content"&gt;</a:t>
            </a:r>
          </a:p>
          <a:p>
            <a:pPr marL="457200" lvl="1" indent="0">
              <a:buNone/>
            </a:pPr>
            <a:r>
              <a:rPr lang="en-US"/>
              <a:t>  &lt;div id="home" class="tab-pane fade in active"&gt;</a:t>
            </a:r>
          </a:p>
          <a:p>
            <a:pPr marL="457200" lvl="1" indent="0">
              <a:buNone/>
            </a:pPr>
            <a:r>
              <a:rPr lang="en-US"/>
              <a:t>    &lt;h3&gt;HOME&lt;/h3&gt;</a:t>
            </a:r>
          </a:p>
          <a:p>
            <a:pPr marL="457200" lvl="1" indent="0">
              <a:buNone/>
            </a:pPr>
            <a:r>
              <a:rPr lang="en-US"/>
              <a:t>    &lt;p&gt;Some content.&lt;/p&gt;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id="menu1" class="tab-pane fade"&gt;</a:t>
            </a:r>
          </a:p>
          <a:p>
            <a:pPr marL="457200" lvl="1" indent="0">
              <a:buNone/>
            </a:pPr>
            <a:r>
              <a:rPr lang="en-US"/>
              <a:t>    &lt;h3&gt;Menu 1&lt;/h3&gt;</a:t>
            </a:r>
          </a:p>
          <a:p>
            <a:pPr marL="457200" lvl="1" indent="0">
              <a:buNone/>
            </a:pPr>
            <a:r>
              <a:rPr lang="en-US"/>
              <a:t>    &lt;p&gt;Some content in menu 1.&lt;/p&gt;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id="menu2" class="tab-pane fade"&gt;</a:t>
            </a:r>
          </a:p>
          <a:p>
            <a:pPr marL="457200" lvl="1" indent="0">
              <a:buNone/>
            </a:pPr>
            <a:r>
              <a:rPr lang="en-US"/>
              <a:t>    &lt;h3&gt;Menu 2&lt;/h3&gt;</a:t>
            </a:r>
          </a:p>
          <a:p>
            <a:pPr marL="457200" lvl="1" indent="0">
              <a:buNone/>
            </a:pPr>
            <a:r>
              <a:rPr lang="en-US"/>
              <a:t>    &lt;p&gt;Some content in menu 2.&lt;/p&gt;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0" indent="0">
              <a:buNone/>
            </a:pPr>
            <a:r>
              <a:rPr lang="en-US" b="1"/>
              <a:t>Toggleable / Dynamic Pills</a:t>
            </a:r>
            <a:endParaRPr lang="en-US"/>
          </a:p>
          <a:p>
            <a:r>
              <a:rPr lang="en-US"/>
              <a:t>The same code applies to pills; only change the data-toggle attribute to data-toggle="pill":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89865"/>
            <a:ext cx="10515600" cy="1325563"/>
          </a:xfrm>
        </p:spPr>
        <p:txBody>
          <a:bodyPr/>
          <a:lstStyle/>
          <a:p>
            <a:r>
              <a:rPr lang="en-US"/>
              <a:t>Bootstrap Navigation 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6450"/>
            <a:ext cx="10515600" cy="5922645"/>
          </a:xfrm>
        </p:spPr>
        <p:txBody>
          <a:bodyPr>
            <a:normAutofit/>
          </a:bodyPr>
          <a:lstStyle/>
          <a:p>
            <a:r>
              <a:rPr lang="en-US" sz="1400"/>
              <a:t>With Bootstrap, a navigation bar can extend or collapse, depending on the screen size.</a:t>
            </a:r>
          </a:p>
          <a:p>
            <a:r>
              <a:rPr lang="en-US" sz="1400"/>
              <a:t>A standard navigation bar is created with &lt;nav class="navbar navbar-default"&gt;.</a:t>
            </a:r>
          </a:p>
          <a:p>
            <a:pPr marL="0" indent="0">
              <a:buNone/>
            </a:pPr>
            <a:r>
              <a:rPr lang="en-US" sz="1400" b="1">
                <a:sym typeface="+mn-ea"/>
              </a:rPr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&lt;nav class="navbar navbar-default"&gt;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&lt;div class="container-fluid"&gt;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&lt;div class="navbar-header"&gt;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&lt;a class="navbar-brand" href="#"&gt;WebSiteName&lt;/a&gt;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&lt;ul class="nav navbar-nav"&gt;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 class="active"&gt;&lt;a href="#"&gt;Home&lt;/a&gt;&lt;/li&gt;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&lt;li&gt;&lt;a href="#"&gt;Page 1&lt;/a&gt;&lt;/li&gt;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&lt;li&gt;&lt;a href="#"&gt;Page 2&lt;/a&gt;&lt;/li&gt;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  &lt;li&gt;&lt;a href="#"&gt;Page 3&lt;/a&gt;&lt;/li&gt;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  &lt;/ul&gt;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&lt;/nav&gt;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Inverted Navigation Bar</a:t>
            </a:r>
            <a:endParaRPr lang="en-US" sz="1400"/>
          </a:p>
          <a:p>
            <a:r>
              <a:rPr lang="en-US" sz="1400"/>
              <a:t>If you don't like the style of the default navigation bar, Bootstrap provides an alternative, black navbar:</a:t>
            </a:r>
          </a:p>
          <a:p>
            <a:r>
              <a:rPr lang="en-US" sz="1400"/>
              <a:t>Just change the .navbar-default class into .navbar-inverse:</a:t>
            </a:r>
          </a:p>
          <a:p>
            <a:pPr marL="457200" lvl="1" indent="0">
              <a:buNone/>
            </a:pPr>
            <a:r>
              <a:rPr lang="en-US" sz="1400"/>
              <a:t>&lt;nav class="navbar navbar-inverse"&gt;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"/>
            <a:ext cx="10515600" cy="64249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/>
              <a:t>Navigation Bar With Dropdown</a:t>
            </a:r>
            <a:endParaRPr lang="en-US" sz="1400"/>
          </a:p>
          <a:p>
            <a:r>
              <a:rPr lang="en-US" sz="1400"/>
              <a:t>Navigation bars can also hold dropdown menus.</a:t>
            </a:r>
          </a:p>
          <a:p>
            <a:r>
              <a:rPr lang="en-US" sz="1400"/>
              <a:t>The following example adds a dropdown menu for the "Page 1" button:</a:t>
            </a:r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&lt;nav class="navbar navbar-inverse"&gt;</a:t>
            </a:r>
          </a:p>
          <a:p>
            <a:pPr marL="457200" lvl="1" indent="0">
              <a:buNone/>
            </a:pPr>
            <a:r>
              <a:rPr lang="en-US" sz="1400"/>
              <a:t>  &lt;div class="container-fluid"&gt;</a:t>
            </a:r>
          </a:p>
          <a:p>
            <a:pPr marL="457200" lvl="1" indent="0">
              <a:buNone/>
            </a:pPr>
            <a:r>
              <a:rPr lang="en-US" sz="1400"/>
              <a:t>    &lt;div class="navbar-header"&gt;</a:t>
            </a:r>
          </a:p>
          <a:p>
            <a:pPr marL="457200" lvl="1" indent="0">
              <a:buNone/>
            </a:pPr>
            <a:r>
              <a:rPr lang="en-US" sz="1400"/>
              <a:t>      &lt;a class="navbar-brand" href="#"&gt;WebSiteName&lt;/a&gt;</a:t>
            </a:r>
          </a:p>
          <a:p>
            <a:pPr marL="457200" lvl="1" indent="0">
              <a:buNone/>
            </a:pPr>
            <a:r>
              <a:rPr lang="en-US" sz="1400"/>
              <a:t>    &lt;/div&gt;</a:t>
            </a:r>
          </a:p>
          <a:p>
            <a:pPr marL="457200" lvl="1" indent="0">
              <a:buNone/>
            </a:pPr>
            <a:r>
              <a:rPr lang="en-US" sz="1400"/>
              <a:t>    &lt;ul class="nav navbar-nav"&gt;</a:t>
            </a:r>
          </a:p>
          <a:p>
            <a:pPr marL="457200" lvl="1" indent="0">
              <a:buNone/>
            </a:pPr>
            <a:r>
              <a:rPr lang="en-US" sz="1400"/>
              <a:t>    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    &lt;li class="dropdown"&gt;</a:t>
            </a:r>
          </a:p>
          <a:p>
            <a:pPr marL="457200" lvl="1" indent="0">
              <a:buNone/>
            </a:pPr>
            <a:r>
              <a:rPr lang="en-US" sz="1400"/>
              <a:t>        &lt;a class="dropdown-toggle" data-toggle="dropdown" href="#"&gt;Page 1</a:t>
            </a:r>
          </a:p>
          <a:p>
            <a:pPr marL="457200" lvl="1" indent="0">
              <a:buNone/>
            </a:pPr>
            <a:r>
              <a:rPr lang="en-US" sz="1400"/>
              <a:t>        &lt;span class="caret"&gt;&lt;/span&gt;&lt;/a&gt;</a:t>
            </a:r>
          </a:p>
          <a:p>
            <a:pPr marL="457200" lvl="1" indent="0">
              <a:buNone/>
            </a:pPr>
            <a:r>
              <a:rPr lang="en-US" sz="1400"/>
              <a:t>        &lt;ul class="dropdown-menu"&gt;</a:t>
            </a:r>
          </a:p>
          <a:p>
            <a:pPr marL="457200" lvl="1" indent="0">
              <a:buNone/>
            </a:pPr>
            <a:r>
              <a:rPr lang="en-US" sz="1400"/>
              <a:t>          &lt;li&gt;&lt;a href="#"&gt;Page 1-1&lt;/a&gt;&lt;/li&gt;</a:t>
            </a:r>
          </a:p>
          <a:p>
            <a:pPr marL="457200" lvl="1" indent="0">
              <a:buNone/>
            </a:pPr>
            <a:r>
              <a:rPr lang="en-US" sz="1400"/>
              <a:t>          &lt;li&gt;&lt;a href="#"&gt;Page 1-2&lt;/a&gt;&lt;/li&gt;</a:t>
            </a:r>
          </a:p>
          <a:p>
            <a:pPr marL="457200" lvl="1" indent="0">
              <a:buNone/>
            </a:pPr>
            <a:r>
              <a:rPr lang="en-US" sz="1400"/>
              <a:t>          &lt;li&gt;&lt;a href="#"&gt;Page 1-3&lt;/a&gt;&lt;/li&gt;</a:t>
            </a:r>
          </a:p>
          <a:p>
            <a:pPr marL="457200" lvl="1" indent="0">
              <a:buNone/>
            </a:pPr>
            <a:r>
              <a:rPr lang="en-US" sz="1400"/>
              <a:t>        &lt;/ul&gt;</a:t>
            </a:r>
          </a:p>
          <a:p>
            <a:pPr marL="457200" lvl="1" indent="0">
              <a:buNone/>
            </a:pPr>
            <a:r>
              <a:rPr lang="en-US" sz="1400"/>
              <a:t>      &lt;/li&gt;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href="#"&gt;Page 2&lt;/a&gt;&lt;/li&gt;</a:t>
            </a:r>
          </a:p>
          <a:p>
            <a:pPr marL="457200" lvl="1" indent="0">
              <a:buNone/>
            </a:pPr>
            <a:r>
              <a:rPr lang="en-US" sz="1400"/>
              <a:t>      &lt;li&gt;&lt;a href="#"&gt;Page 3&lt;/a&gt;&lt;/li&gt;</a:t>
            </a:r>
          </a:p>
          <a:p>
            <a:pPr marL="457200" lvl="1" indent="0">
              <a:buNone/>
            </a:pPr>
            <a:r>
              <a:rPr lang="en-US" sz="1400"/>
              <a:t>    &lt;/ul&gt;</a:t>
            </a:r>
          </a:p>
          <a:p>
            <a:pPr marL="457200" lvl="1" indent="0">
              <a:buNone/>
            </a:pPr>
            <a:r>
              <a:rPr lang="en-US" sz="1400"/>
              <a:t>  &lt;/div&gt;</a:t>
            </a:r>
          </a:p>
          <a:p>
            <a:pPr marL="457200" lvl="1" indent="0">
              <a:buNone/>
            </a:pPr>
            <a:r>
              <a:rPr lang="en-US" sz="1400"/>
              <a:t>&lt;/nav&gt;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805"/>
            <a:ext cx="10515600" cy="629031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Right-Aligned Navigation Bar</a:t>
            </a:r>
            <a:endParaRPr lang="en-US"/>
          </a:p>
          <a:p>
            <a:r>
              <a:rPr lang="en-US"/>
              <a:t>The .navbar-right class is used to right-align navigation bar buttons.</a:t>
            </a:r>
          </a:p>
          <a:p>
            <a:r>
              <a:rPr lang="en-US"/>
              <a:t>In the following example we insert a "Sign Up" button and a "Login" button to the right in the navigation bar. We also add a glyphicon on each of the two new buttons:</a:t>
            </a:r>
          </a:p>
          <a:p>
            <a:r>
              <a:rPr lang="en-US"/>
              <a:t>Example</a:t>
            </a:r>
          </a:p>
          <a:p>
            <a:pPr marL="457200" lvl="1" indent="0">
              <a:buNone/>
            </a:pPr>
            <a:r>
              <a:rPr lang="en-US"/>
              <a:t>&lt;nav class="navbar navbar-inverse"&gt;</a:t>
            </a:r>
          </a:p>
          <a:p>
            <a:pPr marL="457200" lvl="1" indent="0">
              <a:buNone/>
            </a:pPr>
            <a:r>
              <a:rPr lang="en-US"/>
              <a:t>  &lt;div class="container-fluid"&gt;</a:t>
            </a:r>
          </a:p>
          <a:p>
            <a:pPr marL="457200" lvl="1" indent="0">
              <a:buNone/>
            </a:pPr>
            <a:r>
              <a:rPr lang="en-US"/>
              <a:t>    &lt;div class="navbar-header"&gt;</a:t>
            </a:r>
          </a:p>
          <a:p>
            <a:pPr marL="457200" lvl="1" indent="0">
              <a:buNone/>
            </a:pPr>
            <a:r>
              <a:rPr lang="en-US"/>
              <a:t>      &lt;a class="navbar-brand" href="#"&gt;WebSiteName&lt;/a&gt;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  &lt;ul class="nav navbar-nav"&gt;</a:t>
            </a:r>
          </a:p>
          <a:p>
            <a:pPr marL="457200" lvl="1" indent="0">
              <a:buNone/>
            </a:pPr>
            <a:r>
              <a:rPr lang="en-US"/>
              <a:t>    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href="#"&gt;Page 1&lt;/a&gt;&lt;/li&gt;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href="#"&gt;Page 2&lt;/a&gt;&lt;/li&gt;</a:t>
            </a:r>
          </a:p>
          <a:p>
            <a:pPr marL="457200" lvl="1" indent="0">
              <a:buNone/>
            </a:pPr>
            <a:r>
              <a:rPr lang="en-US"/>
              <a:t>    &lt;/ul&gt;</a:t>
            </a:r>
          </a:p>
          <a:p>
            <a:pPr marL="457200" lvl="1" indent="0">
              <a:buNone/>
            </a:pPr>
            <a:r>
              <a:rPr lang="en-US"/>
              <a:t>    &lt;ul class="nav navbar-nav navbar-right"&gt;</a:t>
            </a:r>
          </a:p>
          <a:p>
            <a:pPr marL="457200" lvl="1" indent="0">
              <a:buNone/>
            </a:pPr>
            <a:r>
              <a:rPr lang="en-US"/>
              <a:t>      &lt;li&gt;&lt;a href="#"&gt;&lt;span class="glyphicon glyphicon-user"&gt;&lt;/span&gt; Sign Up&lt;/a&gt;&lt;/li&gt;</a:t>
            </a:r>
          </a:p>
          <a:p>
            <a:pPr marL="457200" lvl="1" indent="0">
              <a:buNone/>
            </a:pPr>
            <a:r>
              <a:rPr lang="en-US"/>
              <a:t>      &lt;li&gt;&lt;a href="#"&gt;&lt;span class="glyphicon glyphicon-log-in"&gt;&lt;/span&gt; Login&lt;/a&gt;&lt;/li&gt;</a:t>
            </a:r>
          </a:p>
          <a:p>
            <a:pPr marL="457200" lvl="1" indent="0">
              <a:buNone/>
            </a:pPr>
            <a:r>
              <a:rPr lang="en-US"/>
              <a:t>    &lt;/ul&gt;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&lt;/nav&gt;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465"/>
            <a:ext cx="10515600" cy="6327775"/>
          </a:xfrm>
        </p:spPr>
        <p:txBody>
          <a:bodyPr>
            <a:normAutofit fontScale="50000"/>
          </a:bodyPr>
          <a:lstStyle/>
          <a:p>
            <a:pPr marL="0" indent="0">
              <a:buNone/>
            </a:pPr>
            <a:r>
              <a:rPr lang="en-US" b="1"/>
              <a:t>Navbar Buttons</a:t>
            </a:r>
            <a:endParaRPr lang="en-US"/>
          </a:p>
          <a:p>
            <a:r>
              <a:rPr lang="en-US"/>
              <a:t>To add buttons inside the navbar, add the .navbar-btn class on a Bootstrap button:</a:t>
            </a:r>
          </a:p>
          <a:p>
            <a:r>
              <a:rPr lang="en-US"/>
              <a:t>&lt;button class="btn btn-danger navbar-btn"&gt;Button&lt;/button&gt;</a:t>
            </a:r>
          </a:p>
          <a:p>
            <a:pPr marL="0" indent="0">
              <a:buNone/>
            </a:pPr>
            <a:r>
              <a:rPr lang="en-US" b="1"/>
              <a:t>Navbar Forms</a:t>
            </a:r>
            <a:endParaRPr lang="en-US"/>
          </a:p>
          <a:p>
            <a:r>
              <a:rPr lang="en-US"/>
              <a:t>To add form elements inside the navbar, add the .navbar-form class to a form element and add an input(s). Note that we have added a .form-group class to the div container holding the input. This adds proper padding if you have more than one inputs </a:t>
            </a:r>
          </a:p>
          <a:p>
            <a:pPr marL="457200" lvl="1" indent="0">
              <a:buNone/>
            </a:pPr>
            <a:r>
              <a:rPr lang="en-US"/>
              <a:t>&lt;form class="navbar-form navbar-left" action="/action_page.php"&gt;</a:t>
            </a:r>
          </a:p>
          <a:p>
            <a:pPr marL="457200" lvl="1" indent="0">
              <a:buNone/>
            </a:pPr>
            <a:r>
              <a:rPr lang="en-US"/>
              <a:t>      &lt;div class="form-group"&gt;</a:t>
            </a:r>
          </a:p>
          <a:p>
            <a:pPr marL="457200" lvl="1" indent="0">
              <a:buNone/>
            </a:pPr>
            <a:r>
              <a:rPr lang="en-US"/>
              <a:t>        &lt;input type="text" class="form-control" placeholder="Search"&gt;</a:t>
            </a:r>
          </a:p>
          <a:p>
            <a:pPr marL="457200" lvl="1" indent="0">
              <a:buNone/>
            </a:pPr>
            <a:r>
              <a:rPr lang="en-US"/>
              <a:t>      &lt;/div&gt;</a:t>
            </a:r>
          </a:p>
          <a:p>
            <a:pPr marL="457200" lvl="1" indent="0">
              <a:buNone/>
            </a:pPr>
            <a:r>
              <a:rPr lang="en-US"/>
              <a:t>      &lt;button type="submit" class="btn btn-default"&gt;Submit&lt;/button&gt;</a:t>
            </a:r>
          </a:p>
          <a:p>
            <a:pPr marL="457200" lvl="1" indent="0">
              <a:buNone/>
            </a:pPr>
            <a:r>
              <a:rPr lang="en-US"/>
              <a:t>    &lt;/form&gt;</a:t>
            </a:r>
          </a:p>
          <a:p>
            <a:r>
              <a:rPr lang="en-US"/>
              <a:t>You can also use the .input-group and .input-group-addon classes to attach an icon or help text next to the input field. </a:t>
            </a:r>
          </a:p>
          <a:p>
            <a:pPr marL="457200" lvl="1" indent="0">
              <a:buNone/>
            </a:pPr>
            <a:r>
              <a:rPr lang="en-US"/>
              <a:t> &lt;form class="navbar-form navbar-left" action="/action_page.php"&gt;</a:t>
            </a:r>
          </a:p>
          <a:p>
            <a:pPr marL="457200" lvl="1" indent="0">
              <a:buNone/>
            </a:pPr>
            <a:r>
              <a:rPr lang="en-US"/>
              <a:t>  &lt;div class="input-group"&gt;</a:t>
            </a:r>
          </a:p>
          <a:p>
            <a:pPr marL="457200" lvl="1" indent="0">
              <a:buNone/>
            </a:pPr>
            <a:r>
              <a:rPr lang="en-US"/>
              <a:t>    &lt;input type="text" class="form-control" placeholder="Search"&gt;</a:t>
            </a:r>
          </a:p>
          <a:p>
            <a:pPr marL="457200" lvl="1" indent="0">
              <a:buNone/>
            </a:pPr>
            <a:r>
              <a:rPr lang="en-US"/>
              <a:t>    &lt;div class="input-group-btn"&gt;</a:t>
            </a:r>
          </a:p>
          <a:p>
            <a:pPr marL="457200" lvl="1" indent="0">
              <a:buNone/>
            </a:pPr>
            <a:r>
              <a:rPr lang="en-US"/>
              <a:t>      &lt;button class="btn btn-default" type="submit"&gt;</a:t>
            </a:r>
          </a:p>
          <a:p>
            <a:pPr marL="457200" lvl="1" indent="0">
              <a:buNone/>
            </a:pPr>
            <a:r>
              <a:rPr lang="en-US"/>
              <a:t>        &lt;i class="glyphicon glyphicon-search"&gt;&lt;/i&gt;</a:t>
            </a:r>
          </a:p>
          <a:p>
            <a:pPr marL="457200" lvl="1" indent="0">
              <a:buNone/>
            </a:pPr>
            <a:r>
              <a:rPr lang="en-US"/>
              <a:t>      &lt;/button&gt;</a:t>
            </a:r>
          </a:p>
          <a:p>
            <a:pPr marL="457200" lvl="1" indent="0">
              <a:buNone/>
            </a:pPr>
            <a:r>
              <a:rPr lang="en-US"/>
              <a:t>    &lt;/div&gt;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&lt;/form&gt;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"/>
            <a:ext cx="10515600" cy="638810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 b="1"/>
              <a:t>Navbar Text</a:t>
            </a:r>
            <a:endParaRPr lang="en-US"/>
          </a:p>
          <a:p>
            <a:r>
              <a:rPr lang="en-US"/>
              <a:t>Use the .navbar-text class to vertical align any elements inside the navbar that are not links (ensures proper padding and text color).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&lt;nav class="navbar navbar-inverse"&gt;</a:t>
            </a:r>
          </a:p>
          <a:p>
            <a:pPr marL="457200" lvl="1" indent="0">
              <a:buNone/>
            </a:pPr>
            <a:r>
              <a:rPr lang="en-US"/>
              <a:t>  &lt;ul class="nav navbar-nav"&gt;</a:t>
            </a:r>
          </a:p>
          <a:p>
            <a:pPr marL="457200" lvl="1" indent="0">
              <a:buNone/>
            </a:pPr>
            <a:r>
              <a:rPr lang="en-US"/>
              <a:t>    &lt;li&gt;&lt;a href="#"&gt;Link&lt;/a&gt;&lt;/li&gt;</a:t>
            </a:r>
          </a:p>
          <a:p>
            <a:pPr marL="457200" lvl="1" indent="0">
              <a:buNone/>
            </a:pPr>
            <a:r>
              <a:rPr lang="en-US"/>
              <a:t>    &lt;li&gt;&lt;a href="#"&gt;Link&lt;/a&gt;&lt;/li&gt;</a:t>
            </a:r>
          </a:p>
          <a:p>
            <a:pPr marL="457200" lvl="1" indent="0">
              <a:buNone/>
            </a:pPr>
            <a:r>
              <a:rPr lang="en-US"/>
              <a:t>  &lt;/ul&gt;</a:t>
            </a:r>
          </a:p>
          <a:p>
            <a:pPr marL="457200" lvl="1" indent="0">
              <a:buNone/>
            </a:pPr>
            <a:r>
              <a:rPr lang="en-US"/>
              <a:t>  &lt;p class="navbar-text"&gt;Some text&lt;/p&gt;</a:t>
            </a:r>
          </a:p>
          <a:p>
            <a:pPr marL="457200" lvl="1" indent="0">
              <a:buNone/>
            </a:pPr>
            <a:r>
              <a:rPr lang="en-US"/>
              <a:t>&lt;/nav&gt; </a:t>
            </a:r>
          </a:p>
          <a:p>
            <a:pPr marL="0" indent="0">
              <a:buNone/>
            </a:pPr>
            <a:r>
              <a:rPr lang="en-US" b="1"/>
              <a:t>Fixed Navigation Bar</a:t>
            </a:r>
            <a:endParaRPr lang="en-US"/>
          </a:p>
          <a:p>
            <a:r>
              <a:rPr lang="en-US"/>
              <a:t>The navigation bar can also be fixed at the top or at the bottom of the page.</a:t>
            </a:r>
          </a:p>
          <a:p>
            <a:r>
              <a:rPr lang="en-US"/>
              <a:t>A fixed navigation bar stays visible in a fixed position (top or bottom) independent of the page scroll.</a:t>
            </a:r>
          </a:p>
          <a:p>
            <a:r>
              <a:rPr lang="en-US"/>
              <a:t>The .navbar-fixed-bottom class makes the navigation bar stay at the bottom:</a:t>
            </a:r>
          </a:p>
          <a:p>
            <a:pPr marL="457200" lvl="1" indent="0">
              <a:buNone/>
            </a:pPr>
            <a:r>
              <a:rPr lang="en-US"/>
              <a:t>&lt;nav class="navbar navbar-inverse navbar-fixed-bottom"&gt;</a:t>
            </a:r>
          </a:p>
          <a:p>
            <a:r>
              <a:rPr lang="en-US"/>
              <a:t>The .navbar-fixed-top class makes the navigation bar fixed at the top:</a:t>
            </a:r>
          </a:p>
          <a:p>
            <a:pPr marL="457200" lvl="1" indent="0">
              <a:buNone/>
            </a:pPr>
            <a:r>
              <a:rPr lang="en-US"/>
              <a:t>&lt;nav class="navbar navbar-inverse navbar-fixed-top"&gt;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631444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1400" b="1"/>
              <a:t>Collapsing The Navigation Bar</a:t>
            </a:r>
            <a:endParaRPr lang="en-US" sz="1400"/>
          </a:p>
          <a:p>
            <a:r>
              <a:rPr lang="en-US" sz="1400"/>
              <a:t>The navigation bar often takes up too much space on a small screen.</a:t>
            </a:r>
          </a:p>
          <a:p>
            <a:r>
              <a:rPr lang="en-US" sz="1400"/>
              <a:t>We should hide the navigation bar; and only show it when it is needed.</a:t>
            </a:r>
          </a:p>
          <a:p>
            <a:r>
              <a:rPr lang="en-US" sz="1400"/>
              <a:t>In the following example the navigation bar is replaced by a button in the top right corner. Only when the button is clicked, the navigation bar will be displayed:</a:t>
            </a:r>
          </a:p>
          <a:p>
            <a:pPr marL="457200" lvl="1" indent="0">
              <a:buNone/>
            </a:pPr>
            <a:r>
              <a:rPr lang="en-US" sz="1400"/>
              <a:t> &lt;nav class="navbar navbar-inverse"&gt;</a:t>
            </a:r>
          </a:p>
          <a:p>
            <a:pPr marL="457200" lvl="1" indent="0">
              <a:buNone/>
            </a:pPr>
            <a:r>
              <a:rPr lang="en-US" sz="1400"/>
              <a:t>  &lt;div class="container-fluid"&gt;</a:t>
            </a:r>
          </a:p>
          <a:p>
            <a:pPr marL="457200" lvl="1" indent="0">
              <a:buNone/>
            </a:pPr>
            <a:r>
              <a:rPr lang="en-US" sz="1400"/>
              <a:t>    &lt;div class="navbar-header"&gt;</a:t>
            </a:r>
          </a:p>
          <a:p>
            <a:pPr marL="457200" lvl="1" indent="0">
              <a:buNone/>
            </a:pPr>
            <a:r>
              <a:rPr lang="en-US" sz="1400"/>
              <a:t>      &lt;button type="button" class="navbar-toggle" data-toggle="collapse" data-target="#myNavbar"&gt;</a:t>
            </a:r>
          </a:p>
          <a:p>
            <a:pPr marL="457200" lvl="1" indent="0">
              <a:buNone/>
            </a:pPr>
            <a:r>
              <a:rPr lang="en-US" sz="1400"/>
              <a:t>        &lt;span class="icon-bar"&gt;&lt;/span&gt;</a:t>
            </a:r>
          </a:p>
          <a:p>
            <a:pPr marL="457200" lvl="1" indent="0">
              <a:buNone/>
            </a:pPr>
            <a:r>
              <a:rPr lang="en-US" sz="1400"/>
              <a:t>        &lt;span class="icon-bar"&gt;&lt;/span&gt;</a:t>
            </a:r>
          </a:p>
          <a:p>
            <a:pPr marL="457200" lvl="1" indent="0">
              <a:buNone/>
            </a:pPr>
            <a:r>
              <a:rPr lang="en-US" sz="1400"/>
              <a:t>        &lt;span class="icon-bar"&gt;&lt;/span&gt;</a:t>
            </a:r>
          </a:p>
          <a:p>
            <a:pPr marL="457200" lvl="1" indent="0">
              <a:buNone/>
            </a:pPr>
            <a:r>
              <a:rPr lang="en-US" sz="1400"/>
              <a:t>      &lt;/button&gt;</a:t>
            </a:r>
          </a:p>
          <a:p>
            <a:pPr marL="457200" lvl="1" indent="0">
              <a:buNone/>
            </a:pPr>
            <a:r>
              <a:rPr lang="en-US" sz="1400"/>
              <a:t>      &lt;a class="navbar-brand" href="#"&gt;WebSiteName&lt;/a&gt;</a:t>
            </a:r>
          </a:p>
          <a:p>
            <a:pPr marL="457200" lvl="1" indent="0">
              <a:buNone/>
            </a:pPr>
            <a:r>
              <a:rPr lang="en-US" sz="1400"/>
              <a:t>    &lt;/div&gt;</a:t>
            </a:r>
          </a:p>
          <a:p>
            <a:pPr marL="457200" lvl="1" indent="0">
              <a:buNone/>
            </a:pPr>
            <a:r>
              <a:rPr lang="en-US" sz="1400"/>
              <a:t>    &lt;div class="collapse navbar-collapse" id="myNavbar"&gt;</a:t>
            </a:r>
          </a:p>
          <a:p>
            <a:pPr marL="457200" lvl="1" indent="0">
              <a:buNone/>
            </a:pPr>
            <a:r>
              <a:rPr lang="en-US" sz="1400"/>
              <a:t>      &lt;ul class="nav navbar-nav"&gt;</a:t>
            </a:r>
          </a:p>
          <a:p>
            <a:pPr marL="457200" lvl="1" indent="0">
              <a:buNone/>
            </a:pPr>
            <a:r>
              <a:rPr lang="en-US" sz="1400"/>
              <a:t>        &lt;li class="active"&gt;&lt;a href="#"&gt;Home&lt;/a&gt;&lt;/li&gt;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href="#"&gt;Page 1&lt;/a&gt;&lt;/li&gt;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href="#"&gt;Page 2&lt;/a&gt;&lt;/li&gt;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href="#"&gt;Page 3&lt;/a&gt;&lt;/li&gt;</a:t>
            </a:r>
          </a:p>
          <a:p>
            <a:pPr marL="457200" lvl="1" indent="0">
              <a:buNone/>
            </a:pPr>
            <a:r>
              <a:rPr lang="en-US" sz="1400"/>
              <a:t>      &lt;/ul&gt;</a:t>
            </a:r>
          </a:p>
          <a:p>
            <a:pPr marL="457200" lvl="1" indent="0">
              <a:buNone/>
            </a:pPr>
            <a:r>
              <a:rPr lang="en-US" sz="1400"/>
              <a:t>      &lt;ul class="nav navbar-nav navbar-right"&gt;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href="#"&gt;&lt;span class="glyphicon glyphicon-user"&gt;&lt;/span&gt; Sign Up&lt;/a&gt;&lt;/li&gt;</a:t>
            </a:r>
          </a:p>
          <a:p>
            <a:pPr marL="457200" lvl="1" indent="0">
              <a:buNone/>
            </a:pPr>
            <a:r>
              <a:rPr lang="en-US" sz="1400"/>
              <a:t>        &lt;li&gt;&lt;a href="#"&gt;&lt;span class="glyphicon glyphicon-log-in"&gt;&lt;/span&gt; Login&lt;/a&gt;&lt;/li&gt;</a:t>
            </a:r>
          </a:p>
          <a:p>
            <a:pPr marL="457200" lvl="1" indent="0">
              <a:buNone/>
            </a:pPr>
            <a:r>
              <a:rPr lang="en-US" sz="1400"/>
              <a:t>      &lt;/ul&gt;</a:t>
            </a:r>
          </a:p>
          <a:p>
            <a:pPr marL="457200" lvl="1" indent="0">
              <a:buNone/>
            </a:pPr>
            <a:r>
              <a:rPr lang="en-US" sz="1400"/>
              <a:t>    &lt;/div&gt;</a:t>
            </a:r>
          </a:p>
          <a:p>
            <a:pPr marL="457200" lvl="1" indent="0">
              <a:buNone/>
            </a:pPr>
            <a:r>
              <a:rPr lang="en-US" sz="1400"/>
              <a:t>  &lt;/div&gt;</a:t>
            </a:r>
          </a:p>
          <a:p>
            <a:pPr marL="457200" lvl="1" indent="0">
              <a:buNone/>
            </a:pPr>
            <a:r>
              <a:rPr lang="en-US" sz="1400"/>
              <a:t>&lt;/nav&gt;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"/>
            <a:ext cx="10515600" cy="920115"/>
          </a:xfrm>
        </p:spPr>
        <p:txBody>
          <a:bodyPr/>
          <a:lstStyle/>
          <a:p>
            <a:r>
              <a:rPr lang="en-US"/>
              <a:t>Bootstrap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350"/>
            <a:ext cx="10515600" cy="5408930"/>
          </a:xfrm>
        </p:spPr>
        <p:txBody>
          <a:bodyPr>
            <a:normAutofit/>
          </a:bodyPr>
          <a:lstStyle/>
          <a:p>
            <a:r>
              <a:rPr lang="en-US" sz="1400"/>
              <a:t>Form controls automatically receive some global styling with Bootstrap:</a:t>
            </a:r>
          </a:p>
          <a:p>
            <a:r>
              <a:rPr lang="en-US" sz="1400"/>
              <a:t>All textual &lt;input&gt;, &lt;textarea&gt;, and &lt;select&gt; elements with class .form-control have a width of 100%.</a:t>
            </a:r>
          </a:p>
          <a:p>
            <a:pPr marL="0" indent="0">
              <a:buNone/>
            </a:pPr>
            <a:r>
              <a:rPr lang="en-US" sz="1400" b="1"/>
              <a:t>Bootstrap Form Layouts</a:t>
            </a:r>
            <a:endParaRPr lang="en-US" sz="1400"/>
          </a:p>
          <a:p>
            <a:r>
              <a:rPr lang="en-US" sz="1400"/>
              <a:t>Bootstrap provides three types of form layouts:</a:t>
            </a:r>
          </a:p>
          <a:p>
            <a:pPr lvl="1"/>
            <a:r>
              <a:rPr lang="en-US" sz="1400"/>
              <a:t>Vertical form (this is default)</a:t>
            </a:r>
          </a:p>
          <a:p>
            <a:pPr lvl="1"/>
            <a:r>
              <a:rPr lang="en-US" sz="1400"/>
              <a:t>Horizontal form</a:t>
            </a:r>
          </a:p>
          <a:p>
            <a:pPr lvl="1"/>
            <a:r>
              <a:rPr lang="en-US" sz="1400"/>
              <a:t>Inline form</a:t>
            </a:r>
            <a:r>
              <a:rPr lang="en-US" altLang="en-US" sz="1400"/>
              <a:t>	</a:t>
            </a:r>
            <a:endParaRPr lang="en-US" sz="1400"/>
          </a:p>
          <a:p>
            <a:r>
              <a:rPr lang="en-US" sz="1400"/>
              <a:t>Standard rules for all three form layouts:</a:t>
            </a:r>
          </a:p>
          <a:p>
            <a:pPr lvl="1"/>
            <a:r>
              <a:rPr lang="en-US" sz="1400"/>
              <a:t>Wrap labels and form controls in &lt;div class="form-group"&gt; (needed for optimum spacing)</a:t>
            </a:r>
          </a:p>
          <a:p>
            <a:pPr lvl="1"/>
            <a:r>
              <a:rPr lang="en-US" sz="1400"/>
              <a:t>Add class .form-control to all textual &lt;input&gt;, &lt;textarea&gt;, and &lt;select&gt; elements</a:t>
            </a:r>
          </a:p>
          <a:p>
            <a:pPr marL="0" indent="0">
              <a:buNone/>
            </a:pPr>
            <a:r>
              <a:rPr lang="en-US" sz="1400" b="1"/>
              <a:t>Bootstrap Vertical Form (default)</a:t>
            </a:r>
          </a:p>
          <a:p>
            <a:pPr marL="0" indent="0">
              <a:buNone/>
            </a:pPr>
            <a:endParaRPr lang="en-US" sz="1400" b="1"/>
          </a:p>
        </p:txBody>
      </p:sp>
      <p:pic>
        <p:nvPicPr>
          <p:cNvPr id="4" name="Picture 3" descr="vertical-navbar"/>
          <p:cNvPicPr>
            <a:picLocks noChangeAspect="1"/>
          </p:cNvPicPr>
          <p:nvPr/>
        </p:nvPicPr>
        <p:blipFill>
          <a:blip r:embed="rId2"/>
          <a:srcRect l="19956" t="43443" r="15549" b="24253"/>
          <a:stretch>
            <a:fillRect/>
          </a:stretch>
        </p:blipFill>
        <p:spPr>
          <a:xfrm>
            <a:off x="1179830" y="4025265"/>
            <a:ext cx="6487160" cy="182689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725"/>
            <a:ext cx="10515600" cy="596455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b="1"/>
              <a:t>Bootstrap Inline Form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 altLang="en-US"/>
              <a:t>I</a:t>
            </a:r>
            <a:r>
              <a:rPr lang="en-US"/>
              <a:t>n an inline form, all of the elements are inline, left-aligned, and the labels are alongside.</a:t>
            </a:r>
          </a:p>
          <a:p>
            <a:r>
              <a:rPr lang="en-US"/>
              <a:t>Note: This only applies to forms within viewports that are at least 768px wide!</a:t>
            </a:r>
          </a:p>
          <a:p>
            <a:r>
              <a:rPr lang="en-US"/>
              <a:t>Additional rule for an inline form:</a:t>
            </a:r>
          </a:p>
          <a:p>
            <a:r>
              <a:rPr lang="en-US"/>
              <a:t> </a:t>
            </a:r>
            <a:r>
              <a:rPr lang="en-US" altLang="en-US"/>
              <a:t>A</a:t>
            </a:r>
            <a:r>
              <a:rPr lang="en-US"/>
              <a:t>dd class .form-inline to the &lt;form&gt; element</a:t>
            </a:r>
          </a:p>
          <a:p>
            <a:pPr marL="457200" lvl="1" indent="0">
              <a:buNone/>
            </a:pPr>
            <a:r>
              <a:rPr lang="en-US"/>
              <a:t>&lt;form class="form-inline" action="/action_page.php"&gt;</a:t>
            </a:r>
          </a:p>
          <a:p>
            <a:r>
              <a:rPr lang="en-US"/>
              <a:t>Tip: If you don't include a label for every input, screen readers will have trouble with your forms. You can hide the labels for all devices, except screen readers, by using the .sr-only class:</a:t>
            </a:r>
          </a:p>
          <a:p>
            <a:pPr marL="457200" lvl="1" indent="0">
              <a:buNone/>
            </a:pPr>
            <a:r>
              <a:rPr lang="en-US"/>
              <a:t>&lt;label class="sr-only" for="email"&gt;Email address:&lt;/label&gt;</a:t>
            </a:r>
          </a:p>
        </p:txBody>
      </p:sp>
      <p:pic>
        <p:nvPicPr>
          <p:cNvPr id="4" name="Picture 3" descr="inline-form"/>
          <p:cNvPicPr>
            <a:picLocks noChangeAspect="1"/>
          </p:cNvPicPr>
          <p:nvPr/>
        </p:nvPicPr>
        <p:blipFill>
          <a:blip r:embed="rId2"/>
          <a:srcRect l="20196" t="52032" r="19343" b="38098"/>
          <a:stretch>
            <a:fillRect/>
          </a:stretch>
        </p:blipFill>
        <p:spPr>
          <a:xfrm>
            <a:off x="1177290" y="699770"/>
            <a:ext cx="6081395" cy="558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4470"/>
            <a:ext cx="10515600" cy="634682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/>
              <a:t>3. Containers</a:t>
            </a:r>
          </a:p>
          <a:p>
            <a:r>
              <a:rPr lang="en-US"/>
              <a:t>Bootstrap also requires a containing element to wrap site contents.</a:t>
            </a:r>
          </a:p>
          <a:p>
            <a:r>
              <a:rPr lang="en-US"/>
              <a:t>There are two container classes to choose from:</a:t>
            </a:r>
          </a:p>
          <a:p>
            <a:pPr lvl="1"/>
            <a:r>
              <a:rPr lang="en-US"/>
              <a:t>The .container class provides a responsive fixed width container</a:t>
            </a:r>
          </a:p>
          <a:p>
            <a:pPr lvl="1"/>
            <a:r>
              <a:rPr lang="en-US"/>
              <a:t>The .container-fluid class provides a full width container, spanning the entire width of the viewport</a:t>
            </a:r>
          </a:p>
          <a:p>
            <a:pPr marL="0" indent="0">
              <a:buNone/>
            </a:pPr>
            <a:r>
              <a:rPr lang="en-US" altLang="en-US" b="1"/>
              <a:t>Example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&lt;!DOCTYPE html&gt;</a:t>
            </a:r>
          </a:p>
          <a:p>
            <a:pPr marL="457200" lvl="1" indent="0">
              <a:buNone/>
            </a:pPr>
            <a:r>
              <a:rPr lang="en-US" altLang="en-US"/>
              <a:t>&lt;html lang="en"&gt;</a:t>
            </a:r>
          </a:p>
          <a:p>
            <a:pPr marL="457200" lvl="1" indent="0">
              <a:buNone/>
            </a:pPr>
            <a:r>
              <a:rPr lang="en-US" altLang="en-US"/>
              <a:t>&lt;head&gt;</a:t>
            </a:r>
          </a:p>
          <a:p>
            <a:pPr marL="457200" lvl="1" indent="0">
              <a:buNone/>
            </a:pPr>
            <a:r>
              <a:rPr lang="en-US" altLang="en-US"/>
              <a:t>  &lt;title&gt;Bootstrap Example&lt;/title&gt;</a:t>
            </a:r>
          </a:p>
          <a:p>
            <a:pPr marL="457200" lvl="1" indent="0">
              <a:buNone/>
            </a:pPr>
            <a:r>
              <a:rPr lang="en-US" altLang="en-US"/>
              <a:t>  &lt;meta charset="utf-8"&gt;</a:t>
            </a:r>
          </a:p>
          <a:p>
            <a:pPr marL="457200" lvl="1" indent="0">
              <a:buNone/>
            </a:pPr>
            <a:r>
              <a:rPr lang="en-US" altLang="en-US"/>
              <a:t>  &lt;meta name="viewport" content="width=device-width, initial-scale=1"&gt;</a:t>
            </a:r>
          </a:p>
          <a:p>
            <a:pPr marL="457200" lvl="1" indent="0">
              <a:buNone/>
            </a:pPr>
            <a:r>
              <a:rPr lang="en-US" altLang="en-US"/>
              <a:t>  &lt;link rel="stylesheet" href="https://maxcdn.bootstrapcdn.com/bootstrap/3.4.1/css/bootstrap.min.css"&gt;</a:t>
            </a:r>
          </a:p>
          <a:p>
            <a:pPr marL="457200" lvl="1" indent="0">
              <a:buNone/>
            </a:pPr>
            <a:r>
              <a:rPr lang="en-US" altLang="en-US"/>
              <a:t>&lt;script src="https://ajax.googleapis.com/ajax/libs/jquery/3.5.1/jquery.min.js"&gt;&lt;/script&gt;</a:t>
            </a:r>
          </a:p>
          <a:p>
            <a:pPr marL="457200" lvl="1" indent="0">
              <a:buNone/>
            </a:pPr>
            <a:r>
              <a:rPr lang="en-US" altLang="en-US"/>
              <a:t> &lt;script src="https://maxcdn.bootstrapcdn.com/bootstrap/3.4.1/js/bootstrap.min.js"&gt;&lt;/script&gt;</a:t>
            </a:r>
          </a:p>
          <a:p>
            <a:pPr marL="457200" lvl="1" indent="0">
              <a:buNone/>
            </a:pPr>
            <a:r>
              <a:rPr lang="en-US" altLang="en-US"/>
              <a:t>&lt;/head&gt;</a:t>
            </a:r>
          </a:p>
          <a:p>
            <a:pPr marL="457200" lvl="1" indent="0">
              <a:buNone/>
            </a:pPr>
            <a:r>
              <a:rPr lang="en-US" altLang="en-US"/>
              <a:t>&lt;body&gt;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60"/>
            <a:ext cx="10515600" cy="6493510"/>
          </a:xfrm>
        </p:spPr>
        <p:txBody>
          <a:bodyPr>
            <a:normAutofit lnSpcReduction="10000"/>
          </a:bodyPr>
          <a:lstStyle/>
          <a:p>
            <a:r>
              <a:rPr lang="en-US"/>
              <a:t>Bootstrap Horizontal Form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A horizontal form means that the labels are aligned next to the input field (horizontal) on large and medium screens. On small screens (767px and below), it will transform to a vertical form (labels are placed on top of each input).</a:t>
            </a:r>
          </a:p>
          <a:p>
            <a:r>
              <a:rPr lang="en-US"/>
              <a:t>Additional rules for a horizontal form:</a:t>
            </a:r>
          </a:p>
          <a:p>
            <a:pPr lvl="1"/>
            <a:r>
              <a:rPr lang="en-US"/>
              <a:t>Add class .form-horizontal to the &lt;form&gt; element</a:t>
            </a:r>
          </a:p>
          <a:p>
            <a:pPr lvl="1"/>
            <a:r>
              <a:rPr lang="en-US"/>
              <a:t>Add class .control-label to all &lt;label&gt; elements</a:t>
            </a:r>
          </a:p>
          <a:p>
            <a:r>
              <a:rPr lang="en-US"/>
              <a:t>Tip: Use Bootstrap's predefined grid classes to align labels and groups of form controls in a horizontal layout.</a:t>
            </a:r>
          </a:p>
          <a:p>
            <a:pPr marL="457200" lvl="1" indent="0">
              <a:buNone/>
            </a:pPr>
            <a:r>
              <a:rPr lang="en-US"/>
              <a:t>&lt;form class="form-horizontal" action="/action_page.php"&gt;</a:t>
            </a:r>
          </a:p>
        </p:txBody>
      </p:sp>
      <p:pic>
        <p:nvPicPr>
          <p:cNvPr id="4" name="Picture 3" descr="horizontal-form"/>
          <p:cNvPicPr>
            <a:picLocks noChangeAspect="1"/>
          </p:cNvPicPr>
          <p:nvPr/>
        </p:nvPicPr>
        <p:blipFill>
          <a:blip r:embed="rId2"/>
          <a:srcRect l="23131" t="40927" r="15915" b="32001"/>
          <a:stretch>
            <a:fillRect/>
          </a:stretch>
        </p:blipFill>
        <p:spPr>
          <a:xfrm>
            <a:off x="1164590" y="526415"/>
            <a:ext cx="6130925" cy="1530985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5735"/>
            <a:ext cx="10515600" cy="1325563"/>
          </a:xfrm>
        </p:spPr>
        <p:txBody>
          <a:bodyPr/>
          <a:lstStyle/>
          <a:p>
            <a:r>
              <a:rPr lang="en-US"/>
              <a:t>Bootstrap Form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255"/>
            <a:ext cx="10515600" cy="6032500"/>
          </a:xfrm>
        </p:spPr>
        <p:txBody>
          <a:bodyPr>
            <a:normAutofit fontScale="60000"/>
          </a:bodyPr>
          <a:lstStyle/>
          <a:p>
            <a:r>
              <a:rPr lang="en-US"/>
              <a:t>Bootstrap supports the following form controls:</a:t>
            </a:r>
          </a:p>
          <a:p>
            <a:pPr lvl="1"/>
            <a:r>
              <a:rPr lang="en-US"/>
              <a:t>input</a:t>
            </a:r>
          </a:p>
          <a:p>
            <a:pPr lvl="1"/>
            <a:r>
              <a:rPr lang="en-US"/>
              <a:t>textarea</a:t>
            </a:r>
          </a:p>
          <a:p>
            <a:pPr lvl="1"/>
            <a:r>
              <a:rPr lang="en-US"/>
              <a:t>checkbox</a:t>
            </a:r>
          </a:p>
          <a:p>
            <a:pPr lvl="1"/>
            <a:r>
              <a:rPr lang="en-US"/>
              <a:t>radio</a:t>
            </a:r>
          </a:p>
          <a:p>
            <a:pPr lvl="1"/>
            <a:r>
              <a:rPr lang="en-US"/>
              <a:t>select</a:t>
            </a:r>
          </a:p>
          <a:p>
            <a:pPr marL="0" indent="0">
              <a:buNone/>
            </a:pPr>
            <a:r>
              <a:rPr lang="en-US" b="1"/>
              <a:t>Bootstrap Input</a:t>
            </a:r>
            <a:endParaRPr lang="en-US"/>
          </a:p>
          <a:p>
            <a:r>
              <a:rPr lang="en-US"/>
              <a:t>Bootstrap supports all the HTML5 input types: text, password, datetime, datetime-local, date, month, time, week, number, email, url, search, tel, and color.</a:t>
            </a:r>
          </a:p>
          <a:p>
            <a:r>
              <a:rPr lang="en-US"/>
              <a:t>Note: Inputs will NOT be fully styled if their type is not properly declared!</a:t>
            </a:r>
          </a:p>
          <a:p>
            <a:r>
              <a:rPr lang="en-US"/>
              <a:t>example contains two input elements; one of type text and one of type password: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class="form-group"&gt;</a:t>
            </a:r>
          </a:p>
          <a:p>
            <a:pPr marL="457200" lvl="1" indent="0">
              <a:buNone/>
            </a:pPr>
            <a:r>
              <a:rPr lang="en-US"/>
              <a:t>  &lt;label for="usr"&gt;Name:&lt;/label&gt;</a:t>
            </a:r>
          </a:p>
          <a:p>
            <a:pPr marL="457200" lvl="1" indent="0">
              <a:buNone/>
            </a:pPr>
            <a:r>
              <a:rPr lang="en-US"/>
              <a:t>  &lt;input type="text" class="form-control" id="usr"&gt;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r>
              <a:rPr lang="en-US"/>
              <a:t>&lt;div class="form-group"&gt;</a:t>
            </a:r>
          </a:p>
          <a:p>
            <a:pPr marL="457200" lvl="1" indent="0">
              <a:buNone/>
            </a:pPr>
            <a:r>
              <a:rPr lang="en-US"/>
              <a:t>  &lt;label for="pwd"&gt;Password:&lt;/label&gt;</a:t>
            </a:r>
          </a:p>
          <a:p>
            <a:pPr marL="457200" lvl="1" indent="0">
              <a:buNone/>
            </a:pPr>
            <a:r>
              <a:rPr lang="en-US"/>
              <a:t>  &lt;input type="password" class="form-control" id="pwd"&gt;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9235"/>
            <a:ext cx="10969625" cy="6414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/>
              <a:t>Bootstrap Textarea</a:t>
            </a:r>
            <a:endParaRPr lang="en-US" sz="1400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&lt;div class="form-group"&gt;</a:t>
            </a:r>
          </a:p>
          <a:p>
            <a:pPr marL="457200" lvl="1" indent="0">
              <a:buNone/>
            </a:pPr>
            <a:r>
              <a:rPr lang="en-US" sz="1400"/>
              <a:t>  &lt;label for="comment"&gt;Comment:&lt;/label&gt;</a:t>
            </a:r>
          </a:p>
          <a:p>
            <a:pPr marL="457200" lvl="1" indent="0">
              <a:buNone/>
            </a:pPr>
            <a:r>
              <a:rPr lang="en-US" sz="1400"/>
              <a:t>  &lt;textarea class="form-control" rows="5" id="comment"&gt;&lt;/textarea&gt;</a:t>
            </a:r>
          </a:p>
          <a:p>
            <a:pPr marL="457200" lvl="1" indent="0">
              <a:buNone/>
            </a:pPr>
            <a:r>
              <a:rPr lang="en-US" sz="1400"/>
              <a:t>&lt;/div&gt; </a:t>
            </a:r>
          </a:p>
          <a:p>
            <a:pPr marL="0" indent="0">
              <a:buNone/>
            </a:pPr>
            <a:r>
              <a:rPr lang="en-US" sz="1400" b="1"/>
              <a:t>Bootstrap Checkboxes</a:t>
            </a:r>
            <a:endParaRPr lang="en-US" sz="1400"/>
          </a:p>
          <a:p>
            <a:r>
              <a:rPr lang="en-US" sz="1400"/>
              <a:t>Checkboxes are used if you want the user to select any number of options from a list of preset options.</a:t>
            </a:r>
          </a:p>
          <a:p>
            <a:r>
              <a:rPr lang="en-US" sz="1400"/>
              <a:t>The following example contains three checkboxes. The last option is disabled:</a:t>
            </a:r>
          </a:p>
          <a:p>
            <a:pPr marL="0" indent="0">
              <a:buNone/>
            </a:pPr>
            <a:r>
              <a:rPr lang="en-US" sz="1400" b="1">
                <a:sym typeface="+mn-ea"/>
              </a:rPr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&lt;div class="checkbox"&gt;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&lt;label&gt;&lt;input type="checkbox" value=""&gt;Option 1&lt;/label&gt;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&lt;div class="checkbox"&gt;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&lt;label&gt;&lt;input type="checkbox" value=""&gt;Option 2&lt;/label&gt;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&lt;/div&gt;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&lt;div class="checkbox disabled"&gt;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  &lt;label&gt;&lt;input type="checkbox" value="" disabled&gt;Option 3&lt;/label&gt;</a:t>
            </a:r>
            <a:endParaRPr lang="en-US" sz="1400"/>
          </a:p>
          <a:p>
            <a:pPr marL="457200" lvl="1" indent="0">
              <a:buNone/>
            </a:pPr>
            <a:r>
              <a:rPr lang="en-US" sz="1400">
                <a:sym typeface="+mn-ea"/>
              </a:rPr>
              <a:t>&lt;/div&gt; </a:t>
            </a:r>
            <a:endParaRPr lang="en-US" sz="1400"/>
          </a:p>
          <a:p>
            <a:r>
              <a:rPr lang="en-US" sz="1400">
                <a:sym typeface="+mn-ea"/>
              </a:rPr>
              <a:t>Use the .checkbox-inline class if you want the checkboxes to appear on the same line:</a:t>
            </a:r>
            <a:endParaRPr lang="en-US" sz="1400" b="1"/>
          </a:p>
          <a:p>
            <a:pPr marL="0" indent="0">
              <a:buNone/>
            </a:pPr>
            <a:r>
              <a:rPr lang="en-US" sz="1400" b="1"/>
              <a:t>Example</a:t>
            </a:r>
            <a:endParaRPr lang="en-US" sz="1400"/>
          </a:p>
          <a:p>
            <a:pPr marL="457200" lvl="1" indent="0">
              <a:buNone/>
            </a:pPr>
            <a:r>
              <a:rPr lang="en-US" sz="1400"/>
              <a:t>&lt;label class="checkbox-inline"&gt;&lt;input type="checkbox" value=""&gt;Option 1&lt;/label&gt;</a:t>
            </a:r>
          </a:p>
          <a:p>
            <a:pPr marL="457200" lvl="1" indent="0">
              <a:buNone/>
            </a:pPr>
            <a:r>
              <a:rPr lang="en-US" sz="1400"/>
              <a:t>&lt;label class="checkbox-inline"&gt;&lt;input type="checkbox" value=""&gt;Option 2&lt;/label&gt;</a:t>
            </a:r>
          </a:p>
          <a:p>
            <a:pPr marL="457200" lvl="1" indent="0">
              <a:buNone/>
            </a:pPr>
            <a:r>
              <a:rPr lang="en-US" sz="1400"/>
              <a:t>&lt;label class="checkbox-inline"&gt;&lt;input type="checkbox" value=""&gt;Option 3&lt;/label&gt; </a:t>
            </a:r>
          </a:p>
          <a:p>
            <a:pPr marL="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180"/>
            <a:ext cx="10515600" cy="6400165"/>
          </a:xfrm>
        </p:spPr>
        <p:txBody>
          <a:bodyPr>
            <a:normAutofit fontScale="65000"/>
          </a:bodyPr>
          <a:lstStyle/>
          <a:p>
            <a:pPr marL="0" indent="0">
              <a:buNone/>
            </a:pPr>
            <a:r>
              <a:rPr lang="en-US" b="1"/>
              <a:t>Bootstrap Radio Buttons</a:t>
            </a:r>
            <a:endParaRPr lang="en-US"/>
          </a:p>
          <a:p>
            <a:r>
              <a:rPr lang="en-US"/>
              <a:t>Radio buttons are used if you want to limit the user to just one selection from a list of preset options.</a:t>
            </a:r>
          </a:p>
          <a:p>
            <a:r>
              <a:rPr lang="en-US"/>
              <a:t>The following example contains three radio buttons. The first option is checked by default and the last option is disabled: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class="radio"&gt;</a:t>
            </a:r>
          </a:p>
          <a:p>
            <a:pPr marL="457200" lvl="1" indent="0">
              <a:buNone/>
            </a:pPr>
            <a:r>
              <a:rPr lang="en-US"/>
              <a:t>  &lt;label&gt;&lt;input type="radio" name="optradio" checked&gt;Option 1&lt;/label&gt;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r>
              <a:rPr lang="en-US"/>
              <a:t>&lt;div class="radio"&gt;</a:t>
            </a:r>
          </a:p>
          <a:p>
            <a:pPr marL="457200" lvl="1" indent="0">
              <a:buNone/>
            </a:pPr>
            <a:r>
              <a:rPr lang="en-US"/>
              <a:t>  &lt;label&gt;&lt;input type="radio" name="optradio"&gt;Option 2&lt;/label&gt;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r>
              <a:rPr lang="en-US"/>
              <a:t>&lt;div class="radio disabled"&gt;</a:t>
            </a:r>
          </a:p>
          <a:p>
            <a:pPr marL="457200" lvl="1" indent="0">
              <a:buNone/>
            </a:pPr>
            <a:r>
              <a:rPr lang="en-US"/>
              <a:t>  &lt;label&gt;&lt;input type="radio" name="optradio" disabled&gt;Option 3&lt;/label&gt;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r>
              <a:rPr lang="en-US"/>
              <a:t>Use the .radio-inline class if you want the radio buttons to appear on the same line: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&lt;label class="radio-inline"&gt;&lt;input type="radio" name="optradio" checked&gt;Option 1&lt;/label&gt;</a:t>
            </a:r>
          </a:p>
          <a:p>
            <a:pPr marL="457200" lvl="1" indent="0">
              <a:buNone/>
            </a:pPr>
            <a:r>
              <a:rPr lang="en-US"/>
              <a:t>&lt;label class="radio-inline"&gt;&lt;input type="radio" name="optradio"&gt;Option 2&lt;/label&gt;</a:t>
            </a:r>
          </a:p>
          <a:p>
            <a:pPr marL="457200" lvl="1" indent="0">
              <a:buNone/>
            </a:pPr>
            <a:r>
              <a:rPr lang="en-US"/>
              <a:t>&lt;label class="radio-inline"&gt;&lt;input type="radio" name="optradio"&gt;Option 3&lt;/label&gt;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3530"/>
            <a:ext cx="10515600" cy="587375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/>
              <a:t>Bootstrap Select List</a:t>
            </a:r>
            <a:endParaRPr lang="en-US"/>
          </a:p>
          <a:p>
            <a:r>
              <a:rPr lang="en-US"/>
              <a:t>Select lists are used if you want to allow the user to pick from multiple options.</a:t>
            </a:r>
          </a:p>
          <a:p>
            <a:r>
              <a:rPr lang="en-US"/>
              <a:t>The following example contains a dropdown list (select list):</a:t>
            </a:r>
          </a:p>
          <a:p>
            <a:pPr marL="0" indent="0">
              <a:buNone/>
            </a:pPr>
            <a:r>
              <a:rPr lang="en-US" b="1"/>
              <a:t>Example</a:t>
            </a:r>
          </a:p>
          <a:p>
            <a:pPr marL="457200" lvl="1" indent="0">
              <a:buNone/>
            </a:pPr>
            <a:r>
              <a:rPr lang="en-US"/>
              <a:t>&lt;div class="form-group"&gt;</a:t>
            </a:r>
          </a:p>
          <a:p>
            <a:pPr marL="457200" lvl="1" indent="0">
              <a:buNone/>
            </a:pPr>
            <a:r>
              <a:rPr lang="en-US"/>
              <a:t>  &lt;label for="sel1"&gt;Select list:&lt;/label&gt;</a:t>
            </a:r>
          </a:p>
          <a:p>
            <a:pPr marL="457200" lvl="1" indent="0">
              <a:buNone/>
            </a:pPr>
            <a:r>
              <a:rPr lang="en-US"/>
              <a:t>  &lt;select class="form-control" id="sel1"&gt;</a:t>
            </a:r>
          </a:p>
          <a:p>
            <a:pPr marL="457200" lvl="1" indent="0">
              <a:buNone/>
            </a:pPr>
            <a:r>
              <a:rPr lang="en-US"/>
              <a:t>    &lt;option&gt;1&lt;/option&gt;</a:t>
            </a:r>
          </a:p>
          <a:p>
            <a:pPr marL="457200" lvl="1" indent="0">
              <a:buNone/>
            </a:pPr>
            <a:r>
              <a:rPr lang="en-US"/>
              <a:t>    &lt;option&gt;2&lt;/option&gt;</a:t>
            </a:r>
          </a:p>
          <a:p>
            <a:pPr marL="457200" lvl="1" indent="0">
              <a:buNone/>
            </a:pPr>
            <a:r>
              <a:rPr lang="en-US"/>
              <a:t>    &lt;option&gt;3&lt;/option&gt;</a:t>
            </a:r>
          </a:p>
          <a:p>
            <a:pPr marL="457200" lvl="1" indent="0">
              <a:buNone/>
            </a:pPr>
            <a:r>
              <a:rPr lang="en-US"/>
              <a:t>    &lt;option&gt;4&lt;/option&gt;</a:t>
            </a:r>
          </a:p>
          <a:p>
            <a:pPr marL="457200" lvl="1" indent="0">
              <a:buNone/>
            </a:pPr>
            <a:r>
              <a:rPr lang="en-US"/>
              <a:t>  &lt;/select&gt;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3670"/>
            <a:ext cx="10515600" cy="1325563"/>
          </a:xfrm>
        </p:spPr>
        <p:txBody>
          <a:bodyPr/>
          <a:lstStyle/>
          <a:p>
            <a:r>
              <a:rPr lang="en-US">
                <a:sym typeface="+mn-ea"/>
              </a:rPr>
              <a:t>Bootstrap Input Sizing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8985"/>
            <a:ext cx="10515600" cy="5898515"/>
          </a:xfrm>
        </p:spPr>
        <p:txBody>
          <a:bodyPr>
            <a:normAutofit fontScale="65000"/>
          </a:bodyPr>
          <a:lstStyle/>
          <a:p>
            <a:pPr marL="0" indent="0">
              <a:buNone/>
            </a:pPr>
            <a:r>
              <a:rPr lang="en-US" b="1"/>
              <a:t>Input Sizing in Forms</a:t>
            </a:r>
            <a:endParaRPr lang="en-US"/>
          </a:p>
          <a:p>
            <a:r>
              <a:rPr lang="en-US"/>
              <a:t>Set the heights of input elements using classes like .input-lg and .input-sm.</a:t>
            </a:r>
          </a:p>
          <a:p>
            <a:r>
              <a:rPr lang="en-US"/>
              <a:t>Set the widths of elements using grid column classes like .col-lg-*and .col-sm-*.</a:t>
            </a:r>
          </a:p>
          <a:p>
            <a:r>
              <a:rPr lang="en-US"/>
              <a:t>examples shows input elements with different heights: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&lt;form&gt;</a:t>
            </a:r>
          </a:p>
          <a:p>
            <a:pPr marL="457200" lvl="1" indent="0">
              <a:buNone/>
            </a:pPr>
            <a:r>
              <a:rPr lang="en-US"/>
              <a:t>  &lt;div class="form-group"&gt;</a:t>
            </a:r>
          </a:p>
          <a:p>
            <a:pPr marL="457200" lvl="1" indent="0">
              <a:buNone/>
            </a:pPr>
            <a:r>
              <a:rPr lang="en-US"/>
              <a:t>    &lt;label for="inputsm"&gt;Small input&lt;/label&gt;</a:t>
            </a:r>
          </a:p>
          <a:p>
            <a:pPr marL="457200" lvl="1" indent="0">
              <a:buNone/>
            </a:pPr>
            <a:r>
              <a:rPr lang="en-US"/>
              <a:t>    &lt;input class="form-control input-sm" id="inputsm"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 &lt;div class="form-group"&gt;</a:t>
            </a:r>
          </a:p>
          <a:p>
            <a:pPr marL="457200" lvl="1" indent="0">
              <a:buNone/>
            </a:pPr>
            <a:r>
              <a:rPr lang="en-US"/>
              <a:t>    &lt;label for="inputdefault"&gt;Default input&lt;/label&gt;</a:t>
            </a:r>
          </a:p>
          <a:p>
            <a:pPr marL="457200" lvl="1" indent="0">
              <a:buNone/>
            </a:pPr>
            <a:r>
              <a:rPr lang="en-US"/>
              <a:t>    &lt;input class="form-control" id="inputdefault"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class="form-group"&gt;</a:t>
            </a:r>
          </a:p>
          <a:p>
            <a:pPr marL="457200" lvl="1" indent="0">
              <a:buNone/>
            </a:pPr>
            <a:r>
              <a:rPr lang="en-US"/>
              <a:t>    &lt;label for="inputlg"&gt;Large input&lt;/label&gt;</a:t>
            </a:r>
          </a:p>
          <a:p>
            <a:pPr marL="457200" lvl="1" indent="0">
              <a:buNone/>
            </a:pPr>
            <a:r>
              <a:rPr lang="en-US"/>
              <a:t>    &lt;input class="form-control input-lg" id="inputlg"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&lt;/form&gt;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510"/>
            <a:ext cx="10515600" cy="6610985"/>
          </a:xfrm>
        </p:spPr>
        <p:txBody>
          <a:bodyPr>
            <a:normAutofit fontScale="55000"/>
          </a:bodyPr>
          <a:lstStyle/>
          <a:p>
            <a:r>
              <a:rPr lang="en-US"/>
              <a:t>You can quickly size labels and form controls within a Horizontal form by adding .form-group-* to the &lt;div class="form-group"&gt; element: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 form-group-lg"&gt;</a:t>
            </a:r>
          </a:p>
          <a:p>
            <a:r>
              <a:rPr lang="en-US"/>
              <a:t>You can also quickly size all inputs and other elements inside an .input-group with the .input-group-sm or .input-group-lg classes: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class="input-group input-group-lg"&gt;</a:t>
            </a:r>
          </a:p>
          <a:p>
            <a:pPr marL="0" indent="0">
              <a:buNone/>
            </a:pPr>
            <a:r>
              <a:rPr lang="en-US" b="1"/>
              <a:t>Column Sizing</a:t>
            </a:r>
            <a:endParaRPr lang="en-US"/>
          </a:p>
          <a:p>
            <a:r>
              <a:rPr lang="en-US"/>
              <a:t>The following examples shows input elements with different widths using different .col-xs-* classes:</a:t>
            </a:r>
          </a:p>
          <a:p>
            <a:pPr marL="0" indent="0">
              <a:buNone/>
            </a:pPr>
            <a:r>
              <a:rPr lang="en-US" b="1"/>
              <a:t>Example</a:t>
            </a:r>
            <a:endParaRPr lang="en-US"/>
          </a:p>
          <a:p>
            <a:pPr marL="457200" lvl="1" indent="0">
              <a:buNone/>
            </a:pPr>
            <a:r>
              <a:rPr lang="en-US"/>
              <a:t>&lt;div class="form-group row"&gt;</a:t>
            </a:r>
          </a:p>
          <a:p>
            <a:pPr marL="457200" lvl="1" indent="0">
              <a:buNone/>
            </a:pPr>
            <a:r>
              <a:rPr lang="en-US"/>
              <a:t>  &lt;div class="col-xs-2"&gt;</a:t>
            </a:r>
          </a:p>
          <a:p>
            <a:pPr marL="457200" lvl="1" indent="0">
              <a:buNone/>
            </a:pPr>
            <a:r>
              <a:rPr lang="en-US"/>
              <a:t>    &lt;label for="ex1"&gt;col-xs-2&lt;/label&gt;</a:t>
            </a:r>
          </a:p>
          <a:p>
            <a:pPr marL="457200" lvl="1" indent="0">
              <a:buNone/>
            </a:pPr>
            <a:r>
              <a:rPr lang="en-US"/>
              <a:t>    &lt;input class="form-control" id="ex1"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class="col-xs-3"&gt;</a:t>
            </a:r>
          </a:p>
          <a:p>
            <a:pPr marL="457200" lvl="1" indent="0">
              <a:buNone/>
            </a:pPr>
            <a:r>
              <a:rPr lang="en-US"/>
              <a:t>    &lt;label for="ex2"&gt;col-xs-3&lt;/label&gt;</a:t>
            </a:r>
          </a:p>
          <a:p>
            <a:pPr marL="457200" lvl="1" indent="0">
              <a:buNone/>
            </a:pPr>
            <a:r>
              <a:rPr lang="en-US"/>
              <a:t>    &lt;input class="form-control" id="ex2"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  &lt;div class="col-xs-4"&gt;</a:t>
            </a:r>
          </a:p>
          <a:p>
            <a:pPr marL="457200" lvl="1" indent="0">
              <a:buNone/>
            </a:pPr>
            <a:r>
              <a:rPr lang="en-US"/>
              <a:t>    &lt;label for="ex3"&gt;col-xs-4&lt;/label&gt;</a:t>
            </a:r>
          </a:p>
          <a:p>
            <a:pPr marL="457200" lvl="1" indent="0">
              <a:buNone/>
            </a:pPr>
            <a:r>
              <a:rPr lang="en-US"/>
              <a:t>    &lt;input class="form-control" id="ex3" type="text"&gt;</a:t>
            </a:r>
          </a:p>
          <a:p>
            <a:pPr marL="457200" lvl="1" indent="0">
              <a:buNone/>
            </a:pPr>
            <a:r>
              <a:rPr lang="en-US"/>
              <a:t>  &lt;/div&gt;</a:t>
            </a:r>
          </a:p>
          <a:p>
            <a:pPr marL="457200" lvl="1" indent="0">
              <a:buNone/>
            </a:pPr>
            <a:r>
              <a:rPr lang="en-US"/>
              <a:t>&lt;/div&gt;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8295"/>
            <a:ext cx="10515600" cy="5848985"/>
          </a:xfrm>
        </p:spPr>
        <p:txBody>
          <a:bodyPr/>
          <a:lstStyle/>
          <a:p>
            <a:pPr marL="457200" lvl="1" indent="0">
              <a:buNone/>
            </a:pPr>
            <a:r>
              <a:rPr lang="en-US"/>
              <a:t>&lt;div class="</a:t>
            </a:r>
            <a:r>
              <a:rPr lang="en-US" b="1"/>
              <a:t>container</a:t>
            </a:r>
            <a:r>
              <a:rPr lang="en-US"/>
              <a:t>"&gt;</a:t>
            </a:r>
          </a:p>
          <a:p>
            <a:pPr marL="457200" lvl="1" indent="0">
              <a:buNone/>
            </a:pPr>
            <a:r>
              <a:rPr lang="en-US"/>
              <a:t>  &lt;h1&gt;My First Bootstrap Page&lt;/h1&gt;</a:t>
            </a:r>
          </a:p>
          <a:p>
            <a:pPr marL="457200" lvl="1" indent="0">
              <a:buNone/>
            </a:pPr>
            <a:r>
              <a:rPr lang="en-US"/>
              <a:t>  &lt;p&gt;This is some text.&lt;/p&gt;</a:t>
            </a:r>
          </a:p>
          <a:p>
            <a:pPr marL="457200" lvl="1" indent="0">
              <a:buNone/>
            </a:pPr>
            <a:r>
              <a:rPr lang="en-US"/>
              <a:t>&lt;/div&gt;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&lt;/body&gt;</a:t>
            </a:r>
          </a:p>
          <a:p>
            <a:pPr marL="457200" lvl="1" indent="0">
              <a:buNone/>
            </a:pPr>
            <a:r>
              <a:rPr lang="en-US"/>
              <a:t>&lt;/html&gt;</a:t>
            </a:r>
          </a:p>
          <a:p>
            <a:pPr marL="457200" lvl="1" indent="0">
              <a:buNone/>
            </a:pPr>
            <a:r>
              <a:rPr lang="en-US" altLang="en-US" b="1"/>
              <a:t>OR</a:t>
            </a:r>
          </a:p>
          <a:p>
            <a:pPr marL="457200" lvl="1" indent="0">
              <a:buNone/>
            </a:pPr>
            <a:r>
              <a:rPr lang="en-US" altLang="en-US"/>
              <a:t>&lt;div class="</a:t>
            </a:r>
            <a:r>
              <a:rPr lang="en-US" altLang="en-US" b="1"/>
              <a:t>container-fluid</a:t>
            </a:r>
            <a:r>
              <a:rPr lang="en-US" altLang="en-US"/>
              <a:t>"&gt;</a:t>
            </a:r>
          </a:p>
          <a:p>
            <a:pPr marL="457200" lvl="1" indent="0">
              <a:buNone/>
            </a:pPr>
            <a:r>
              <a:rPr lang="en-US" altLang="en-US"/>
              <a:t>  &lt;h1&gt;My First Bootstrap Page&lt;/h1&gt;</a:t>
            </a:r>
          </a:p>
          <a:p>
            <a:pPr marL="457200" lvl="1" indent="0">
              <a:buNone/>
            </a:pPr>
            <a:r>
              <a:rPr lang="en-US" altLang="en-US"/>
              <a:t>  &lt;p&gt;This is some text.&lt;/p&gt;</a:t>
            </a:r>
          </a:p>
          <a:p>
            <a:pPr marL="457200" lvl="1" indent="0">
              <a:buNone/>
            </a:pPr>
            <a:r>
              <a:rPr lang="en-US" altLang="en-US"/>
              <a:t>&lt;/div&gt;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111365" y="220345"/>
            <a:ext cx="588010" cy="1942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7788910" y="878840"/>
            <a:ext cx="39751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with a responsive fixed width container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093585" y="3410585"/>
            <a:ext cx="427355" cy="17468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7646035" y="4105275"/>
            <a:ext cx="37433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with a full width container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635"/>
            <a:ext cx="10515600" cy="5426075"/>
          </a:xfrm>
        </p:spPr>
        <p:txBody>
          <a:bodyPr>
            <a:normAutofit/>
          </a:bodyPr>
          <a:lstStyle/>
          <a:p>
            <a:r>
              <a:rPr lang="en-US"/>
              <a:t>Bootstrap's grid system allows up to 12 columns across the page.</a:t>
            </a:r>
          </a:p>
          <a:p>
            <a:r>
              <a:rPr lang="en-US"/>
              <a:t>If you do not want to use all 12 columns individually, you can group the columns together to create wider columns: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/>
          <p:cNvGraphicFramePr/>
          <p:nvPr/>
        </p:nvGraphicFramePr>
        <p:xfrm>
          <a:off x="133350" y="3602990"/>
          <a:ext cx="119634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/>
                        <a:t>span12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span6</a:t>
                      </a:r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gridSpan="1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/>
                        <a:t>span12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698500" y="5767070"/>
            <a:ext cx="110883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Bootstrap's grid system is responsive, and the columns will re-arrange automatically depending on the screen size.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11893</Words>
  <Application>Microsoft Office PowerPoint</Application>
  <PresentationFormat>Widescreen</PresentationFormat>
  <Paragraphs>1249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Bootstrap</vt:lpstr>
      <vt:lpstr>What is Bootstrap?</vt:lpstr>
      <vt:lpstr>Why Use Bootstrap?</vt:lpstr>
      <vt:lpstr>Where to Get Bootstrap?</vt:lpstr>
      <vt:lpstr>Create First Web Page With Bootstrap</vt:lpstr>
      <vt:lpstr>PowerPoint Presentation</vt:lpstr>
      <vt:lpstr>PowerPoint Presentation</vt:lpstr>
      <vt:lpstr>PowerPoint Presentation</vt:lpstr>
      <vt:lpstr>Bootstrap Grids</vt:lpstr>
      <vt:lpstr>Grid Classes</vt:lpstr>
      <vt:lpstr>PowerPoint Presentation</vt:lpstr>
      <vt:lpstr>PowerPoint Presentation</vt:lpstr>
      <vt:lpstr>Bootstrap Text/Typography</vt:lpstr>
      <vt:lpstr>PowerPoint Presentation</vt:lpstr>
      <vt:lpstr>Contextual Colors and Backgrounds</vt:lpstr>
      <vt:lpstr>PowerPoint Presentation</vt:lpstr>
      <vt:lpstr>More Typography Classes</vt:lpstr>
      <vt:lpstr>Bootstrap Tables</vt:lpstr>
      <vt:lpstr>PowerPoint Presentation</vt:lpstr>
      <vt:lpstr>Bootstrap Images</vt:lpstr>
      <vt:lpstr>PowerPoint Presentation</vt:lpstr>
      <vt:lpstr>PowerPoint Presentation</vt:lpstr>
      <vt:lpstr>Bootstrap Jumbotron and Page Header</vt:lpstr>
      <vt:lpstr>Creating a Page Header</vt:lpstr>
      <vt:lpstr>Bootstrap Wells</vt:lpstr>
      <vt:lpstr>Bootstrap Alerts</vt:lpstr>
      <vt:lpstr>PowerPoint Presentation</vt:lpstr>
      <vt:lpstr>Bootstrap Buttons</vt:lpstr>
      <vt:lpstr>PowerPoint Presentation</vt:lpstr>
      <vt:lpstr>PowerPoint Presentation</vt:lpstr>
      <vt:lpstr>Bootstrap Button Groups</vt:lpstr>
      <vt:lpstr>Vertical Button Groups</vt:lpstr>
      <vt:lpstr>PowerPoint Presentation</vt:lpstr>
      <vt:lpstr>Nesting Button Groups &amp; Dropdown Menus</vt:lpstr>
      <vt:lpstr>Split Button Dropdowns</vt:lpstr>
      <vt:lpstr>Bootstrap Glyphicons</vt:lpstr>
      <vt:lpstr>Bootstrap Badges and Labels</vt:lpstr>
      <vt:lpstr>Labels</vt:lpstr>
      <vt:lpstr>Bootstrap Progress Bars</vt:lpstr>
      <vt:lpstr>PowerPoint Presentation</vt:lpstr>
      <vt:lpstr>PowerPoint Presentation</vt:lpstr>
      <vt:lpstr>Bootstrap Pagination</vt:lpstr>
      <vt:lpstr>PowerPoint Presentation</vt:lpstr>
      <vt:lpstr>PowerPoint Presentation</vt:lpstr>
      <vt:lpstr>Bootstrap Pager</vt:lpstr>
      <vt:lpstr>Bootstrap List Groups</vt:lpstr>
      <vt:lpstr>PowerPoint Presentation</vt:lpstr>
      <vt:lpstr>PowerPoint Presentation</vt:lpstr>
      <vt:lpstr>Bootstrap Panels</vt:lpstr>
      <vt:lpstr>PowerPoint Presentation</vt:lpstr>
      <vt:lpstr>Bootstrap Dropdowns</vt:lpstr>
      <vt:lpstr>PowerPoint Presentation</vt:lpstr>
      <vt:lpstr>Bootstrap Collapse</vt:lpstr>
      <vt:lpstr>PowerPoint Presentation</vt:lpstr>
      <vt:lpstr>PowerPoint Presentation</vt:lpstr>
      <vt:lpstr>Bootstrap Tabs and Pills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Navigation Bar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Forms</vt:lpstr>
      <vt:lpstr>PowerPoint Presentation</vt:lpstr>
      <vt:lpstr>PowerPoint Presentation</vt:lpstr>
      <vt:lpstr>Bootstrap Form Inputs</vt:lpstr>
      <vt:lpstr>PowerPoint Presentation</vt:lpstr>
      <vt:lpstr>PowerPoint Presentation</vt:lpstr>
      <vt:lpstr>PowerPoint Presentation</vt:lpstr>
      <vt:lpstr>Bootstrap Input Sizing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nimisha</dc:creator>
  <cp:lastModifiedBy>Sanjivkumar Patel</cp:lastModifiedBy>
  <cp:revision>179</cp:revision>
  <dcterms:created xsi:type="dcterms:W3CDTF">2024-07-20T07:56:51Z</dcterms:created>
  <dcterms:modified xsi:type="dcterms:W3CDTF">2024-08-08T16:38:28Z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