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12192000"/>
  <p:notesSz cx="7103725" cy="102342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3">
          <p15:clr>
            <a:srgbClr val="000000"/>
          </p15:clr>
        </p15:guide>
        <p15:guide id="2" pos="3840">
          <p15:clr>
            <a:srgbClr val="000000"/>
          </p15:clr>
        </p15:guide>
      </p15:sldGuideLst>
    </p:ext>
    <p:ext uri="GoogleSlidesCustomDataVersion2">
      <go:slidesCustomData xmlns:go="http://customooxmlschemas.google.com/" r:id="rId60" roundtripDataSignature="AMtx7mhB2KBhtfM5YfZy/9Dpgp2aDJdS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3"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10350" y="4861275"/>
            <a:ext cx="5682975" cy="46054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2: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2: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7: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0: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2: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3: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4: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5: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6: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7: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8: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9: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30: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1: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2: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2: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3: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4: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4: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5: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5: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6: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6: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7: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7: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8: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8: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9: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9: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40: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0: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1: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1: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2: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2: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3: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3: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44: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4: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5: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5: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46: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6: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7: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7: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8: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8: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9: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9: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50: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0: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51: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1: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52: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2: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53: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3: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54: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4: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55: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5: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710350" y="4861275"/>
            <a:ext cx="5682975" cy="4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1184175" y="767550"/>
            <a:ext cx="4736050" cy="383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6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6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23" name="Shape 23"/>
        <p:cNvGrpSpPr/>
        <p:nvPr/>
      </p:nvGrpSpPr>
      <p:grpSpPr>
        <a:xfrm>
          <a:off x="0" y="0"/>
          <a:ext cx="0" cy="0"/>
          <a:chOff x="0" y="0"/>
          <a:chExt cx="0" cy="0"/>
        </a:xfrm>
      </p:grpSpPr>
      <p:sp>
        <p:nvSpPr>
          <p:cNvPr id="24" name="Google Shape;24;p59"/>
          <p:cNvSpPr txBox="1"/>
          <p:nvPr>
            <p:ph idx="1" type="body"/>
          </p:nvPr>
        </p:nvSpPr>
        <p:spPr>
          <a:xfrm>
            <a:off x="838200" y="365125"/>
            <a:ext cx="10515600" cy="5811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6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6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6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6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65"/>
          <p:cNvSpPr/>
          <p:nvPr>
            <p:ph idx="2" type="pic"/>
          </p:nvPr>
        </p:nvSpPr>
        <p:spPr>
          <a:xfrm>
            <a:off x="5183188" y="987425"/>
            <a:ext cx="6172200" cy="4873625"/>
          </a:xfrm>
          <a:prstGeom prst="rect">
            <a:avLst/>
          </a:prstGeom>
          <a:noFill/>
          <a:ln>
            <a:noFill/>
          </a:ln>
        </p:spPr>
      </p:sp>
      <p:sp>
        <p:nvSpPr>
          <p:cNvPr id="62" name="Google Shape;62;p6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jQuery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ph type="title"/>
          </p:nvPr>
        </p:nvSpPr>
        <p:spPr>
          <a:xfrm>
            <a:off x="838200" y="133985"/>
            <a:ext cx="10515600" cy="9512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jQuery Event Methods</a:t>
            </a:r>
            <a:endParaRPr/>
          </a:p>
        </p:txBody>
      </p:sp>
      <p:sp>
        <p:nvSpPr>
          <p:cNvPr id="126" name="Google Shape;126;p10"/>
          <p:cNvSpPr txBox="1"/>
          <p:nvPr>
            <p:ph idx="1" type="body"/>
          </p:nvPr>
        </p:nvSpPr>
        <p:spPr>
          <a:xfrm>
            <a:off x="838200" y="925195"/>
            <a:ext cx="10515600" cy="56972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moving a mouse over an element</a:t>
            </a:r>
            <a:endParaRPr sz="2000"/>
          </a:p>
          <a:p>
            <a:pPr indent="-228600" lvl="0" marL="228600" rtl="0" algn="l">
              <a:lnSpc>
                <a:spcPct val="90000"/>
              </a:lnSpc>
              <a:spcBef>
                <a:spcPts val="1000"/>
              </a:spcBef>
              <a:spcAft>
                <a:spcPts val="0"/>
              </a:spcAft>
              <a:buClr>
                <a:schemeClr val="dk1"/>
              </a:buClr>
              <a:buSzPts val="2000"/>
              <a:buChar char="•"/>
            </a:pPr>
            <a:r>
              <a:rPr lang="en-US" sz="2000"/>
              <a:t>selecting a radio button</a:t>
            </a:r>
            <a:endParaRPr sz="2000"/>
          </a:p>
          <a:p>
            <a:pPr indent="-228600" lvl="0" marL="228600" rtl="0" algn="l">
              <a:lnSpc>
                <a:spcPct val="90000"/>
              </a:lnSpc>
              <a:spcBef>
                <a:spcPts val="1000"/>
              </a:spcBef>
              <a:spcAft>
                <a:spcPts val="0"/>
              </a:spcAft>
              <a:buClr>
                <a:schemeClr val="dk1"/>
              </a:buClr>
              <a:buSzPts val="2000"/>
              <a:buChar char="•"/>
            </a:pPr>
            <a:r>
              <a:rPr lang="en-US" sz="2000"/>
              <a:t>clicking on an element</a:t>
            </a:r>
            <a:endParaRPr sz="2000"/>
          </a:p>
          <a:p>
            <a:pPr indent="0" lvl="0" marL="0" rtl="0" algn="l">
              <a:lnSpc>
                <a:spcPct val="90000"/>
              </a:lnSpc>
              <a:spcBef>
                <a:spcPts val="1000"/>
              </a:spcBef>
              <a:spcAft>
                <a:spcPts val="0"/>
              </a:spcAft>
              <a:buClr>
                <a:schemeClr val="dk1"/>
              </a:buClr>
              <a:buSzPts val="2000"/>
              <a:buNone/>
            </a:pPr>
            <a:r>
              <a:rPr b="1" lang="en-US" sz="2000"/>
              <a:t>Mouse Event</a:t>
            </a:r>
            <a:r>
              <a:rPr lang="en-US" sz="2000"/>
              <a:t>:- click,dbclick,mouseenter,mouseleave</a:t>
            </a:r>
            <a:endParaRPr sz="2000"/>
          </a:p>
          <a:p>
            <a:pPr indent="0" lvl="0" marL="0" rtl="0" algn="l">
              <a:lnSpc>
                <a:spcPct val="90000"/>
              </a:lnSpc>
              <a:spcBef>
                <a:spcPts val="1000"/>
              </a:spcBef>
              <a:spcAft>
                <a:spcPts val="0"/>
              </a:spcAft>
              <a:buClr>
                <a:schemeClr val="dk1"/>
              </a:buClr>
              <a:buSzPts val="2000"/>
              <a:buNone/>
            </a:pPr>
            <a:r>
              <a:rPr b="1" lang="en-US" sz="2000"/>
              <a:t>Keyboard Event</a:t>
            </a:r>
            <a:r>
              <a:rPr lang="en-US" sz="2000"/>
              <a:t>:- keypress,keyup,keydown</a:t>
            </a:r>
            <a:endParaRPr sz="2000"/>
          </a:p>
          <a:p>
            <a:pPr indent="0" lvl="0" marL="0" rtl="0" algn="l">
              <a:lnSpc>
                <a:spcPct val="90000"/>
              </a:lnSpc>
              <a:spcBef>
                <a:spcPts val="1000"/>
              </a:spcBef>
              <a:spcAft>
                <a:spcPts val="0"/>
              </a:spcAft>
              <a:buClr>
                <a:schemeClr val="dk1"/>
              </a:buClr>
              <a:buSzPts val="2000"/>
              <a:buNone/>
            </a:pPr>
            <a:r>
              <a:rPr b="1" lang="en-US" sz="2000"/>
              <a:t>Form event</a:t>
            </a:r>
            <a:r>
              <a:rPr lang="en-US" sz="2000"/>
              <a:t>:- submit,change,focus,blur</a:t>
            </a:r>
            <a:endParaRPr sz="2000"/>
          </a:p>
          <a:p>
            <a:pPr indent="0" lvl="0" marL="0" rtl="0" algn="l">
              <a:lnSpc>
                <a:spcPct val="90000"/>
              </a:lnSpc>
              <a:spcBef>
                <a:spcPts val="1000"/>
              </a:spcBef>
              <a:spcAft>
                <a:spcPts val="0"/>
              </a:spcAft>
              <a:buClr>
                <a:schemeClr val="dk1"/>
              </a:buClr>
              <a:buSzPts val="2000"/>
              <a:buNone/>
            </a:pPr>
            <a:r>
              <a:rPr b="1" lang="en-US" sz="2000"/>
              <a:t>Document/ Window event</a:t>
            </a:r>
            <a:r>
              <a:rPr lang="en-US" sz="2000"/>
              <a:t>:- load,unload,resize,scroll</a:t>
            </a:r>
            <a:endParaRPr sz="2000"/>
          </a:p>
          <a:p>
            <a:pPr indent="0" lvl="0" marL="0" rtl="0" algn="l">
              <a:lnSpc>
                <a:spcPct val="90000"/>
              </a:lnSpc>
              <a:spcBef>
                <a:spcPts val="1000"/>
              </a:spcBef>
              <a:spcAft>
                <a:spcPts val="0"/>
              </a:spcAft>
              <a:buClr>
                <a:schemeClr val="dk1"/>
              </a:buClr>
              <a:buSzPts val="2000"/>
              <a:buNone/>
            </a:pPr>
            <a:r>
              <a:rPr b="1" lang="en-US" sz="2000"/>
              <a:t>jQuery Syntax For Event Methods</a:t>
            </a:r>
            <a:endParaRPr sz="2000"/>
          </a:p>
          <a:p>
            <a:pPr indent="-228600" lvl="0" marL="228600" rtl="0" algn="l">
              <a:lnSpc>
                <a:spcPct val="90000"/>
              </a:lnSpc>
              <a:spcBef>
                <a:spcPts val="1000"/>
              </a:spcBef>
              <a:spcAft>
                <a:spcPts val="0"/>
              </a:spcAft>
              <a:buClr>
                <a:schemeClr val="dk1"/>
              </a:buClr>
              <a:buSzPts val="2000"/>
              <a:buChar char="•"/>
            </a:pPr>
            <a:r>
              <a:rPr lang="en-US" sz="2000"/>
              <a:t>To assign a click event to all paragraphs on a page, you can do this:</a:t>
            </a:r>
            <a:endParaRPr sz="2000"/>
          </a:p>
          <a:p>
            <a:pPr indent="0" lvl="0" marL="0" rtl="0" algn="l">
              <a:lnSpc>
                <a:spcPct val="90000"/>
              </a:lnSpc>
              <a:spcBef>
                <a:spcPts val="1000"/>
              </a:spcBef>
              <a:spcAft>
                <a:spcPts val="0"/>
              </a:spcAft>
              <a:buClr>
                <a:schemeClr val="dk1"/>
              </a:buClr>
              <a:buSzPts val="2000"/>
              <a:buNone/>
            </a:pPr>
            <a:r>
              <a:rPr lang="en-US" sz="2000"/>
              <a:t>	$("p").click();</a:t>
            </a:r>
            <a:endParaRPr sz="2000"/>
          </a:p>
          <a:p>
            <a:pPr indent="-228600" lvl="0" marL="228600" rtl="0" algn="l">
              <a:lnSpc>
                <a:spcPct val="90000"/>
              </a:lnSpc>
              <a:spcBef>
                <a:spcPts val="1000"/>
              </a:spcBef>
              <a:spcAft>
                <a:spcPts val="0"/>
              </a:spcAft>
              <a:buClr>
                <a:schemeClr val="dk1"/>
              </a:buClr>
              <a:buSzPts val="2000"/>
              <a:buChar char="•"/>
            </a:pPr>
            <a:r>
              <a:rPr lang="en-US" sz="2000"/>
              <a:t>The next step is to define what should happen when the event fires. You must pass a function to the event:</a:t>
            </a:r>
            <a:endParaRPr sz="2000"/>
          </a:p>
          <a:p>
            <a:pPr indent="0" lvl="1" marL="457200" rtl="0" algn="l">
              <a:lnSpc>
                <a:spcPct val="90000"/>
              </a:lnSpc>
              <a:spcBef>
                <a:spcPts val="500"/>
              </a:spcBef>
              <a:spcAft>
                <a:spcPts val="0"/>
              </a:spcAft>
              <a:buClr>
                <a:schemeClr val="dk1"/>
              </a:buClr>
              <a:buSzPts val="2000"/>
              <a:buNone/>
            </a:pPr>
            <a:r>
              <a:rPr lang="en-US" sz="2000"/>
              <a:t>$("p").click(function(){</a:t>
            </a:r>
            <a:endParaRPr sz="2000"/>
          </a:p>
          <a:p>
            <a:pPr indent="0" lvl="1" marL="457200" rtl="0" algn="l">
              <a:lnSpc>
                <a:spcPct val="90000"/>
              </a:lnSpc>
              <a:spcBef>
                <a:spcPts val="500"/>
              </a:spcBef>
              <a:spcAft>
                <a:spcPts val="0"/>
              </a:spcAft>
              <a:buClr>
                <a:schemeClr val="dk1"/>
              </a:buClr>
              <a:buSzPts val="2000"/>
              <a:buNone/>
            </a:pPr>
            <a:r>
              <a:rPr lang="en-US" sz="2000"/>
              <a:t>  // action goes here!!</a:t>
            </a:r>
            <a:endParaRPr sz="2000"/>
          </a:p>
          <a:p>
            <a:pPr indent="0" lvl="1" marL="457200" rtl="0" algn="l">
              <a:lnSpc>
                <a:spcPct val="90000"/>
              </a:lnSpc>
              <a:spcBef>
                <a:spcPts val="500"/>
              </a:spcBef>
              <a:spcAft>
                <a:spcPts val="0"/>
              </a:spcAft>
              <a:buClr>
                <a:schemeClr val="dk1"/>
              </a:buClr>
              <a:buSzPts val="2000"/>
              <a:buNone/>
            </a:pPr>
            <a:r>
              <a:rPr lang="en-US" sz="2000"/>
              <a:t>});</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1"/>
          <p:cNvSpPr txBox="1"/>
          <p:nvPr>
            <p:ph type="title"/>
          </p:nvPr>
        </p:nvSpPr>
        <p:spPr>
          <a:xfrm>
            <a:off x="838200" y="151765"/>
            <a:ext cx="10796905" cy="100457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Commonly Used jQuery Event Methods</a:t>
            </a:r>
            <a:endParaRPr/>
          </a:p>
        </p:txBody>
      </p:sp>
      <p:sp>
        <p:nvSpPr>
          <p:cNvPr id="132" name="Google Shape;132;p11"/>
          <p:cNvSpPr txBox="1"/>
          <p:nvPr>
            <p:ph idx="1" type="body"/>
          </p:nvPr>
        </p:nvSpPr>
        <p:spPr>
          <a:xfrm>
            <a:off x="838200" y="1041400"/>
            <a:ext cx="11014075" cy="563435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en-US" sz="2000"/>
              <a:t>$(document).ready()</a:t>
            </a:r>
            <a:endParaRPr b="1" sz="2000"/>
          </a:p>
          <a:p>
            <a:pPr indent="-228600" lvl="0" marL="228600" rtl="0" algn="l">
              <a:lnSpc>
                <a:spcPct val="90000"/>
              </a:lnSpc>
              <a:spcBef>
                <a:spcPts val="1000"/>
              </a:spcBef>
              <a:spcAft>
                <a:spcPts val="0"/>
              </a:spcAft>
              <a:buClr>
                <a:schemeClr val="dk1"/>
              </a:buClr>
              <a:buSzPts val="2000"/>
              <a:buChar char="•"/>
            </a:pPr>
            <a:r>
              <a:rPr lang="en-US" sz="2000"/>
              <a:t>The $(document).ready() method allows us to execute a function when the document is fully loaded. </a:t>
            </a:r>
            <a:endParaRPr sz="2000"/>
          </a:p>
          <a:p>
            <a:pPr indent="0" lvl="0" marL="0" rtl="0" algn="l">
              <a:lnSpc>
                <a:spcPct val="90000"/>
              </a:lnSpc>
              <a:spcBef>
                <a:spcPts val="1000"/>
              </a:spcBef>
              <a:spcAft>
                <a:spcPts val="0"/>
              </a:spcAft>
              <a:buClr>
                <a:schemeClr val="dk1"/>
              </a:buClr>
              <a:buSzPts val="2000"/>
              <a:buNone/>
            </a:pPr>
            <a:r>
              <a:rPr b="1" lang="en-US" sz="2000"/>
              <a:t>click()</a:t>
            </a:r>
            <a:endParaRPr b="1" sz="2000"/>
          </a:p>
          <a:p>
            <a:pPr indent="-228600" lvl="0" marL="228600" rtl="0" algn="l">
              <a:lnSpc>
                <a:spcPct val="90000"/>
              </a:lnSpc>
              <a:spcBef>
                <a:spcPts val="1000"/>
              </a:spcBef>
              <a:spcAft>
                <a:spcPts val="0"/>
              </a:spcAft>
              <a:buClr>
                <a:schemeClr val="dk1"/>
              </a:buClr>
              <a:buSzPts val="2000"/>
              <a:buChar char="•"/>
            </a:pPr>
            <a:r>
              <a:rPr lang="en-US" sz="2000"/>
              <a:t>The function is executed when the user clicks on the HTML element.</a:t>
            </a:r>
            <a:endParaRPr sz="2000"/>
          </a:p>
          <a:p>
            <a:pPr indent="-228600" lvl="0" marL="228600" rtl="0" algn="l">
              <a:lnSpc>
                <a:spcPct val="90000"/>
              </a:lnSpc>
              <a:spcBef>
                <a:spcPts val="1000"/>
              </a:spcBef>
              <a:spcAft>
                <a:spcPts val="0"/>
              </a:spcAft>
              <a:buClr>
                <a:schemeClr val="dk1"/>
              </a:buClr>
              <a:buSzPts val="2000"/>
              <a:buChar char="•"/>
            </a:pPr>
            <a:r>
              <a:rPr lang="en-US" sz="2000"/>
              <a:t>The following example says: When a click event fires on a &lt;p&gt; element; hide the current &lt;p&gt; element:</a:t>
            </a:r>
            <a:endParaRPr sz="2000"/>
          </a:p>
          <a:p>
            <a:pPr indent="-228600" lvl="1" marL="685800" rtl="0" algn="l">
              <a:lnSpc>
                <a:spcPct val="90000"/>
              </a:lnSpc>
              <a:spcBef>
                <a:spcPts val="500"/>
              </a:spcBef>
              <a:spcAft>
                <a:spcPts val="0"/>
              </a:spcAft>
              <a:buClr>
                <a:schemeClr val="dk1"/>
              </a:buClr>
              <a:buSzPts val="2000"/>
              <a:buNone/>
            </a:pPr>
            <a:r>
              <a:rPr lang="en-US" sz="2000"/>
              <a:t>$("p").click(function(){</a:t>
            </a:r>
            <a:endParaRPr sz="2000"/>
          </a:p>
          <a:p>
            <a:pPr indent="0" lvl="1" marL="457200" rtl="0" algn="l">
              <a:lnSpc>
                <a:spcPct val="90000"/>
              </a:lnSpc>
              <a:spcBef>
                <a:spcPts val="500"/>
              </a:spcBef>
              <a:spcAft>
                <a:spcPts val="0"/>
              </a:spcAft>
              <a:buClr>
                <a:schemeClr val="dk1"/>
              </a:buClr>
              <a:buSzPts val="2000"/>
              <a:buNone/>
            </a:pPr>
            <a:r>
              <a:rPr lang="en-US" sz="2000"/>
              <a:t>  $(this).hide();</a:t>
            </a:r>
            <a:endParaRPr sz="2000"/>
          </a:p>
          <a:p>
            <a:pPr indent="0" lvl="1" marL="457200" rtl="0" algn="l">
              <a:lnSpc>
                <a:spcPct val="90000"/>
              </a:lnSpc>
              <a:spcBef>
                <a:spcPts val="500"/>
              </a:spcBef>
              <a:spcAft>
                <a:spcPts val="0"/>
              </a:spcAft>
              <a:buClr>
                <a:schemeClr val="dk1"/>
              </a:buClr>
              <a:buSzPts val="2000"/>
              <a:buNone/>
            </a:pPr>
            <a:r>
              <a:rPr lang="en-US" sz="2000"/>
              <a:t>});</a:t>
            </a:r>
            <a:endParaRPr b="1" sz="2000"/>
          </a:p>
          <a:p>
            <a:pPr indent="0" lvl="1" marL="0" rtl="0" algn="l">
              <a:lnSpc>
                <a:spcPct val="90000"/>
              </a:lnSpc>
              <a:spcBef>
                <a:spcPts val="500"/>
              </a:spcBef>
              <a:spcAft>
                <a:spcPts val="0"/>
              </a:spcAft>
              <a:buClr>
                <a:schemeClr val="dk1"/>
              </a:buClr>
              <a:buSzPts val="2000"/>
              <a:buNone/>
            </a:pPr>
            <a:r>
              <a:rPr b="1" lang="en-US" sz="2000"/>
              <a:t>dblclick()</a:t>
            </a:r>
            <a:endParaRPr b="1" sz="2000"/>
          </a:p>
          <a:p>
            <a:pPr indent="-285750" lvl="1" marL="285750" rtl="0" algn="l">
              <a:lnSpc>
                <a:spcPct val="90000"/>
              </a:lnSpc>
              <a:spcBef>
                <a:spcPts val="500"/>
              </a:spcBef>
              <a:spcAft>
                <a:spcPts val="0"/>
              </a:spcAft>
              <a:buClr>
                <a:schemeClr val="dk1"/>
              </a:buClr>
              <a:buSzPts val="2000"/>
              <a:buChar char="•"/>
            </a:pPr>
            <a:r>
              <a:rPr lang="en-US" sz="2000"/>
              <a:t>The function is executed when the user double-clicks on the HTML element:</a:t>
            </a:r>
            <a:endParaRPr sz="2000"/>
          </a:p>
          <a:p>
            <a:pPr indent="0" lvl="1" marL="457200" rtl="0" algn="l">
              <a:lnSpc>
                <a:spcPct val="90000"/>
              </a:lnSpc>
              <a:spcBef>
                <a:spcPts val="500"/>
              </a:spcBef>
              <a:spcAft>
                <a:spcPts val="0"/>
              </a:spcAft>
              <a:buClr>
                <a:schemeClr val="dk1"/>
              </a:buClr>
              <a:buSzPts val="2000"/>
              <a:buNone/>
            </a:pPr>
            <a:r>
              <a:rPr lang="en-US" sz="2000"/>
              <a:t>$("p").dblclick(function(){</a:t>
            </a:r>
            <a:endParaRPr sz="2000"/>
          </a:p>
          <a:p>
            <a:pPr indent="0" lvl="1" marL="457200" rtl="0" algn="l">
              <a:lnSpc>
                <a:spcPct val="90000"/>
              </a:lnSpc>
              <a:spcBef>
                <a:spcPts val="500"/>
              </a:spcBef>
              <a:spcAft>
                <a:spcPts val="0"/>
              </a:spcAft>
              <a:buClr>
                <a:schemeClr val="dk1"/>
              </a:buClr>
              <a:buSzPts val="2000"/>
              <a:buNone/>
            </a:pPr>
            <a:r>
              <a:rPr lang="en-US" sz="2000"/>
              <a:t>  $(this).hide();</a:t>
            </a:r>
            <a:endParaRPr sz="2000"/>
          </a:p>
          <a:p>
            <a:pPr indent="0" lvl="1" marL="457200" rtl="0" algn="l">
              <a:lnSpc>
                <a:spcPct val="90000"/>
              </a:lnSpc>
              <a:spcBef>
                <a:spcPts val="500"/>
              </a:spcBef>
              <a:spcAft>
                <a:spcPts val="0"/>
              </a:spcAft>
              <a:buClr>
                <a:schemeClr val="dk1"/>
              </a:buClr>
              <a:buSzPts val="2000"/>
              <a:buNone/>
            </a:pPr>
            <a:r>
              <a:rPr lang="en-US" sz="2000"/>
              <a:t>});</a:t>
            </a:r>
            <a:endParaRPr sz="2000"/>
          </a:p>
          <a:p>
            <a:pPr indent="0" lvl="0" marL="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2"/>
          <p:cNvSpPr txBox="1"/>
          <p:nvPr>
            <p:ph idx="1" type="body"/>
          </p:nvPr>
        </p:nvSpPr>
        <p:spPr>
          <a:xfrm>
            <a:off x="838200" y="311150"/>
            <a:ext cx="10515600" cy="6529705"/>
          </a:xfrm>
          <a:prstGeom prst="rect">
            <a:avLst/>
          </a:prstGeom>
          <a:noFill/>
          <a:ln>
            <a:noFill/>
          </a:ln>
        </p:spPr>
        <p:txBody>
          <a:bodyPr anchorCtr="0" anchor="t" bIns="45700" lIns="91425" spcFirstLastPara="1" rIns="91425" wrap="square" tIns="45700">
            <a:normAutofit fontScale="87500" lnSpcReduction="20000"/>
          </a:bodyPr>
          <a:lstStyle/>
          <a:p>
            <a:pPr indent="0" lvl="0" marL="0" rtl="0" algn="l">
              <a:lnSpc>
                <a:spcPct val="90000"/>
              </a:lnSpc>
              <a:spcBef>
                <a:spcPts val="0"/>
              </a:spcBef>
              <a:spcAft>
                <a:spcPts val="0"/>
              </a:spcAft>
              <a:buClr>
                <a:schemeClr val="dk1"/>
              </a:buClr>
              <a:buSzPct val="100000"/>
              <a:buNone/>
            </a:pPr>
            <a:r>
              <a:rPr b="1" lang="en-US"/>
              <a:t>mouseenter()</a:t>
            </a:r>
            <a:endParaRPr b="1"/>
          </a:p>
          <a:p>
            <a:pPr indent="-228600" lvl="0" marL="228600" rtl="0" algn="l">
              <a:lnSpc>
                <a:spcPct val="90000"/>
              </a:lnSpc>
              <a:spcBef>
                <a:spcPts val="1000"/>
              </a:spcBef>
              <a:spcAft>
                <a:spcPts val="0"/>
              </a:spcAft>
              <a:buClr>
                <a:schemeClr val="dk1"/>
              </a:buClr>
              <a:buSzPct val="100000"/>
              <a:buChar char="•"/>
            </a:pPr>
            <a:r>
              <a:rPr lang="en-US"/>
              <a:t>The function is executed when the mouse pointer enters the HTML element:</a:t>
            </a:r>
            <a:endParaRPr/>
          </a:p>
          <a:p>
            <a:pPr indent="0" lvl="1" marL="457200" rtl="0" algn="l">
              <a:lnSpc>
                <a:spcPct val="90000"/>
              </a:lnSpc>
              <a:spcBef>
                <a:spcPts val="500"/>
              </a:spcBef>
              <a:spcAft>
                <a:spcPts val="0"/>
              </a:spcAft>
              <a:buClr>
                <a:schemeClr val="dk1"/>
              </a:buClr>
              <a:buSzPct val="100000"/>
              <a:buNone/>
            </a:pPr>
            <a:r>
              <a:rPr lang="en-US"/>
              <a:t>$("#p1").mouseenter(function(){</a:t>
            </a:r>
            <a:endParaRPr/>
          </a:p>
          <a:p>
            <a:pPr indent="0" lvl="1" marL="457200" rtl="0" algn="l">
              <a:lnSpc>
                <a:spcPct val="90000"/>
              </a:lnSpc>
              <a:spcBef>
                <a:spcPts val="500"/>
              </a:spcBef>
              <a:spcAft>
                <a:spcPts val="0"/>
              </a:spcAft>
              <a:buClr>
                <a:schemeClr val="dk1"/>
              </a:buClr>
              <a:buSzPct val="100000"/>
              <a:buNone/>
            </a:pPr>
            <a:r>
              <a:rPr lang="en-US"/>
              <a:t>  alert("You entered p1!");</a:t>
            </a:r>
            <a:endParaRPr/>
          </a:p>
          <a:p>
            <a:pPr indent="0" lvl="1" marL="457200" rtl="0" algn="l">
              <a:lnSpc>
                <a:spcPct val="90000"/>
              </a:lnSpc>
              <a:spcBef>
                <a:spcPts val="5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chemeClr val="dk1"/>
              </a:buClr>
              <a:buSzPct val="100000"/>
              <a:buNone/>
            </a:pPr>
            <a:r>
              <a:rPr b="1" lang="en-US"/>
              <a:t>mouseleave()</a:t>
            </a:r>
            <a:endParaRPr b="1"/>
          </a:p>
          <a:p>
            <a:pPr indent="-228600" lvl="0" marL="228600" rtl="0" algn="l">
              <a:lnSpc>
                <a:spcPct val="90000"/>
              </a:lnSpc>
              <a:spcBef>
                <a:spcPts val="1000"/>
              </a:spcBef>
              <a:spcAft>
                <a:spcPts val="0"/>
              </a:spcAft>
              <a:buClr>
                <a:schemeClr val="dk1"/>
              </a:buClr>
              <a:buSzPct val="100000"/>
              <a:buChar char="•"/>
            </a:pPr>
            <a:r>
              <a:rPr lang="en-US"/>
              <a:t>The function is executed when the mouse pointer leaves the HTML element:</a:t>
            </a:r>
            <a:endParaRPr/>
          </a:p>
          <a:p>
            <a:pPr indent="0" lvl="1" marL="457200" rtl="0" algn="l">
              <a:lnSpc>
                <a:spcPct val="90000"/>
              </a:lnSpc>
              <a:spcBef>
                <a:spcPts val="500"/>
              </a:spcBef>
              <a:spcAft>
                <a:spcPts val="0"/>
              </a:spcAft>
              <a:buClr>
                <a:schemeClr val="dk1"/>
              </a:buClr>
              <a:buSzPct val="100000"/>
              <a:buNone/>
            </a:pPr>
            <a:r>
              <a:rPr lang="en-US"/>
              <a:t>$("#p1").mouseleave(function(){</a:t>
            </a:r>
            <a:endParaRPr/>
          </a:p>
          <a:p>
            <a:pPr indent="0" lvl="1" marL="457200" rtl="0" algn="l">
              <a:lnSpc>
                <a:spcPct val="90000"/>
              </a:lnSpc>
              <a:spcBef>
                <a:spcPts val="500"/>
              </a:spcBef>
              <a:spcAft>
                <a:spcPts val="0"/>
              </a:spcAft>
              <a:buClr>
                <a:schemeClr val="dk1"/>
              </a:buClr>
              <a:buSzPct val="100000"/>
              <a:buNone/>
            </a:pPr>
            <a:r>
              <a:rPr lang="en-US"/>
              <a:t>  alert("Bye! You now leave p1!");</a:t>
            </a:r>
            <a:endParaRPr/>
          </a:p>
          <a:p>
            <a:pPr indent="0" lvl="1" marL="457200" rtl="0" algn="l">
              <a:lnSpc>
                <a:spcPct val="90000"/>
              </a:lnSpc>
              <a:spcBef>
                <a:spcPts val="5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chemeClr val="dk1"/>
              </a:buClr>
              <a:buSzPct val="100000"/>
              <a:buNone/>
            </a:pPr>
            <a:r>
              <a:rPr b="1" lang="en-US"/>
              <a:t>mousedown()</a:t>
            </a:r>
            <a:endParaRPr b="1"/>
          </a:p>
          <a:p>
            <a:pPr indent="-228600" lvl="0" marL="228600" rtl="0" algn="l">
              <a:lnSpc>
                <a:spcPct val="90000"/>
              </a:lnSpc>
              <a:spcBef>
                <a:spcPts val="1000"/>
              </a:spcBef>
              <a:spcAft>
                <a:spcPts val="0"/>
              </a:spcAft>
              <a:buClr>
                <a:schemeClr val="dk1"/>
              </a:buClr>
              <a:buSzPct val="100000"/>
              <a:buChar char="•"/>
            </a:pPr>
            <a:r>
              <a:rPr lang="en-US"/>
              <a:t>The function is executed, when the left, middle or right mouse button is pressed down, while the mouse is over the HTML element:</a:t>
            </a:r>
            <a:endParaRPr/>
          </a:p>
          <a:p>
            <a:pPr indent="0" lvl="1" marL="457200" rtl="0" algn="l">
              <a:lnSpc>
                <a:spcPct val="90000"/>
              </a:lnSpc>
              <a:spcBef>
                <a:spcPts val="500"/>
              </a:spcBef>
              <a:spcAft>
                <a:spcPts val="0"/>
              </a:spcAft>
              <a:buClr>
                <a:schemeClr val="dk1"/>
              </a:buClr>
              <a:buSzPct val="100000"/>
              <a:buNone/>
            </a:pPr>
            <a:r>
              <a:rPr lang="en-US"/>
              <a:t>$("#p1").mousedown(function(){</a:t>
            </a:r>
            <a:endParaRPr/>
          </a:p>
          <a:p>
            <a:pPr indent="0" lvl="1" marL="457200" rtl="0" algn="l">
              <a:lnSpc>
                <a:spcPct val="90000"/>
              </a:lnSpc>
              <a:spcBef>
                <a:spcPts val="500"/>
              </a:spcBef>
              <a:spcAft>
                <a:spcPts val="0"/>
              </a:spcAft>
              <a:buClr>
                <a:schemeClr val="dk1"/>
              </a:buClr>
              <a:buSzPct val="100000"/>
              <a:buNone/>
            </a:pPr>
            <a:r>
              <a:rPr lang="en-US"/>
              <a:t>  alert("Mouse down over p1!");</a:t>
            </a:r>
            <a:endParaRPr/>
          </a:p>
          <a:p>
            <a:pPr indent="0" lvl="1" marL="457200" rtl="0" algn="l">
              <a:lnSpc>
                <a:spcPct val="90000"/>
              </a:lnSpc>
              <a:spcBef>
                <a:spcPts val="500"/>
              </a:spcBef>
              <a:spcAft>
                <a:spcPts val="0"/>
              </a:spcAft>
              <a:buClr>
                <a:schemeClr val="dk1"/>
              </a:buClr>
              <a:buSzPct val="100000"/>
              <a:buNone/>
            </a:pPr>
            <a:r>
              <a:rPr lang="en-US"/>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ph idx="1" type="body"/>
          </p:nvPr>
        </p:nvSpPr>
        <p:spPr>
          <a:xfrm>
            <a:off x="500380" y="61595"/>
            <a:ext cx="11388090" cy="66325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700"/>
              <a:buNone/>
            </a:pPr>
            <a:r>
              <a:rPr b="1" lang="en-US" sz="1700"/>
              <a:t>mouseup()</a:t>
            </a:r>
            <a:endParaRPr sz="1700"/>
          </a:p>
          <a:p>
            <a:pPr indent="-228600" lvl="0" marL="228600" rtl="0" algn="l">
              <a:lnSpc>
                <a:spcPct val="90000"/>
              </a:lnSpc>
              <a:spcBef>
                <a:spcPts val="1000"/>
              </a:spcBef>
              <a:spcAft>
                <a:spcPts val="0"/>
              </a:spcAft>
              <a:buClr>
                <a:schemeClr val="dk1"/>
              </a:buClr>
              <a:buSzPts val="1700"/>
              <a:buChar char="•"/>
            </a:pPr>
            <a:r>
              <a:rPr lang="en-US" sz="1700"/>
              <a:t>The function is executed, when the left, middle or right mouse button is released, while the mouse is over the HTML element:</a:t>
            </a:r>
            <a:endParaRPr sz="1700"/>
          </a:p>
          <a:p>
            <a:pPr indent="0" lvl="1" marL="457200" rtl="0" algn="l">
              <a:lnSpc>
                <a:spcPct val="90000"/>
              </a:lnSpc>
              <a:spcBef>
                <a:spcPts val="500"/>
              </a:spcBef>
              <a:spcAft>
                <a:spcPts val="0"/>
              </a:spcAft>
              <a:buClr>
                <a:schemeClr val="dk1"/>
              </a:buClr>
              <a:buSzPts val="1700"/>
              <a:buNone/>
            </a:pPr>
            <a:r>
              <a:rPr lang="en-US" sz="1700"/>
              <a:t>$("#p1").mouseup(function(){</a:t>
            </a:r>
            <a:endParaRPr sz="1700"/>
          </a:p>
          <a:p>
            <a:pPr indent="0" lvl="1" marL="457200" rtl="0" algn="l">
              <a:lnSpc>
                <a:spcPct val="90000"/>
              </a:lnSpc>
              <a:spcBef>
                <a:spcPts val="500"/>
              </a:spcBef>
              <a:spcAft>
                <a:spcPts val="0"/>
              </a:spcAft>
              <a:buClr>
                <a:schemeClr val="dk1"/>
              </a:buClr>
              <a:buSzPts val="1700"/>
              <a:buNone/>
            </a:pPr>
            <a:r>
              <a:rPr lang="en-US" sz="1700"/>
              <a:t>  alert("Mouse up over p1!");</a:t>
            </a:r>
            <a:endParaRPr sz="1700"/>
          </a:p>
          <a:p>
            <a:pPr indent="0" lvl="1" marL="457200" rtl="0" algn="l">
              <a:lnSpc>
                <a:spcPct val="90000"/>
              </a:lnSpc>
              <a:spcBef>
                <a:spcPts val="500"/>
              </a:spcBef>
              <a:spcAft>
                <a:spcPts val="0"/>
              </a:spcAft>
              <a:buClr>
                <a:schemeClr val="dk1"/>
              </a:buClr>
              <a:buSzPts val="1700"/>
              <a:buNone/>
            </a:pPr>
            <a:r>
              <a:rPr lang="en-US" sz="1700"/>
              <a:t>});</a:t>
            </a:r>
            <a:endParaRPr sz="1700"/>
          </a:p>
          <a:p>
            <a:pPr indent="0" lvl="0" marL="0" rtl="0" algn="l">
              <a:lnSpc>
                <a:spcPct val="90000"/>
              </a:lnSpc>
              <a:spcBef>
                <a:spcPts val="1000"/>
              </a:spcBef>
              <a:spcAft>
                <a:spcPts val="0"/>
              </a:spcAft>
              <a:buClr>
                <a:schemeClr val="dk1"/>
              </a:buClr>
              <a:buSzPts val="1700"/>
              <a:buNone/>
            </a:pPr>
            <a:r>
              <a:rPr b="1" lang="en-US" sz="1700"/>
              <a:t>hover()</a:t>
            </a:r>
            <a:endParaRPr b="1" sz="1700"/>
          </a:p>
          <a:p>
            <a:pPr indent="-228600" lvl="0" marL="228600" rtl="0" algn="l">
              <a:lnSpc>
                <a:spcPct val="90000"/>
              </a:lnSpc>
              <a:spcBef>
                <a:spcPts val="1000"/>
              </a:spcBef>
              <a:spcAft>
                <a:spcPts val="0"/>
              </a:spcAft>
              <a:buClr>
                <a:schemeClr val="dk1"/>
              </a:buClr>
              <a:buSzPts val="1700"/>
              <a:buChar char="•"/>
            </a:pPr>
            <a:r>
              <a:rPr lang="en-US" sz="1700"/>
              <a:t>The hover() method takes two functions and is a combination of the mouseenter() and mouseleave() methods.</a:t>
            </a:r>
            <a:endParaRPr sz="1700"/>
          </a:p>
          <a:p>
            <a:pPr indent="-228600" lvl="0" marL="228600" rtl="0" algn="l">
              <a:lnSpc>
                <a:spcPct val="90000"/>
              </a:lnSpc>
              <a:spcBef>
                <a:spcPts val="1000"/>
              </a:spcBef>
              <a:spcAft>
                <a:spcPts val="0"/>
              </a:spcAft>
              <a:buClr>
                <a:schemeClr val="dk1"/>
              </a:buClr>
              <a:buSzPts val="1700"/>
              <a:buChar char="•"/>
            </a:pPr>
            <a:r>
              <a:rPr lang="en-US" sz="1700"/>
              <a:t>The first function is executed when the mouse enters the HTML element, and the second function is executed when the mouse leaves the HTML element:</a:t>
            </a:r>
            <a:endParaRPr sz="1700"/>
          </a:p>
          <a:p>
            <a:pPr indent="0" lvl="1" marL="457200" rtl="0" algn="l">
              <a:lnSpc>
                <a:spcPct val="90000"/>
              </a:lnSpc>
              <a:spcBef>
                <a:spcPts val="500"/>
              </a:spcBef>
              <a:spcAft>
                <a:spcPts val="0"/>
              </a:spcAft>
              <a:buClr>
                <a:schemeClr val="dk1"/>
              </a:buClr>
              <a:buSzPts val="1700"/>
              <a:buNone/>
            </a:pPr>
            <a:r>
              <a:rPr lang="en-US" sz="1700"/>
              <a:t>$("#p1").hover(function(){</a:t>
            </a:r>
            <a:endParaRPr sz="1700"/>
          </a:p>
          <a:p>
            <a:pPr indent="0" lvl="1" marL="457200" rtl="0" algn="l">
              <a:lnSpc>
                <a:spcPct val="90000"/>
              </a:lnSpc>
              <a:spcBef>
                <a:spcPts val="500"/>
              </a:spcBef>
              <a:spcAft>
                <a:spcPts val="0"/>
              </a:spcAft>
              <a:buClr>
                <a:schemeClr val="dk1"/>
              </a:buClr>
              <a:buSzPts val="1700"/>
              <a:buNone/>
            </a:pPr>
            <a:r>
              <a:rPr lang="en-US" sz="1700"/>
              <a:t>  alert("You entered p1!");</a:t>
            </a:r>
            <a:endParaRPr sz="1700"/>
          </a:p>
          <a:p>
            <a:pPr indent="0" lvl="1" marL="457200" rtl="0" algn="l">
              <a:lnSpc>
                <a:spcPct val="90000"/>
              </a:lnSpc>
              <a:spcBef>
                <a:spcPts val="500"/>
              </a:spcBef>
              <a:spcAft>
                <a:spcPts val="0"/>
              </a:spcAft>
              <a:buClr>
                <a:schemeClr val="dk1"/>
              </a:buClr>
              <a:buSzPts val="1700"/>
              <a:buNone/>
            </a:pPr>
            <a:r>
              <a:rPr lang="en-US" sz="1700"/>
              <a:t>},</a:t>
            </a:r>
            <a:endParaRPr sz="1700"/>
          </a:p>
          <a:p>
            <a:pPr indent="0" lvl="1" marL="457200" rtl="0" algn="l">
              <a:lnSpc>
                <a:spcPct val="90000"/>
              </a:lnSpc>
              <a:spcBef>
                <a:spcPts val="500"/>
              </a:spcBef>
              <a:spcAft>
                <a:spcPts val="0"/>
              </a:spcAft>
              <a:buClr>
                <a:schemeClr val="dk1"/>
              </a:buClr>
              <a:buSzPts val="1700"/>
              <a:buNone/>
            </a:pPr>
            <a:r>
              <a:rPr lang="en-US" sz="1700"/>
              <a:t>function(){</a:t>
            </a:r>
            <a:endParaRPr sz="1700"/>
          </a:p>
          <a:p>
            <a:pPr indent="0" lvl="1" marL="457200" rtl="0" algn="l">
              <a:lnSpc>
                <a:spcPct val="90000"/>
              </a:lnSpc>
              <a:spcBef>
                <a:spcPts val="500"/>
              </a:spcBef>
              <a:spcAft>
                <a:spcPts val="0"/>
              </a:spcAft>
              <a:buClr>
                <a:schemeClr val="dk1"/>
              </a:buClr>
              <a:buSzPts val="1700"/>
              <a:buNone/>
            </a:pPr>
            <a:r>
              <a:rPr lang="en-US" sz="1700"/>
              <a:t>  alert("Bye! You now leave p1!");</a:t>
            </a:r>
            <a:endParaRPr sz="1700"/>
          </a:p>
          <a:p>
            <a:pPr indent="0" lvl="1" marL="457200" rtl="0" algn="l">
              <a:lnSpc>
                <a:spcPct val="90000"/>
              </a:lnSpc>
              <a:spcBef>
                <a:spcPts val="500"/>
              </a:spcBef>
              <a:spcAft>
                <a:spcPts val="0"/>
              </a:spcAft>
              <a:buClr>
                <a:schemeClr val="dk1"/>
              </a:buClr>
              <a:buSzPts val="1700"/>
              <a:buNone/>
            </a:pPr>
            <a:r>
              <a:rPr lang="en-US" sz="1700"/>
              <a:t>});</a:t>
            </a:r>
            <a:endParaRPr sz="1700"/>
          </a:p>
          <a:p>
            <a:pPr indent="0" lvl="0" marL="0" rtl="0" algn="l">
              <a:lnSpc>
                <a:spcPct val="90000"/>
              </a:lnSpc>
              <a:spcBef>
                <a:spcPts val="1000"/>
              </a:spcBef>
              <a:spcAft>
                <a:spcPts val="0"/>
              </a:spcAft>
              <a:buClr>
                <a:schemeClr val="dk1"/>
              </a:buClr>
              <a:buSzPts val="1700"/>
              <a:buNone/>
            </a:pPr>
            <a:r>
              <a:rPr b="1" lang="en-US" sz="1700"/>
              <a:t>focus()</a:t>
            </a:r>
            <a:endParaRPr b="1" sz="1700"/>
          </a:p>
          <a:p>
            <a:pPr indent="-228600" lvl="0" marL="228600" rtl="0" algn="l">
              <a:lnSpc>
                <a:spcPct val="90000"/>
              </a:lnSpc>
              <a:spcBef>
                <a:spcPts val="1000"/>
              </a:spcBef>
              <a:spcAft>
                <a:spcPts val="0"/>
              </a:spcAft>
              <a:buClr>
                <a:schemeClr val="dk1"/>
              </a:buClr>
              <a:buSzPts val="1700"/>
              <a:buChar char="•"/>
            </a:pPr>
            <a:r>
              <a:rPr lang="en-US" sz="1700"/>
              <a:t>The function is executed when the form field gets focus:</a:t>
            </a:r>
            <a:endParaRPr sz="1700"/>
          </a:p>
          <a:p>
            <a:pPr indent="0" lvl="1" marL="457200" rtl="0" algn="l">
              <a:lnSpc>
                <a:spcPct val="90000"/>
              </a:lnSpc>
              <a:spcBef>
                <a:spcPts val="500"/>
              </a:spcBef>
              <a:spcAft>
                <a:spcPts val="0"/>
              </a:spcAft>
              <a:buClr>
                <a:schemeClr val="dk1"/>
              </a:buClr>
              <a:buSzPts val="1700"/>
              <a:buNone/>
            </a:pPr>
            <a:r>
              <a:rPr lang="en-US" sz="1700"/>
              <a:t>$("input").focus(function(){</a:t>
            </a:r>
            <a:endParaRPr sz="1700"/>
          </a:p>
          <a:p>
            <a:pPr indent="0" lvl="1" marL="457200" rtl="0" algn="l">
              <a:lnSpc>
                <a:spcPct val="90000"/>
              </a:lnSpc>
              <a:spcBef>
                <a:spcPts val="500"/>
              </a:spcBef>
              <a:spcAft>
                <a:spcPts val="0"/>
              </a:spcAft>
              <a:buClr>
                <a:schemeClr val="dk1"/>
              </a:buClr>
              <a:buSzPts val="1700"/>
              <a:buNone/>
            </a:pPr>
            <a:r>
              <a:rPr lang="en-US" sz="1700"/>
              <a:t>  $(this).css("background-color", "#cccccc");</a:t>
            </a:r>
            <a:endParaRPr sz="1700"/>
          </a:p>
          <a:p>
            <a:pPr indent="0" lvl="1" marL="457200" rtl="0" algn="l">
              <a:lnSpc>
                <a:spcPct val="90000"/>
              </a:lnSpc>
              <a:spcBef>
                <a:spcPts val="500"/>
              </a:spcBef>
              <a:spcAft>
                <a:spcPts val="0"/>
              </a:spcAft>
              <a:buClr>
                <a:schemeClr val="dk1"/>
              </a:buClr>
              <a:buSzPts val="1700"/>
              <a:buNone/>
            </a:pPr>
            <a:r>
              <a:rPr lang="en-US" sz="1700"/>
              <a:t>});</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idx="1" type="body"/>
          </p:nvPr>
        </p:nvSpPr>
        <p:spPr>
          <a:xfrm>
            <a:off x="914400" y="239395"/>
            <a:ext cx="10515600" cy="62757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US"/>
              <a:t>blur()</a:t>
            </a:r>
            <a:endParaRPr/>
          </a:p>
          <a:p>
            <a:pPr indent="-228600" lvl="0" marL="228600" rtl="0" algn="l">
              <a:lnSpc>
                <a:spcPct val="90000"/>
              </a:lnSpc>
              <a:spcBef>
                <a:spcPts val="1000"/>
              </a:spcBef>
              <a:spcAft>
                <a:spcPts val="0"/>
              </a:spcAft>
              <a:buClr>
                <a:schemeClr val="dk1"/>
              </a:buClr>
              <a:buSzPts val="2800"/>
              <a:buChar char="•"/>
            </a:pPr>
            <a:r>
              <a:rPr lang="en-US"/>
              <a:t>The function is executed when the form field loses focus:</a:t>
            </a:r>
            <a:endParaRPr/>
          </a:p>
          <a:p>
            <a:pPr indent="0" lvl="1" marL="457200" rtl="0" algn="l">
              <a:lnSpc>
                <a:spcPct val="90000"/>
              </a:lnSpc>
              <a:spcBef>
                <a:spcPts val="500"/>
              </a:spcBef>
              <a:spcAft>
                <a:spcPts val="0"/>
              </a:spcAft>
              <a:buClr>
                <a:schemeClr val="dk1"/>
              </a:buClr>
              <a:buSzPts val="2400"/>
              <a:buNone/>
            </a:pPr>
            <a:r>
              <a:rPr lang="en-US"/>
              <a:t>$("input").blur(function(){</a:t>
            </a:r>
            <a:endParaRPr/>
          </a:p>
          <a:p>
            <a:pPr indent="0" lvl="1" marL="457200" rtl="0" algn="l">
              <a:lnSpc>
                <a:spcPct val="90000"/>
              </a:lnSpc>
              <a:spcBef>
                <a:spcPts val="500"/>
              </a:spcBef>
              <a:spcAft>
                <a:spcPts val="0"/>
              </a:spcAft>
              <a:buClr>
                <a:schemeClr val="dk1"/>
              </a:buClr>
              <a:buSzPts val="2400"/>
              <a:buNone/>
            </a:pPr>
            <a:r>
              <a:rPr lang="en-US"/>
              <a:t>  $(this).css("background-color", "#ffffff");</a:t>
            </a:r>
            <a:endParaRPr/>
          </a:p>
          <a:p>
            <a:pPr indent="0" lvl="1" marL="457200" rtl="0" algn="l">
              <a:lnSpc>
                <a:spcPct val="90000"/>
              </a:lnSpc>
              <a:spcBef>
                <a:spcPts val="500"/>
              </a:spcBef>
              <a:spcAft>
                <a:spcPts val="0"/>
              </a:spcAft>
              <a:buClr>
                <a:schemeClr val="dk1"/>
              </a:buClr>
              <a:buSzPts val="2400"/>
              <a:buNone/>
            </a:pPr>
            <a:r>
              <a:rPr lang="en-US"/>
              <a:t>});</a:t>
            </a:r>
            <a:endParaRPr/>
          </a:p>
          <a:p>
            <a:pPr indent="0" lvl="0" marL="0" rtl="0" algn="l">
              <a:lnSpc>
                <a:spcPct val="90000"/>
              </a:lnSpc>
              <a:spcBef>
                <a:spcPts val="1000"/>
              </a:spcBef>
              <a:spcAft>
                <a:spcPts val="0"/>
              </a:spcAft>
              <a:buClr>
                <a:schemeClr val="dk1"/>
              </a:buClr>
              <a:buSzPts val="2800"/>
              <a:buNone/>
            </a:pPr>
            <a:r>
              <a:rPr b="1" lang="en-US"/>
              <a:t>on() Method</a:t>
            </a:r>
            <a:endParaRPr b="1"/>
          </a:p>
          <a:p>
            <a:pPr indent="-228600" lvl="0" marL="228600" rtl="0" algn="l">
              <a:lnSpc>
                <a:spcPct val="90000"/>
              </a:lnSpc>
              <a:spcBef>
                <a:spcPts val="1000"/>
              </a:spcBef>
              <a:spcAft>
                <a:spcPts val="0"/>
              </a:spcAft>
              <a:buClr>
                <a:schemeClr val="dk1"/>
              </a:buClr>
              <a:buSzPts val="2800"/>
              <a:buChar char="•"/>
            </a:pPr>
            <a:r>
              <a:rPr lang="en-US"/>
              <a:t>The on() method attaches one or more event handlers for the selected elements.</a:t>
            </a:r>
            <a:endParaRPr/>
          </a:p>
          <a:p>
            <a:pPr indent="-228600" lvl="0" marL="228600" rtl="0" algn="l">
              <a:lnSpc>
                <a:spcPct val="90000"/>
              </a:lnSpc>
              <a:spcBef>
                <a:spcPts val="1000"/>
              </a:spcBef>
              <a:spcAft>
                <a:spcPts val="0"/>
              </a:spcAft>
              <a:buClr>
                <a:schemeClr val="dk1"/>
              </a:buClr>
              <a:buSzPts val="2800"/>
              <a:buChar char="•"/>
            </a:pPr>
            <a:r>
              <a:rPr lang="en-US"/>
              <a:t>Attach a click event to a &lt;p&gt; element:</a:t>
            </a:r>
            <a:endParaRPr/>
          </a:p>
          <a:p>
            <a:pPr indent="0" lvl="1" marL="457200" rtl="0" algn="l">
              <a:lnSpc>
                <a:spcPct val="90000"/>
              </a:lnSpc>
              <a:spcBef>
                <a:spcPts val="500"/>
              </a:spcBef>
              <a:spcAft>
                <a:spcPts val="0"/>
              </a:spcAft>
              <a:buClr>
                <a:schemeClr val="dk1"/>
              </a:buClr>
              <a:buSzPts val="2400"/>
              <a:buNone/>
            </a:pPr>
            <a:r>
              <a:rPr lang="en-US"/>
              <a:t>$("p").on("click", function(){</a:t>
            </a:r>
            <a:endParaRPr/>
          </a:p>
          <a:p>
            <a:pPr indent="0" lvl="1" marL="457200" rtl="0" algn="l">
              <a:lnSpc>
                <a:spcPct val="90000"/>
              </a:lnSpc>
              <a:spcBef>
                <a:spcPts val="500"/>
              </a:spcBef>
              <a:spcAft>
                <a:spcPts val="0"/>
              </a:spcAft>
              <a:buClr>
                <a:schemeClr val="dk1"/>
              </a:buClr>
              <a:buSzPts val="2400"/>
              <a:buNone/>
            </a:pPr>
            <a:r>
              <a:rPr lang="en-US"/>
              <a:t>  $(this).hide();</a:t>
            </a:r>
            <a:endParaRPr/>
          </a:p>
          <a:p>
            <a:pPr indent="0" lvl="1" marL="457200" rtl="0" algn="l">
              <a:lnSpc>
                <a:spcPct val="90000"/>
              </a:lnSpc>
              <a:spcBef>
                <a:spcPts val="500"/>
              </a:spcBef>
              <a:spcAft>
                <a:spcPts val="0"/>
              </a:spcAft>
              <a:buClr>
                <a:schemeClr val="dk1"/>
              </a:buClr>
              <a:buSzPts val="2400"/>
              <a:buNone/>
            </a:pPr>
            <a:r>
              <a:rPr lang="en-US"/>
              <a:t>});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838200" y="133985"/>
            <a:ext cx="10515600" cy="916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jQuery Effects</a:t>
            </a:r>
            <a:endParaRPr/>
          </a:p>
        </p:txBody>
      </p:sp>
      <p:sp>
        <p:nvSpPr>
          <p:cNvPr id="153" name="Google Shape;153;p15"/>
          <p:cNvSpPr txBox="1"/>
          <p:nvPr>
            <p:ph idx="1" type="body"/>
          </p:nvPr>
        </p:nvSpPr>
        <p:spPr>
          <a:xfrm>
            <a:off x="838200" y="1049655"/>
            <a:ext cx="10978515" cy="5763895"/>
          </a:xfrm>
          <a:prstGeom prst="rect">
            <a:avLst/>
          </a:prstGeom>
          <a:noFill/>
          <a:ln>
            <a:noFill/>
          </a:ln>
        </p:spPr>
        <p:txBody>
          <a:bodyPr anchorCtr="0" anchor="t" bIns="45700" lIns="91425" spcFirstLastPara="1" rIns="91425" wrap="square" tIns="45700">
            <a:normAutofit fontScale="90000" lnSpcReduction="10000"/>
          </a:bodyPr>
          <a:lstStyle/>
          <a:p>
            <a:pPr indent="0" lvl="0" marL="0" rtl="0" algn="l">
              <a:lnSpc>
                <a:spcPct val="90000"/>
              </a:lnSpc>
              <a:spcBef>
                <a:spcPts val="0"/>
              </a:spcBef>
              <a:spcAft>
                <a:spcPts val="0"/>
              </a:spcAft>
              <a:buClr>
                <a:schemeClr val="dk1"/>
              </a:buClr>
              <a:buSzPct val="100000"/>
              <a:buNone/>
            </a:pPr>
            <a:r>
              <a:rPr b="1" lang="en-US" sz="2000"/>
              <a:t>jQuery hide() and show()</a:t>
            </a:r>
            <a:endParaRPr b="1" sz="2000"/>
          </a:p>
          <a:p>
            <a:pPr indent="-228600" lvl="0" marL="228600" rtl="0" algn="l">
              <a:lnSpc>
                <a:spcPct val="90000"/>
              </a:lnSpc>
              <a:spcBef>
                <a:spcPts val="1000"/>
              </a:spcBef>
              <a:spcAft>
                <a:spcPts val="0"/>
              </a:spcAft>
              <a:buClr>
                <a:schemeClr val="dk1"/>
              </a:buClr>
              <a:buSzPct val="100000"/>
              <a:buChar char="•"/>
            </a:pPr>
            <a:r>
              <a:rPr lang="en-US" sz="2000"/>
              <a:t>With jQuery, you can hide and show HTML elements with the hide() and show() methods:</a:t>
            </a:r>
            <a:endParaRPr sz="2000"/>
          </a:p>
          <a:p>
            <a:pPr indent="0" lvl="1" marL="457200" rtl="0" algn="l">
              <a:lnSpc>
                <a:spcPct val="90000"/>
              </a:lnSpc>
              <a:spcBef>
                <a:spcPts val="500"/>
              </a:spcBef>
              <a:spcAft>
                <a:spcPts val="0"/>
              </a:spcAft>
              <a:buClr>
                <a:schemeClr val="dk1"/>
              </a:buClr>
              <a:buSzPct val="100000"/>
              <a:buNone/>
            </a:pPr>
            <a:r>
              <a:rPr lang="en-US" sz="2000"/>
              <a:t>$("#hide").click(function(){</a:t>
            </a:r>
            <a:endParaRPr sz="2000"/>
          </a:p>
          <a:p>
            <a:pPr indent="0" lvl="1" marL="457200" rtl="0" algn="l">
              <a:lnSpc>
                <a:spcPct val="90000"/>
              </a:lnSpc>
              <a:spcBef>
                <a:spcPts val="500"/>
              </a:spcBef>
              <a:spcAft>
                <a:spcPts val="0"/>
              </a:spcAft>
              <a:buClr>
                <a:schemeClr val="dk1"/>
              </a:buClr>
              <a:buSzPct val="100000"/>
              <a:buNone/>
            </a:pPr>
            <a:r>
              <a:rPr lang="en-US" sz="2000"/>
              <a:t>  $("p").hide();</a:t>
            </a:r>
            <a:endParaRPr sz="2000"/>
          </a:p>
          <a:p>
            <a:pPr indent="0" lvl="1" marL="457200" rtl="0" algn="l">
              <a:lnSpc>
                <a:spcPct val="90000"/>
              </a:lnSpc>
              <a:spcBef>
                <a:spcPts val="500"/>
              </a:spcBef>
              <a:spcAft>
                <a:spcPts val="0"/>
              </a:spcAft>
              <a:buClr>
                <a:schemeClr val="dk1"/>
              </a:buClr>
              <a:buSzPct val="100000"/>
              <a:buNone/>
            </a:pPr>
            <a:r>
              <a:rPr lang="en-US" sz="2000"/>
              <a:t>});</a:t>
            </a:r>
            <a:endParaRPr sz="2000"/>
          </a:p>
          <a:p>
            <a:pPr indent="0" lvl="1" marL="457200" rtl="0" algn="l">
              <a:lnSpc>
                <a:spcPct val="90000"/>
              </a:lnSpc>
              <a:spcBef>
                <a:spcPts val="500"/>
              </a:spcBef>
              <a:spcAft>
                <a:spcPts val="0"/>
              </a:spcAft>
              <a:buClr>
                <a:schemeClr val="dk1"/>
              </a:buClr>
              <a:buSzPct val="100000"/>
              <a:buNone/>
            </a:pPr>
            <a:r>
              <a:t/>
            </a:r>
            <a:endParaRPr sz="2000"/>
          </a:p>
          <a:p>
            <a:pPr indent="0" lvl="1" marL="457200" rtl="0" algn="l">
              <a:lnSpc>
                <a:spcPct val="90000"/>
              </a:lnSpc>
              <a:spcBef>
                <a:spcPts val="500"/>
              </a:spcBef>
              <a:spcAft>
                <a:spcPts val="0"/>
              </a:spcAft>
              <a:buClr>
                <a:schemeClr val="dk1"/>
              </a:buClr>
              <a:buSzPct val="100000"/>
              <a:buNone/>
            </a:pPr>
            <a:r>
              <a:rPr lang="en-US" sz="2000"/>
              <a:t>$("#show").click(function(){</a:t>
            </a:r>
            <a:endParaRPr sz="2000"/>
          </a:p>
          <a:p>
            <a:pPr indent="0" lvl="1" marL="457200" rtl="0" algn="l">
              <a:lnSpc>
                <a:spcPct val="90000"/>
              </a:lnSpc>
              <a:spcBef>
                <a:spcPts val="500"/>
              </a:spcBef>
              <a:spcAft>
                <a:spcPts val="0"/>
              </a:spcAft>
              <a:buClr>
                <a:schemeClr val="dk1"/>
              </a:buClr>
              <a:buSzPct val="100000"/>
              <a:buNone/>
            </a:pPr>
            <a:r>
              <a:rPr lang="en-US" sz="2000"/>
              <a:t>  $("p").show();</a:t>
            </a:r>
            <a:endParaRPr sz="2000"/>
          </a:p>
          <a:p>
            <a:pPr indent="0" lvl="1" marL="457200" rtl="0" algn="l">
              <a:lnSpc>
                <a:spcPct val="90000"/>
              </a:lnSpc>
              <a:spcBef>
                <a:spcPts val="500"/>
              </a:spcBef>
              <a:spcAft>
                <a:spcPts val="0"/>
              </a:spcAft>
              <a:buClr>
                <a:schemeClr val="dk1"/>
              </a:buClr>
              <a:buSzPct val="100000"/>
              <a:buNone/>
            </a:pPr>
            <a:r>
              <a:rPr lang="en-US" sz="2000"/>
              <a:t>}); </a:t>
            </a:r>
            <a:endParaRPr sz="2000"/>
          </a:p>
          <a:p>
            <a:pPr indent="0" lvl="0" marL="0" rtl="0" algn="l">
              <a:lnSpc>
                <a:spcPct val="90000"/>
              </a:lnSpc>
              <a:spcBef>
                <a:spcPts val="1000"/>
              </a:spcBef>
              <a:spcAft>
                <a:spcPts val="0"/>
              </a:spcAft>
              <a:buClr>
                <a:schemeClr val="dk1"/>
              </a:buClr>
              <a:buSzPct val="100000"/>
              <a:buNone/>
            </a:pPr>
            <a:r>
              <a:rPr b="1" lang="en-US" sz="2000"/>
              <a:t>Syntax</a:t>
            </a:r>
            <a:r>
              <a:rPr lang="en-US" sz="2000"/>
              <a:t>:</a:t>
            </a:r>
            <a:endParaRPr sz="2000"/>
          </a:p>
          <a:p>
            <a:pPr indent="0" lvl="1" marL="457200" rtl="0" algn="l">
              <a:lnSpc>
                <a:spcPct val="90000"/>
              </a:lnSpc>
              <a:spcBef>
                <a:spcPts val="500"/>
              </a:spcBef>
              <a:spcAft>
                <a:spcPts val="0"/>
              </a:spcAft>
              <a:buClr>
                <a:schemeClr val="dk1"/>
              </a:buClr>
              <a:buSzPct val="100000"/>
              <a:buNone/>
            </a:pPr>
            <a:r>
              <a:rPr lang="en-US" sz="2000"/>
              <a:t>$(selector).hide(speed,callback);</a:t>
            </a:r>
            <a:endParaRPr sz="2000"/>
          </a:p>
          <a:p>
            <a:pPr indent="0" lvl="1" marL="457200" rtl="0" algn="l">
              <a:lnSpc>
                <a:spcPct val="90000"/>
              </a:lnSpc>
              <a:spcBef>
                <a:spcPts val="500"/>
              </a:spcBef>
              <a:spcAft>
                <a:spcPts val="0"/>
              </a:spcAft>
              <a:buClr>
                <a:schemeClr val="dk1"/>
              </a:buClr>
              <a:buSzPct val="100000"/>
              <a:buNone/>
            </a:pPr>
            <a:r>
              <a:rPr lang="en-US" sz="2000"/>
              <a:t>$(selector).show(speed,callback);</a:t>
            </a:r>
            <a:endParaRPr sz="2000"/>
          </a:p>
          <a:p>
            <a:pPr indent="-228600" lvl="0" marL="228600" rtl="0" algn="l">
              <a:lnSpc>
                <a:spcPct val="90000"/>
              </a:lnSpc>
              <a:spcBef>
                <a:spcPts val="1000"/>
              </a:spcBef>
              <a:spcAft>
                <a:spcPts val="0"/>
              </a:spcAft>
              <a:buClr>
                <a:schemeClr val="dk1"/>
              </a:buClr>
              <a:buSzPct val="100000"/>
              <a:buChar char="•"/>
            </a:pPr>
            <a:r>
              <a:rPr lang="en-US" sz="2000"/>
              <a:t>The optional speed parameter specifies the speed of the hiding/showing, and can take the following values: "slow", "fast", or milliseconds.</a:t>
            </a:r>
            <a:endParaRPr sz="2000"/>
          </a:p>
          <a:p>
            <a:pPr indent="-228600" lvl="0" marL="228600" rtl="0" algn="l">
              <a:lnSpc>
                <a:spcPct val="90000"/>
              </a:lnSpc>
              <a:spcBef>
                <a:spcPts val="1000"/>
              </a:spcBef>
              <a:spcAft>
                <a:spcPts val="0"/>
              </a:spcAft>
              <a:buClr>
                <a:schemeClr val="dk1"/>
              </a:buClr>
              <a:buSzPct val="100000"/>
              <a:buChar char="•"/>
            </a:pPr>
            <a:r>
              <a:rPr lang="en-US" sz="2000"/>
              <a:t>The optional callback parameter is a function to be executed after the hide() or show() method completes </a:t>
            </a:r>
            <a:endParaRPr sz="2000"/>
          </a:p>
          <a:p>
            <a:pPr indent="0" lvl="1" marL="457200" rtl="0" algn="l">
              <a:lnSpc>
                <a:spcPct val="90000"/>
              </a:lnSpc>
              <a:spcBef>
                <a:spcPts val="500"/>
              </a:spcBef>
              <a:spcAft>
                <a:spcPts val="0"/>
              </a:spcAft>
              <a:buClr>
                <a:schemeClr val="dk1"/>
              </a:buClr>
              <a:buSzPct val="100000"/>
              <a:buNone/>
            </a:pPr>
            <a:r>
              <a:rPr lang="en-US" sz="1710"/>
              <a:t>$("button").click(function(){</a:t>
            </a:r>
            <a:endParaRPr sz="1710"/>
          </a:p>
          <a:p>
            <a:pPr indent="0" lvl="1" marL="457200" rtl="0" algn="l">
              <a:lnSpc>
                <a:spcPct val="90000"/>
              </a:lnSpc>
              <a:spcBef>
                <a:spcPts val="500"/>
              </a:spcBef>
              <a:spcAft>
                <a:spcPts val="0"/>
              </a:spcAft>
              <a:buClr>
                <a:schemeClr val="dk1"/>
              </a:buClr>
              <a:buSzPct val="100000"/>
              <a:buNone/>
            </a:pPr>
            <a:r>
              <a:rPr lang="en-US" sz="1710"/>
              <a:t>  $("p").hide(1000);</a:t>
            </a:r>
            <a:endParaRPr sz="1710"/>
          </a:p>
          <a:p>
            <a:pPr indent="0" lvl="1" marL="457200" rtl="0" algn="l">
              <a:lnSpc>
                <a:spcPct val="90000"/>
              </a:lnSpc>
              <a:spcBef>
                <a:spcPts val="500"/>
              </a:spcBef>
              <a:spcAft>
                <a:spcPts val="0"/>
              </a:spcAft>
              <a:buClr>
                <a:schemeClr val="dk1"/>
              </a:buClr>
              <a:buSzPct val="100000"/>
              <a:buNone/>
            </a:pPr>
            <a:r>
              <a:rPr lang="en-US" sz="1710"/>
              <a:t>}); </a:t>
            </a:r>
            <a:endParaRPr sz="171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idx="1" type="body"/>
          </p:nvPr>
        </p:nvSpPr>
        <p:spPr>
          <a:xfrm>
            <a:off x="838200" y="239395"/>
            <a:ext cx="10515600" cy="62407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jQuery toggle()</a:t>
            </a:r>
            <a:endParaRPr b="1"/>
          </a:p>
          <a:p>
            <a:pPr indent="-228600" lvl="0" marL="228600" rtl="0" algn="l">
              <a:lnSpc>
                <a:spcPct val="90000"/>
              </a:lnSpc>
              <a:spcBef>
                <a:spcPts val="1000"/>
              </a:spcBef>
              <a:spcAft>
                <a:spcPts val="0"/>
              </a:spcAft>
              <a:buClr>
                <a:schemeClr val="dk1"/>
              </a:buClr>
              <a:buSzPts val="2800"/>
              <a:buChar char="•"/>
            </a:pPr>
            <a:r>
              <a:rPr lang="en-US"/>
              <a:t>You can also toggle between hiding and showing an element with the toggle() method.</a:t>
            </a:r>
            <a:endParaRPr/>
          </a:p>
          <a:p>
            <a:pPr indent="-228600" lvl="0" marL="228600" rtl="0" algn="l">
              <a:lnSpc>
                <a:spcPct val="90000"/>
              </a:lnSpc>
              <a:spcBef>
                <a:spcPts val="1000"/>
              </a:spcBef>
              <a:spcAft>
                <a:spcPts val="0"/>
              </a:spcAft>
              <a:buClr>
                <a:schemeClr val="dk1"/>
              </a:buClr>
              <a:buSzPts val="2800"/>
              <a:buChar char="•"/>
            </a:pPr>
            <a:r>
              <a:rPr lang="en-US"/>
              <a:t>Shown elements are hidden and hidden elements are shown:</a:t>
            </a:r>
            <a:endParaRPr/>
          </a:p>
          <a:p>
            <a:pPr indent="0" lvl="1" marL="457200" rtl="0" algn="l">
              <a:lnSpc>
                <a:spcPct val="90000"/>
              </a:lnSpc>
              <a:spcBef>
                <a:spcPts val="500"/>
              </a:spcBef>
              <a:spcAft>
                <a:spcPts val="0"/>
              </a:spcAft>
              <a:buClr>
                <a:schemeClr val="dk1"/>
              </a:buClr>
              <a:buSzPts val="2400"/>
              <a:buNone/>
            </a:pPr>
            <a:r>
              <a:rPr lang="en-US"/>
              <a:t>$("button").click(function(){</a:t>
            </a:r>
            <a:endParaRPr/>
          </a:p>
          <a:p>
            <a:pPr indent="0" lvl="1" marL="457200" rtl="0" algn="l">
              <a:lnSpc>
                <a:spcPct val="90000"/>
              </a:lnSpc>
              <a:spcBef>
                <a:spcPts val="500"/>
              </a:spcBef>
              <a:spcAft>
                <a:spcPts val="0"/>
              </a:spcAft>
              <a:buClr>
                <a:schemeClr val="dk1"/>
              </a:buClr>
              <a:buSzPts val="2400"/>
              <a:buNone/>
            </a:pPr>
            <a:r>
              <a:rPr lang="en-US"/>
              <a:t>  $("p").toggle();</a:t>
            </a:r>
            <a:endParaRPr/>
          </a:p>
          <a:p>
            <a:pPr indent="0" lvl="1" marL="457200" rtl="0" algn="l">
              <a:lnSpc>
                <a:spcPct val="90000"/>
              </a:lnSpc>
              <a:spcBef>
                <a:spcPts val="500"/>
              </a:spcBef>
              <a:spcAft>
                <a:spcPts val="0"/>
              </a:spcAft>
              <a:buClr>
                <a:schemeClr val="dk1"/>
              </a:buClr>
              <a:buSzPts val="2400"/>
              <a:buNone/>
            </a:pPr>
            <a:r>
              <a:rPr lang="en-US"/>
              <a:t>}); </a:t>
            </a:r>
            <a:endParaRPr/>
          </a:p>
          <a:p>
            <a:pPr indent="0" lvl="0" marL="0" rtl="0" algn="l">
              <a:lnSpc>
                <a:spcPct val="90000"/>
              </a:lnSpc>
              <a:spcBef>
                <a:spcPts val="1000"/>
              </a:spcBef>
              <a:spcAft>
                <a:spcPts val="0"/>
              </a:spcAft>
              <a:buClr>
                <a:schemeClr val="dk1"/>
              </a:buClr>
              <a:buSzPts val="2800"/>
              <a:buNone/>
            </a:pPr>
            <a:r>
              <a:rPr b="1" lang="en-US"/>
              <a:t>Syntax:</a:t>
            </a:r>
            <a:endParaRPr/>
          </a:p>
          <a:p>
            <a:pPr indent="0" lvl="1" marL="457200" rtl="0" algn="l">
              <a:lnSpc>
                <a:spcPct val="90000"/>
              </a:lnSpc>
              <a:spcBef>
                <a:spcPts val="500"/>
              </a:spcBef>
              <a:spcAft>
                <a:spcPts val="0"/>
              </a:spcAft>
              <a:buClr>
                <a:schemeClr val="dk1"/>
              </a:buClr>
              <a:buSzPts val="2400"/>
              <a:buNone/>
            </a:pPr>
            <a:r>
              <a:rPr lang="en-US"/>
              <a:t>$(selector).toggle(speed,callback);</a:t>
            </a:r>
            <a:endParaRPr/>
          </a:p>
          <a:p>
            <a:pPr indent="-228600" lvl="0" marL="228600" rtl="0" algn="l">
              <a:lnSpc>
                <a:spcPct val="90000"/>
              </a:lnSpc>
              <a:spcBef>
                <a:spcPts val="1000"/>
              </a:spcBef>
              <a:spcAft>
                <a:spcPts val="0"/>
              </a:spcAft>
              <a:buClr>
                <a:schemeClr val="dk1"/>
              </a:buClr>
              <a:buSzPts val="2800"/>
              <a:buChar char="•"/>
            </a:pPr>
            <a:r>
              <a:rPr lang="en-US"/>
              <a:t>The optional speed parameter can take the following values: "slow", "fast", or milliseconds.</a:t>
            </a:r>
            <a:endParaRPr/>
          </a:p>
          <a:p>
            <a:pPr indent="-228600" lvl="0" marL="228600" rtl="0" algn="l">
              <a:lnSpc>
                <a:spcPct val="90000"/>
              </a:lnSpc>
              <a:spcBef>
                <a:spcPts val="1000"/>
              </a:spcBef>
              <a:spcAft>
                <a:spcPts val="0"/>
              </a:spcAft>
              <a:buClr>
                <a:schemeClr val="dk1"/>
              </a:buClr>
              <a:buSzPts val="2800"/>
              <a:buChar char="•"/>
            </a:pPr>
            <a:r>
              <a:rPr lang="en-US"/>
              <a:t>The optional callback parameter is a function to be executed after toggle() completes.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838200" y="87630"/>
            <a:ext cx="10515600" cy="7035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jQuery Effects - Fading</a:t>
            </a:r>
            <a:endParaRPr/>
          </a:p>
        </p:txBody>
      </p:sp>
      <p:sp>
        <p:nvSpPr>
          <p:cNvPr id="164" name="Google Shape;164;p17"/>
          <p:cNvSpPr txBox="1"/>
          <p:nvPr>
            <p:ph idx="1" type="body"/>
          </p:nvPr>
        </p:nvSpPr>
        <p:spPr>
          <a:xfrm>
            <a:off x="838200" y="715645"/>
            <a:ext cx="10515600" cy="5864225"/>
          </a:xfrm>
          <a:prstGeom prst="rect">
            <a:avLst/>
          </a:prstGeom>
          <a:noFill/>
          <a:ln>
            <a:noFill/>
          </a:ln>
        </p:spPr>
        <p:txBody>
          <a:bodyPr anchorCtr="0" anchor="t" bIns="45700" lIns="91425" spcFirstLastPara="1" rIns="91425" wrap="square" tIns="45700">
            <a:normAutofit fontScale="67500" lnSpcReduction="10000"/>
          </a:bodyPr>
          <a:lstStyle/>
          <a:p>
            <a:pPr indent="-228600" lvl="0" marL="228600" rtl="0" algn="l">
              <a:lnSpc>
                <a:spcPct val="90000"/>
              </a:lnSpc>
              <a:spcBef>
                <a:spcPts val="0"/>
              </a:spcBef>
              <a:spcAft>
                <a:spcPts val="0"/>
              </a:spcAft>
              <a:buClr>
                <a:schemeClr val="dk1"/>
              </a:buClr>
              <a:buSzPct val="100000"/>
              <a:buChar char="•"/>
            </a:pPr>
            <a:r>
              <a:rPr lang="en-US"/>
              <a:t>With jQuery you can fade elements in and out of visibility.</a:t>
            </a:r>
            <a:endParaRPr/>
          </a:p>
          <a:p>
            <a:pPr indent="-228600" lvl="0" marL="228600" rtl="0" algn="l">
              <a:lnSpc>
                <a:spcPct val="90000"/>
              </a:lnSpc>
              <a:spcBef>
                <a:spcPts val="1000"/>
              </a:spcBef>
              <a:spcAft>
                <a:spcPts val="0"/>
              </a:spcAft>
              <a:buClr>
                <a:schemeClr val="dk1"/>
              </a:buClr>
              <a:buSzPct val="100000"/>
              <a:buChar char="•"/>
            </a:pPr>
            <a:r>
              <a:rPr lang="en-US"/>
              <a:t>jQuery has the following fade methods:</a:t>
            </a:r>
            <a:endParaRPr/>
          </a:p>
          <a:p>
            <a:pPr indent="-228600" lvl="1" marL="685800" rtl="0" algn="l">
              <a:lnSpc>
                <a:spcPct val="90000"/>
              </a:lnSpc>
              <a:spcBef>
                <a:spcPts val="500"/>
              </a:spcBef>
              <a:spcAft>
                <a:spcPts val="0"/>
              </a:spcAft>
              <a:buClr>
                <a:schemeClr val="dk1"/>
              </a:buClr>
              <a:buSzPct val="100000"/>
              <a:buChar char="•"/>
            </a:pPr>
            <a:r>
              <a:rPr lang="en-US"/>
              <a:t>fadeIn()</a:t>
            </a:r>
            <a:endParaRPr/>
          </a:p>
          <a:p>
            <a:pPr indent="-228600" lvl="1" marL="685800" rtl="0" algn="l">
              <a:lnSpc>
                <a:spcPct val="90000"/>
              </a:lnSpc>
              <a:spcBef>
                <a:spcPts val="500"/>
              </a:spcBef>
              <a:spcAft>
                <a:spcPts val="0"/>
              </a:spcAft>
              <a:buClr>
                <a:schemeClr val="dk1"/>
              </a:buClr>
              <a:buSzPct val="100000"/>
              <a:buChar char="•"/>
            </a:pPr>
            <a:r>
              <a:rPr lang="en-US"/>
              <a:t>fadeOut()</a:t>
            </a:r>
            <a:endParaRPr/>
          </a:p>
          <a:p>
            <a:pPr indent="-228600" lvl="1" marL="685800" rtl="0" algn="l">
              <a:lnSpc>
                <a:spcPct val="90000"/>
              </a:lnSpc>
              <a:spcBef>
                <a:spcPts val="500"/>
              </a:spcBef>
              <a:spcAft>
                <a:spcPts val="0"/>
              </a:spcAft>
              <a:buClr>
                <a:schemeClr val="dk1"/>
              </a:buClr>
              <a:buSzPct val="100000"/>
              <a:buChar char="•"/>
            </a:pPr>
            <a:r>
              <a:rPr lang="en-US"/>
              <a:t>fadeToggle()</a:t>
            </a:r>
            <a:endParaRPr/>
          </a:p>
          <a:p>
            <a:pPr indent="-228600" lvl="1" marL="685800" rtl="0" algn="l">
              <a:lnSpc>
                <a:spcPct val="90000"/>
              </a:lnSpc>
              <a:spcBef>
                <a:spcPts val="500"/>
              </a:spcBef>
              <a:spcAft>
                <a:spcPts val="0"/>
              </a:spcAft>
              <a:buClr>
                <a:schemeClr val="dk1"/>
              </a:buClr>
              <a:buSzPct val="100000"/>
              <a:buChar char="•"/>
            </a:pPr>
            <a:r>
              <a:rPr lang="en-US"/>
              <a:t>fadeTo()</a:t>
            </a:r>
            <a:endParaRPr/>
          </a:p>
          <a:p>
            <a:pPr indent="0" lvl="0" marL="0" rtl="0" algn="l">
              <a:lnSpc>
                <a:spcPct val="90000"/>
              </a:lnSpc>
              <a:spcBef>
                <a:spcPts val="1000"/>
              </a:spcBef>
              <a:spcAft>
                <a:spcPts val="0"/>
              </a:spcAft>
              <a:buClr>
                <a:schemeClr val="dk1"/>
              </a:buClr>
              <a:buSzPct val="100000"/>
              <a:buNone/>
            </a:pPr>
            <a:r>
              <a:rPr b="1" lang="en-US"/>
              <a:t>jQuery fadeIn() Method</a:t>
            </a:r>
            <a:endParaRPr b="1"/>
          </a:p>
          <a:p>
            <a:pPr indent="-228600" lvl="0" marL="228600" rtl="0" algn="l">
              <a:lnSpc>
                <a:spcPct val="90000"/>
              </a:lnSpc>
              <a:spcBef>
                <a:spcPts val="1000"/>
              </a:spcBef>
              <a:spcAft>
                <a:spcPts val="0"/>
              </a:spcAft>
              <a:buClr>
                <a:schemeClr val="dk1"/>
              </a:buClr>
              <a:buSzPct val="100000"/>
              <a:buChar char="•"/>
            </a:pPr>
            <a:r>
              <a:rPr lang="en-US"/>
              <a:t>The jQuery fadeIn() method is used to fade in a hidden element.</a:t>
            </a:r>
            <a:endParaRPr/>
          </a:p>
          <a:p>
            <a:pPr indent="-228600" lvl="0" marL="228600" rtl="0" algn="l">
              <a:lnSpc>
                <a:spcPct val="90000"/>
              </a:lnSpc>
              <a:spcBef>
                <a:spcPts val="1000"/>
              </a:spcBef>
              <a:spcAft>
                <a:spcPts val="0"/>
              </a:spcAft>
              <a:buClr>
                <a:schemeClr val="dk1"/>
              </a:buClr>
              <a:buSzPct val="100000"/>
              <a:buChar char="•"/>
            </a:pPr>
            <a:r>
              <a:rPr lang="en-US"/>
              <a:t>Syntax:</a:t>
            </a:r>
            <a:endParaRPr/>
          </a:p>
          <a:p>
            <a:pPr indent="0" lvl="1" marL="457200" rtl="0" algn="l">
              <a:lnSpc>
                <a:spcPct val="90000"/>
              </a:lnSpc>
              <a:spcBef>
                <a:spcPts val="500"/>
              </a:spcBef>
              <a:spcAft>
                <a:spcPts val="0"/>
              </a:spcAft>
              <a:buClr>
                <a:schemeClr val="dk1"/>
              </a:buClr>
              <a:buSzPct val="100000"/>
              <a:buNone/>
            </a:pPr>
            <a:r>
              <a:rPr lang="en-US"/>
              <a:t>$(selector).fadeIn(speed,callback);</a:t>
            </a:r>
            <a:endParaRPr/>
          </a:p>
          <a:p>
            <a:pPr indent="-228600" lvl="0" marL="228600" rtl="0" algn="l">
              <a:lnSpc>
                <a:spcPct val="90000"/>
              </a:lnSpc>
              <a:spcBef>
                <a:spcPts val="1000"/>
              </a:spcBef>
              <a:spcAft>
                <a:spcPts val="0"/>
              </a:spcAft>
              <a:buClr>
                <a:schemeClr val="dk1"/>
              </a:buClr>
              <a:buSzPct val="100000"/>
              <a:buChar char="•"/>
            </a:pPr>
            <a:r>
              <a:rPr lang="en-US"/>
              <a:t>The optional speed parameter specifies the duration of the effect. It can take the following values: "slow", "fast", or milliseconds.</a:t>
            </a:r>
            <a:endParaRPr/>
          </a:p>
          <a:p>
            <a:pPr indent="-228600" lvl="0" marL="228600" rtl="0" algn="l">
              <a:lnSpc>
                <a:spcPct val="90000"/>
              </a:lnSpc>
              <a:spcBef>
                <a:spcPts val="1000"/>
              </a:spcBef>
              <a:spcAft>
                <a:spcPts val="0"/>
              </a:spcAft>
              <a:buClr>
                <a:schemeClr val="dk1"/>
              </a:buClr>
              <a:buSzPct val="100000"/>
              <a:buChar char="•"/>
            </a:pPr>
            <a:r>
              <a:rPr lang="en-US"/>
              <a:t>The optional callback parameter is a function to be executed after the fading completes.</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$("button").click(function(){</a:t>
            </a:r>
            <a:endParaRPr/>
          </a:p>
          <a:p>
            <a:pPr indent="0" lvl="1" marL="457200" rtl="0" algn="l">
              <a:lnSpc>
                <a:spcPct val="90000"/>
              </a:lnSpc>
              <a:spcBef>
                <a:spcPts val="500"/>
              </a:spcBef>
              <a:spcAft>
                <a:spcPts val="0"/>
              </a:spcAft>
              <a:buClr>
                <a:schemeClr val="dk1"/>
              </a:buClr>
              <a:buSzPct val="100000"/>
              <a:buNone/>
            </a:pPr>
            <a:r>
              <a:rPr lang="en-US"/>
              <a:t>  $("#div1").fadeIn();</a:t>
            </a:r>
            <a:endParaRPr/>
          </a:p>
          <a:p>
            <a:pPr indent="0" lvl="1" marL="457200" rtl="0" algn="l">
              <a:lnSpc>
                <a:spcPct val="90000"/>
              </a:lnSpc>
              <a:spcBef>
                <a:spcPts val="500"/>
              </a:spcBef>
              <a:spcAft>
                <a:spcPts val="0"/>
              </a:spcAft>
              <a:buClr>
                <a:schemeClr val="dk1"/>
              </a:buClr>
              <a:buSzPct val="100000"/>
              <a:buNone/>
            </a:pPr>
            <a:r>
              <a:rPr lang="en-US"/>
              <a:t>  $("#div2").fadeIn("slow");</a:t>
            </a:r>
            <a:endParaRPr/>
          </a:p>
          <a:p>
            <a:pPr indent="0" lvl="1" marL="457200" rtl="0" algn="l">
              <a:lnSpc>
                <a:spcPct val="90000"/>
              </a:lnSpc>
              <a:spcBef>
                <a:spcPts val="500"/>
              </a:spcBef>
              <a:spcAft>
                <a:spcPts val="0"/>
              </a:spcAft>
              <a:buClr>
                <a:schemeClr val="dk1"/>
              </a:buClr>
              <a:buSzPct val="100000"/>
              <a:buNone/>
            </a:pPr>
            <a:r>
              <a:rPr lang="en-US"/>
              <a:t>  $("#div3").fadeIn(3000);</a:t>
            </a:r>
            <a:endParaRPr/>
          </a:p>
          <a:p>
            <a:pPr indent="0" lvl="1" marL="457200" rtl="0" algn="l">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idx="1" type="body"/>
          </p:nvPr>
        </p:nvSpPr>
        <p:spPr>
          <a:xfrm>
            <a:off x="838200" y="151130"/>
            <a:ext cx="10515600" cy="6489700"/>
          </a:xfrm>
          <a:prstGeom prst="rect">
            <a:avLst/>
          </a:prstGeom>
          <a:noFill/>
          <a:ln>
            <a:noFill/>
          </a:ln>
        </p:spPr>
        <p:txBody>
          <a:bodyPr anchorCtr="0" anchor="t" bIns="45700" lIns="91425" spcFirstLastPara="1" rIns="91425" wrap="square" tIns="45700">
            <a:normAutofit fontScale="97500"/>
          </a:bodyPr>
          <a:lstStyle/>
          <a:p>
            <a:pPr indent="0" lvl="0" marL="0" rtl="0" algn="l">
              <a:lnSpc>
                <a:spcPct val="90000"/>
              </a:lnSpc>
              <a:spcBef>
                <a:spcPts val="0"/>
              </a:spcBef>
              <a:spcAft>
                <a:spcPts val="0"/>
              </a:spcAft>
              <a:buClr>
                <a:schemeClr val="dk1"/>
              </a:buClr>
              <a:buSzPct val="100000"/>
              <a:buNone/>
            </a:pPr>
            <a:r>
              <a:rPr b="1" lang="en-US"/>
              <a:t>jQuery fadeOut() Method</a:t>
            </a:r>
            <a:endParaRPr/>
          </a:p>
          <a:p>
            <a:pPr indent="-228600" lvl="0" marL="228600" rtl="0" algn="l">
              <a:lnSpc>
                <a:spcPct val="90000"/>
              </a:lnSpc>
              <a:spcBef>
                <a:spcPts val="1000"/>
              </a:spcBef>
              <a:spcAft>
                <a:spcPts val="0"/>
              </a:spcAft>
              <a:buClr>
                <a:schemeClr val="dk1"/>
              </a:buClr>
              <a:buSzPct val="100000"/>
              <a:buChar char="•"/>
            </a:pPr>
            <a:r>
              <a:rPr lang="en-US"/>
              <a:t>The jQuery fadeOut() method is used to fade out a visible element.</a:t>
            </a:r>
            <a:endParaRPr/>
          </a:p>
          <a:p>
            <a:pPr indent="-228600" lvl="0" marL="228600" rtl="0" algn="l">
              <a:lnSpc>
                <a:spcPct val="90000"/>
              </a:lnSpc>
              <a:spcBef>
                <a:spcPts val="1000"/>
              </a:spcBef>
              <a:spcAft>
                <a:spcPts val="0"/>
              </a:spcAft>
              <a:buClr>
                <a:schemeClr val="dk1"/>
              </a:buClr>
              <a:buSzPct val="100000"/>
              <a:buChar char="•"/>
            </a:pPr>
            <a:r>
              <a:rPr lang="en-US"/>
              <a:t>Syntax:</a:t>
            </a:r>
            <a:endParaRPr/>
          </a:p>
          <a:p>
            <a:pPr indent="0" lvl="1" marL="457200" rtl="0" algn="l">
              <a:lnSpc>
                <a:spcPct val="90000"/>
              </a:lnSpc>
              <a:spcBef>
                <a:spcPts val="500"/>
              </a:spcBef>
              <a:spcAft>
                <a:spcPts val="0"/>
              </a:spcAft>
              <a:buClr>
                <a:schemeClr val="dk1"/>
              </a:buClr>
              <a:buSzPct val="100000"/>
              <a:buNone/>
            </a:pPr>
            <a:r>
              <a:rPr lang="en-US"/>
              <a:t>$(selector).fadeOut(speed,callback);</a:t>
            </a:r>
            <a:endParaRPr/>
          </a:p>
          <a:p>
            <a:pPr indent="-228600" lvl="0" marL="228600" rtl="0" algn="l">
              <a:lnSpc>
                <a:spcPct val="90000"/>
              </a:lnSpc>
              <a:spcBef>
                <a:spcPts val="1000"/>
              </a:spcBef>
              <a:spcAft>
                <a:spcPts val="0"/>
              </a:spcAft>
              <a:buClr>
                <a:schemeClr val="dk1"/>
              </a:buClr>
              <a:buSzPct val="100000"/>
              <a:buChar char="•"/>
            </a:pPr>
            <a:r>
              <a:rPr lang="en-US"/>
              <a:t>The optional speed parameter specifies the duration of the effect. It can take the following values: "slow", "fast", or milliseconds.</a:t>
            </a:r>
            <a:endParaRPr/>
          </a:p>
          <a:p>
            <a:pPr indent="-228600" lvl="0" marL="228600" rtl="0" algn="l">
              <a:lnSpc>
                <a:spcPct val="90000"/>
              </a:lnSpc>
              <a:spcBef>
                <a:spcPts val="1000"/>
              </a:spcBef>
              <a:spcAft>
                <a:spcPts val="0"/>
              </a:spcAft>
              <a:buClr>
                <a:schemeClr val="dk1"/>
              </a:buClr>
              <a:buSzPct val="100000"/>
              <a:buChar char="•"/>
            </a:pPr>
            <a:r>
              <a:rPr lang="en-US"/>
              <a:t>The optional callback parameter is a function to be executed after the fading completes.</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$("button").click(function(){</a:t>
            </a:r>
            <a:endParaRPr/>
          </a:p>
          <a:p>
            <a:pPr indent="0" lvl="1" marL="457200" rtl="0" algn="l">
              <a:lnSpc>
                <a:spcPct val="90000"/>
              </a:lnSpc>
              <a:spcBef>
                <a:spcPts val="500"/>
              </a:spcBef>
              <a:spcAft>
                <a:spcPts val="0"/>
              </a:spcAft>
              <a:buClr>
                <a:schemeClr val="dk1"/>
              </a:buClr>
              <a:buSzPct val="100000"/>
              <a:buNone/>
            </a:pPr>
            <a:r>
              <a:rPr lang="en-US"/>
              <a:t>  $("#div1").fadeOut();</a:t>
            </a:r>
            <a:endParaRPr/>
          </a:p>
          <a:p>
            <a:pPr indent="0" lvl="1" marL="457200" rtl="0" algn="l">
              <a:lnSpc>
                <a:spcPct val="90000"/>
              </a:lnSpc>
              <a:spcBef>
                <a:spcPts val="500"/>
              </a:spcBef>
              <a:spcAft>
                <a:spcPts val="0"/>
              </a:spcAft>
              <a:buClr>
                <a:schemeClr val="dk1"/>
              </a:buClr>
              <a:buSzPct val="100000"/>
              <a:buNone/>
            </a:pPr>
            <a:r>
              <a:rPr lang="en-US"/>
              <a:t>  $("#div2").fadeOut("slow");</a:t>
            </a:r>
            <a:endParaRPr/>
          </a:p>
          <a:p>
            <a:pPr indent="0" lvl="1" marL="457200" rtl="0" algn="l">
              <a:lnSpc>
                <a:spcPct val="90000"/>
              </a:lnSpc>
              <a:spcBef>
                <a:spcPts val="500"/>
              </a:spcBef>
              <a:spcAft>
                <a:spcPts val="0"/>
              </a:spcAft>
              <a:buClr>
                <a:schemeClr val="dk1"/>
              </a:buClr>
              <a:buSzPct val="100000"/>
              <a:buNone/>
            </a:pPr>
            <a:r>
              <a:rPr lang="en-US"/>
              <a:t>  $("#div3").fadeOut(3000);</a:t>
            </a:r>
            <a:endParaRPr/>
          </a:p>
          <a:p>
            <a:pPr indent="0" lvl="1" marL="457200" rtl="0" algn="l">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idx="1" type="body"/>
          </p:nvPr>
        </p:nvSpPr>
        <p:spPr>
          <a:xfrm>
            <a:off x="838200" y="311150"/>
            <a:ext cx="10515600" cy="6417945"/>
          </a:xfrm>
          <a:prstGeom prst="rect">
            <a:avLst/>
          </a:prstGeom>
          <a:noFill/>
          <a:ln>
            <a:noFill/>
          </a:ln>
        </p:spPr>
        <p:txBody>
          <a:bodyPr anchorCtr="0" anchor="t" bIns="45700" lIns="91425" spcFirstLastPara="1" rIns="91425" wrap="square" tIns="45700">
            <a:normAutofit fontScale="87500" lnSpcReduction="10000"/>
          </a:bodyPr>
          <a:lstStyle/>
          <a:p>
            <a:pPr indent="0" lvl="0" marL="0" rtl="0" algn="l">
              <a:lnSpc>
                <a:spcPct val="90000"/>
              </a:lnSpc>
              <a:spcBef>
                <a:spcPts val="0"/>
              </a:spcBef>
              <a:spcAft>
                <a:spcPts val="0"/>
              </a:spcAft>
              <a:buClr>
                <a:schemeClr val="dk1"/>
              </a:buClr>
              <a:buSzPct val="100000"/>
              <a:buNone/>
            </a:pPr>
            <a:r>
              <a:rPr b="1" lang="en-US"/>
              <a:t>jQuery fadeToggle() Method</a:t>
            </a:r>
            <a:endParaRPr/>
          </a:p>
          <a:p>
            <a:pPr indent="-228600" lvl="0" marL="228600" rtl="0" algn="l">
              <a:lnSpc>
                <a:spcPct val="90000"/>
              </a:lnSpc>
              <a:spcBef>
                <a:spcPts val="1000"/>
              </a:spcBef>
              <a:spcAft>
                <a:spcPts val="0"/>
              </a:spcAft>
              <a:buClr>
                <a:schemeClr val="dk1"/>
              </a:buClr>
              <a:buSzPct val="100000"/>
              <a:buChar char="•"/>
            </a:pPr>
            <a:r>
              <a:rPr lang="en-US"/>
              <a:t>The jQuery fadeToggle() method toggles between the fadeIn() and fadeOut() methods.</a:t>
            </a:r>
            <a:endParaRPr/>
          </a:p>
          <a:p>
            <a:pPr indent="-228600" lvl="0" marL="228600" rtl="0" algn="l">
              <a:lnSpc>
                <a:spcPct val="90000"/>
              </a:lnSpc>
              <a:spcBef>
                <a:spcPts val="1000"/>
              </a:spcBef>
              <a:spcAft>
                <a:spcPts val="0"/>
              </a:spcAft>
              <a:buClr>
                <a:schemeClr val="dk1"/>
              </a:buClr>
              <a:buSzPct val="100000"/>
              <a:buChar char="•"/>
            </a:pPr>
            <a:r>
              <a:rPr lang="en-US"/>
              <a:t>If the elements are faded out, fadeToggle() will fade them in.</a:t>
            </a:r>
            <a:endParaRPr/>
          </a:p>
          <a:p>
            <a:pPr indent="-228600" lvl="0" marL="228600" rtl="0" algn="l">
              <a:lnSpc>
                <a:spcPct val="90000"/>
              </a:lnSpc>
              <a:spcBef>
                <a:spcPts val="1000"/>
              </a:spcBef>
              <a:spcAft>
                <a:spcPts val="0"/>
              </a:spcAft>
              <a:buClr>
                <a:schemeClr val="dk1"/>
              </a:buClr>
              <a:buSzPct val="100000"/>
              <a:buChar char="•"/>
            </a:pPr>
            <a:r>
              <a:rPr lang="en-US"/>
              <a:t>If the elements are faded in, fadeToggle() will fade them out.</a:t>
            </a:r>
            <a:endParaRPr/>
          </a:p>
          <a:p>
            <a:pPr indent="-228600" lvl="0" marL="228600" rtl="0" algn="l">
              <a:lnSpc>
                <a:spcPct val="90000"/>
              </a:lnSpc>
              <a:spcBef>
                <a:spcPts val="1000"/>
              </a:spcBef>
              <a:spcAft>
                <a:spcPts val="0"/>
              </a:spcAft>
              <a:buClr>
                <a:schemeClr val="dk1"/>
              </a:buClr>
              <a:buSzPct val="100000"/>
              <a:buChar char="•"/>
            </a:pPr>
            <a:r>
              <a:rPr lang="en-US"/>
              <a:t>Syntax:</a:t>
            </a:r>
            <a:endParaRPr/>
          </a:p>
          <a:p>
            <a:pPr indent="0" lvl="1" marL="457200" rtl="0" algn="l">
              <a:lnSpc>
                <a:spcPct val="90000"/>
              </a:lnSpc>
              <a:spcBef>
                <a:spcPts val="500"/>
              </a:spcBef>
              <a:spcAft>
                <a:spcPts val="0"/>
              </a:spcAft>
              <a:buClr>
                <a:schemeClr val="dk1"/>
              </a:buClr>
              <a:buSzPct val="100000"/>
              <a:buNone/>
            </a:pPr>
            <a:r>
              <a:rPr lang="en-US"/>
              <a:t>$(selector).fadeToggle(speed,callback);</a:t>
            </a:r>
            <a:endParaRPr/>
          </a:p>
          <a:p>
            <a:pPr indent="-228600" lvl="0" marL="228600" rtl="0" algn="l">
              <a:lnSpc>
                <a:spcPct val="90000"/>
              </a:lnSpc>
              <a:spcBef>
                <a:spcPts val="1000"/>
              </a:spcBef>
              <a:spcAft>
                <a:spcPts val="0"/>
              </a:spcAft>
              <a:buClr>
                <a:schemeClr val="dk1"/>
              </a:buClr>
              <a:buSzPct val="100000"/>
              <a:buChar char="•"/>
            </a:pPr>
            <a:r>
              <a:rPr lang="en-US"/>
              <a:t>The optional speed parameter specifies the duration of the effect. It can take the following values: "slow", "fast", or milliseconds.</a:t>
            </a:r>
            <a:endParaRPr/>
          </a:p>
          <a:p>
            <a:pPr indent="-228600" lvl="0" marL="228600" rtl="0" algn="l">
              <a:lnSpc>
                <a:spcPct val="90000"/>
              </a:lnSpc>
              <a:spcBef>
                <a:spcPts val="1000"/>
              </a:spcBef>
              <a:spcAft>
                <a:spcPts val="0"/>
              </a:spcAft>
              <a:buClr>
                <a:schemeClr val="dk1"/>
              </a:buClr>
              <a:buSzPct val="100000"/>
              <a:buChar char="•"/>
            </a:pPr>
            <a:r>
              <a:rPr lang="en-US"/>
              <a:t>The optional callback parameter is a function to be executed after the fading completes.</a:t>
            </a:r>
            <a:endParaRPr/>
          </a:p>
          <a:p>
            <a:pPr indent="0" lvl="0" marL="0" rtl="0" algn="l">
              <a:lnSpc>
                <a:spcPct val="90000"/>
              </a:lnSpc>
              <a:spcBef>
                <a:spcPts val="1000"/>
              </a:spcBef>
              <a:spcAft>
                <a:spcPts val="0"/>
              </a:spcAft>
              <a:buClr>
                <a:schemeClr val="dk1"/>
              </a:buClr>
              <a:buSzPct val="100000"/>
              <a:buNone/>
            </a:pPr>
            <a:r>
              <a:rPr b="1" lang="en-US"/>
              <a:t>Example</a:t>
            </a:r>
            <a:endParaRPr b="1"/>
          </a:p>
          <a:p>
            <a:pPr indent="0" lvl="1" marL="457200" rtl="0" algn="l">
              <a:lnSpc>
                <a:spcPct val="90000"/>
              </a:lnSpc>
              <a:spcBef>
                <a:spcPts val="500"/>
              </a:spcBef>
              <a:spcAft>
                <a:spcPts val="0"/>
              </a:spcAft>
              <a:buClr>
                <a:schemeClr val="dk1"/>
              </a:buClr>
              <a:buSzPct val="100000"/>
              <a:buNone/>
            </a:pPr>
            <a:r>
              <a:rPr lang="en-US"/>
              <a:t>$("button").click(function(){</a:t>
            </a:r>
            <a:endParaRPr/>
          </a:p>
          <a:p>
            <a:pPr indent="0" lvl="1" marL="457200" rtl="0" algn="l">
              <a:lnSpc>
                <a:spcPct val="90000"/>
              </a:lnSpc>
              <a:spcBef>
                <a:spcPts val="500"/>
              </a:spcBef>
              <a:spcAft>
                <a:spcPts val="0"/>
              </a:spcAft>
              <a:buClr>
                <a:schemeClr val="dk1"/>
              </a:buClr>
              <a:buSzPct val="100000"/>
              <a:buNone/>
            </a:pPr>
            <a:r>
              <a:rPr lang="en-US"/>
              <a:t>  $("#div1").fadeToggle();</a:t>
            </a:r>
            <a:endParaRPr/>
          </a:p>
          <a:p>
            <a:pPr indent="0" lvl="1" marL="457200" rtl="0" algn="l">
              <a:lnSpc>
                <a:spcPct val="90000"/>
              </a:lnSpc>
              <a:spcBef>
                <a:spcPts val="500"/>
              </a:spcBef>
              <a:spcAft>
                <a:spcPts val="0"/>
              </a:spcAft>
              <a:buClr>
                <a:schemeClr val="dk1"/>
              </a:buClr>
              <a:buSzPct val="100000"/>
              <a:buNone/>
            </a:pPr>
            <a:r>
              <a:rPr lang="en-US"/>
              <a:t>  $("#div2").fadeToggle("slow");</a:t>
            </a:r>
            <a:endParaRPr/>
          </a:p>
          <a:p>
            <a:pPr indent="0" lvl="1" marL="457200" rtl="0" algn="l">
              <a:lnSpc>
                <a:spcPct val="90000"/>
              </a:lnSpc>
              <a:spcBef>
                <a:spcPts val="500"/>
              </a:spcBef>
              <a:spcAft>
                <a:spcPts val="0"/>
              </a:spcAft>
              <a:buClr>
                <a:schemeClr val="dk1"/>
              </a:buClr>
              <a:buSzPct val="100000"/>
              <a:buNone/>
            </a:pPr>
            <a:r>
              <a:rPr lang="en-US"/>
              <a:t>  $("#div3").fadeToggle(3000);</a:t>
            </a:r>
            <a:endParaRPr/>
          </a:p>
          <a:p>
            <a:pPr indent="0" lvl="1" marL="457200" rtl="0" algn="l">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838200" y="98425"/>
            <a:ext cx="10515600" cy="8083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jQuery</a:t>
            </a:r>
            <a:endParaRPr/>
          </a:p>
        </p:txBody>
      </p:sp>
      <p:sp>
        <p:nvSpPr>
          <p:cNvPr id="82" name="Google Shape;82;p2"/>
          <p:cNvSpPr txBox="1"/>
          <p:nvPr>
            <p:ph idx="1" type="body"/>
          </p:nvPr>
        </p:nvSpPr>
        <p:spPr>
          <a:xfrm>
            <a:off x="838200" y="1024255"/>
            <a:ext cx="10515600" cy="5616575"/>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jQuery is a lightweight, "write less, do more", JavaScript library.</a:t>
            </a:r>
            <a:endParaRPr/>
          </a:p>
          <a:p>
            <a:pPr indent="-228600" lvl="0" marL="228600" rtl="0" algn="l">
              <a:lnSpc>
                <a:spcPct val="90000"/>
              </a:lnSpc>
              <a:spcBef>
                <a:spcPts val="1000"/>
              </a:spcBef>
              <a:spcAft>
                <a:spcPts val="0"/>
              </a:spcAft>
              <a:buClr>
                <a:schemeClr val="dk1"/>
              </a:buClr>
              <a:buSzPct val="100000"/>
              <a:buChar char="•"/>
            </a:pPr>
            <a:r>
              <a:rPr lang="en-US"/>
              <a:t>The purpose of jQuery is to make it much easier to use JavaScript on your website.</a:t>
            </a:r>
            <a:endParaRPr/>
          </a:p>
          <a:p>
            <a:pPr indent="-228600" lvl="0" marL="228600" rtl="0" algn="l">
              <a:lnSpc>
                <a:spcPct val="90000"/>
              </a:lnSpc>
              <a:spcBef>
                <a:spcPts val="1000"/>
              </a:spcBef>
              <a:spcAft>
                <a:spcPts val="0"/>
              </a:spcAft>
              <a:buClr>
                <a:schemeClr val="dk1"/>
              </a:buClr>
              <a:buSzPct val="100000"/>
              <a:buChar char="•"/>
            </a:pPr>
            <a:r>
              <a:rPr lang="en-US"/>
              <a:t>jQuery takes a lot of common tasks that require many lines of JavaScript code to accomplish, and wraps them into methods that you can call with a single line of code.</a:t>
            </a:r>
            <a:endParaRPr/>
          </a:p>
          <a:p>
            <a:pPr indent="-228600" lvl="0" marL="228600" rtl="0" algn="l">
              <a:lnSpc>
                <a:spcPct val="90000"/>
              </a:lnSpc>
              <a:spcBef>
                <a:spcPts val="1000"/>
              </a:spcBef>
              <a:spcAft>
                <a:spcPts val="0"/>
              </a:spcAft>
              <a:buClr>
                <a:schemeClr val="dk1"/>
              </a:buClr>
              <a:buSzPct val="100000"/>
              <a:buChar char="•"/>
            </a:pPr>
            <a:r>
              <a:rPr lang="en-US"/>
              <a:t>jQuery also simplifies a lot of the complicated things from JavaScript, like AJAX calls and DOM manipulation.</a:t>
            </a:r>
            <a:endParaRPr/>
          </a:p>
          <a:p>
            <a:pPr indent="-228600" lvl="0" marL="228600" rtl="0" algn="l">
              <a:lnSpc>
                <a:spcPct val="90000"/>
              </a:lnSpc>
              <a:spcBef>
                <a:spcPts val="1000"/>
              </a:spcBef>
              <a:spcAft>
                <a:spcPts val="0"/>
              </a:spcAft>
              <a:buClr>
                <a:schemeClr val="dk1"/>
              </a:buClr>
              <a:buSzPct val="100000"/>
              <a:buChar char="•"/>
            </a:pPr>
            <a:r>
              <a:rPr lang="en-US"/>
              <a:t>The jQuery library contains the following features:</a:t>
            </a:r>
            <a:endParaRPr/>
          </a:p>
          <a:p>
            <a:pPr indent="-228600" lvl="0" marL="228600" rtl="0" algn="l">
              <a:lnSpc>
                <a:spcPct val="90000"/>
              </a:lnSpc>
              <a:spcBef>
                <a:spcPts val="1000"/>
              </a:spcBef>
              <a:spcAft>
                <a:spcPts val="0"/>
              </a:spcAft>
              <a:buClr>
                <a:schemeClr val="dk1"/>
              </a:buClr>
              <a:buSzPct val="100000"/>
              <a:buChar char="•"/>
            </a:pPr>
            <a:r>
              <a:rPr lang="en-US"/>
              <a:t>    HTML/DOM manipulation</a:t>
            </a:r>
            <a:endParaRPr/>
          </a:p>
          <a:p>
            <a:pPr indent="-228600" lvl="0" marL="228600" rtl="0" algn="l">
              <a:lnSpc>
                <a:spcPct val="90000"/>
              </a:lnSpc>
              <a:spcBef>
                <a:spcPts val="1000"/>
              </a:spcBef>
              <a:spcAft>
                <a:spcPts val="0"/>
              </a:spcAft>
              <a:buClr>
                <a:schemeClr val="dk1"/>
              </a:buClr>
              <a:buSzPct val="100000"/>
              <a:buChar char="•"/>
            </a:pPr>
            <a:r>
              <a:rPr lang="en-US"/>
              <a:t>    CSS manipulation</a:t>
            </a:r>
            <a:endParaRPr/>
          </a:p>
          <a:p>
            <a:pPr indent="-228600" lvl="0" marL="228600" rtl="0" algn="l">
              <a:lnSpc>
                <a:spcPct val="90000"/>
              </a:lnSpc>
              <a:spcBef>
                <a:spcPts val="1000"/>
              </a:spcBef>
              <a:spcAft>
                <a:spcPts val="0"/>
              </a:spcAft>
              <a:buClr>
                <a:schemeClr val="dk1"/>
              </a:buClr>
              <a:buSzPct val="100000"/>
              <a:buChar char="•"/>
            </a:pPr>
            <a:r>
              <a:rPr lang="en-US"/>
              <a:t>    HTML event methods</a:t>
            </a:r>
            <a:endParaRPr/>
          </a:p>
          <a:p>
            <a:pPr indent="-228600" lvl="0" marL="228600" rtl="0" algn="l">
              <a:lnSpc>
                <a:spcPct val="90000"/>
              </a:lnSpc>
              <a:spcBef>
                <a:spcPts val="1000"/>
              </a:spcBef>
              <a:spcAft>
                <a:spcPts val="0"/>
              </a:spcAft>
              <a:buClr>
                <a:schemeClr val="dk1"/>
              </a:buClr>
              <a:buSzPct val="100000"/>
              <a:buChar char="•"/>
            </a:pPr>
            <a:r>
              <a:rPr lang="en-US"/>
              <a:t>    Effects and animations</a:t>
            </a:r>
            <a:endParaRPr/>
          </a:p>
          <a:p>
            <a:pPr indent="-228600" lvl="0" marL="228600" rtl="0" algn="l">
              <a:lnSpc>
                <a:spcPct val="90000"/>
              </a:lnSpc>
              <a:spcBef>
                <a:spcPts val="1000"/>
              </a:spcBef>
              <a:spcAft>
                <a:spcPts val="0"/>
              </a:spcAft>
              <a:buClr>
                <a:schemeClr val="dk1"/>
              </a:buClr>
              <a:buSzPct val="100000"/>
              <a:buChar char="•"/>
            </a:pPr>
            <a:r>
              <a:rPr lang="en-US"/>
              <a:t>    AJAX</a:t>
            </a:r>
            <a:endParaRPr/>
          </a:p>
          <a:p>
            <a:pPr indent="-228600" lvl="0" marL="228600" rtl="0" algn="l">
              <a:lnSpc>
                <a:spcPct val="90000"/>
              </a:lnSpc>
              <a:spcBef>
                <a:spcPts val="1000"/>
              </a:spcBef>
              <a:spcAft>
                <a:spcPts val="0"/>
              </a:spcAft>
              <a:buClr>
                <a:schemeClr val="dk1"/>
              </a:buClr>
              <a:buSzPct val="100000"/>
              <a:buChar char="•"/>
            </a:pPr>
            <a:r>
              <a:rPr lang="en-US"/>
              <a:t>    Utilities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idx="1" type="body"/>
          </p:nvPr>
        </p:nvSpPr>
        <p:spPr>
          <a:xfrm>
            <a:off x="838200" y="365125"/>
            <a:ext cx="10515600" cy="6328410"/>
          </a:xfrm>
          <a:prstGeom prst="rect">
            <a:avLst/>
          </a:prstGeom>
          <a:noFill/>
          <a:ln>
            <a:noFill/>
          </a:ln>
        </p:spPr>
        <p:txBody>
          <a:bodyPr anchorCtr="0" anchor="t" bIns="45700" lIns="91425" spcFirstLastPara="1" rIns="91425" wrap="square" tIns="45700">
            <a:normAutofit fontScale="87500" lnSpcReduction="10000"/>
          </a:bodyPr>
          <a:lstStyle/>
          <a:p>
            <a:pPr indent="0" lvl="0" marL="0" rtl="0" algn="l">
              <a:lnSpc>
                <a:spcPct val="90000"/>
              </a:lnSpc>
              <a:spcBef>
                <a:spcPts val="0"/>
              </a:spcBef>
              <a:spcAft>
                <a:spcPts val="0"/>
              </a:spcAft>
              <a:buClr>
                <a:schemeClr val="dk1"/>
              </a:buClr>
              <a:buSzPct val="100000"/>
              <a:buNone/>
            </a:pPr>
            <a:r>
              <a:rPr b="1" lang="en-US"/>
              <a:t>jQuery fadeTo() Method</a:t>
            </a:r>
            <a:endParaRPr b="1"/>
          </a:p>
          <a:p>
            <a:pPr indent="-228600" lvl="0" marL="228600" rtl="0" algn="l">
              <a:lnSpc>
                <a:spcPct val="90000"/>
              </a:lnSpc>
              <a:spcBef>
                <a:spcPts val="1000"/>
              </a:spcBef>
              <a:spcAft>
                <a:spcPts val="0"/>
              </a:spcAft>
              <a:buClr>
                <a:schemeClr val="dk1"/>
              </a:buClr>
              <a:buSzPct val="100000"/>
              <a:buChar char="•"/>
            </a:pPr>
            <a:r>
              <a:rPr lang="en-US"/>
              <a:t>The jQuery fadeTo() method allows fading to a given opacity (value between 0 and 1).</a:t>
            </a:r>
            <a:endParaRPr/>
          </a:p>
          <a:p>
            <a:pPr indent="-228600" lvl="0" marL="228600" rtl="0" algn="l">
              <a:lnSpc>
                <a:spcPct val="90000"/>
              </a:lnSpc>
              <a:spcBef>
                <a:spcPts val="1000"/>
              </a:spcBef>
              <a:spcAft>
                <a:spcPts val="0"/>
              </a:spcAft>
              <a:buClr>
                <a:schemeClr val="dk1"/>
              </a:buClr>
              <a:buSzPct val="100000"/>
              <a:buChar char="•"/>
            </a:pPr>
            <a:r>
              <a:rPr lang="en-US"/>
              <a:t>Syntax:</a:t>
            </a:r>
            <a:endParaRPr/>
          </a:p>
          <a:p>
            <a:pPr indent="0" lvl="1" marL="457200" rtl="0" algn="l">
              <a:lnSpc>
                <a:spcPct val="90000"/>
              </a:lnSpc>
              <a:spcBef>
                <a:spcPts val="500"/>
              </a:spcBef>
              <a:spcAft>
                <a:spcPts val="0"/>
              </a:spcAft>
              <a:buClr>
                <a:schemeClr val="dk1"/>
              </a:buClr>
              <a:buSzPct val="100000"/>
              <a:buNone/>
            </a:pPr>
            <a:r>
              <a:rPr lang="en-US"/>
              <a:t>$(selector).fadeTo(speed,opacity,callback);</a:t>
            </a:r>
            <a:endParaRPr/>
          </a:p>
          <a:p>
            <a:pPr indent="-228600" lvl="0" marL="228600" rtl="0" algn="l">
              <a:lnSpc>
                <a:spcPct val="90000"/>
              </a:lnSpc>
              <a:spcBef>
                <a:spcPts val="1000"/>
              </a:spcBef>
              <a:spcAft>
                <a:spcPts val="0"/>
              </a:spcAft>
              <a:buClr>
                <a:schemeClr val="dk1"/>
              </a:buClr>
              <a:buSzPct val="100000"/>
              <a:buChar char="•"/>
            </a:pPr>
            <a:r>
              <a:rPr lang="en-US"/>
              <a:t>The required speed parameter specifies the duration of the effect. It can take the following values: "slow", "fast", or milliseconds.</a:t>
            </a:r>
            <a:endParaRPr/>
          </a:p>
          <a:p>
            <a:pPr indent="-228600" lvl="0" marL="228600" rtl="0" algn="l">
              <a:lnSpc>
                <a:spcPct val="90000"/>
              </a:lnSpc>
              <a:spcBef>
                <a:spcPts val="1000"/>
              </a:spcBef>
              <a:spcAft>
                <a:spcPts val="0"/>
              </a:spcAft>
              <a:buClr>
                <a:schemeClr val="dk1"/>
              </a:buClr>
              <a:buSzPct val="100000"/>
              <a:buChar char="•"/>
            </a:pPr>
            <a:r>
              <a:rPr lang="en-US"/>
              <a:t>The required opacity parameter in the fadeTo() method specifies fading to a given opacity (value between 0 and 1).</a:t>
            </a:r>
            <a:endParaRPr/>
          </a:p>
          <a:p>
            <a:pPr indent="-228600" lvl="0" marL="228600" rtl="0" algn="l">
              <a:lnSpc>
                <a:spcPct val="90000"/>
              </a:lnSpc>
              <a:spcBef>
                <a:spcPts val="1000"/>
              </a:spcBef>
              <a:spcAft>
                <a:spcPts val="0"/>
              </a:spcAft>
              <a:buClr>
                <a:schemeClr val="dk1"/>
              </a:buClr>
              <a:buSzPct val="100000"/>
              <a:buChar char="•"/>
            </a:pPr>
            <a:r>
              <a:rPr lang="en-US"/>
              <a:t>The optional callback parameter is a function to be executed after the function completes.</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$("button").click(function(){</a:t>
            </a:r>
            <a:endParaRPr/>
          </a:p>
          <a:p>
            <a:pPr indent="0" lvl="1" marL="457200" rtl="0" algn="l">
              <a:lnSpc>
                <a:spcPct val="90000"/>
              </a:lnSpc>
              <a:spcBef>
                <a:spcPts val="500"/>
              </a:spcBef>
              <a:spcAft>
                <a:spcPts val="0"/>
              </a:spcAft>
              <a:buClr>
                <a:schemeClr val="dk1"/>
              </a:buClr>
              <a:buSzPct val="100000"/>
              <a:buNone/>
            </a:pPr>
            <a:r>
              <a:rPr lang="en-US"/>
              <a:t>  $("#div1").fadeTo("slow", 0.15);</a:t>
            </a:r>
            <a:endParaRPr/>
          </a:p>
          <a:p>
            <a:pPr indent="0" lvl="1" marL="457200" rtl="0" algn="l">
              <a:lnSpc>
                <a:spcPct val="90000"/>
              </a:lnSpc>
              <a:spcBef>
                <a:spcPts val="500"/>
              </a:spcBef>
              <a:spcAft>
                <a:spcPts val="0"/>
              </a:spcAft>
              <a:buClr>
                <a:schemeClr val="dk1"/>
              </a:buClr>
              <a:buSzPct val="100000"/>
              <a:buNone/>
            </a:pPr>
            <a:r>
              <a:rPr lang="en-US"/>
              <a:t>  $("#div2").fadeTo("slow", 0.4);</a:t>
            </a:r>
            <a:endParaRPr/>
          </a:p>
          <a:p>
            <a:pPr indent="0" lvl="1" marL="457200" rtl="0" algn="l">
              <a:lnSpc>
                <a:spcPct val="90000"/>
              </a:lnSpc>
              <a:spcBef>
                <a:spcPts val="500"/>
              </a:spcBef>
              <a:spcAft>
                <a:spcPts val="0"/>
              </a:spcAft>
              <a:buClr>
                <a:schemeClr val="dk1"/>
              </a:buClr>
              <a:buSzPct val="100000"/>
              <a:buNone/>
            </a:pPr>
            <a:r>
              <a:rPr lang="en-US"/>
              <a:t>  $("#div3").fadeTo("slow", 0.7);</a:t>
            </a:r>
            <a:endParaRPr/>
          </a:p>
          <a:p>
            <a:pPr indent="0" lvl="1" marL="457200" rtl="0" algn="l">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idx="1" type="body"/>
          </p:nvPr>
        </p:nvSpPr>
        <p:spPr>
          <a:xfrm>
            <a:off x="838200" y="365125"/>
            <a:ext cx="10515600" cy="6328410"/>
          </a:xfrm>
          <a:prstGeom prst="rect">
            <a:avLst/>
          </a:prstGeom>
          <a:noFill/>
          <a:ln>
            <a:noFill/>
          </a:ln>
        </p:spPr>
        <p:txBody>
          <a:bodyPr anchorCtr="0" anchor="t" bIns="45700" lIns="91425" spcFirstLastPara="1" rIns="91425" wrap="square" tIns="45700">
            <a:normAutofit fontScale="95000"/>
          </a:bodyPr>
          <a:lstStyle/>
          <a:p>
            <a:pPr indent="0" lvl="0" marL="0" rtl="0" algn="l">
              <a:lnSpc>
                <a:spcPct val="90000"/>
              </a:lnSpc>
              <a:spcBef>
                <a:spcPts val="0"/>
              </a:spcBef>
              <a:spcAft>
                <a:spcPts val="0"/>
              </a:spcAft>
              <a:buClr>
                <a:schemeClr val="dk1"/>
              </a:buClr>
              <a:buSzPct val="100000"/>
              <a:buNone/>
            </a:pPr>
            <a:r>
              <a:rPr b="1" lang="en-US"/>
              <a:t>jQuery slideUp() Method</a:t>
            </a:r>
            <a:endParaRPr/>
          </a:p>
          <a:p>
            <a:pPr indent="-228600" lvl="0" marL="228600" rtl="0" algn="l">
              <a:lnSpc>
                <a:spcPct val="90000"/>
              </a:lnSpc>
              <a:spcBef>
                <a:spcPts val="1000"/>
              </a:spcBef>
              <a:spcAft>
                <a:spcPts val="0"/>
              </a:spcAft>
              <a:buClr>
                <a:schemeClr val="dk1"/>
              </a:buClr>
              <a:buSzPct val="100000"/>
              <a:buChar char="•"/>
            </a:pPr>
            <a:r>
              <a:rPr lang="en-US"/>
              <a:t>The jQuery slideUp() method is used to slide up an element.</a:t>
            </a:r>
            <a:endParaRPr/>
          </a:p>
          <a:p>
            <a:pPr indent="-228600" lvl="0" marL="228600" rtl="0" algn="l">
              <a:lnSpc>
                <a:spcPct val="90000"/>
              </a:lnSpc>
              <a:spcBef>
                <a:spcPts val="1000"/>
              </a:spcBef>
              <a:spcAft>
                <a:spcPts val="0"/>
              </a:spcAft>
              <a:buClr>
                <a:schemeClr val="dk1"/>
              </a:buClr>
              <a:buSzPct val="100000"/>
              <a:buChar char="•"/>
            </a:pPr>
            <a:r>
              <a:rPr lang="en-US"/>
              <a:t>Syntax:</a:t>
            </a:r>
            <a:endParaRPr/>
          </a:p>
          <a:p>
            <a:pPr indent="-228600" lvl="0" marL="228600" rtl="0" algn="l">
              <a:lnSpc>
                <a:spcPct val="90000"/>
              </a:lnSpc>
              <a:spcBef>
                <a:spcPts val="1000"/>
              </a:spcBef>
              <a:spcAft>
                <a:spcPts val="0"/>
              </a:spcAft>
              <a:buClr>
                <a:schemeClr val="dk1"/>
              </a:buClr>
              <a:buSzPct val="100000"/>
              <a:buNone/>
            </a:pPr>
            <a:r>
              <a:rPr lang="en-US"/>
              <a:t>		$(selector).slideUp(speed,callback);</a:t>
            </a:r>
            <a:endParaRPr/>
          </a:p>
          <a:p>
            <a:pPr indent="-228600" lvl="0" marL="228600" rtl="0" algn="l">
              <a:lnSpc>
                <a:spcPct val="90000"/>
              </a:lnSpc>
              <a:spcBef>
                <a:spcPts val="1000"/>
              </a:spcBef>
              <a:spcAft>
                <a:spcPts val="0"/>
              </a:spcAft>
              <a:buClr>
                <a:schemeClr val="dk1"/>
              </a:buClr>
              <a:buSzPct val="100000"/>
              <a:buChar char="•"/>
            </a:pPr>
            <a:r>
              <a:rPr lang="en-US"/>
              <a:t>The optional speed parameter specifies the duration of the effect. It can take the following values: "slow", "fast", or milliseconds.</a:t>
            </a:r>
            <a:endParaRPr/>
          </a:p>
          <a:p>
            <a:pPr indent="-228600" lvl="0" marL="228600" rtl="0" algn="l">
              <a:lnSpc>
                <a:spcPct val="90000"/>
              </a:lnSpc>
              <a:spcBef>
                <a:spcPts val="1000"/>
              </a:spcBef>
              <a:spcAft>
                <a:spcPts val="0"/>
              </a:spcAft>
              <a:buClr>
                <a:schemeClr val="dk1"/>
              </a:buClr>
              <a:buSzPct val="100000"/>
              <a:buChar char="•"/>
            </a:pPr>
            <a:r>
              <a:rPr lang="en-US"/>
              <a:t>The optional callback parameter is a function to be executed after the sliding completes.</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$("#flip").click(function(){</a:t>
            </a:r>
            <a:endParaRPr/>
          </a:p>
          <a:p>
            <a:pPr indent="0" lvl="1" marL="457200" rtl="0" algn="l">
              <a:lnSpc>
                <a:spcPct val="90000"/>
              </a:lnSpc>
              <a:spcBef>
                <a:spcPts val="500"/>
              </a:spcBef>
              <a:spcAft>
                <a:spcPts val="0"/>
              </a:spcAft>
              <a:buClr>
                <a:schemeClr val="dk1"/>
              </a:buClr>
              <a:buSzPct val="100000"/>
              <a:buNone/>
            </a:pPr>
            <a:r>
              <a:rPr lang="en-US"/>
              <a:t>  $("#panel").slideUp();</a:t>
            </a:r>
            <a:endParaRPr/>
          </a:p>
          <a:p>
            <a:pPr indent="0" lvl="1" marL="457200" rtl="0" algn="l">
              <a:lnSpc>
                <a:spcPct val="90000"/>
              </a:lnSpc>
              <a:spcBef>
                <a:spcPts val="5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idx="1" type="body"/>
          </p:nvPr>
        </p:nvSpPr>
        <p:spPr>
          <a:xfrm>
            <a:off x="838200" y="365125"/>
            <a:ext cx="10515600" cy="6203950"/>
          </a:xfrm>
          <a:prstGeom prst="rect">
            <a:avLst/>
          </a:prstGeom>
          <a:noFill/>
          <a:ln>
            <a:noFill/>
          </a:ln>
        </p:spPr>
        <p:txBody>
          <a:bodyPr anchorCtr="0" anchor="t" bIns="45700" lIns="91425" spcFirstLastPara="1" rIns="91425" wrap="square" tIns="45700">
            <a:normAutofit fontScale="97500" lnSpcReduction="10000"/>
          </a:bodyPr>
          <a:lstStyle/>
          <a:p>
            <a:pPr indent="0" lvl="0" marL="0" rtl="0" algn="l">
              <a:lnSpc>
                <a:spcPct val="90000"/>
              </a:lnSpc>
              <a:spcBef>
                <a:spcPts val="0"/>
              </a:spcBef>
              <a:spcAft>
                <a:spcPts val="0"/>
              </a:spcAft>
              <a:buClr>
                <a:schemeClr val="dk1"/>
              </a:buClr>
              <a:buSzPct val="100000"/>
              <a:buNone/>
            </a:pPr>
            <a:r>
              <a:rPr b="1" lang="en-US" sz="2800"/>
              <a:t>jQuery slideToggle() Method</a:t>
            </a:r>
            <a:endParaRPr sz="2800"/>
          </a:p>
          <a:p>
            <a:pPr indent="-228600" lvl="0" marL="228600" rtl="0" algn="l">
              <a:lnSpc>
                <a:spcPct val="90000"/>
              </a:lnSpc>
              <a:spcBef>
                <a:spcPts val="1000"/>
              </a:spcBef>
              <a:spcAft>
                <a:spcPts val="0"/>
              </a:spcAft>
              <a:buClr>
                <a:schemeClr val="dk1"/>
              </a:buClr>
              <a:buSzPct val="100000"/>
              <a:buChar char="•"/>
            </a:pPr>
            <a:r>
              <a:rPr lang="en-US" sz="2800"/>
              <a:t>The jQuery slideToggle() method toggles between the slideDown() and slideUp() methods.</a:t>
            </a:r>
            <a:endParaRPr sz="2800"/>
          </a:p>
          <a:p>
            <a:pPr indent="-228600" lvl="0" marL="228600" rtl="0" algn="l">
              <a:lnSpc>
                <a:spcPct val="90000"/>
              </a:lnSpc>
              <a:spcBef>
                <a:spcPts val="1000"/>
              </a:spcBef>
              <a:spcAft>
                <a:spcPts val="0"/>
              </a:spcAft>
              <a:buClr>
                <a:schemeClr val="dk1"/>
              </a:buClr>
              <a:buSzPct val="100000"/>
              <a:buChar char="•"/>
            </a:pPr>
            <a:r>
              <a:rPr lang="en-US" sz="2800"/>
              <a:t>If the elements have been slide down, slideToggle() will slide them up.</a:t>
            </a:r>
            <a:endParaRPr sz="2800"/>
          </a:p>
          <a:p>
            <a:pPr indent="-228600" lvl="0" marL="228600" rtl="0" algn="l">
              <a:lnSpc>
                <a:spcPct val="90000"/>
              </a:lnSpc>
              <a:spcBef>
                <a:spcPts val="1000"/>
              </a:spcBef>
              <a:spcAft>
                <a:spcPts val="0"/>
              </a:spcAft>
              <a:buClr>
                <a:schemeClr val="dk1"/>
              </a:buClr>
              <a:buSzPct val="100000"/>
              <a:buChar char="•"/>
            </a:pPr>
            <a:r>
              <a:rPr lang="en-US" sz="2800"/>
              <a:t>If the elements have been slide up, slideToggle() will slide them down.</a:t>
            </a:r>
            <a:endParaRPr sz="2800"/>
          </a:p>
          <a:p>
            <a:pPr indent="0" lvl="1" marL="457200" rtl="0" algn="l">
              <a:lnSpc>
                <a:spcPct val="90000"/>
              </a:lnSpc>
              <a:spcBef>
                <a:spcPts val="500"/>
              </a:spcBef>
              <a:spcAft>
                <a:spcPts val="0"/>
              </a:spcAft>
              <a:buClr>
                <a:schemeClr val="dk1"/>
              </a:buClr>
              <a:buSzPct val="100000"/>
              <a:buNone/>
            </a:pPr>
            <a:r>
              <a:rPr lang="en-US" sz="2800"/>
              <a:t>$(selector).slideToggle(speed,callback);</a:t>
            </a:r>
            <a:endParaRPr sz="2800"/>
          </a:p>
          <a:p>
            <a:pPr indent="-228600" lvl="0" marL="228600" rtl="0" algn="l">
              <a:lnSpc>
                <a:spcPct val="90000"/>
              </a:lnSpc>
              <a:spcBef>
                <a:spcPts val="1000"/>
              </a:spcBef>
              <a:spcAft>
                <a:spcPts val="0"/>
              </a:spcAft>
              <a:buClr>
                <a:schemeClr val="dk1"/>
              </a:buClr>
              <a:buSzPct val="100000"/>
              <a:buChar char="•"/>
            </a:pPr>
            <a:r>
              <a:rPr lang="en-US" sz="2800"/>
              <a:t>The optional speed parameter can take the following values: "slow", "fast", milliseconds.</a:t>
            </a:r>
            <a:endParaRPr sz="2800"/>
          </a:p>
          <a:p>
            <a:pPr indent="-228600" lvl="0" marL="228600" rtl="0" algn="l">
              <a:lnSpc>
                <a:spcPct val="90000"/>
              </a:lnSpc>
              <a:spcBef>
                <a:spcPts val="1000"/>
              </a:spcBef>
              <a:spcAft>
                <a:spcPts val="0"/>
              </a:spcAft>
              <a:buClr>
                <a:schemeClr val="dk1"/>
              </a:buClr>
              <a:buSzPct val="100000"/>
              <a:buChar char="•"/>
            </a:pPr>
            <a:r>
              <a:rPr lang="en-US" sz="2800"/>
              <a:t>The optional callback parameter is a function to be executed after the sliding completes.</a:t>
            </a:r>
            <a:endParaRPr sz="2800"/>
          </a:p>
          <a:p>
            <a:pPr indent="0" lvl="0" marL="0" rtl="0" algn="l">
              <a:lnSpc>
                <a:spcPct val="90000"/>
              </a:lnSpc>
              <a:spcBef>
                <a:spcPts val="1000"/>
              </a:spcBef>
              <a:spcAft>
                <a:spcPts val="0"/>
              </a:spcAft>
              <a:buClr>
                <a:schemeClr val="dk1"/>
              </a:buClr>
              <a:buSzPct val="100000"/>
              <a:buNone/>
            </a:pPr>
            <a:r>
              <a:rPr b="1" lang="en-US" sz="2800"/>
              <a:t>Example</a:t>
            </a:r>
            <a:endParaRPr b="1" sz="2800"/>
          </a:p>
          <a:p>
            <a:pPr indent="0" lvl="1" marL="457200" rtl="0" algn="l">
              <a:lnSpc>
                <a:spcPct val="90000"/>
              </a:lnSpc>
              <a:spcBef>
                <a:spcPts val="500"/>
              </a:spcBef>
              <a:spcAft>
                <a:spcPts val="0"/>
              </a:spcAft>
              <a:buClr>
                <a:schemeClr val="dk1"/>
              </a:buClr>
              <a:buSzPct val="100000"/>
              <a:buNone/>
            </a:pPr>
            <a:r>
              <a:rPr lang="en-US" sz="2800"/>
              <a:t>$("#flip").click(function(){</a:t>
            </a:r>
            <a:endParaRPr sz="2800"/>
          </a:p>
          <a:p>
            <a:pPr indent="0" lvl="1" marL="457200" rtl="0" algn="l">
              <a:lnSpc>
                <a:spcPct val="90000"/>
              </a:lnSpc>
              <a:spcBef>
                <a:spcPts val="500"/>
              </a:spcBef>
              <a:spcAft>
                <a:spcPts val="0"/>
              </a:spcAft>
              <a:buClr>
                <a:schemeClr val="dk1"/>
              </a:buClr>
              <a:buSzPct val="100000"/>
              <a:buNone/>
            </a:pPr>
            <a:r>
              <a:rPr lang="en-US" sz="2800"/>
              <a:t>  $("#panel").slideToggle();</a:t>
            </a:r>
            <a:endParaRPr sz="2800"/>
          </a:p>
          <a:p>
            <a:pPr indent="0" lvl="1" marL="457200" rtl="0" algn="l">
              <a:lnSpc>
                <a:spcPct val="90000"/>
              </a:lnSpc>
              <a:spcBef>
                <a:spcPts val="500"/>
              </a:spcBef>
              <a:spcAft>
                <a:spcPts val="0"/>
              </a:spcAft>
              <a:buClr>
                <a:schemeClr val="dk1"/>
              </a:buClr>
              <a:buSzPct val="100000"/>
              <a:buNone/>
            </a:pPr>
            <a:r>
              <a:rPr lang="en-US" sz="2800"/>
              <a:t>}); </a:t>
            </a:r>
            <a:endParaRPr sz="2800"/>
          </a:p>
          <a:p>
            <a:pPr indent="-5524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38200" y="133985"/>
            <a:ext cx="10515600" cy="9347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jQuery Effects - Animation</a:t>
            </a:r>
            <a:endParaRPr/>
          </a:p>
        </p:txBody>
      </p:sp>
      <p:sp>
        <p:nvSpPr>
          <p:cNvPr id="195" name="Google Shape;195;p24"/>
          <p:cNvSpPr txBox="1"/>
          <p:nvPr>
            <p:ph idx="1" type="body"/>
          </p:nvPr>
        </p:nvSpPr>
        <p:spPr>
          <a:xfrm>
            <a:off x="838200" y="1068705"/>
            <a:ext cx="10515600" cy="5607050"/>
          </a:xfrm>
          <a:prstGeom prst="rect">
            <a:avLst/>
          </a:prstGeom>
          <a:noFill/>
          <a:ln>
            <a:noFill/>
          </a:ln>
        </p:spPr>
        <p:txBody>
          <a:bodyPr anchorCtr="0" anchor="t" bIns="45700" lIns="91425" spcFirstLastPara="1" rIns="91425" wrap="square" tIns="45700">
            <a:normAutofit fontScale="77500" lnSpcReduction="10000"/>
          </a:bodyPr>
          <a:lstStyle/>
          <a:p>
            <a:pPr indent="-228600" lvl="0" marL="228600" rtl="0" algn="l">
              <a:lnSpc>
                <a:spcPct val="90000"/>
              </a:lnSpc>
              <a:spcBef>
                <a:spcPts val="0"/>
              </a:spcBef>
              <a:spcAft>
                <a:spcPts val="0"/>
              </a:spcAft>
              <a:buClr>
                <a:schemeClr val="dk1"/>
              </a:buClr>
              <a:buSzPct val="100000"/>
              <a:buChar char="•"/>
            </a:pPr>
            <a:r>
              <a:rPr lang="en-US"/>
              <a:t>With jQuery, you can create custom animations.</a:t>
            </a:r>
            <a:endParaRPr/>
          </a:p>
          <a:p>
            <a:pPr indent="0" lvl="0" marL="0" rtl="0" algn="l">
              <a:lnSpc>
                <a:spcPct val="90000"/>
              </a:lnSpc>
              <a:spcBef>
                <a:spcPts val="1000"/>
              </a:spcBef>
              <a:spcAft>
                <a:spcPts val="0"/>
              </a:spcAft>
              <a:buClr>
                <a:schemeClr val="dk1"/>
              </a:buClr>
              <a:buSzPct val="100000"/>
              <a:buNone/>
            </a:pPr>
            <a:r>
              <a:rPr b="1" lang="en-US"/>
              <a:t>The animate() Method</a:t>
            </a:r>
            <a:endParaRPr/>
          </a:p>
          <a:p>
            <a:pPr indent="-228600" lvl="0" marL="228600" rtl="0" algn="l">
              <a:lnSpc>
                <a:spcPct val="90000"/>
              </a:lnSpc>
              <a:spcBef>
                <a:spcPts val="1000"/>
              </a:spcBef>
              <a:spcAft>
                <a:spcPts val="0"/>
              </a:spcAft>
              <a:buClr>
                <a:schemeClr val="dk1"/>
              </a:buClr>
              <a:buSzPct val="100000"/>
              <a:buChar char="•"/>
            </a:pPr>
            <a:r>
              <a:rPr lang="en-US"/>
              <a:t>The jQuery animate() method is used to create custom animations.</a:t>
            </a:r>
            <a:endParaRPr/>
          </a:p>
          <a:p>
            <a:pPr indent="-228600" lvl="0" marL="228600" rtl="0" algn="l">
              <a:lnSpc>
                <a:spcPct val="90000"/>
              </a:lnSpc>
              <a:spcBef>
                <a:spcPts val="1000"/>
              </a:spcBef>
              <a:spcAft>
                <a:spcPts val="0"/>
              </a:spcAft>
              <a:buClr>
                <a:schemeClr val="dk1"/>
              </a:buClr>
              <a:buSzPct val="100000"/>
              <a:buChar char="•"/>
            </a:pPr>
            <a:r>
              <a:rPr lang="en-US"/>
              <a:t>Syntax:</a:t>
            </a:r>
            <a:endParaRPr/>
          </a:p>
          <a:p>
            <a:pPr indent="0" lvl="1" marL="457200" rtl="0" algn="l">
              <a:lnSpc>
                <a:spcPct val="90000"/>
              </a:lnSpc>
              <a:spcBef>
                <a:spcPts val="500"/>
              </a:spcBef>
              <a:spcAft>
                <a:spcPts val="0"/>
              </a:spcAft>
              <a:buClr>
                <a:schemeClr val="dk1"/>
              </a:buClr>
              <a:buSzPct val="100000"/>
              <a:buNone/>
            </a:pPr>
            <a:r>
              <a:rPr lang="en-US"/>
              <a:t>$(selector).animate({params},speed,callback);</a:t>
            </a:r>
            <a:endParaRPr/>
          </a:p>
          <a:p>
            <a:pPr indent="-228600" lvl="0" marL="228600" rtl="0" algn="l">
              <a:lnSpc>
                <a:spcPct val="90000"/>
              </a:lnSpc>
              <a:spcBef>
                <a:spcPts val="1000"/>
              </a:spcBef>
              <a:spcAft>
                <a:spcPts val="0"/>
              </a:spcAft>
              <a:buClr>
                <a:schemeClr val="dk1"/>
              </a:buClr>
              <a:buSzPct val="100000"/>
              <a:buChar char="•"/>
            </a:pPr>
            <a:r>
              <a:rPr lang="en-US"/>
              <a:t>The required params parameter defines the CSS properties to be animated.</a:t>
            </a:r>
            <a:endParaRPr/>
          </a:p>
          <a:p>
            <a:pPr indent="-228600" lvl="0" marL="228600" rtl="0" algn="l">
              <a:lnSpc>
                <a:spcPct val="90000"/>
              </a:lnSpc>
              <a:spcBef>
                <a:spcPts val="1000"/>
              </a:spcBef>
              <a:spcAft>
                <a:spcPts val="0"/>
              </a:spcAft>
              <a:buClr>
                <a:schemeClr val="dk1"/>
              </a:buClr>
              <a:buSzPct val="100000"/>
              <a:buChar char="•"/>
            </a:pPr>
            <a:r>
              <a:rPr lang="en-US"/>
              <a:t>The optional speed parameter specifies the duration of the effect. It can take the following values: "slow", "fast", or milliseconds.</a:t>
            </a:r>
            <a:endParaRPr/>
          </a:p>
          <a:p>
            <a:pPr indent="-228600" lvl="0" marL="228600" rtl="0" algn="l">
              <a:lnSpc>
                <a:spcPct val="90000"/>
              </a:lnSpc>
              <a:spcBef>
                <a:spcPts val="1000"/>
              </a:spcBef>
              <a:spcAft>
                <a:spcPts val="0"/>
              </a:spcAft>
              <a:buClr>
                <a:schemeClr val="dk1"/>
              </a:buClr>
              <a:buSzPct val="100000"/>
              <a:buChar char="•"/>
            </a:pPr>
            <a:r>
              <a:rPr lang="en-US"/>
              <a:t>The optional callback parameter is a function to be executed after the animation completes.</a:t>
            </a:r>
            <a:endParaRPr/>
          </a:p>
          <a:p>
            <a:pPr indent="-228600" lvl="0" marL="228600" rtl="0" algn="l">
              <a:lnSpc>
                <a:spcPct val="90000"/>
              </a:lnSpc>
              <a:spcBef>
                <a:spcPts val="1000"/>
              </a:spcBef>
              <a:spcAft>
                <a:spcPts val="0"/>
              </a:spcAft>
              <a:buClr>
                <a:schemeClr val="dk1"/>
              </a:buClr>
              <a:buSzPct val="100000"/>
              <a:buChar char="•"/>
            </a:pPr>
            <a:r>
              <a:rPr lang="en-US"/>
              <a:t>The following example  moves a &lt;div&gt; element to the right, until it has reached a left property of 250px:</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$("button").click(function(){</a:t>
            </a:r>
            <a:endParaRPr/>
          </a:p>
          <a:p>
            <a:pPr indent="0" lvl="1" marL="457200" rtl="0" algn="l">
              <a:lnSpc>
                <a:spcPct val="90000"/>
              </a:lnSpc>
              <a:spcBef>
                <a:spcPts val="500"/>
              </a:spcBef>
              <a:spcAft>
                <a:spcPts val="0"/>
              </a:spcAft>
              <a:buClr>
                <a:schemeClr val="dk1"/>
              </a:buClr>
              <a:buSzPct val="100000"/>
              <a:buNone/>
            </a:pPr>
            <a:r>
              <a:rPr lang="en-US"/>
              <a:t>  $("div").animate({left: '250px'});</a:t>
            </a:r>
            <a:endParaRPr/>
          </a:p>
          <a:p>
            <a:pPr indent="0" lvl="1" marL="457200" rtl="0" algn="l">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idx="1" type="body"/>
          </p:nvPr>
        </p:nvSpPr>
        <p:spPr>
          <a:xfrm>
            <a:off x="838200" y="27305"/>
            <a:ext cx="10515600" cy="686308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b="1" lang="en-US" sz="2000"/>
              <a:t>jQuery animate() - Manipulate Multiple Properties</a:t>
            </a:r>
            <a:endParaRPr b="1" sz="2000"/>
          </a:p>
          <a:p>
            <a:pPr indent="-228600" lvl="0" marL="228600" rtl="0" algn="l">
              <a:lnSpc>
                <a:spcPct val="90000"/>
              </a:lnSpc>
              <a:spcBef>
                <a:spcPts val="1000"/>
              </a:spcBef>
              <a:spcAft>
                <a:spcPts val="0"/>
              </a:spcAft>
              <a:buClr>
                <a:schemeClr val="dk1"/>
              </a:buClr>
              <a:buSzPts val="2000"/>
              <a:buChar char="•"/>
            </a:pPr>
            <a:r>
              <a:rPr lang="en-US" sz="2000"/>
              <a:t>Notice that multiple properties can be animated at the same time</a:t>
            </a:r>
            <a:endParaRPr sz="2000"/>
          </a:p>
          <a:p>
            <a:pPr indent="0" lvl="1" marL="457200" rtl="0" algn="l">
              <a:lnSpc>
                <a:spcPct val="90000"/>
              </a:lnSpc>
              <a:spcBef>
                <a:spcPts val="500"/>
              </a:spcBef>
              <a:spcAft>
                <a:spcPts val="0"/>
              </a:spcAft>
              <a:buClr>
                <a:schemeClr val="dk1"/>
              </a:buClr>
              <a:buSzPts val="2000"/>
              <a:buNone/>
            </a:pPr>
            <a:r>
              <a:rPr lang="en-US" sz="2000"/>
              <a:t>$("button").click(function(){</a:t>
            </a:r>
            <a:endParaRPr sz="2000"/>
          </a:p>
          <a:p>
            <a:pPr indent="0" lvl="1" marL="457200" rtl="0" algn="l">
              <a:lnSpc>
                <a:spcPct val="90000"/>
              </a:lnSpc>
              <a:spcBef>
                <a:spcPts val="500"/>
              </a:spcBef>
              <a:spcAft>
                <a:spcPts val="0"/>
              </a:spcAft>
              <a:buClr>
                <a:schemeClr val="dk1"/>
              </a:buClr>
              <a:buSzPts val="2000"/>
              <a:buNone/>
            </a:pPr>
            <a:r>
              <a:rPr lang="en-US" sz="2000"/>
              <a:t>  $("div").animate({</a:t>
            </a:r>
            <a:endParaRPr sz="2000"/>
          </a:p>
          <a:p>
            <a:pPr indent="0" lvl="1" marL="457200" rtl="0" algn="l">
              <a:lnSpc>
                <a:spcPct val="90000"/>
              </a:lnSpc>
              <a:spcBef>
                <a:spcPts val="500"/>
              </a:spcBef>
              <a:spcAft>
                <a:spcPts val="0"/>
              </a:spcAft>
              <a:buClr>
                <a:schemeClr val="dk1"/>
              </a:buClr>
              <a:buSzPts val="2000"/>
              <a:buNone/>
            </a:pPr>
            <a:r>
              <a:rPr lang="en-US" sz="2000"/>
              <a:t>    left: '250px',</a:t>
            </a:r>
            <a:endParaRPr sz="2000"/>
          </a:p>
          <a:p>
            <a:pPr indent="0" lvl="1" marL="457200" rtl="0" algn="l">
              <a:lnSpc>
                <a:spcPct val="90000"/>
              </a:lnSpc>
              <a:spcBef>
                <a:spcPts val="500"/>
              </a:spcBef>
              <a:spcAft>
                <a:spcPts val="0"/>
              </a:spcAft>
              <a:buClr>
                <a:schemeClr val="dk1"/>
              </a:buClr>
              <a:buSzPts val="2000"/>
              <a:buNone/>
            </a:pPr>
            <a:r>
              <a:rPr lang="en-US" sz="2000"/>
              <a:t>    opacity: '0.5',</a:t>
            </a:r>
            <a:endParaRPr sz="2000"/>
          </a:p>
          <a:p>
            <a:pPr indent="0" lvl="1" marL="457200" rtl="0" algn="l">
              <a:lnSpc>
                <a:spcPct val="90000"/>
              </a:lnSpc>
              <a:spcBef>
                <a:spcPts val="500"/>
              </a:spcBef>
              <a:spcAft>
                <a:spcPts val="0"/>
              </a:spcAft>
              <a:buClr>
                <a:schemeClr val="dk1"/>
              </a:buClr>
              <a:buSzPts val="2000"/>
              <a:buNone/>
            </a:pPr>
            <a:r>
              <a:rPr lang="en-US" sz="2000"/>
              <a:t>    height: '150px',</a:t>
            </a:r>
            <a:endParaRPr sz="2000"/>
          </a:p>
          <a:p>
            <a:pPr indent="0" lvl="1" marL="457200" rtl="0" algn="l">
              <a:lnSpc>
                <a:spcPct val="90000"/>
              </a:lnSpc>
              <a:spcBef>
                <a:spcPts val="500"/>
              </a:spcBef>
              <a:spcAft>
                <a:spcPts val="0"/>
              </a:spcAft>
              <a:buClr>
                <a:schemeClr val="dk1"/>
              </a:buClr>
              <a:buSzPts val="2000"/>
              <a:buNone/>
            </a:pPr>
            <a:r>
              <a:rPr lang="en-US" sz="2000"/>
              <a:t>    width: '150px'</a:t>
            </a:r>
            <a:endParaRPr sz="2000"/>
          </a:p>
          <a:p>
            <a:pPr indent="0" lvl="1" marL="457200" rtl="0" algn="l">
              <a:lnSpc>
                <a:spcPct val="90000"/>
              </a:lnSpc>
              <a:spcBef>
                <a:spcPts val="500"/>
              </a:spcBef>
              <a:spcAft>
                <a:spcPts val="0"/>
              </a:spcAft>
              <a:buClr>
                <a:schemeClr val="dk1"/>
              </a:buClr>
              <a:buSzPts val="2000"/>
              <a:buNone/>
            </a:pPr>
            <a:r>
              <a:rPr lang="en-US" sz="2000"/>
              <a:t>  });</a:t>
            </a:r>
            <a:endParaRPr sz="2000"/>
          </a:p>
          <a:p>
            <a:pPr indent="0" lvl="1" marL="457200" rtl="0" algn="l">
              <a:lnSpc>
                <a:spcPct val="90000"/>
              </a:lnSpc>
              <a:spcBef>
                <a:spcPts val="500"/>
              </a:spcBef>
              <a:spcAft>
                <a:spcPts val="0"/>
              </a:spcAft>
              <a:buClr>
                <a:schemeClr val="dk1"/>
              </a:buClr>
              <a:buSzPts val="2000"/>
              <a:buNone/>
            </a:pPr>
            <a:r>
              <a:rPr lang="en-US" sz="2000"/>
              <a:t>});  </a:t>
            </a:r>
            <a:endParaRPr sz="2000"/>
          </a:p>
          <a:p>
            <a:pPr indent="0" lvl="0" marL="0" rtl="0" algn="l">
              <a:lnSpc>
                <a:spcPct val="90000"/>
              </a:lnSpc>
              <a:spcBef>
                <a:spcPts val="1000"/>
              </a:spcBef>
              <a:spcAft>
                <a:spcPts val="0"/>
              </a:spcAft>
              <a:buClr>
                <a:schemeClr val="dk1"/>
              </a:buClr>
              <a:buSzPts val="2000"/>
              <a:buNone/>
            </a:pPr>
            <a:r>
              <a:rPr b="1" lang="en-US" sz="2000"/>
              <a:t>jQuery animate() - Using Relative Values</a:t>
            </a:r>
            <a:endParaRPr sz="2000"/>
          </a:p>
          <a:p>
            <a:pPr indent="-228600" lvl="0" marL="228600" rtl="0" algn="l">
              <a:lnSpc>
                <a:spcPct val="90000"/>
              </a:lnSpc>
              <a:spcBef>
                <a:spcPts val="1000"/>
              </a:spcBef>
              <a:spcAft>
                <a:spcPts val="0"/>
              </a:spcAft>
              <a:buClr>
                <a:schemeClr val="dk1"/>
              </a:buClr>
              <a:buSzPts val="2000"/>
              <a:buChar char="•"/>
            </a:pPr>
            <a:r>
              <a:rPr lang="en-US" sz="2000"/>
              <a:t>It is also possible to define relative values (the value is then relative to the element's current value). This is done by putting += or -= in front of the value:</a:t>
            </a:r>
            <a:endParaRPr sz="2000"/>
          </a:p>
          <a:p>
            <a:pPr indent="0" lvl="1" marL="457200" rtl="0" algn="l">
              <a:lnSpc>
                <a:spcPct val="90000"/>
              </a:lnSpc>
              <a:spcBef>
                <a:spcPts val="500"/>
              </a:spcBef>
              <a:spcAft>
                <a:spcPts val="0"/>
              </a:spcAft>
              <a:buClr>
                <a:schemeClr val="dk1"/>
              </a:buClr>
              <a:buSzPts val="2000"/>
              <a:buNone/>
            </a:pPr>
            <a:r>
              <a:rPr lang="en-US" sz="2000"/>
              <a:t>$("button").click(function(){</a:t>
            </a:r>
            <a:endParaRPr sz="2000"/>
          </a:p>
          <a:p>
            <a:pPr indent="0" lvl="1" marL="457200" rtl="0" algn="l">
              <a:lnSpc>
                <a:spcPct val="90000"/>
              </a:lnSpc>
              <a:spcBef>
                <a:spcPts val="500"/>
              </a:spcBef>
              <a:spcAft>
                <a:spcPts val="0"/>
              </a:spcAft>
              <a:buClr>
                <a:schemeClr val="dk1"/>
              </a:buClr>
              <a:buSzPts val="2000"/>
              <a:buNone/>
            </a:pPr>
            <a:r>
              <a:rPr lang="en-US" sz="2000"/>
              <a:t>  $("div").animate({</a:t>
            </a:r>
            <a:endParaRPr sz="2000"/>
          </a:p>
          <a:p>
            <a:pPr indent="0" lvl="1" marL="457200" rtl="0" algn="l">
              <a:lnSpc>
                <a:spcPct val="90000"/>
              </a:lnSpc>
              <a:spcBef>
                <a:spcPts val="500"/>
              </a:spcBef>
              <a:spcAft>
                <a:spcPts val="0"/>
              </a:spcAft>
              <a:buClr>
                <a:schemeClr val="dk1"/>
              </a:buClr>
              <a:buSzPts val="2000"/>
              <a:buNone/>
            </a:pPr>
            <a:r>
              <a:rPr lang="en-US" sz="2000"/>
              <a:t>    left: '250px',</a:t>
            </a:r>
            <a:endParaRPr sz="2000"/>
          </a:p>
          <a:p>
            <a:pPr indent="0" lvl="1" marL="457200" rtl="0" algn="l">
              <a:lnSpc>
                <a:spcPct val="90000"/>
              </a:lnSpc>
              <a:spcBef>
                <a:spcPts val="500"/>
              </a:spcBef>
              <a:spcAft>
                <a:spcPts val="0"/>
              </a:spcAft>
              <a:buClr>
                <a:schemeClr val="dk1"/>
              </a:buClr>
              <a:buSzPts val="2000"/>
              <a:buNone/>
            </a:pPr>
            <a:r>
              <a:rPr lang="en-US" sz="2000"/>
              <a:t>    height: '+=150px',</a:t>
            </a:r>
            <a:endParaRPr sz="2000"/>
          </a:p>
          <a:p>
            <a:pPr indent="0" lvl="1" marL="457200" rtl="0" algn="l">
              <a:lnSpc>
                <a:spcPct val="90000"/>
              </a:lnSpc>
              <a:spcBef>
                <a:spcPts val="500"/>
              </a:spcBef>
              <a:spcAft>
                <a:spcPts val="0"/>
              </a:spcAft>
              <a:buClr>
                <a:schemeClr val="dk1"/>
              </a:buClr>
              <a:buSzPts val="2000"/>
              <a:buNone/>
            </a:pPr>
            <a:r>
              <a:rPr lang="en-US" sz="2000"/>
              <a:t>    width: '+=150px'</a:t>
            </a:r>
            <a:endParaRPr sz="2000"/>
          </a:p>
          <a:p>
            <a:pPr indent="0" lvl="1" marL="457200" rtl="0" algn="l">
              <a:lnSpc>
                <a:spcPct val="90000"/>
              </a:lnSpc>
              <a:spcBef>
                <a:spcPts val="500"/>
              </a:spcBef>
              <a:spcAft>
                <a:spcPts val="0"/>
              </a:spcAft>
              <a:buClr>
                <a:schemeClr val="dk1"/>
              </a:buClr>
              <a:buSzPts val="2000"/>
              <a:buNone/>
            </a:pPr>
            <a:r>
              <a:rPr lang="en-US" sz="2000"/>
              <a:t>  });</a:t>
            </a:r>
            <a:endParaRPr sz="2000"/>
          </a:p>
          <a:p>
            <a:pPr indent="0" lvl="1" marL="457200" rtl="0" algn="l">
              <a:lnSpc>
                <a:spcPct val="90000"/>
              </a:lnSpc>
              <a:spcBef>
                <a:spcPts val="500"/>
              </a:spcBef>
              <a:spcAft>
                <a:spcPts val="0"/>
              </a:spcAft>
              <a:buClr>
                <a:schemeClr val="dk1"/>
              </a:buClr>
              <a:buSzPts val="2000"/>
              <a:buNone/>
            </a:pPr>
            <a:r>
              <a:rPr lang="en-US" sz="2000"/>
              <a:t>});  </a:t>
            </a:r>
            <a:endParaRPr sz="2000"/>
          </a:p>
          <a:p>
            <a:pPr indent="0" lvl="0" marL="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idx="1" type="body"/>
          </p:nvPr>
        </p:nvSpPr>
        <p:spPr>
          <a:xfrm>
            <a:off x="838200" y="39370"/>
            <a:ext cx="10515600" cy="640016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000"/>
              <a:buNone/>
            </a:pPr>
            <a:r>
              <a:rPr b="1" lang="en-US" sz="2000"/>
              <a:t>jQuery animate() - Using Pre-defined Values</a:t>
            </a:r>
            <a:endParaRPr sz="2000"/>
          </a:p>
          <a:p>
            <a:pPr indent="-228600" lvl="0" marL="228600" rtl="0" algn="l">
              <a:lnSpc>
                <a:spcPct val="90000"/>
              </a:lnSpc>
              <a:spcBef>
                <a:spcPts val="1000"/>
              </a:spcBef>
              <a:spcAft>
                <a:spcPts val="0"/>
              </a:spcAft>
              <a:buClr>
                <a:schemeClr val="dk1"/>
              </a:buClr>
              <a:buSzPts val="2000"/>
              <a:buChar char="•"/>
            </a:pPr>
            <a:r>
              <a:rPr lang="en-US" sz="2000"/>
              <a:t>You can even specify a property's animation value as "show", "hide", or "toggle":</a:t>
            </a:r>
            <a:endParaRPr sz="2000"/>
          </a:p>
          <a:p>
            <a:pPr indent="0" lvl="1" marL="457200" rtl="0" algn="l">
              <a:lnSpc>
                <a:spcPct val="90000"/>
              </a:lnSpc>
              <a:spcBef>
                <a:spcPts val="500"/>
              </a:spcBef>
              <a:spcAft>
                <a:spcPts val="0"/>
              </a:spcAft>
              <a:buClr>
                <a:schemeClr val="dk1"/>
              </a:buClr>
              <a:buSzPts val="2000"/>
              <a:buNone/>
            </a:pPr>
            <a:r>
              <a:rPr lang="en-US" sz="2000"/>
              <a:t>$("button").click(function(){</a:t>
            </a:r>
            <a:endParaRPr sz="2000"/>
          </a:p>
          <a:p>
            <a:pPr indent="0" lvl="1" marL="457200" rtl="0" algn="l">
              <a:lnSpc>
                <a:spcPct val="90000"/>
              </a:lnSpc>
              <a:spcBef>
                <a:spcPts val="500"/>
              </a:spcBef>
              <a:spcAft>
                <a:spcPts val="0"/>
              </a:spcAft>
              <a:buClr>
                <a:schemeClr val="dk1"/>
              </a:buClr>
              <a:buSzPts val="2000"/>
              <a:buNone/>
            </a:pPr>
            <a:r>
              <a:rPr lang="en-US" sz="2000"/>
              <a:t>  $("div").animate({</a:t>
            </a:r>
            <a:endParaRPr sz="2000"/>
          </a:p>
          <a:p>
            <a:pPr indent="0" lvl="1" marL="457200" rtl="0" algn="l">
              <a:lnSpc>
                <a:spcPct val="90000"/>
              </a:lnSpc>
              <a:spcBef>
                <a:spcPts val="500"/>
              </a:spcBef>
              <a:spcAft>
                <a:spcPts val="0"/>
              </a:spcAft>
              <a:buClr>
                <a:schemeClr val="dk1"/>
              </a:buClr>
              <a:buSzPts val="2000"/>
              <a:buNone/>
            </a:pPr>
            <a:r>
              <a:rPr lang="en-US" sz="2000"/>
              <a:t>    height: 'toggle'</a:t>
            </a:r>
            <a:endParaRPr sz="2000"/>
          </a:p>
          <a:p>
            <a:pPr indent="0" lvl="1" marL="457200" rtl="0" algn="l">
              <a:lnSpc>
                <a:spcPct val="90000"/>
              </a:lnSpc>
              <a:spcBef>
                <a:spcPts val="500"/>
              </a:spcBef>
              <a:spcAft>
                <a:spcPts val="0"/>
              </a:spcAft>
              <a:buClr>
                <a:schemeClr val="dk1"/>
              </a:buClr>
              <a:buSzPts val="2000"/>
              <a:buNone/>
            </a:pPr>
            <a:r>
              <a:rPr lang="en-US" sz="2000"/>
              <a:t>  });</a:t>
            </a:r>
            <a:endParaRPr sz="2000"/>
          </a:p>
          <a:p>
            <a:pPr indent="0" lvl="1" marL="457200" rtl="0" algn="l">
              <a:lnSpc>
                <a:spcPct val="90000"/>
              </a:lnSpc>
              <a:spcBef>
                <a:spcPts val="500"/>
              </a:spcBef>
              <a:spcAft>
                <a:spcPts val="0"/>
              </a:spcAft>
              <a:buClr>
                <a:schemeClr val="dk1"/>
              </a:buClr>
              <a:buSzPts val="2000"/>
              <a:buNone/>
            </a:pPr>
            <a:r>
              <a:rPr lang="en-US" sz="2000"/>
              <a:t>});  </a:t>
            </a:r>
            <a:endParaRPr sz="2000"/>
          </a:p>
          <a:p>
            <a:pPr indent="0" lvl="0" marL="0" rtl="0" algn="l">
              <a:lnSpc>
                <a:spcPct val="90000"/>
              </a:lnSpc>
              <a:spcBef>
                <a:spcPts val="1000"/>
              </a:spcBef>
              <a:spcAft>
                <a:spcPts val="0"/>
              </a:spcAft>
              <a:buClr>
                <a:schemeClr val="dk1"/>
              </a:buClr>
              <a:buSzPts val="2000"/>
              <a:buNone/>
            </a:pPr>
            <a:r>
              <a:rPr b="1" lang="en-US" sz="2000"/>
              <a:t>jQuery animate() - Uses Queue Functionality</a:t>
            </a:r>
            <a:endParaRPr b="1" sz="2000"/>
          </a:p>
          <a:p>
            <a:pPr indent="-228600" lvl="0" marL="228600" rtl="0" algn="l">
              <a:lnSpc>
                <a:spcPct val="90000"/>
              </a:lnSpc>
              <a:spcBef>
                <a:spcPts val="1000"/>
              </a:spcBef>
              <a:spcAft>
                <a:spcPts val="0"/>
              </a:spcAft>
              <a:buClr>
                <a:schemeClr val="dk1"/>
              </a:buClr>
              <a:buSzPts val="2000"/>
              <a:buChar char="•"/>
            </a:pPr>
            <a:r>
              <a:rPr lang="en-US" sz="2000"/>
              <a:t>By default, jQuery comes with queue functionality for animations.</a:t>
            </a:r>
            <a:endParaRPr sz="2000"/>
          </a:p>
          <a:p>
            <a:pPr indent="-228600" lvl="0" marL="228600" rtl="0" algn="l">
              <a:lnSpc>
                <a:spcPct val="90000"/>
              </a:lnSpc>
              <a:spcBef>
                <a:spcPts val="1000"/>
              </a:spcBef>
              <a:spcAft>
                <a:spcPts val="0"/>
              </a:spcAft>
              <a:buClr>
                <a:schemeClr val="dk1"/>
              </a:buClr>
              <a:buSzPts val="2000"/>
              <a:buChar char="•"/>
            </a:pPr>
            <a:r>
              <a:rPr lang="en-US" sz="2000"/>
              <a:t>This means that if you write multiple animate() calls after each other, jQuery creates an "internal" queue with these method calls. Then it runs the animate calls ONE by ONE.</a:t>
            </a:r>
            <a:endParaRPr sz="2000"/>
          </a:p>
          <a:p>
            <a:pPr indent="-228600" lvl="0" marL="228600" rtl="0" algn="l">
              <a:lnSpc>
                <a:spcPct val="90000"/>
              </a:lnSpc>
              <a:spcBef>
                <a:spcPts val="1000"/>
              </a:spcBef>
              <a:spcAft>
                <a:spcPts val="0"/>
              </a:spcAft>
              <a:buClr>
                <a:schemeClr val="dk1"/>
              </a:buClr>
              <a:buSzPts val="2000"/>
              <a:buChar char="•"/>
            </a:pPr>
            <a:r>
              <a:rPr lang="en-US" sz="2000"/>
              <a:t>So, if you want to perform different animations after each other, we take advantage of the queue functionality:</a:t>
            </a:r>
            <a:endParaRPr sz="2000"/>
          </a:p>
          <a:p>
            <a:pPr indent="0" lvl="1" marL="457200" rtl="0" algn="l">
              <a:lnSpc>
                <a:spcPct val="90000"/>
              </a:lnSpc>
              <a:spcBef>
                <a:spcPts val="500"/>
              </a:spcBef>
              <a:spcAft>
                <a:spcPts val="0"/>
              </a:spcAft>
              <a:buClr>
                <a:schemeClr val="dk1"/>
              </a:buClr>
              <a:buSzPts val="2000"/>
              <a:buNone/>
            </a:pPr>
            <a:r>
              <a:rPr lang="en-US" sz="2000"/>
              <a:t>$("button").click(function(){</a:t>
            </a:r>
            <a:endParaRPr sz="2000"/>
          </a:p>
          <a:p>
            <a:pPr indent="0" lvl="1" marL="457200" rtl="0" algn="l">
              <a:lnSpc>
                <a:spcPct val="90000"/>
              </a:lnSpc>
              <a:spcBef>
                <a:spcPts val="500"/>
              </a:spcBef>
              <a:spcAft>
                <a:spcPts val="0"/>
              </a:spcAft>
              <a:buClr>
                <a:schemeClr val="dk1"/>
              </a:buClr>
              <a:buSzPts val="2000"/>
              <a:buNone/>
            </a:pPr>
            <a:r>
              <a:rPr lang="en-US" sz="2000"/>
              <a:t>  var div = $("div");</a:t>
            </a:r>
            <a:endParaRPr sz="2000"/>
          </a:p>
          <a:p>
            <a:pPr indent="0" lvl="1" marL="457200" rtl="0" algn="l">
              <a:lnSpc>
                <a:spcPct val="90000"/>
              </a:lnSpc>
              <a:spcBef>
                <a:spcPts val="500"/>
              </a:spcBef>
              <a:spcAft>
                <a:spcPts val="0"/>
              </a:spcAft>
              <a:buClr>
                <a:schemeClr val="dk1"/>
              </a:buClr>
              <a:buSzPts val="2000"/>
              <a:buNone/>
            </a:pPr>
            <a:r>
              <a:rPr lang="en-US" sz="2000"/>
              <a:t>  div.animate({height: '300px', opacity: '0.4'}, "slow");</a:t>
            </a:r>
            <a:endParaRPr sz="2000"/>
          </a:p>
          <a:p>
            <a:pPr indent="0" lvl="1" marL="457200" rtl="0" algn="l">
              <a:lnSpc>
                <a:spcPct val="90000"/>
              </a:lnSpc>
              <a:spcBef>
                <a:spcPts val="500"/>
              </a:spcBef>
              <a:spcAft>
                <a:spcPts val="0"/>
              </a:spcAft>
              <a:buClr>
                <a:schemeClr val="dk1"/>
              </a:buClr>
              <a:buSzPts val="2000"/>
              <a:buNone/>
            </a:pPr>
            <a:r>
              <a:rPr lang="en-US" sz="2000"/>
              <a:t>  div.animate({width: '300px', opacity: '0.8'}, "slow");</a:t>
            </a:r>
            <a:endParaRPr sz="2000"/>
          </a:p>
          <a:p>
            <a:pPr indent="0" lvl="1" marL="457200" rtl="0" algn="l">
              <a:lnSpc>
                <a:spcPct val="90000"/>
              </a:lnSpc>
              <a:spcBef>
                <a:spcPts val="500"/>
              </a:spcBef>
              <a:spcAft>
                <a:spcPts val="0"/>
              </a:spcAft>
              <a:buClr>
                <a:schemeClr val="dk1"/>
              </a:buClr>
              <a:buSzPts val="2000"/>
              <a:buNone/>
            </a:pPr>
            <a:r>
              <a:rPr lang="en-US" sz="2000"/>
              <a:t>  div.animate({height: '100px', opacity: '0.4'}, "slow");</a:t>
            </a:r>
            <a:endParaRPr sz="2000"/>
          </a:p>
          <a:p>
            <a:pPr indent="0" lvl="1" marL="457200" rtl="0" algn="l">
              <a:lnSpc>
                <a:spcPct val="90000"/>
              </a:lnSpc>
              <a:spcBef>
                <a:spcPts val="500"/>
              </a:spcBef>
              <a:spcAft>
                <a:spcPts val="0"/>
              </a:spcAft>
              <a:buClr>
                <a:schemeClr val="dk1"/>
              </a:buClr>
              <a:buSzPts val="2000"/>
              <a:buNone/>
            </a:pPr>
            <a:r>
              <a:rPr lang="en-US" sz="2000"/>
              <a:t>  div.animate({width: '100px', opacity: '0.8'}, "slow");</a:t>
            </a:r>
            <a:endParaRPr sz="2000"/>
          </a:p>
          <a:p>
            <a:pPr indent="0" lvl="1" marL="457200" rtl="0" algn="l">
              <a:lnSpc>
                <a:spcPct val="90000"/>
              </a:lnSpc>
              <a:spcBef>
                <a:spcPts val="500"/>
              </a:spcBef>
              <a:spcAft>
                <a:spcPts val="0"/>
              </a:spcAft>
              <a:buClr>
                <a:schemeClr val="dk1"/>
              </a:buClr>
              <a:buSzPts val="2000"/>
              <a:buNone/>
            </a:pPr>
            <a:r>
              <a:rPr lang="en-US" sz="2000"/>
              <a:t>});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838200" y="31750"/>
            <a:ext cx="10515600" cy="9334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jQuery Stop Animations</a:t>
            </a:r>
            <a:endParaRPr/>
          </a:p>
        </p:txBody>
      </p:sp>
      <p:sp>
        <p:nvSpPr>
          <p:cNvPr id="211" name="Google Shape;211;p27"/>
          <p:cNvSpPr txBox="1"/>
          <p:nvPr>
            <p:ph idx="1" type="body"/>
          </p:nvPr>
        </p:nvSpPr>
        <p:spPr>
          <a:xfrm>
            <a:off x="838200" y="802640"/>
            <a:ext cx="10895965" cy="599122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lang="en-US" sz="2000"/>
              <a:t>The jQuery stop() method is used to stop animations or effects before it is finished.</a:t>
            </a:r>
            <a:endParaRPr sz="2000"/>
          </a:p>
          <a:p>
            <a:pPr indent="-228600" lvl="0" marL="228600" rtl="0" algn="l">
              <a:lnSpc>
                <a:spcPct val="90000"/>
              </a:lnSpc>
              <a:spcBef>
                <a:spcPts val="1000"/>
              </a:spcBef>
              <a:spcAft>
                <a:spcPts val="0"/>
              </a:spcAft>
              <a:buClr>
                <a:schemeClr val="dk1"/>
              </a:buClr>
              <a:buSzPts val="2000"/>
              <a:buChar char="•"/>
            </a:pPr>
            <a:r>
              <a:rPr lang="en-US" sz="2000"/>
              <a:t>The stop() method works for all jQuery effect functions, including sliding, fading and custom animations.</a:t>
            </a:r>
            <a:endParaRPr sz="2000"/>
          </a:p>
          <a:p>
            <a:pPr indent="-228600" lvl="0" marL="228600" rtl="0" algn="l">
              <a:lnSpc>
                <a:spcPct val="90000"/>
              </a:lnSpc>
              <a:spcBef>
                <a:spcPts val="1000"/>
              </a:spcBef>
              <a:spcAft>
                <a:spcPts val="0"/>
              </a:spcAft>
              <a:buClr>
                <a:schemeClr val="dk1"/>
              </a:buClr>
              <a:buSzPts val="2000"/>
              <a:buChar char="•"/>
            </a:pPr>
            <a:r>
              <a:rPr lang="en-US" sz="2000"/>
              <a:t>Syntax:</a:t>
            </a:r>
            <a:endParaRPr sz="2000"/>
          </a:p>
          <a:p>
            <a:pPr indent="0" lvl="1" marL="457200" rtl="0" algn="l">
              <a:lnSpc>
                <a:spcPct val="90000"/>
              </a:lnSpc>
              <a:spcBef>
                <a:spcPts val="500"/>
              </a:spcBef>
              <a:spcAft>
                <a:spcPts val="0"/>
              </a:spcAft>
              <a:buClr>
                <a:schemeClr val="dk1"/>
              </a:buClr>
              <a:buSzPts val="2000"/>
              <a:buNone/>
            </a:pPr>
            <a:r>
              <a:rPr lang="en-US" sz="2000"/>
              <a:t>$(selector).stop(stopAll,goToEnd);</a:t>
            </a:r>
            <a:endParaRPr sz="2000"/>
          </a:p>
          <a:p>
            <a:pPr indent="-228600" lvl="0" marL="228600" rtl="0" algn="l">
              <a:lnSpc>
                <a:spcPct val="90000"/>
              </a:lnSpc>
              <a:spcBef>
                <a:spcPts val="1000"/>
              </a:spcBef>
              <a:spcAft>
                <a:spcPts val="0"/>
              </a:spcAft>
              <a:buClr>
                <a:schemeClr val="dk1"/>
              </a:buClr>
              <a:buSzPts val="2000"/>
              <a:buChar char="•"/>
            </a:pPr>
            <a:r>
              <a:rPr lang="en-US" sz="2000"/>
              <a:t>The optional stopAll parameter specifies whether also the animation queue should be cleared or not. Default is false, which means that only the active animation will be stopped, allowing any queued animations to be performed afterwards.</a:t>
            </a:r>
            <a:endParaRPr sz="2000"/>
          </a:p>
          <a:p>
            <a:pPr indent="-228600" lvl="0" marL="228600" rtl="0" algn="l">
              <a:lnSpc>
                <a:spcPct val="90000"/>
              </a:lnSpc>
              <a:spcBef>
                <a:spcPts val="1000"/>
              </a:spcBef>
              <a:spcAft>
                <a:spcPts val="0"/>
              </a:spcAft>
              <a:buClr>
                <a:schemeClr val="dk1"/>
              </a:buClr>
              <a:buSzPts val="2000"/>
              <a:buChar char="•"/>
            </a:pPr>
            <a:r>
              <a:rPr lang="en-US" sz="2000"/>
              <a:t>The optional goToEnd parameter specifies whether or not to complete the current animation immediately. Default is false.</a:t>
            </a:r>
            <a:endParaRPr sz="2000"/>
          </a:p>
          <a:p>
            <a:pPr indent="-228600" lvl="0" marL="228600" rtl="0" algn="l">
              <a:lnSpc>
                <a:spcPct val="90000"/>
              </a:lnSpc>
              <a:spcBef>
                <a:spcPts val="1000"/>
              </a:spcBef>
              <a:spcAft>
                <a:spcPts val="0"/>
              </a:spcAft>
              <a:buClr>
                <a:schemeClr val="dk1"/>
              </a:buClr>
              <a:buSzPts val="2000"/>
              <a:buChar char="•"/>
            </a:pPr>
            <a:r>
              <a:rPr lang="en-US" sz="2000"/>
              <a:t>So, by default, the stop() method kills the current animation being performed on the selected element.</a:t>
            </a:r>
            <a:endParaRPr sz="2000"/>
          </a:p>
          <a:p>
            <a:pPr indent="-228600" lvl="0" marL="228600" rtl="0" algn="l">
              <a:lnSpc>
                <a:spcPct val="90000"/>
              </a:lnSpc>
              <a:spcBef>
                <a:spcPts val="1000"/>
              </a:spcBef>
              <a:spcAft>
                <a:spcPts val="0"/>
              </a:spcAft>
              <a:buClr>
                <a:schemeClr val="dk1"/>
              </a:buClr>
              <a:buSzPts val="2000"/>
              <a:buChar char="•"/>
            </a:pPr>
            <a:r>
              <a:rPr lang="en-US" sz="2000"/>
              <a:t>The following example demonstrates the stop() method, with no parameters:</a:t>
            </a:r>
            <a:endParaRPr sz="2000"/>
          </a:p>
          <a:p>
            <a:pPr indent="0" lvl="0" marL="0" rtl="0" algn="l">
              <a:lnSpc>
                <a:spcPct val="90000"/>
              </a:lnSpc>
              <a:spcBef>
                <a:spcPts val="1000"/>
              </a:spcBef>
              <a:spcAft>
                <a:spcPts val="0"/>
              </a:spcAft>
              <a:buClr>
                <a:schemeClr val="dk1"/>
              </a:buClr>
              <a:buSzPts val="2000"/>
              <a:buNone/>
            </a:pPr>
            <a:r>
              <a:rPr b="1" lang="en-US" sz="2000"/>
              <a:t>Example</a:t>
            </a:r>
            <a:endParaRPr sz="2000"/>
          </a:p>
          <a:p>
            <a:pPr indent="0" lvl="1" marL="457200" rtl="0" algn="l">
              <a:lnSpc>
                <a:spcPct val="90000"/>
              </a:lnSpc>
              <a:spcBef>
                <a:spcPts val="500"/>
              </a:spcBef>
              <a:spcAft>
                <a:spcPts val="0"/>
              </a:spcAft>
              <a:buClr>
                <a:schemeClr val="dk1"/>
              </a:buClr>
              <a:buSzPts val="2000"/>
              <a:buNone/>
            </a:pPr>
            <a:r>
              <a:rPr lang="en-US" sz="2000"/>
              <a:t>$("#stop").click(function(){</a:t>
            </a:r>
            <a:endParaRPr sz="2000"/>
          </a:p>
          <a:p>
            <a:pPr indent="0" lvl="1" marL="457200" rtl="0" algn="l">
              <a:lnSpc>
                <a:spcPct val="90000"/>
              </a:lnSpc>
              <a:spcBef>
                <a:spcPts val="500"/>
              </a:spcBef>
              <a:spcAft>
                <a:spcPts val="0"/>
              </a:spcAft>
              <a:buClr>
                <a:schemeClr val="dk1"/>
              </a:buClr>
              <a:buSzPts val="2000"/>
              <a:buNone/>
            </a:pPr>
            <a:r>
              <a:rPr lang="en-US" sz="2000"/>
              <a:t>  $("#panel").stop();</a:t>
            </a:r>
            <a:endParaRPr sz="2000"/>
          </a:p>
          <a:p>
            <a:pPr indent="0" lvl="1" marL="457200" rtl="0" algn="l">
              <a:lnSpc>
                <a:spcPct val="90000"/>
              </a:lnSpc>
              <a:spcBef>
                <a:spcPts val="500"/>
              </a:spcBef>
              <a:spcAft>
                <a:spcPts val="0"/>
              </a:spcAft>
              <a:buClr>
                <a:schemeClr val="dk1"/>
              </a:buClr>
              <a:buSzPts val="2000"/>
              <a:buNone/>
            </a:pPr>
            <a:r>
              <a:rPr lang="en-US" sz="2000"/>
              <a:t>});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838200" y="-22225"/>
            <a:ext cx="10515600" cy="881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jQuery Callback Functions</a:t>
            </a:r>
            <a:endParaRPr/>
          </a:p>
        </p:txBody>
      </p:sp>
      <p:sp>
        <p:nvSpPr>
          <p:cNvPr id="217" name="Google Shape;217;p28"/>
          <p:cNvSpPr txBox="1"/>
          <p:nvPr>
            <p:ph idx="1" type="body"/>
          </p:nvPr>
        </p:nvSpPr>
        <p:spPr>
          <a:xfrm>
            <a:off x="838200" y="690880"/>
            <a:ext cx="11086465" cy="5730875"/>
          </a:xfrm>
          <a:prstGeom prst="rect">
            <a:avLst/>
          </a:prstGeom>
          <a:noFill/>
          <a:ln>
            <a:noFill/>
          </a:ln>
        </p:spPr>
        <p:txBody>
          <a:bodyPr anchorCtr="0" anchor="t" bIns="45700" lIns="91425" spcFirstLastPara="1" rIns="91425" wrap="square" tIns="45700">
            <a:normAutofit fontScale="97500"/>
          </a:bodyPr>
          <a:lstStyle/>
          <a:p>
            <a:pPr indent="-228600" lvl="0" marL="228600" rtl="0" algn="l">
              <a:lnSpc>
                <a:spcPct val="90000"/>
              </a:lnSpc>
              <a:spcBef>
                <a:spcPts val="0"/>
              </a:spcBef>
              <a:spcAft>
                <a:spcPts val="0"/>
              </a:spcAft>
              <a:buClr>
                <a:schemeClr val="dk1"/>
              </a:buClr>
              <a:buSzPct val="100000"/>
              <a:buChar char="•"/>
            </a:pPr>
            <a:r>
              <a:rPr lang="en-US"/>
              <a:t>A callback function is executed after the current effect is 100% finished.</a:t>
            </a:r>
            <a:endParaRPr/>
          </a:p>
          <a:p>
            <a:pPr indent="-228600" lvl="0" marL="228600" rtl="0" algn="l">
              <a:lnSpc>
                <a:spcPct val="90000"/>
              </a:lnSpc>
              <a:spcBef>
                <a:spcPts val="1000"/>
              </a:spcBef>
              <a:spcAft>
                <a:spcPts val="0"/>
              </a:spcAft>
              <a:buClr>
                <a:schemeClr val="dk1"/>
              </a:buClr>
              <a:buSzPct val="100000"/>
              <a:buChar char="•"/>
            </a:pPr>
            <a:r>
              <a:rPr lang="en-US"/>
              <a:t>JavaScript statements are executed line by line. However, with effects, the next line of code can be run even though the effect is not finished. This can create errors.</a:t>
            </a:r>
            <a:endParaRPr/>
          </a:p>
          <a:p>
            <a:pPr indent="-228600" lvl="0" marL="228600" rtl="0" algn="l">
              <a:lnSpc>
                <a:spcPct val="90000"/>
              </a:lnSpc>
              <a:spcBef>
                <a:spcPts val="1000"/>
              </a:spcBef>
              <a:spcAft>
                <a:spcPts val="0"/>
              </a:spcAft>
              <a:buClr>
                <a:schemeClr val="dk1"/>
              </a:buClr>
              <a:buSzPct val="100000"/>
              <a:buChar char="•"/>
            </a:pPr>
            <a:r>
              <a:rPr lang="en-US"/>
              <a:t>To prevent this, you can create a callback function.</a:t>
            </a:r>
            <a:endParaRPr/>
          </a:p>
          <a:p>
            <a:pPr indent="-228600" lvl="0" marL="228600" rtl="0" algn="l">
              <a:lnSpc>
                <a:spcPct val="90000"/>
              </a:lnSpc>
              <a:spcBef>
                <a:spcPts val="1000"/>
              </a:spcBef>
              <a:spcAft>
                <a:spcPts val="0"/>
              </a:spcAft>
              <a:buClr>
                <a:schemeClr val="dk1"/>
              </a:buClr>
              <a:buSzPct val="100000"/>
              <a:buChar char="•"/>
            </a:pPr>
            <a:r>
              <a:rPr lang="en-US"/>
              <a:t>A callback function is executed after the current effect is finished.</a:t>
            </a:r>
            <a:endParaRPr/>
          </a:p>
          <a:p>
            <a:pPr indent="0" lvl="2" marL="228600" rtl="0" algn="l">
              <a:lnSpc>
                <a:spcPct val="90000"/>
              </a:lnSpc>
              <a:spcBef>
                <a:spcPts val="500"/>
              </a:spcBef>
              <a:spcAft>
                <a:spcPts val="0"/>
              </a:spcAft>
              <a:buClr>
                <a:schemeClr val="dk1"/>
              </a:buClr>
              <a:buSzPct val="100000"/>
              <a:buNone/>
            </a:pPr>
            <a:r>
              <a:rPr lang="en-US" sz="2330"/>
              <a:t>	$(selector).hide(speed,callback);</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$("button").click(function(){</a:t>
            </a:r>
            <a:endParaRPr/>
          </a:p>
          <a:p>
            <a:pPr indent="0" lvl="1" marL="457200" rtl="0" algn="l">
              <a:lnSpc>
                <a:spcPct val="90000"/>
              </a:lnSpc>
              <a:spcBef>
                <a:spcPts val="500"/>
              </a:spcBef>
              <a:spcAft>
                <a:spcPts val="0"/>
              </a:spcAft>
              <a:buClr>
                <a:schemeClr val="dk1"/>
              </a:buClr>
              <a:buSzPct val="100000"/>
              <a:buNone/>
            </a:pPr>
            <a:r>
              <a:rPr lang="en-US"/>
              <a:t>  $("p").hide("slow", function(){</a:t>
            </a:r>
            <a:endParaRPr/>
          </a:p>
          <a:p>
            <a:pPr indent="0" lvl="1" marL="457200" rtl="0" algn="l">
              <a:lnSpc>
                <a:spcPct val="90000"/>
              </a:lnSpc>
              <a:spcBef>
                <a:spcPts val="500"/>
              </a:spcBef>
              <a:spcAft>
                <a:spcPts val="0"/>
              </a:spcAft>
              <a:buClr>
                <a:schemeClr val="dk1"/>
              </a:buClr>
              <a:buSzPct val="100000"/>
              <a:buNone/>
            </a:pPr>
            <a:r>
              <a:rPr lang="en-US"/>
              <a:t>    alert("The paragraph is now hidden");</a:t>
            </a:r>
            <a:endParaRPr/>
          </a:p>
          <a:p>
            <a:pPr indent="0" lvl="1" marL="457200" rtl="0" algn="l">
              <a:lnSpc>
                <a:spcPct val="90000"/>
              </a:lnSpc>
              <a:spcBef>
                <a:spcPts val="500"/>
              </a:spcBef>
              <a:spcAft>
                <a:spcPts val="0"/>
              </a:spcAft>
              <a:buClr>
                <a:schemeClr val="dk1"/>
              </a:buClr>
              <a:buSzPct val="100000"/>
              <a:buNone/>
            </a:pPr>
            <a:r>
              <a:rPr lang="en-US"/>
              <a:t>  });</a:t>
            </a:r>
            <a:endParaRPr/>
          </a:p>
          <a:p>
            <a:pPr indent="0" lvl="1" marL="457200" rtl="0" algn="l">
              <a:lnSpc>
                <a:spcPct val="90000"/>
              </a:lnSpc>
              <a:spcBef>
                <a:spcPts val="500"/>
              </a:spcBef>
              <a:spcAft>
                <a:spcPts val="0"/>
              </a:spcAft>
              <a:buClr>
                <a:schemeClr val="dk1"/>
              </a:buClr>
              <a:buSzPct val="100000"/>
              <a:buNone/>
            </a:pPr>
            <a:r>
              <a:rPr lang="en-US"/>
              <a:t>}); </a:t>
            </a:r>
            <a:endParaRPr/>
          </a:p>
        </p:txBody>
      </p:sp>
      <p:sp>
        <p:nvSpPr>
          <p:cNvPr id="218" name="Google Shape;218;p28"/>
          <p:cNvSpPr txBox="1"/>
          <p:nvPr/>
        </p:nvSpPr>
        <p:spPr>
          <a:xfrm>
            <a:off x="7253605" y="4622800"/>
            <a:ext cx="4670425" cy="212280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200" u="none" cap="none" strike="noStrike">
                <a:solidFill>
                  <a:schemeClr val="dk1"/>
                </a:solidFill>
                <a:latin typeface="Calibri"/>
                <a:ea typeface="Calibri"/>
                <a:cs typeface="Calibri"/>
                <a:sym typeface="Calibri"/>
              </a:rPr>
              <a:t>Without callback()</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$("button").click(function(){</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$("p").hide(1000);</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alert("The paragraph is now hidden");</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838200" y="116205"/>
            <a:ext cx="10515600" cy="9169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jQuery - Chaining</a:t>
            </a:r>
            <a:endParaRPr/>
          </a:p>
        </p:txBody>
      </p:sp>
      <p:sp>
        <p:nvSpPr>
          <p:cNvPr id="224" name="Google Shape;224;p29"/>
          <p:cNvSpPr txBox="1"/>
          <p:nvPr>
            <p:ph idx="1" type="body"/>
          </p:nvPr>
        </p:nvSpPr>
        <p:spPr>
          <a:xfrm>
            <a:off x="838200" y="1033145"/>
            <a:ext cx="11068050" cy="56781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With jQuery, you can chain together actions/methods.</a:t>
            </a:r>
            <a:endParaRPr sz="2400"/>
          </a:p>
          <a:p>
            <a:pPr indent="-228600" lvl="0" marL="228600" rtl="0" algn="l">
              <a:lnSpc>
                <a:spcPct val="90000"/>
              </a:lnSpc>
              <a:spcBef>
                <a:spcPts val="1000"/>
              </a:spcBef>
              <a:spcAft>
                <a:spcPts val="0"/>
              </a:spcAft>
              <a:buClr>
                <a:schemeClr val="dk1"/>
              </a:buClr>
              <a:buSzPts val="2400"/>
              <a:buChar char="•"/>
            </a:pPr>
            <a:r>
              <a:rPr lang="en-US" sz="2400"/>
              <a:t>Chaining allows us to run multiple jQuery methods (on the same element) within a single statement.</a:t>
            </a:r>
            <a:endParaRPr sz="2400"/>
          </a:p>
          <a:p>
            <a:pPr indent="-228600" lvl="0" marL="228600" rtl="0" algn="l">
              <a:lnSpc>
                <a:spcPct val="90000"/>
              </a:lnSpc>
              <a:spcBef>
                <a:spcPts val="1000"/>
              </a:spcBef>
              <a:spcAft>
                <a:spcPts val="0"/>
              </a:spcAft>
              <a:buClr>
                <a:schemeClr val="dk1"/>
              </a:buClr>
              <a:buSzPts val="2400"/>
              <a:buChar char="•"/>
            </a:pPr>
            <a:r>
              <a:rPr lang="en-US" sz="2400"/>
              <a:t>Until now we have been writing jQuery statements one at a time (one after the other).</a:t>
            </a:r>
            <a:endParaRPr sz="2400"/>
          </a:p>
          <a:p>
            <a:pPr indent="-228600" lvl="0" marL="228600" rtl="0" algn="l">
              <a:lnSpc>
                <a:spcPct val="90000"/>
              </a:lnSpc>
              <a:spcBef>
                <a:spcPts val="1000"/>
              </a:spcBef>
              <a:spcAft>
                <a:spcPts val="0"/>
              </a:spcAft>
              <a:buClr>
                <a:schemeClr val="dk1"/>
              </a:buClr>
              <a:buSzPts val="2400"/>
              <a:buChar char="•"/>
            </a:pPr>
            <a:r>
              <a:rPr lang="en-US" sz="2400"/>
              <a:t>However, there is a technique called chaining, that allows us to run multiple jQuery commands, one after the other, on the same element(s).</a:t>
            </a:r>
            <a:endParaRPr sz="2400"/>
          </a:p>
          <a:p>
            <a:pPr indent="-228600" lvl="0" marL="228600" rtl="0" algn="l">
              <a:lnSpc>
                <a:spcPct val="90000"/>
              </a:lnSpc>
              <a:spcBef>
                <a:spcPts val="1000"/>
              </a:spcBef>
              <a:spcAft>
                <a:spcPts val="0"/>
              </a:spcAft>
              <a:buClr>
                <a:schemeClr val="dk1"/>
              </a:buClr>
              <a:buSzPts val="2400"/>
              <a:buChar char="•"/>
            </a:pPr>
            <a:r>
              <a:rPr lang="en-US" sz="2400"/>
              <a:t>To chain an action, you simply append the action to the previous action.</a:t>
            </a:r>
            <a:endParaRPr sz="2400"/>
          </a:p>
          <a:p>
            <a:pPr indent="-228600" lvl="0" marL="228600" rtl="0" algn="l">
              <a:lnSpc>
                <a:spcPct val="90000"/>
              </a:lnSpc>
              <a:spcBef>
                <a:spcPts val="1000"/>
              </a:spcBef>
              <a:spcAft>
                <a:spcPts val="0"/>
              </a:spcAft>
              <a:buClr>
                <a:schemeClr val="dk1"/>
              </a:buClr>
              <a:buSzPts val="2400"/>
              <a:buChar char="•"/>
            </a:pPr>
            <a:r>
              <a:rPr lang="en-US" sz="2400"/>
              <a:t>The following example chains together the css(), slideUp(), and slideDown() methods. The "p1" element first changes to red, then it slides up, and then it slides down: </a:t>
            </a:r>
            <a:endParaRPr sz="2400"/>
          </a:p>
          <a:p>
            <a:pPr indent="0" lvl="0" marL="0" rtl="0" algn="l">
              <a:lnSpc>
                <a:spcPct val="90000"/>
              </a:lnSpc>
              <a:spcBef>
                <a:spcPts val="1000"/>
              </a:spcBef>
              <a:spcAft>
                <a:spcPts val="0"/>
              </a:spcAft>
              <a:buClr>
                <a:schemeClr val="dk1"/>
              </a:buClr>
              <a:buSzPts val="2400"/>
              <a:buNone/>
            </a:pPr>
            <a:r>
              <a:rPr lang="en-US" sz="2400"/>
              <a:t>	$("#p1").css("color", "red").slideUp(2000).slideDown(2000);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838200" y="116205"/>
            <a:ext cx="10515600" cy="10236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jQuery - Get Content and Attributes</a:t>
            </a:r>
            <a:endParaRPr/>
          </a:p>
        </p:txBody>
      </p:sp>
      <p:sp>
        <p:nvSpPr>
          <p:cNvPr id="230" name="Google Shape;230;p30"/>
          <p:cNvSpPr txBox="1"/>
          <p:nvPr>
            <p:ph idx="1" type="body"/>
          </p:nvPr>
        </p:nvSpPr>
        <p:spPr>
          <a:xfrm>
            <a:off x="838200" y="1024255"/>
            <a:ext cx="10515600" cy="556323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300"/>
              <a:buChar char="•"/>
            </a:pPr>
            <a:r>
              <a:rPr lang="en-US" sz="2300"/>
              <a:t>Three simple, but useful, jQuery methods for DOM manipulation are:</a:t>
            </a:r>
            <a:endParaRPr sz="2300"/>
          </a:p>
          <a:p>
            <a:pPr indent="-228600" lvl="1" marL="685800" rtl="0" algn="l">
              <a:lnSpc>
                <a:spcPct val="90000"/>
              </a:lnSpc>
              <a:spcBef>
                <a:spcPts val="500"/>
              </a:spcBef>
              <a:spcAft>
                <a:spcPts val="0"/>
              </a:spcAft>
              <a:buClr>
                <a:schemeClr val="dk1"/>
              </a:buClr>
              <a:buSzPts val="2300"/>
              <a:buChar char="•"/>
            </a:pPr>
            <a:r>
              <a:rPr lang="en-US" sz="2300"/>
              <a:t>text() - Sets or returns the text content of selected elements</a:t>
            </a:r>
            <a:endParaRPr sz="2300"/>
          </a:p>
          <a:p>
            <a:pPr indent="-228600" lvl="1" marL="685800" rtl="0" algn="l">
              <a:lnSpc>
                <a:spcPct val="90000"/>
              </a:lnSpc>
              <a:spcBef>
                <a:spcPts val="500"/>
              </a:spcBef>
              <a:spcAft>
                <a:spcPts val="0"/>
              </a:spcAft>
              <a:buClr>
                <a:schemeClr val="dk1"/>
              </a:buClr>
              <a:buSzPts val="2300"/>
              <a:buChar char="•"/>
            </a:pPr>
            <a:r>
              <a:rPr lang="en-US" sz="2300"/>
              <a:t>html() - Sets or returns the content of selected elements (including HTML markup)</a:t>
            </a:r>
            <a:endParaRPr sz="2300"/>
          </a:p>
          <a:p>
            <a:pPr indent="-228600" lvl="1" marL="685800" rtl="0" algn="l">
              <a:lnSpc>
                <a:spcPct val="90000"/>
              </a:lnSpc>
              <a:spcBef>
                <a:spcPts val="500"/>
              </a:spcBef>
              <a:spcAft>
                <a:spcPts val="0"/>
              </a:spcAft>
              <a:buClr>
                <a:schemeClr val="dk1"/>
              </a:buClr>
              <a:buSzPts val="2300"/>
              <a:buChar char="•"/>
            </a:pPr>
            <a:r>
              <a:rPr lang="en-US" sz="2300"/>
              <a:t>val() - Sets or returns the value of form fields</a:t>
            </a:r>
            <a:endParaRPr sz="2300"/>
          </a:p>
          <a:p>
            <a:pPr indent="0" lvl="1" marL="0" rtl="0" algn="l">
              <a:lnSpc>
                <a:spcPct val="90000"/>
              </a:lnSpc>
              <a:spcBef>
                <a:spcPts val="500"/>
              </a:spcBef>
              <a:spcAft>
                <a:spcPts val="0"/>
              </a:spcAft>
              <a:buClr>
                <a:schemeClr val="dk1"/>
              </a:buClr>
              <a:buSzPts val="2300"/>
              <a:buChar char="•"/>
            </a:pPr>
            <a:r>
              <a:rPr b="1" lang="en-US" sz="2300"/>
              <a:t>Example</a:t>
            </a:r>
            <a:endParaRPr sz="2300"/>
          </a:p>
          <a:p>
            <a:pPr indent="0" lvl="1" marL="457200" rtl="0" algn="l">
              <a:lnSpc>
                <a:spcPct val="90000"/>
              </a:lnSpc>
              <a:spcBef>
                <a:spcPts val="500"/>
              </a:spcBef>
              <a:spcAft>
                <a:spcPts val="0"/>
              </a:spcAft>
              <a:buClr>
                <a:schemeClr val="dk1"/>
              </a:buClr>
              <a:buSzPts val="2300"/>
              <a:buNone/>
            </a:pPr>
            <a:r>
              <a:rPr lang="en-US" sz="2300"/>
              <a:t>$("#btn1").click(function(){</a:t>
            </a:r>
            <a:endParaRPr sz="2300"/>
          </a:p>
          <a:p>
            <a:pPr indent="0" lvl="1" marL="457200" rtl="0" algn="l">
              <a:lnSpc>
                <a:spcPct val="90000"/>
              </a:lnSpc>
              <a:spcBef>
                <a:spcPts val="500"/>
              </a:spcBef>
              <a:spcAft>
                <a:spcPts val="0"/>
              </a:spcAft>
              <a:buClr>
                <a:schemeClr val="dk1"/>
              </a:buClr>
              <a:buSzPts val="2300"/>
              <a:buNone/>
            </a:pPr>
            <a:r>
              <a:rPr lang="en-US" sz="2300"/>
              <a:t>  alert("Text: " + $("#test").text());</a:t>
            </a:r>
            <a:endParaRPr sz="2300"/>
          </a:p>
          <a:p>
            <a:pPr indent="0" lvl="1" marL="457200" rtl="0" algn="l">
              <a:lnSpc>
                <a:spcPct val="90000"/>
              </a:lnSpc>
              <a:spcBef>
                <a:spcPts val="500"/>
              </a:spcBef>
              <a:spcAft>
                <a:spcPts val="0"/>
              </a:spcAft>
              <a:buClr>
                <a:schemeClr val="dk1"/>
              </a:buClr>
              <a:buSzPts val="2300"/>
              <a:buNone/>
            </a:pPr>
            <a:r>
              <a:rPr lang="en-US" sz="2300"/>
              <a:t>});</a:t>
            </a:r>
            <a:endParaRPr sz="2300"/>
          </a:p>
          <a:p>
            <a:pPr indent="0" lvl="1" marL="457200" rtl="0" algn="l">
              <a:lnSpc>
                <a:spcPct val="90000"/>
              </a:lnSpc>
              <a:spcBef>
                <a:spcPts val="500"/>
              </a:spcBef>
              <a:spcAft>
                <a:spcPts val="0"/>
              </a:spcAft>
              <a:buClr>
                <a:schemeClr val="dk1"/>
              </a:buClr>
              <a:buSzPts val="2300"/>
              <a:buNone/>
            </a:pPr>
            <a:r>
              <a:rPr lang="en-US" sz="2300"/>
              <a:t>$("#btn2").click(function(){</a:t>
            </a:r>
            <a:endParaRPr sz="2300"/>
          </a:p>
          <a:p>
            <a:pPr indent="0" lvl="1" marL="457200" rtl="0" algn="l">
              <a:lnSpc>
                <a:spcPct val="90000"/>
              </a:lnSpc>
              <a:spcBef>
                <a:spcPts val="500"/>
              </a:spcBef>
              <a:spcAft>
                <a:spcPts val="0"/>
              </a:spcAft>
              <a:buClr>
                <a:schemeClr val="dk1"/>
              </a:buClr>
              <a:buSzPts val="2300"/>
              <a:buNone/>
            </a:pPr>
            <a:r>
              <a:rPr lang="en-US" sz="2300"/>
              <a:t>  alert("HTML: " + $("#test").html());</a:t>
            </a:r>
            <a:endParaRPr sz="2300"/>
          </a:p>
          <a:p>
            <a:pPr indent="0" lvl="1" marL="457200" rtl="0" algn="l">
              <a:lnSpc>
                <a:spcPct val="90000"/>
              </a:lnSpc>
              <a:spcBef>
                <a:spcPts val="500"/>
              </a:spcBef>
              <a:spcAft>
                <a:spcPts val="0"/>
              </a:spcAft>
              <a:buClr>
                <a:schemeClr val="dk1"/>
              </a:buClr>
              <a:buSzPts val="2300"/>
              <a:buNone/>
            </a:pPr>
            <a:r>
              <a:rPr lang="en-US" sz="2300"/>
              <a:t>});</a:t>
            </a:r>
            <a:endParaRPr sz="2300"/>
          </a:p>
          <a:p>
            <a:pPr indent="0" lvl="1" marL="457200" rtl="0" algn="l">
              <a:lnSpc>
                <a:spcPct val="90000"/>
              </a:lnSpc>
              <a:spcBef>
                <a:spcPts val="500"/>
              </a:spcBef>
              <a:spcAft>
                <a:spcPts val="0"/>
              </a:spcAft>
              <a:buClr>
                <a:schemeClr val="dk1"/>
              </a:buClr>
              <a:buSzPts val="2300"/>
              <a:buNone/>
            </a:pPr>
            <a:r>
              <a:rPr lang="en-US" sz="2300"/>
              <a:t>$("#btn1").click(function(){</a:t>
            </a:r>
            <a:endParaRPr sz="2300"/>
          </a:p>
          <a:p>
            <a:pPr indent="0" lvl="1" marL="457200" rtl="0" algn="l">
              <a:lnSpc>
                <a:spcPct val="90000"/>
              </a:lnSpc>
              <a:spcBef>
                <a:spcPts val="500"/>
              </a:spcBef>
              <a:spcAft>
                <a:spcPts val="0"/>
              </a:spcAft>
              <a:buClr>
                <a:schemeClr val="dk1"/>
              </a:buClr>
              <a:buSzPts val="2300"/>
              <a:buNone/>
            </a:pPr>
            <a:r>
              <a:rPr lang="en-US" sz="2300"/>
              <a:t>  alert("Value: " + $("#test").val());</a:t>
            </a:r>
            <a:endParaRPr sz="2300"/>
          </a:p>
          <a:p>
            <a:pPr indent="0" lvl="1" marL="457200" rtl="0" algn="l">
              <a:lnSpc>
                <a:spcPct val="90000"/>
              </a:lnSpc>
              <a:spcBef>
                <a:spcPts val="500"/>
              </a:spcBef>
              <a:spcAft>
                <a:spcPts val="0"/>
              </a:spcAft>
              <a:buClr>
                <a:schemeClr val="dk1"/>
              </a:buClr>
              <a:buSzPts val="2300"/>
              <a:buNone/>
            </a:pPr>
            <a:r>
              <a:rPr lang="en-US" sz="2300"/>
              <a:t>});</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title"/>
          </p:nvPr>
        </p:nvSpPr>
        <p:spPr>
          <a:xfrm>
            <a:off x="838200" y="151765"/>
            <a:ext cx="10515600" cy="10236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Adding jQuery to Your Web Pages</a:t>
            </a:r>
            <a:endParaRPr/>
          </a:p>
        </p:txBody>
      </p:sp>
      <p:sp>
        <p:nvSpPr>
          <p:cNvPr id="88" name="Google Shape;88;p3"/>
          <p:cNvSpPr txBox="1"/>
          <p:nvPr>
            <p:ph idx="1" type="body"/>
          </p:nvPr>
        </p:nvSpPr>
        <p:spPr>
          <a:xfrm>
            <a:off x="570865" y="1059815"/>
            <a:ext cx="11407140" cy="5598795"/>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000"/>
              <a:buAutoNum type="arabicPeriod"/>
            </a:pPr>
            <a:r>
              <a:rPr lang="en-US" sz="2000"/>
              <a:t>Download the jQuery library from jQuery.com</a:t>
            </a:r>
            <a:endParaRPr sz="2000"/>
          </a:p>
          <a:p>
            <a:pPr indent="-514350" lvl="0" marL="514350" rtl="0" algn="l">
              <a:lnSpc>
                <a:spcPct val="90000"/>
              </a:lnSpc>
              <a:spcBef>
                <a:spcPts val="1000"/>
              </a:spcBef>
              <a:spcAft>
                <a:spcPts val="0"/>
              </a:spcAft>
              <a:buClr>
                <a:schemeClr val="dk1"/>
              </a:buClr>
              <a:buSzPts val="2000"/>
              <a:buAutoNum type="arabicPeriod"/>
            </a:pPr>
            <a:r>
              <a:rPr lang="en-US" sz="2000"/>
              <a:t>Include jQuery from a CDN, like Google</a:t>
            </a:r>
            <a:endParaRPr sz="2000"/>
          </a:p>
          <a:p>
            <a:pPr indent="0" lvl="0" marL="0" rtl="0" algn="l">
              <a:lnSpc>
                <a:spcPct val="90000"/>
              </a:lnSpc>
              <a:spcBef>
                <a:spcPts val="1000"/>
              </a:spcBef>
              <a:spcAft>
                <a:spcPts val="0"/>
              </a:spcAft>
              <a:buClr>
                <a:schemeClr val="dk1"/>
              </a:buClr>
              <a:buSzPts val="2000"/>
              <a:buNone/>
            </a:pPr>
            <a:r>
              <a:rPr b="1" lang="en-US" sz="2000"/>
              <a:t>Downloading jQuery</a:t>
            </a:r>
            <a:endParaRPr b="1" sz="2000"/>
          </a:p>
          <a:p>
            <a:pPr indent="-228600" lvl="0" marL="228600" rtl="0" algn="l">
              <a:lnSpc>
                <a:spcPct val="90000"/>
              </a:lnSpc>
              <a:spcBef>
                <a:spcPts val="1000"/>
              </a:spcBef>
              <a:spcAft>
                <a:spcPts val="0"/>
              </a:spcAft>
              <a:buClr>
                <a:schemeClr val="dk1"/>
              </a:buClr>
              <a:buSzPts val="2000"/>
              <a:buChar char="•"/>
            </a:pPr>
            <a:r>
              <a:rPr lang="en-US" sz="2000"/>
              <a:t>The jQuery library is a single JavaScript file, and you reference it with the HTML &lt;script&gt; tag (notice that the &lt;script&gt; tag should be inside the &lt;head&gt; section):</a:t>
            </a:r>
            <a:endParaRPr sz="2000"/>
          </a:p>
          <a:p>
            <a:pPr indent="0" lvl="1" marL="457200" rtl="0" algn="l">
              <a:lnSpc>
                <a:spcPct val="90000"/>
              </a:lnSpc>
              <a:spcBef>
                <a:spcPts val="500"/>
              </a:spcBef>
              <a:spcAft>
                <a:spcPts val="0"/>
              </a:spcAft>
              <a:buClr>
                <a:schemeClr val="dk1"/>
              </a:buClr>
              <a:buSzPts val="2000"/>
              <a:buNone/>
            </a:pPr>
            <a:r>
              <a:rPr lang="en-US" sz="2000"/>
              <a:t>&lt;head&gt;</a:t>
            </a:r>
            <a:endParaRPr sz="2000"/>
          </a:p>
          <a:p>
            <a:pPr indent="0" lvl="1" marL="457200" rtl="0" algn="l">
              <a:lnSpc>
                <a:spcPct val="90000"/>
              </a:lnSpc>
              <a:spcBef>
                <a:spcPts val="500"/>
              </a:spcBef>
              <a:spcAft>
                <a:spcPts val="0"/>
              </a:spcAft>
              <a:buClr>
                <a:schemeClr val="dk1"/>
              </a:buClr>
              <a:buSzPts val="2000"/>
              <a:buNone/>
            </a:pPr>
            <a:r>
              <a:rPr lang="en-US" sz="2000"/>
              <a:t>&lt;script src="jquery-3.4.1.min.js"&gt;&lt;/script&gt;</a:t>
            </a:r>
            <a:endParaRPr sz="2000"/>
          </a:p>
          <a:p>
            <a:pPr indent="0" lvl="1" marL="457200" rtl="0" algn="l">
              <a:lnSpc>
                <a:spcPct val="90000"/>
              </a:lnSpc>
              <a:spcBef>
                <a:spcPts val="500"/>
              </a:spcBef>
              <a:spcAft>
                <a:spcPts val="0"/>
              </a:spcAft>
              <a:buClr>
                <a:schemeClr val="dk1"/>
              </a:buClr>
              <a:buSzPts val="2000"/>
              <a:buNone/>
            </a:pPr>
            <a:r>
              <a:rPr lang="en-US" sz="2000"/>
              <a:t>&lt;/head&gt;</a:t>
            </a:r>
            <a:endParaRPr sz="2000"/>
          </a:p>
          <a:p>
            <a:pPr indent="0" lvl="0" marL="0" rtl="0" algn="l">
              <a:lnSpc>
                <a:spcPct val="90000"/>
              </a:lnSpc>
              <a:spcBef>
                <a:spcPts val="1000"/>
              </a:spcBef>
              <a:spcAft>
                <a:spcPts val="0"/>
              </a:spcAft>
              <a:buClr>
                <a:schemeClr val="dk1"/>
              </a:buClr>
              <a:buSzPts val="2000"/>
              <a:buNone/>
            </a:pPr>
            <a:r>
              <a:rPr b="1" lang="en-US" sz="2000"/>
              <a:t>jQuery CDN</a:t>
            </a:r>
            <a:endParaRPr sz="2000"/>
          </a:p>
          <a:p>
            <a:pPr indent="-228600" lvl="0" marL="228600" rtl="0" algn="l">
              <a:lnSpc>
                <a:spcPct val="90000"/>
              </a:lnSpc>
              <a:spcBef>
                <a:spcPts val="1000"/>
              </a:spcBef>
              <a:spcAft>
                <a:spcPts val="0"/>
              </a:spcAft>
              <a:buClr>
                <a:schemeClr val="dk1"/>
              </a:buClr>
              <a:buSzPts val="2000"/>
              <a:buChar char="•"/>
            </a:pPr>
            <a:r>
              <a:rPr lang="en-US" sz="2000"/>
              <a:t>If you don't want to download and host jQuery yourself, you can include it from a CDN (Content Delivery Network).</a:t>
            </a:r>
            <a:endParaRPr sz="2000"/>
          </a:p>
          <a:p>
            <a:pPr indent="-228600" lvl="0" marL="228600" rtl="0" algn="l">
              <a:lnSpc>
                <a:spcPct val="90000"/>
              </a:lnSpc>
              <a:spcBef>
                <a:spcPts val="1000"/>
              </a:spcBef>
              <a:spcAft>
                <a:spcPts val="0"/>
              </a:spcAft>
              <a:buClr>
                <a:schemeClr val="dk1"/>
              </a:buClr>
              <a:buSzPts val="2000"/>
              <a:buChar char="•"/>
            </a:pPr>
            <a:r>
              <a:rPr lang="en-US" sz="2000"/>
              <a:t>Both Google and Microsoft host jQuery.</a:t>
            </a:r>
            <a:endParaRPr sz="2000"/>
          </a:p>
          <a:p>
            <a:pPr indent="-228600" lvl="0" marL="228600" rtl="0" algn="l">
              <a:lnSpc>
                <a:spcPct val="90000"/>
              </a:lnSpc>
              <a:spcBef>
                <a:spcPts val="1000"/>
              </a:spcBef>
              <a:spcAft>
                <a:spcPts val="0"/>
              </a:spcAft>
              <a:buClr>
                <a:schemeClr val="dk1"/>
              </a:buClr>
              <a:buSzPts val="2000"/>
              <a:buChar char="•"/>
            </a:pPr>
            <a:r>
              <a:rPr lang="en-US" sz="2000"/>
              <a:t>To use jQuery from Google or Microsoft, use one of the following:</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idx="1" type="body"/>
          </p:nvPr>
        </p:nvSpPr>
        <p:spPr>
          <a:xfrm>
            <a:off x="838200" y="365125"/>
            <a:ext cx="10515600" cy="6311265"/>
          </a:xfrm>
          <a:prstGeom prst="rect">
            <a:avLst/>
          </a:prstGeom>
          <a:noFill/>
          <a:ln>
            <a:noFill/>
          </a:ln>
        </p:spPr>
        <p:txBody>
          <a:bodyPr anchorCtr="0" anchor="t" bIns="45700" lIns="91425" spcFirstLastPara="1" rIns="91425" wrap="square" tIns="45700">
            <a:normAutofit fontScale="90000" lnSpcReduction="20000"/>
          </a:bodyPr>
          <a:lstStyle/>
          <a:p>
            <a:pPr indent="0" lvl="0" marL="0" rtl="0" algn="l">
              <a:lnSpc>
                <a:spcPct val="90000"/>
              </a:lnSpc>
              <a:spcBef>
                <a:spcPts val="0"/>
              </a:spcBef>
              <a:spcAft>
                <a:spcPts val="0"/>
              </a:spcAft>
              <a:buClr>
                <a:schemeClr val="dk1"/>
              </a:buClr>
              <a:buSzPct val="100000"/>
              <a:buNone/>
            </a:pPr>
            <a:r>
              <a:rPr b="1" lang="en-US" sz="2000"/>
              <a:t>Get Attributes - attr()</a:t>
            </a:r>
            <a:endParaRPr sz="2000"/>
          </a:p>
          <a:p>
            <a:pPr indent="-228600" lvl="0" marL="228600" rtl="0" algn="l">
              <a:lnSpc>
                <a:spcPct val="90000"/>
              </a:lnSpc>
              <a:spcBef>
                <a:spcPts val="1000"/>
              </a:spcBef>
              <a:spcAft>
                <a:spcPts val="0"/>
              </a:spcAft>
              <a:buClr>
                <a:schemeClr val="dk1"/>
              </a:buClr>
              <a:buSzPct val="100000"/>
              <a:buChar char="•"/>
            </a:pPr>
            <a:r>
              <a:rPr lang="en-US" sz="2000"/>
              <a:t>The jQuery attr() method is used to get attribute values.</a:t>
            </a:r>
            <a:endParaRPr sz="2000"/>
          </a:p>
          <a:p>
            <a:pPr indent="-228600" lvl="0" marL="228600" rtl="0" algn="l">
              <a:lnSpc>
                <a:spcPct val="90000"/>
              </a:lnSpc>
              <a:spcBef>
                <a:spcPts val="1000"/>
              </a:spcBef>
              <a:spcAft>
                <a:spcPts val="0"/>
              </a:spcAft>
              <a:buClr>
                <a:schemeClr val="dk1"/>
              </a:buClr>
              <a:buSzPct val="100000"/>
              <a:buChar char="•"/>
            </a:pPr>
            <a:r>
              <a:rPr lang="en-US" sz="2000"/>
              <a:t>The following example demonstrates how to get the value of the href attribute in a link:</a:t>
            </a:r>
            <a:endParaRPr sz="2000"/>
          </a:p>
          <a:p>
            <a:pPr indent="-228600" lvl="0" marL="228600" rtl="0" algn="l">
              <a:lnSpc>
                <a:spcPct val="90000"/>
              </a:lnSpc>
              <a:spcBef>
                <a:spcPts val="1000"/>
              </a:spcBef>
              <a:spcAft>
                <a:spcPts val="0"/>
              </a:spcAft>
              <a:buClr>
                <a:schemeClr val="dk1"/>
              </a:buClr>
              <a:buSzPct val="100000"/>
              <a:buChar char="•"/>
            </a:pPr>
            <a:r>
              <a:rPr b="1" lang="en-US" sz="2000"/>
              <a:t>Example</a:t>
            </a:r>
            <a:endParaRPr sz="2000"/>
          </a:p>
          <a:p>
            <a:pPr indent="-228600" lvl="0" marL="228600" rtl="0" algn="l">
              <a:lnSpc>
                <a:spcPct val="90000"/>
              </a:lnSpc>
              <a:spcBef>
                <a:spcPts val="1000"/>
              </a:spcBef>
              <a:spcAft>
                <a:spcPts val="0"/>
              </a:spcAft>
              <a:buClr>
                <a:schemeClr val="dk1"/>
              </a:buClr>
              <a:buSzPct val="100000"/>
              <a:buChar char="•"/>
            </a:pPr>
            <a:r>
              <a:rPr lang="en-US" sz="2000"/>
              <a:t>$("button").click(function(){</a:t>
            </a:r>
            <a:endParaRPr sz="2000"/>
          </a:p>
          <a:p>
            <a:pPr indent="-228600" lvl="0" marL="228600" rtl="0" algn="l">
              <a:lnSpc>
                <a:spcPct val="90000"/>
              </a:lnSpc>
              <a:spcBef>
                <a:spcPts val="1000"/>
              </a:spcBef>
              <a:spcAft>
                <a:spcPts val="0"/>
              </a:spcAft>
              <a:buClr>
                <a:schemeClr val="dk1"/>
              </a:buClr>
              <a:buSzPct val="100000"/>
              <a:buChar char="•"/>
            </a:pPr>
            <a:r>
              <a:rPr lang="en-US" sz="2000"/>
              <a:t>  alert($("#w3s").attr("href"));</a:t>
            </a:r>
            <a:endParaRPr sz="2000"/>
          </a:p>
          <a:p>
            <a:pPr indent="-228600" lvl="0" marL="228600" rtl="0" algn="l">
              <a:lnSpc>
                <a:spcPct val="90000"/>
              </a:lnSpc>
              <a:spcBef>
                <a:spcPts val="1000"/>
              </a:spcBef>
              <a:spcAft>
                <a:spcPts val="0"/>
              </a:spcAft>
              <a:buClr>
                <a:schemeClr val="dk1"/>
              </a:buClr>
              <a:buSzPct val="100000"/>
              <a:buChar char="•"/>
            </a:pPr>
            <a:r>
              <a:rPr lang="en-US" sz="2000"/>
              <a:t>});</a:t>
            </a:r>
            <a:endParaRPr sz="2000"/>
          </a:p>
          <a:p>
            <a:pPr indent="0" lvl="0" marL="0" rtl="0" algn="l">
              <a:lnSpc>
                <a:spcPct val="90000"/>
              </a:lnSpc>
              <a:spcBef>
                <a:spcPts val="1000"/>
              </a:spcBef>
              <a:spcAft>
                <a:spcPts val="0"/>
              </a:spcAft>
              <a:buClr>
                <a:schemeClr val="dk1"/>
              </a:buClr>
              <a:buSzPct val="100000"/>
              <a:buNone/>
            </a:pPr>
            <a:r>
              <a:rPr b="1" lang="en-US" sz="2000"/>
              <a:t>jQuery - Set Content and Attributes</a:t>
            </a:r>
            <a:endParaRPr b="1" sz="2000"/>
          </a:p>
          <a:p>
            <a:pPr indent="-228600" lvl="0" marL="228600" rtl="0" algn="l">
              <a:lnSpc>
                <a:spcPct val="90000"/>
              </a:lnSpc>
              <a:spcBef>
                <a:spcPts val="1000"/>
              </a:spcBef>
              <a:spcAft>
                <a:spcPts val="0"/>
              </a:spcAft>
              <a:buClr>
                <a:schemeClr val="dk1"/>
              </a:buClr>
              <a:buSzPct val="100000"/>
              <a:buChar char="•"/>
            </a:pPr>
            <a:r>
              <a:rPr lang="en-US" sz="2000"/>
              <a:t>Set Content - text(), html(), and val()</a:t>
            </a:r>
            <a:endParaRPr sz="2000"/>
          </a:p>
          <a:p>
            <a:pPr indent="-228600" lvl="1" marL="685800" rtl="0" algn="l">
              <a:lnSpc>
                <a:spcPct val="90000"/>
              </a:lnSpc>
              <a:spcBef>
                <a:spcPts val="500"/>
              </a:spcBef>
              <a:spcAft>
                <a:spcPts val="0"/>
              </a:spcAft>
              <a:buClr>
                <a:schemeClr val="dk1"/>
              </a:buClr>
              <a:buSzPct val="100000"/>
              <a:buChar char="•"/>
            </a:pPr>
            <a:r>
              <a:rPr lang="en-US" sz="2000"/>
              <a:t>text() - Sets or returns the text content of selected elements</a:t>
            </a:r>
            <a:endParaRPr sz="2000"/>
          </a:p>
          <a:p>
            <a:pPr indent="-228600" lvl="1" marL="685800" rtl="0" algn="l">
              <a:lnSpc>
                <a:spcPct val="90000"/>
              </a:lnSpc>
              <a:spcBef>
                <a:spcPts val="500"/>
              </a:spcBef>
              <a:spcAft>
                <a:spcPts val="0"/>
              </a:spcAft>
              <a:buClr>
                <a:schemeClr val="dk1"/>
              </a:buClr>
              <a:buSzPct val="100000"/>
              <a:buChar char="•"/>
            </a:pPr>
            <a:r>
              <a:rPr lang="en-US" sz="2000"/>
              <a:t>html() - Sets or returns the content of selected elements (including HTML markup)</a:t>
            </a:r>
            <a:endParaRPr sz="2000"/>
          </a:p>
          <a:p>
            <a:pPr indent="-228600" lvl="1" marL="685800" rtl="0" algn="l">
              <a:lnSpc>
                <a:spcPct val="90000"/>
              </a:lnSpc>
              <a:spcBef>
                <a:spcPts val="500"/>
              </a:spcBef>
              <a:spcAft>
                <a:spcPts val="0"/>
              </a:spcAft>
              <a:buClr>
                <a:schemeClr val="dk1"/>
              </a:buClr>
              <a:buSzPct val="100000"/>
              <a:buChar char="•"/>
            </a:pPr>
            <a:r>
              <a:rPr lang="en-US" sz="2000"/>
              <a:t>val() - Sets or returns the value of form fields</a:t>
            </a:r>
            <a:endParaRPr sz="2000"/>
          </a:p>
          <a:p>
            <a:pPr indent="-228600" lvl="0" marL="228600" rtl="0" algn="l">
              <a:lnSpc>
                <a:spcPct val="90000"/>
              </a:lnSpc>
              <a:spcBef>
                <a:spcPts val="1000"/>
              </a:spcBef>
              <a:spcAft>
                <a:spcPts val="0"/>
              </a:spcAft>
              <a:buClr>
                <a:schemeClr val="dk1"/>
              </a:buClr>
              <a:buSzPct val="100000"/>
              <a:buChar char="•"/>
            </a:pPr>
            <a:r>
              <a:rPr b="1" lang="en-US" sz="2000"/>
              <a:t>Example</a:t>
            </a:r>
            <a:endParaRPr sz="2000"/>
          </a:p>
          <a:p>
            <a:pPr indent="0" lvl="1" marL="457200" rtl="0" algn="l">
              <a:lnSpc>
                <a:spcPct val="90000"/>
              </a:lnSpc>
              <a:spcBef>
                <a:spcPts val="500"/>
              </a:spcBef>
              <a:spcAft>
                <a:spcPts val="0"/>
              </a:spcAft>
              <a:buClr>
                <a:schemeClr val="dk1"/>
              </a:buClr>
              <a:buSzPct val="100000"/>
              <a:buNone/>
            </a:pPr>
            <a:r>
              <a:rPr lang="en-US" sz="2000"/>
              <a:t>$("#btn1").click(function(){</a:t>
            </a:r>
            <a:endParaRPr sz="2000"/>
          </a:p>
          <a:p>
            <a:pPr indent="0" lvl="1" marL="457200" rtl="0" algn="l">
              <a:lnSpc>
                <a:spcPct val="90000"/>
              </a:lnSpc>
              <a:spcBef>
                <a:spcPts val="500"/>
              </a:spcBef>
              <a:spcAft>
                <a:spcPts val="0"/>
              </a:spcAft>
              <a:buClr>
                <a:schemeClr val="dk1"/>
              </a:buClr>
              <a:buSzPct val="100000"/>
              <a:buNone/>
            </a:pPr>
            <a:r>
              <a:rPr lang="en-US" sz="2000"/>
              <a:t>  $("#test1").text("Hello world!");</a:t>
            </a:r>
            <a:endParaRPr sz="2000"/>
          </a:p>
          <a:p>
            <a:pPr indent="0" lvl="1" marL="457200" rtl="0" algn="l">
              <a:lnSpc>
                <a:spcPct val="90000"/>
              </a:lnSpc>
              <a:spcBef>
                <a:spcPts val="500"/>
              </a:spcBef>
              <a:spcAft>
                <a:spcPts val="0"/>
              </a:spcAft>
              <a:buClr>
                <a:schemeClr val="dk1"/>
              </a:buClr>
              <a:buSzPct val="100000"/>
              <a:buNone/>
            </a:pPr>
            <a:r>
              <a:rPr lang="en-US" sz="2000"/>
              <a:t>});</a:t>
            </a:r>
            <a:endParaRPr sz="2000"/>
          </a:p>
          <a:p>
            <a:pPr indent="0" lvl="1" marL="457200" rtl="0" algn="l">
              <a:lnSpc>
                <a:spcPct val="90000"/>
              </a:lnSpc>
              <a:spcBef>
                <a:spcPts val="500"/>
              </a:spcBef>
              <a:spcAft>
                <a:spcPts val="0"/>
              </a:spcAft>
              <a:buClr>
                <a:schemeClr val="dk1"/>
              </a:buClr>
              <a:buSzPct val="100000"/>
              <a:buNone/>
            </a:pPr>
            <a:r>
              <a:rPr lang="en-US" sz="2000"/>
              <a:t>$("#btn2").click(function(){</a:t>
            </a:r>
            <a:endParaRPr sz="2000"/>
          </a:p>
          <a:p>
            <a:pPr indent="0" lvl="1" marL="457200" rtl="0" algn="l">
              <a:lnSpc>
                <a:spcPct val="90000"/>
              </a:lnSpc>
              <a:spcBef>
                <a:spcPts val="500"/>
              </a:spcBef>
              <a:spcAft>
                <a:spcPts val="0"/>
              </a:spcAft>
              <a:buClr>
                <a:schemeClr val="dk1"/>
              </a:buClr>
              <a:buSzPct val="100000"/>
              <a:buNone/>
            </a:pPr>
            <a:r>
              <a:rPr lang="en-US" sz="2000"/>
              <a:t>  $("#test2").html("&lt;b&gt;Hello world!&lt;/b&gt;");</a:t>
            </a:r>
            <a:endParaRPr sz="2000"/>
          </a:p>
          <a:p>
            <a:pPr indent="0" lvl="1" marL="457200" rtl="0" algn="l">
              <a:lnSpc>
                <a:spcPct val="90000"/>
              </a:lnSpc>
              <a:spcBef>
                <a:spcPts val="500"/>
              </a:spcBef>
              <a:spcAft>
                <a:spcPts val="0"/>
              </a:spcAft>
              <a:buClr>
                <a:schemeClr val="dk1"/>
              </a:buClr>
              <a:buSzPct val="100000"/>
              <a:buNone/>
            </a:pPr>
            <a:r>
              <a:rPr lang="en-US" sz="2000"/>
              <a:t>});</a:t>
            </a:r>
            <a:endParaRPr sz="2000"/>
          </a:p>
          <a:p>
            <a:pPr indent="0" lvl="1" marL="457200" rtl="0" algn="l">
              <a:lnSpc>
                <a:spcPct val="90000"/>
              </a:lnSpc>
              <a:spcBef>
                <a:spcPts val="500"/>
              </a:spcBef>
              <a:spcAft>
                <a:spcPts val="0"/>
              </a:spcAft>
              <a:buClr>
                <a:schemeClr val="dk1"/>
              </a:buClr>
              <a:buSzPct val="100000"/>
              <a:buNone/>
            </a:pPr>
            <a:r>
              <a:rPr lang="en-US" sz="2000"/>
              <a:t>$("#btn3").click(function(){</a:t>
            </a:r>
            <a:endParaRPr sz="2000"/>
          </a:p>
          <a:p>
            <a:pPr indent="0" lvl="1" marL="457200" rtl="0" algn="l">
              <a:lnSpc>
                <a:spcPct val="90000"/>
              </a:lnSpc>
              <a:spcBef>
                <a:spcPts val="500"/>
              </a:spcBef>
              <a:spcAft>
                <a:spcPts val="0"/>
              </a:spcAft>
              <a:buClr>
                <a:schemeClr val="dk1"/>
              </a:buClr>
              <a:buSzPct val="100000"/>
              <a:buNone/>
            </a:pPr>
            <a:r>
              <a:rPr lang="en-US" sz="2000"/>
              <a:t>  $("#test3").val("Dolly Duck");</a:t>
            </a:r>
            <a:endParaRPr sz="2000"/>
          </a:p>
          <a:p>
            <a:pPr indent="0" lvl="1" marL="457200" rtl="0" algn="l">
              <a:lnSpc>
                <a:spcPct val="90000"/>
              </a:lnSpc>
              <a:spcBef>
                <a:spcPts val="500"/>
              </a:spcBef>
              <a:spcAft>
                <a:spcPts val="0"/>
              </a:spcAft>
              <a:buClr>
                <a:schemeClr val="dk1"/>
              </a:buClr>
              <a:buSzPct val="100000"/>
              <a:buNone/>
            </a:pPr>
            <a:r>
              <a:rPr lang="en-US" sz="2000"/>
              <a:t>});</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idx="1" type="body"/>
          </p:nvPr>
        </p:nvSpPr>
        <p:spPr>
          <a:xfrm>
            <a:off x="838200" y="186055"/>
            <a:ext cx="10925175" cy="6472555"/>
          </a:xfrm>
          <a:prstGeom prst="rect">
            <a:avLst/>
          </a:prstGeom>
          <a:noFill/>
          <a:ln>
            <a:noFill/>
          </a:ln>
        </p:spPr>
        <p:txBody>
          <a:bodyPr anchorCtr="0" anchor="t" bIns="45700" lIns="91425" spcFirstLastPara="1" rIns="91425" wrap="square" tIns="45700">
            <a:normAutofit fontScale="97500" lnSpcReduction="10000"/>
          </a:bodyPr>
          <a:lstStyle/>
          <a:p>
            <a:pPr indent="0" lvl="0" marL="0" rtl="0" algn="l">
              <a:lnSpc>
                <a:spcPct val="90000"/>
              </a:lnSpc>
              <a:spcBef>
                <a:spcPts val="0"/>
              </a:spcBef>
              <a:spcAft>
                <a:spcPts val="0"/>
              </a:spcAft>
              <a:buClr>
                <a:schemeClr val="dk1"/>
              </a:buClr>
              <a:buSzPct val="100000"/>
              <a:buNone/>
            </a:pPr>
            <a:r>
              <a:rPr b="1" lang="en-US" sz="2400"/>
              <a:t>A Callback Function for text(), html(), and val()</a:t>
            </a:r>
            <a:endParaRPr sz="2400"/>
          </a:p>
          <a:p>
            <a:pPr indent="-228600" lvl="0" marL="228600" rtl="0" algn="l">
              <a:lnSpc>
                <a:spcPct val="90000"/>
              </a:lnSpc>
              <a:spcBef>
                <a:spcPts val="1000"/>
              </a:spcBef>
              <a:spcAft>
                <a:spcPts val="0"/>
              </a:spcAft>
              <a:buClr>
                <a:schemeClr val="dk1"/>
              </a:buClr>
              <a:buSzPct val="100000"/>
              <a:buChar char="•"/>
            </a:pPr>
            <a:r>
              <a:rPr lang="en-US" sz="2400"/>
              <a:t>The callback function has two parameters: the index of the current element in the list of elements selected and the original (old) value. </a:t>
            </a:r>
            <a:endParaRPr sz="2400"/>
          </a:p>
          <a:p>
            <a:pPr indent="-228600" lvl="0" marL="228600" rtl="0" algn="l">
              <a:lnSpc>
                <a:spcPct val="90000"/>
              </a:lnSpc>
              <a:spcBef>
                <a:spcPts val="1000"/>
              </a:spcBef>
              <a:spcAft>
                <a:spcPts val="0"/>
              </a:spcAft>
              <a:buClr>
                <a:schemeClr val="dk1"/>
              </a:buClr>
              <a:buSzPct val="100000"/>
              <a:buChar char="•"/>
            </a:pPr>
            <a:r>
              <a:rPr lang="en-US" sz="2400"/>
              <a:t>You then return the string you wish to use as the new value from the function.</a:t>
            </a:r>
            <a:endParaRPr sz="2400"/>
          </a:p>
          <a:p>
            <a:pPr indent="0" lvl="1" marL="457200" rtl="0" algn="l">
              <a:lnSpc>
                <a:spcPct val="90000"/>
              </a:lnSpc>
              <a:spcBef>
                <a:spcPts val="500"/>
              </a:spcBef>
              <a:spcAft>
                <a:spcPts val="0"/>
              </a:spcAft>
              <a:buClr>
                <a:schemeClr val="dk1"/>
              </a:buClr>
              <a:buSzPct val="100000"/>
              <a:buNone/>
            </a:pPr>
            <a:r>
              <a:rPr lang="en-US" sz="2400"/>
              <a:t>$("#btn1").click(function(){</a:t>
            </a:r>
            <a:endParaRPr sz="2400"/>
          </a:p>
          <a:p>
            <a:pPr indent="0" lvl="1" marL="457200" rtl="0" algn="l">
              <a:lnSpc>
                <a:spcPct val="90000"/>
              </a:lnSpc>
              <a:spcBef>
                <a:spcPts val="500"/>
              </a:spcBef>
              <a:spcAft>
                <a:spcPts val="0"/>
              </a:spcAft>
              <a:buClr>
                <a:schemeClr val="dk1"/>
              </a:buClr>
              <a:buSzPct val="100000"/>
              <a:buNone/>
            </a:pPr>
            <a:r>
              <a:rPr lang="en-US" sz="2400"/>
              <a:t>  $("#test1").text(function(i, origText){</a:t>
            </a:r>
            <a:endParaRPr sz="2400"/>
          </a:p>
          <a:p>
            <a:pPr indent="0" lvl="1" marL="457200" rtl="0" algn="l">
              <a:lnSpc>
                <a:spcPct val="90000"/>
              </a:lnSpc>
              <a:spcBef>
                <a:spcPts val="500"/>
              </a:spcBef>
              <a:spcAft>
                <a:spcPts val="0"/>
              </a:spcAft>
              <a:buClr>
                <a:schemeClr val="dk1"/>
              </a:buClr>
              <a:buSzPct val="100000"/>
              <a:buNone/>
            </a:pPr>
            <a:r>
              <a:rPr lang="en-US" sz="2400"/>
              <a:t>    return "Old text: " + origText + " New text: Hello world!</a:t>
            </a:r>
            <a:endParaRPr sz="2400"/>
          </a:p>
          <a:p>
            <a:pPr indent="0" lvl="1" marL="457200" rtl="0" algn="l">
              <a:lnSpc>
                <a:spcPct val="90000"/>
              </a:lnSpc>
              <a:spcBef>
                <a:spcPts val="500"/>
              </a:spcBef>
              <a:spcAft>
                <a:spcPts val="0"/>
              </a:spcAft>
              <a:buClr>
                <a:schemeClr val="dk1"/>
              </a:buClr>
              <a:buSzPct val="100000"/>
              <a:buNone/>
            </a:pPr>
            <a:r>
              <a:rPr lang="en-US" sz="2400"/>
              <a:t>    (index: " + i + ")";</a:t>
            </a:r>
            <a:endParaRPr sz="2400"/>
          </a:p>
          <a:p>
            <a:pPr indent="0" lvl="1" marL="457200" rtl="0" algn="l">
              <a:lnSpc>
                <a:spcPct val="90000"/>
              </a:lnSpc>
              <a:spcBef>
                <a:spcPts val="500"/>
              </a:spcBef>
              <a:spcAft>
                <a:spcPts val="0"/>
              </a:spcAft>
              <a:buClr>
                <a:schemeClr val="dk1"/>
              </a:buClr>
              <a:buSzPct val="100000"/>
              <a:buNone/>
            </a:pPr>
            <a:r>
              <a:rPr lang="en-US" sz="2400"/>
              <a:t>  });</a:t>
            </a:r>
            <a:endParaRPr sz="2400"/>
          </a:p>
          <a:p>
            <a:pPr indent="0" lvl="1" marL="457200" rtl="0" algn="l">
              <a:lnSpc>
                <a:spcPct val="90000"/>
              </a:lnSpc>
              <a:spcBef>
                <a:spcPts val="500"/>
              </a:spcBef>
              <a:spcAft>
                <a:spcPts val="0"/>
              </a:spcAft>
              <a:buClr>
                <a:schemeClr val="dk1"/>
              </a:buClr>
              <a:buSzPct val="100000"/>
              <a:buNone/>
            </a:pPr>
            <a:r>
              <a:rPr lang="en-US" sz="2400"/>
              <a:t>});</a:t>
            </a:r>
            <a:endParaRPr sz="2400"/>
          </a:p>
          <a:p>
            <a:pPr indent="0" lvl="1" marL="457200" rtl="0" algn="l">
              <a:lnSpc>
                <a:spcPct val="90000"/>
              </a:lnSpc>
              <a:spcBef>
                <a:spcPts val="500"/>
              </a:spcBef>
              <a:spcAft>
                <a:spcPts val="0"/>
              </a:spcAft>
              <a:buClr>
                <a:schemeClr val="dk1"/>
              </a:buClr>
              <a:buSzPct val="100000"/>
              <a:buNone/>
            </a:pPr>
            <a:r>
              <a:t/>
            </a:r>
            <a:endParaRPr sz="2400"/>
          </a:p>
          <a:p>
            <a:pPr indent="0" lvl="1" marL="457200" rtl="0" algn="l">
              <a:lnSpc>
                <a:spcPct val="90000"/>
              </a:lnSpc>
              <a:spcBef>
                <a:spcPts val="500"/>
              </a:spcBef>
              <a:spcAft>
                <a:spcPts val="0"/>
              </a:spcAft>
              <a:buClr>
                <a:schemeClr val="dk1"/>
              </a:buClr>
              <a:buSzPct val="100000"/>
              <a:buNone/>
            </a:pPr>
            <a:r>
              <a:rPr lang="en-US" sz="2400"/>
              <a:t>$("#btn2").click(function(){</a:t>
            </a:r>
            <a:endParaRPr sz="2400"/>
          </a:p>
          <a:p>
            <a:pPr indent="0" lvl="1" marL="457200" rtl="0" algn="l">
              <a:lnSpc>
                <a:spcPct val="90000"/>
              </a:lnSpc>
              <a:spcBef>
                <a:spcPts val="500"/>
              </a:spcBef>
              <a:spcAft>
                <a:spcPts val="0"/>
              </a:spcAft>
              <a:buClr>
                <a:schemeClr val="dk1"/>
              </a:buClr>
              <a:buSzPct val="100000"/>
              <a:buNone/>
            </a:pPr>
            <a:r>
              <a:rPr lang="en-US" sz="2400"/>
              <a:t>  $("#test2").html(function(i, origText){</a:t>
            </a:r>
            <a:endParaRPr sz="2400"/>
          </a:p>
          <a:p>
            <a:pPr indent="0" lvl="1" marL="457200" rtl="0" algn="l">
              <a:lnSpc>
                <a:spcPct val="90000"/>
              </a:lnSpc>
              <a:spcBef>
                <a:spcPts val="500"/>
              </a:spcBef>
              <a:spcAft>
                <a:spcPts val="0"/>
              </a:spcAft>
              <a:buClr>
                <a:schemeClr val="dk1"/>
              </a:buClr>
              <a:buSzPct val="100000"/>
              <a:buNone/>
            </a:pPr>
            <a:r>
              <a:rPr lang="en-US" sz="2400"/>
              <a:t>    return "Old html: " + origText + " New html: Hello &lt;b&gt;world!&lt;/b&gt;</a:t>
            </a:r>
            <a:endParaRPr sz="2400"/>
          </a:p>
          <a:p>
            <a:pPr indent="0" lvl="1" marL="457200" rtl="0" algn="l">
              <a:lnSpc>
                <a:spcPct val="90000"/>
              </a:lnSpc>
              <a:spcBef>
                <a:spcPts val="500"/>
              </a:spcBef>
              <a:spcAft>
                <a:spcPts val="0"/>
              </a:spcAft>
              <a:buClr>
                <a:schemeClr val="dk1"/>
              </a:buClr>
              <a:buSzPct val="100000"/>
              <a:buNone/>
            </a:pPr>
            <a:r>
              <a:rPr lang="en-US" sz="2400"/>
              <a:t>    (index: " + i + ")";</a:t>
            </a:r>
            <a:endParaRPr sz="2400"/>
          </a:p>
          <a:p>
            <a:pPr indent="0" lvl="1" marL="457200" rtl="0" algn="l">
              <a:lnSpc>
                <a:spcPct val="90000"/>
              </a:lnSpc>
              <a:spcBef>
                <a:spcPts val="500"/>
              </a:spcBef>
              <a:spcAft>
                <a:spcPts val="0"/>
              </a:spcAft>
              <a:buClr>
                <a:schemeClr val="dk1"/>
              </a:buClr>
              <a:buSzPct val="100000"/>
              <a:buNone/>
            </a:pPr>
            <a:r>
              <a:rPr lang="en-US" sz="2400"/>
              <a:t>  });</a:t>
            </a:r>
            <a:endParaRPr sz="2400"/>
          </a:p>
          <a:p>
            <a:pPr indent="0" lvl="1" marL="457200" rtl="0" algn="l">
              <a:lnSpc>
                <a:spcPct val="90000"/>
              </a:lnSpc>
              <a:spcBef>
                <a:spcPts val="500"/>
              </a:spcBef>
              <a:spcAft>
                <a:spcPts val="0"/>
              </a:spcAft>
              <a:buClr>
                <a:schemeClr val="dk1"/>
              </a:buClr>
              <a:buSzPct val="100000"/>
              <a:buNone/>
            </a:pPr>
            <a:r>
              <a:rPr lang="en-US" sz="2400"/>
              <a:t>});</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idx="1" type="body"/>
          </p:nvPr>
        </p:nvSpPr>
        <p:spPr>
          <a:xfrm>
            <a:off x="838200" y="365125"/>
            <a:ext cx="10515600" cy="634682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None/>
            </a:pPr>
            <a:r>
              <a:rPr b="1" lang="en-US"/>
              <a:t>Set Attributes - attr()</a:t>
            </a:r>
            <a:endParaRPr b="1"/>
          </a:p>
          <a:p>
            <a:pPr indent="-228600" lvl="0" marL="228600" rtl="0" algn="l">
              <a:lnSpc>
                <a:spcPct val="90000"/>
              </a:lnSpc>
              <a:spcBef>
                <a:spcPts val="1000"/>
              </a:spcBef>
              <a:spcAft>
                <a:spcPts val="0"/>
              </a:spcAft>
              <a:buClr>
                <a:schemeClr val="dk1"/>
              </a:buClr>
              <a:buSzPct val="100000"/>
              <a:buChar char="•"/>
            </a:pPr>
            <a:r>
              <a:rPr lang="en-US"/>
              <a:t>The jQuery attr() method is also used to set/change attribute values.</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$("button").click(function(){</a:t>
            </a:r>
            <a:endParaRPr/>
          </a:p>
          <a:p>
            <a:pPr indent="0" lvl="1" marL="457200" rtl="0" algn="l">
              <a:lnSpc>
                <a:spcPct val="90000"/>
              </a:lnSpc>
              <a:spcBef>
                <a:spcPts val="500"/>
              </a:spcBef>
              <a:spcAft>
                <a:spcPts val="0"/>
              </a:spcAft>
              <a:buClr>
                <a:schemeClr val="dk1"/>
              </a:buClr>
              <a:buSzPct val="100000"/>
              <a:buNone/>
            </a:pPr>
            <a:r>
              <a:rPr lang="en-US"/>
              <a:t>  $("#w3s").attr("href", "https://www.w3schools.com/jquery/");</a:t>
            </a:r>
            <a:endParaRPr/>
          </a:p>
          <a:p>
            <a:pPr indent="0" lvl="1" marL="457200" rtl="0" algn="l">
              <a:lnSpc>
                <a:spcPct val="90000"/>
              </a:lnSpc>
              <a:spcBef>
                <a:spcPts val="500"/>
              </a:spcBef>
              <a:spcAft>
                <a:spcPts val="0"/>
              </a:spcAft>
              <a:buClr>
                <a:schemeClr val="dk1"/>
              </a:buClr>
              <a:buSzPct val="100000"/>
              <a:buNone/>
            </a:pPr>
            <a:r>
              <a:rPr lang="en-US"/>
              <a:t>});</a:t>
            </a:r>
            <a:endParaRPr/>
          </a:p>
          <a:p>
            <a:pPr indent="-228600" lvl="0" marL="228600" rtl="0" algn="l">
              <a:lnSpc>
                <a:spcPct val="90000"/>
              </a:lnSpc>
              <a:spcBef>
                <a:spcPts val="1000"/>
              </a:spcBef>
              <a:spcAft>
                <a:spcPts val="0"/>
              </a:spcAft>
              <a:buClr>
                <a:schemeClr val="dk1"/>
              </a:buClr>
              <a:buSzPct val="100000"/>
              <a:buChar char="•"/>
            </a:pPr>
            <a:r>
              <a:rPr lang="en-US"/>
              <a:t>The attr() method also allows you to set multiple attributes at the same time.</a:t>
            </a:r>
            <a:endParaRPr/>
          </a:p>
          <a:p>
            <a:pPr indent="0" lvl="0" marL="0" rtl="0" algn="l">
              <a:lnSpc>
                <a:spcPct val="90000"/>
              </a:lnSpc>
              <a:spcBef>
                <a:spcPts val="1000"/>
              </a:spcBef>
              <a:spcAft>
                <a:spcPts val="0"/>
              </a:spcAft>
              <a:buClr>
                <a:schemeClr val="dk1"/>
              </a:buClr>
              <a:buSzPct val="100000"/>
              <a:buNone/>
            </a:pPr>
            <a:r>
              <a:rPr b="1" lang="en-US"/>
              <a:t>Example</a:t>
            </a:r>
            <a:endParaRPr b="1"/>
          </a:p>
          <a:p>
            <a:pPr indent="0" lvl="1" marL="457200" rtl="0" algn="l">
              <a:lnSpc>
                <a:spcPct val="90000"/>
              </a:lnSpc>
              <a:spcBef>
                <a:spcPts val="500"/>
              </a:spcBef>
              <a:spcAft>
                <a:spcPts val="0"/>
              </a:spcAft>
              <a:buClr>
                <a:schemeClr val="dk1"/>
              </a:buClr>
              <a:buSzPct val="100000"/>
              <a:buNone/>
            </a:pPr>
            <a:r>
              <a:rPr lang="en-US"/>
              <a:t>$("button").click(function(){</a:t>
            </a:r>
            <a:endParaRPr/>
          </a:p>
          <a:p>
            <a:pPr indent="0" lvl="1" marL="457200" rtl="0" algn="l">
              <a:lnSpc>
                <a:spcPct val="90000"/>
              </a:lnSpc>
              <a:spcBef>
                <a:spcPts val="500"/>
              </a:spcBef>
              <a:spcAft>
                <a:spcPts val="0"/>
              </a:spcAft>
              <a:buClr>
                <a:schemeClr val="dk1"/>
              </a:buClr>
              <a:buSzPct val="100000"/>
              <a:buNone/>
            </a:pPr>
            <a:r>
              <a:rPr lang="en-US"/>
              <a:t>  $("#w3s").attr({</a:t>
            </a:r>
            <a:endParaRPr/>
          </a:p>
          <a:p>
            <a:pPr indent="0" lvl="1" marL="457200" rtl="0" algn="l">
              <a:lnSpc>
                <a:spcPct val="90000"/>
              </a:lnSpc>
              <a:spcBef>
                <a:spcPts val="500"/>
              </a:spcBef>
              <a:spcAft>
                <a:spcPts val="0"/>
              </a:spcAft>
              <a:buClr>
                <a:schemeClr val="dk1"/>
              </a:buClr>
              <a:buSzPct val="100000"/>
              <a:buNone/>
            </a:pPr>
            <a:r>
              <a:rPr lang="en-US"/>
              <a:t>    "href" : "https://www.w3schools.com/jquery/",</a:t>
            </a:r>
            <a:endParaRPr/>
          </a:p>
          <a:p>
            <a:pPr indent="0" lvl="1" marL="457200" rtl="0" algn="l">
              <a:lnSpc>
                <a:spcPct val="90000"/>
              </a:lnSpc>
              <a:spcBef>
                <a:spcPts val="500"/>
              </a:spcBef>
              <a:spcAft>
                <a:spcPts val="0"/>
              </a:spcAft>
              <a:buClr>
                <a:schemeClr val="dk1"/>
              </a:buClr>
              <a:buSzPct val="100000"/>
              <a:buNone/>
            </a:pPr>
            <a:r>
              <a:rPr lang="en-US"/>
              <a:t>    "title" : "W3Schools jQuery Tutorial"</a:t>
            </a:r>
            <a:endParaRPr/>
          </a:p>
          <a:p>
            <a:pPr indent="0" lvl="1" marL="457200" rtl="0" algn="l">
              <a:lnSpc>
                <a:spcPct val="90000"/>
              </a:lnSpc>
              <a:spcBef>
                <a:spcPts val="500"/>
              </a:spcBef>
              <a:spcAft>
                <a:spcPts val="0"/>
              </a:spcAft>
              <a:buClr>
                <a:schemeClr val="dk1"/>
              </a:buClr>
              <a:buSzPct val="100000"/>
              <a:buNone/>
            </a:pPr>
            <a:r>
              <a:rPr lang="en-US"/>
              <a:t>  });</a:t>
            </a:r>
            <a:endParaRPr/>
          </a:p>
          <a:p>
            <a:pPr indent="0" lvl="1" marL="457200" rtl="0" algn="l">
              <a:lnSpc>
                <a:spcPct val="90000"/>
              </a:lnSpc>
              <a:spcBef>
                <a:spcPts val="5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idx="1" type="body"/>
          </p:nvPr>
        </p:nvSpPr>
        <p:spPr>
          <a:xfrm>
            <a:off x="838200" y="365125"/>
            <a:ext cx="10836910" cy="63646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sz="2800"/>
              <a:t>A Callback Function for attr()</a:t>
            </a:r>
            <a:endParaRPr sz="2800"/>
          </a:p>
          <a:p>
            <a:pPr indent="-228600" lvl="0" marL="228600" rtl="0" algn="l">
              <a:lnSpc>
                <a:spcPct val="90000"/>
              </a:lnSpc>
              <a:spcBef>
                <a:spcPts val="1000"/>
              </a:spcBef>
              <a:spcAft>
                <a:spcPts val="0"/>
              </a:spcAft>
              <a:buClr>
                <a:schemeClr val="dk1"/>
              </a:buClr>
              <a:buSzPts val="2800"/>
              <a:buChar char="•"/>
            </a:pPr>
            <a:r>
              <a:rPr lang="en-US" sz="2800"/>
              <a:t>The callback function has two parameters: the index of the current element in the list of elements selected and the original (old) attribute value. </a:t>
            </a:r>
            <a:endParaRPr sz="2800"/>
          </a:p>
          <a:p>
            <a:pPr indent="-228600" lvl="0" marL="228600" rtl="0" algn="l">
              <a:lnSpc>
                <a:spcPct val="90000"/>
              </a:lnSpc>
              <a:spcBef>
                <a:spcPts val="1000"/>
              </a:spcBef>
              <a:spcAft>
                <a:spcPts val="0"/>
              </a:spcAft>
              <a:buClr>
                <a:schemeClr val="dk1"/>
              </a:buClr>
              <a:buSzPts val="2800"/>
              <a:buChar char="•"/>
            </a:pPr>
            <a:r>
              <a:rPr lang="en-US" sz="2800"/>
              <a:t>You then return the string you wish to use as the new attribute value from the function.</a:t>
            </a:r>
            <a:endParaRPr sz="2800"/>
          </a:p>
          <a:p>
            <a:pPr indent="0" lvl="0" marL="0" rtl="0" algn="l">
              <a:lnSpc>
                <a:spcPct val="90000"/>
              </a:lnSpc>
              <a:spcBef>
                <a:spcPts val="1000"/>
              </a:spcBef>
              <a:spcAft>
                <a:spcPts val="0"/>
              </a:spcAft>
              <a:buClr>
                <a:schemeClr val="dk1"/>
              </a:buClr>
              <a:buSzPts val="2800"/>
              <a:buNone/>
            </a:pPr>
            <a:r>
              <a:rPr b="1" lang="en-US" sz="2800"/>
              <a:t>Example</a:t>
            </a:r>
            <a:endParaRPr sz="2800"/>
          </a:p>
          <a:p>
            <a:pPr indent="0" lvl="1" marL="457200" rtl="0" algn="l">
              <a:lnSpc>
                <a:spcPct val="90000"/>
              </a:lnSpc>
              <a:spcBef>
                <a:spcPts val="500"/>
              </a:spcBef>
              <a:spcAft>
                <a:spcPts val="0"/>
              </a:spcAft>
              <a:buClr>
                <a:schemeClr val="dk1"/>
              </a:buClr>
              <a:buSzPts val="2800"/>
              <a:buNone/>
            </a:pPr>
            <a:r>
              <a:rPr lang="en-US" sz="2800"/>
              <a:t>$("button").click(function(){</a:t>
            </a:r>
            <a:endParaRPr sz="2800"/>
          </a:p>
          <a:p>
            <a:pPr indent="0" lvl="1" marL="457200" rtl="0" algn="l">
              <a:lnSpc>
                <a:spcPct val="90000"/>
              </a:lnSpc>
              <a:spcBef>
                <a:spcPts val="500"/>
              </a:spcBef>
              <a:spcAft>
                <a:spcPts val="0"/>
              </a:spcAft>
              <a:buClr>
                <a:schemeClr val="dk1"/>
              </a:buClr>
              <a:buSzPts val="2800"/>
              <a:buNone/>
            </a:pPr>
            <a:r>
              <a:rPr lang="en-US" sz="2800"/>
              <a:t>  $("#w3s").attr("href", function(i, origValue){</a:t>
            </a:r>
            <a:endParaRPr sz="2800"/>
          </a:p>
          <a:p>
            <a:pPr indent="0" lvl="1" marL="457200" rtl="0" algn="l">
              <a:lnSpc>
                <a:spcPct val="90000"/>
              </a:lnSpc>
              <a:spcBef>
                <a:spcPts val="500"/>
              </a:spcBef>
              <a:spcAft>
                <a:spcPts val="0"/>
              </a:spcAft>
              <a:buClr>
                <a:schemeClr val="dk1"/>
              </a:buClr>
              <a:buSzPts val="2800"/>
              <a:buNone/>
            </a:pPr>
            <a:r>
              <a:rPr lang="en-US" sz="2800"/>
              <a:t>    return origValue + "/jquery/";</a:t>
            </a:r>
            <a:endParaRPr sz="2800"/>
          </a:p>
          <a:p>
            <a:pPr indent="0" lvl="1" marL="457200" rtl="0" algn="l">
              <a:lnSpc>
                <a:spcPct val="90000"/>
              </a:lnSpc>
              <a:spcBef>
                <a:spcPts val="500"/>
              </a:spcBef>
              <a:spcAft>
                <a:spcPts val="0"/>
              </a:spcAft>
              <a:buClr>
                <a:schemeClr val="dk1"/>
              </a:buClr>
              <a:buSzPts val="2800"/>
              <a:buNone/>
            </a:pPr>
            <a:r>
              <a:rPr lang="en-US" sz="2800"/>
              <a:t>  });</a:t>
            </a:r>
            <a:endParaRPr sz="2800"/>
          </a:p>
          <a:p>
            <a:pPr indent="0" lvl="1" marL="457200" rtl="0" algn="l">
              <a:lnSpc>
                <a:spcPct val="90000"/>
              </a:lnSpc>
              <a:spcBef>
                <a:spcPts val="500"/>
              </a:spcBef>
              <a:spcAft>
                <a:spcPts val="0"/>
              </a:spcAft>
              <a:buClr>
                <a:schemeClr val="dk1"/>
              </a:buClr>
              <a:buSzPts val="2800"/>
              <a:buNone/>
            </a:pPr>
            <a:r>
              <a:rPr lang="en-US" sz="2800"/>
              <a:t>});</a:t>
            </a:r>
            <a:endParaRPr sz="2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838200" y="98425"/>
            <a:ext cx="10515600" cy="9696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jQuery - Add Elements</a:t>
            </a:r>
            <a:endParaRPr/>
          </a:p>
        </p:txBody>
      </p:sp>
      <p:sp>
        <p:nvSpPr>
          <p:cNvPr id="256" name="Google Shape;256;p35"/>
          <p:cNvSpPr txBox="1"/>
          <p:nvPr>
            <p:ph idx="1" type="body"/>
          </p:nvPr>
        </p:nvSpPr>
        <p:spPr>
          <a:xfrm>
            <a:off x="838200" y="1068070"/>
            <a:ext cx="10800715" cy="5554980"/>
          </a:xfrm>
          <a:prstGeom prst="rect">
            <a:avLst/>
          </a:prstGeom>
          <a:noFill/>
          <a:ln>
            <a:noFill/>
          </a:ln>
        </p:spPr>
        <p:txBody>
          <a:bodyPr anchorCtr="0" anchor="t" bIns="45700" lIns="91425" spcFirstLastPara="1" rIns="91425" wrap="square" tIns="45700">
            <a:normAutofit fontScale="90000" lnSpcReduction="20000"/>
          </a:bodyPr>
          <a:lstStyle/>
          <a:p>
            <a:pPr indent="0" lvl="0" marL="0" rtl="0" algn="l">
              <a:lnSpc>
                <a:spcPct val="90000"/>
              </a:lnSpc>
              <a:spcBef>
                <a:spcPts val="0"/>
              </a:spcBef>
              <a:spcAft>
                <a:spcPts val="0"/>
              </a:spcAft>
              <a:buClr>
                <a:schemeClr val="dk1"/>
              </a:buClr>
              <a:buSzPct val="100000"/>
              <a:buNone/>
            </a:pPr>
            <a:r>
              <a:rPr b="1" lang="en-US" sz="2400"/>
              <a:t>Add New HTML Content</a:t>
            </a:r>
            <a:endParaRPr sz="2400"/>
          </a:p>
          <a:p>
            <a:pPr indent="-228600" lvl="0" marL="228600" rtl="0" algn="l">
              <a:lnSpc>
                <a:spcPct val="90000"/>
              </a:lnSpc>
              <a:spcBef>
                <a:spcPts val="1000"/>
              </a:spcBef>
              <a:spcAft>
                <a:spcPts val="0"/>
              </a:spcAft>
              <a:buClr>
                <a:schemeClr val="dk1"/>
              </a:buClr>
              <a:buSzPct val="100000"/>
              <a:buChar char="•"/>
            </a:pPr>
            <a:r>
              <a:rPr lang="en-US" sz="2400"/>
              <a:t>Four jQuery methods that are used to add new content:</a:t>
            </a:r>
            <a:endParaRPr sz="2400"/>
          </a:p>
          <a:p>
            <a:pPr indent="-228600" lvl="1" marL="685800" rtl="0" algn="l">
              <a:lnSpc>
                <a:spcPct val="90000"/>
              </a:lnSpc>
              <a:spcBef>
                <a:spcPts val="500"/>
              </a:spcBef>
              <a:spcAft>
                <a:spcPts val="0"/>
              </a:spcAft>
              <a:buClr>
                <a:schemeClr val="dk1"/>
              </a:buClr>
              <a:buSzPct val="100000"/>
              <a:buChar char="•"/>
            </a:pPr>
            <a:r>
              <a:rPr lang="en-US" sz="2400"/>
              <a:t>append() - Inserts content at the end of the selected elements</a:t>
            </a:r>
            <a:endParaRPr sz="2400"/>
          </a:p>
          <a:p>
            <a:pPr indent="-228600" lvl="1" marL="685800" rtl="0" algn="l">
              <a:lnSpc>
                <a:spcPct val="90000"/>
              </a:lnSpc>
              <a:spcBef>
                <a:spcPts val="500"/>
              </a:spcBef>
              <a:spcAft>
                <a:spcPts val="0"/>
              </a:spcAft>
              <a:buClr>
                <a:schemeClr val="dk1"/>
              </a:buClr>
              <a:buSzPct val="100000"/>
              <a:buChar char="•"/>
            </a:pPr>
            <a:r>
              <a:rPr lang="en-US" sz="2400"/>
              <a:t>prepend() - Inserts content at the beginning of the selected elements</a:t>
            </a:r>
            <a:endParaRPr sz="2400"/>
          </a:p>
          <a:p>
            <a:pPr indent="-228600" lvl="1" marL="685800" rtl="0" algn="l">
              <a:lnSpc>
                <a:spcPct val="90000"/>
              </a:lnSpc>
              <a:spcBef>
                <a:spcPts val="500"/>
              </a:spcBef>
              <a:spcAft>
                <a:spcPts val="0"/>
              </a:spcAft>
              <a:buClr>
                <a:schemeClr val="dk1"/>
              </a:buClr>
              <a:buSzPct val="100000"/>
              <a:buChar char="•"/>
            </a:pPr>
            <a:r>
              <a:rPr lang="en-US" sz="2400"/>
              <a:t>after() - Inserts content after the selected elements</a:t>
            </a:r>
            <a:endParaRPr sz="2400"/>
          </a:p>
          <a:p>
            <a:pPr indent="-228600" lvl="1" marL="685800" rtl="0" algn="l">
              <a:lnSpc>
                <a:spcPct val="90000"/>
              </a:lnSpc>
              <a:spcBef>
                <a:spcPts val="500"/>
              </a:spcBef>
              <a:spcAft>
                <a:spcPts val="0"/>
              </a:spcAft>
              <a:buClr>
                <a:schemeClr val="dk1"/>
              </a:buClr>
              <a:buSzPct val="100000"/>
              <a:buChar char="•"/>
            </a:pPr>
            <a:r>
              <a:rPr lang="en-US" sz="2400"/>
              <a:t>before() - Inserts content before the selected elements</a:t>
            </a:r>
            <a:endParaRPr sz="2400"/>
          </a:p>
          <a:p>
            <a:pPr indent="0" lvl="1" marL="0" rtl="0" algn="l">
              <a:lnSpc>
                <a:spcPct val="90000"/>
              </a:lnSpc>
              <a:spcBef>
                <a:spcPts val="500"/>
              </a:spcBef>
              <a:spcAft>
                <a:spcPts val="0"/>
              </a:spcAft>
              <a:buClr>
                <a:schemeClr val="dk1"/>
              </a:buClr>
              <a:buSzPct val="100000"/>
              <a:buNone/>
            </a:pPr>
            <a:r>
              <a:rPr b="1" lang="en-US" sz="2400"/>
              <a:t>jQuery append() Method</a:t>
            </a:r>
            <a:endParaRPr b="1" sz="2400"/>
          </a:p>
          <a:p>
            <a:pPr indent="0" lvl="1" marL="0" rtl="0" algn="l">
              <a:lnSpc>
                <a:spcPct val="90000"/>
              </a:lnSpc>
              <a:spcBef>
                <a:spcPts val="500"/>
              </a:spcBef>
              <a:spcAft>
                <a:spcPts val="0"/>
              </a:spcAft>
              <a:buClr>
                <a:schemeClr val="dk1"/>
              </a:buClr>
              <a:buSzPct val="100000"/>
              <a:buChar char="•"/>
            </a:pPr>
            <a:r>
              <a:rPr lang="en-US" sz="2400"/>
              <a:t>The jQuery append() method inserts content AT THE END of the selected HTML elements</a:t>
            </a:r>
            <a:endParaRPr sz="2400"/>
          </a:p>
          <a:p>
            <a:pPr indent="0" lvl="1" marL="0" rtl="0" algn="l">
              <a:lnSpc>
                <a:spcPct val="90000"/>
              </a:lnSpc>
              <a:spcBef>
                <a:spcPts val="500"/>
              </a:spcBef>
              <a:spcAft>
                <a:spcPts val="0"/>
              </a:spcAft>
              <a:buClr>
                <a:schemeClr val="dk1"/>
              </a:buClr>
              <a:buSzPct val="100000"/>
              <a:buNone/>
            </a:pPr>
            <a:r>
              <a:rPr b="1" lang="en-US" sz="2400"/>
              <a:t>Example</a:t>
            </a:r>
            <a:endParaRPr sz="2400"/>
          </a:p>
          <a:p>
            <a:pPr indent="0" lvl="1" marL="0" rtl="0" algn="l">
              <a:lnSpc>
                <a:spcPct val="90000"/>
              </a:lnSpc>
              <a:spcBef>
                <a:spcPts val="500"/>
              </a:spcBef>
              <a:spcAft>
                <a:spcPts val="0"/>
              </a:spcAft>
              <a:buClr>
                <a:schemeClr val="dk1"/>
              </a:buClr>
              <a:buSzPct val="100000"/>
              <a:buNone/>
            </a:pPr>
            <a:r>
              <a:rPr lang="en-US" sz="2400"/>
              <a:t>	$("p").append("Some appended text.");</a:t>
            </a:r>
            <a:endParaRPr sz="2400"/>
          </a:p>
          <a:p>
            <a:pPr indent="0" lvl="1" marL="0" rtl="0" algn="l">
              <a:lnSpc>
                <a:spcPct val="90000"/>
              </a:lnSpc>
              <a:spcBef>
                <a:spcPts val="500"/>
              </a:spcBef>
              <a:spcAft>
                <a:spcPts val="0"/>
              </a:spcAft>
              <a:buClr>
                <a:schemeClr val="dk1"/>
              </a:buClr>
              <a:buSzPct val="100000"/>
              <a:buNone/>
            </a:pPr>
            <a:r>
              <a:t/>
            </a:r>
            <a:endParaRPr sz="2400"/>
          </a:p>
          <a:p>
            <a:pPr indent="0" lvl="1" marL="0" rtl="0" algn="l">
              <a:lnSpc>
                <a:spcPct val="90000"/>
              </a:lnSpc>
              <a:spcBef>
                <a:spcPts val="500"/>
              </a:spcBef>
              <a:spcAft>
                <a:spcPts val="0"/>
              </a:spcAft>
              <a:buClr>
                <a:schemeClr val="dk1"/>
              </a:buClr>
              <a:buSzPct val="100000"/>
              <a:buNone/>
            </a:pPr>
            <a:r>
              <a:rPr b="1" lang="en-US" sz="2400"/>
              <a:t>jQuery prepend() Method</a:t>
            </a:r>
            <a:endParaRPr sz="2400"/>
          </a:p>
          <a:p>
            <a:pPr indent="0" lvl="1" marL="0" rtl="0" algn="l">
              <a:lnSpc>
                <a:spcPct val="90000"/>
              </a:lnSpc>
              <a:spcBef>
                <a:spcPts val="500"/>
              </a:spcBef>
              <a:spcAft>
                <a:spcPts val="0"/>
              </a:spcAft>
              <a:buClr>
                <a:schemeClr val="dk1"/>
              </a:buClr>
              <a:buSzPct val="100000"/>
              <a:buChar char="•"/>
            </a:pPr>
            <a:r>
              <a:rPr lang="en-US" sz="2400"/>
              <a:t>The jQuery prepend() method inserts content AT THE BEGINNING of the selected HTML elements.</a:t>
            </a:r>
            <a:endParaRPr sz="2400"/>
          </a:p>
          <a:p>
            <a:pPr indent="0" lvl="1" marL="0" rtl="0" algn="l">
              <a:lnSpc>
                <a:spcPct val="90000"/>
              </a:lnSpc>
              <a:spcBef>
                <a:spcPts val="500"/>
              </a:spcBef>
              <a:spcAft>
                <a:spcPts val="0"/>
              </a:spcAft>
              <a:buClr>
                <a:schemeClr val="dk1"/>
              </a:buClr>
              <a:buSzPct val="100000"/>
              <a:buNone/>
            </a:pPr>
            <a:r>
              <a:rPr b="1" lang="en-US" sz="2400"/>
              <a:t>Example</a:t>
            </a:r>
            <a:endParaRPr sz="2400"/>
          </a:p>
          <a:p>
            <a:pPr indent="0" lvl="1" marL="457200" rtl="0" algn="l">
              <a:lnSpc>
                <a:spcPct val="90000"/>
              </a:lnSpc>
              <a:spcBef>
                <a:spcPts val="500"/>
              </a:spcBef>
              <a:spcAft>
                <a:spcPts val="0"/>
              </a:spcAft>
              <a:buClr>
                <a:schemeClr val="dk1"/>
              </a:buClr>
              <a:buSzPct val="100000"/>
              <a:buNone/>
            </a:pPr>
            <a:r>
              <a:rPr lang="en-US" sz="2400"/>
              <a:t>$("p").prepend("Some prepended text.");</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idx="1" type="body"/>
          </p:nvPr>
        </p:nvSpPr>
        <p:spPr>
          <a:xfrm>
            <a:off x="838200" y="-8255"/>
            <a:ext cx="10908000" cy="675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900"/>
              <a:buNone/>
            </a:pPr>
            <a:r>
              <a:rPr b="1" lang="en-US" sz="1900"/>
              <a:t>jQuery after() and before() Methods</a:t>
            </a:r>
            <a:endParaRPr b="1" sz="1900"/>
          </a:p>
          <a:p>
            <a:pPr indent="-228600" lvl="0" marL="228600" rtl="0" algn="l">
              <a:lnSpc>
                <a:spcPct val="90000"/>
              </a:lnSpc>
              <a:spcBef>
                <a:spcPts val="1000"/>
              </a:spcBef>
              <a:spcAft>
                <a:spcPts val="0"/>
              </a:spcAft>
              <a:buClr>
                <a:schemeClr val="dk1"/>
              </a:buClr>
              <a:buSzPts val="1900"/>
              <a:buChar char="•"/>
            </a:pPr>
            <a:r>
              <a:rPr lang="en-US" sz="1900"/>
              <a:t>The jQuery after() method inserts content AFTER the selected HTML elements.</a:t>
            </a:r>
            <a:endParaRPr sz="1900"/>
          </a:p>
          <a:p>
            <a:pPr indent="-228600" lvl="0" marL="228600" rtl="0" algn="l">
              <a:lnSpc>
                <a:spcPct val="90000"/>
              </a:lnSpc>
              <a:spcBef>
                <a:spcPts val="1000"/>
              </a:spcBef>
              <a:spcAft>
                <a:spcPts val="0"/>
              </a:spcAft>
              <a:buClr>
                <a:schemeClr val="dk1"/>
              </a:buClr>
              <a:buSzPts val="1900"/>
              <a:buChar char="•"/>
            </a:pPr>
            <a:r>
              <a:rPr lang="en-US" sz="1900"/>
              <a:t>The jQuery before() method inserts content BEFORE the selected HTML elements.</a:t>
            </a:r>
            <a:endParaRPr sz="1900"/>
          </a:p>
          <a:p>
            <a:pPr indent="0" lvl="0" marL="0" rtl="0" algn="l">
              <a:lnSpc>
                <a:spcPct val="90000"/>
              </a:lnSpc>
              <a:spcBef>
                <a:spcPts val="1000"/>
              </a:spcBef>
              <a:spcAft>
                <a:spcPts val="0"/>
              </a:spcAft>
              <a:buClr>
                <a:schemeClr val="dk1"/>
              </a:buClr>
              <a:buSzPts val="1900"/>
              <a:buNone/>
            </a:pPr>
            <a:r>
              <a:rPr b="1" lang="en-US" sz="1900"/>
              <a:t>Example</a:t>
            </a:r>
            <a:endParaRPr sz="1900"/>
          </a:p>
          <a:p>
            <a:pPr indent="0" lvl="1" marL="457200" rtl="0" algn="l">
              <a:lnSpc>
                <a:spcPct val="90000"/>
              </a:lnSpc>
              <a:spcBef>
                <a:spcPts val="500"/>
              </a:spcBef>
              <a:spcAft>
                <a:spcPts val="0"/>
              </a:spcAft>
              <a:buClr>
                <a:schemeClr val="dk1"/>
              </a:buClr>
              <a:buSzPts val="1900"/>
              <a:buNone/>
            </a:pPr>
            <a:r>
              <a:rPr lang="en-US" sz="1900"/>
              <a:t>$("img").after("Some text after");</a:t>
            </a:r>
            <a:endParaRPr sz="1900"/>
          </a:p>
          <a:p>
            <a:pPr indent="0" lvl="1" marL="457200" rtl="0" algn="l">
              <a:lnSpc>
                <a:spcPct val="90000"/>
              </a:lnSpc>
              <a:spcBef>
                <a:spcPts val="500"/>
              </a:spcBef>
              <a:spcAft>
                <a:spcPts val="0"/>
              </a:spcAft>
              <a:buClr>
                <a:schemeClr val="dk1"/>
              </a:buClr>
              <a:buSzPts val="1900"/>
              <a:buNone/>
            </a:pPr>
            <a:r>
              <a:rPr lang="en-US" sz="1900"/>
              <a:t>$("img").before("Some text before");</a:t>
            </a:r>
            <a:endParaRPr sz="1900"/>
          </a:p>
          <a:p>
            <a:pPr indent="0" lvl="0" marL="0" rtl="0" algn="l">
              <a:lnSpc>
                <a:spcPct val="90000"/>
              </a:lnSpc>
              <a:spcBef>
                <a:spcPts val="1000"/>
              </a:spcBef>
              <a:spcAft>
                <a:spcPts val="0"/>
              </a:spcAft>
              <a:buClr>
                <a:schemeClr val="dk1"/>
              </a:buClr>
              <a:buSzPts val="1900"/>
              <a:buNone/>
            </a:pPr>
            <a:r>
              <a:rPr b="1" lang="en-US" sz="1900"/>
              <a:t>jQuery - Remove Elements</a:t>
            </a:r>
            <a:endParaRPr b="1" sz="1900"/>
          </a:p>
          <a:p>
            <a:pPr indent="-228600" lvl="0" marL="228600" rtl="0" algn="l">
              <a:lnSpc>
                <a:spcPct val="90000"/>
              </a:lnSpc>
              <a:spcBef>
                <a:spcPts val="1000"/>
              </a:spcBef>
              <a:spcAft>
                <a:spcPts val="0"/>
              </a:spcAft>
              <a:buClr>
                <a:schemeClr val="dk1"/>
              </a:buClr>
              <a:buSzPts val="1900"/>
              <a:buChar char="•"/>
            </a:pPr>
            <a:r>
              <a:rPr lang="en-US" sz="1900"/>
              <a:t>To remove elements and content, there are mainly two jQuery methods:</a:t>
            </a:r>
            <a:endParaRPr sz="1900"/>
          </a:p>
          <a:p>
            <a:pPr indent="-228600" lvl="1" marL="685800" rtl="0" algn="l">
              <a:lnSpc>
                <a:spcPct val="90000"/>
              </a:lnSpc>
              <a:spcBef>
                <a:spcPts val="500"/>
              </a:spcBef>
              <a:spcAft>
                <a:spcPts val="0"/>
              </a:spcAft>
              <a:buClr>
                <a:schemeClr val="dk1"/>
              </a:buClr>
              <a:buSzPts val="1900"/>
              <a:buChar char="•"/>
            </a:pPr>
            <a:r>
              <a:rPr lang="en-US" sz="1900"/>
              <a:t>remove() - Removes the selected element (and its child elements)</a:t>
            </a:r>
            <a:endParaRPr sz="1900"/>
          </a:p>
          <a:p>
            <a:pPr indent="-228600" lvl="1" marL="685800" rtl="0" algn="l">
              <a:lnSpc>
                <a:spcPct val="90000"/>
              </a:lnSpc>
              <a:spcBef>
                <a:spcPts val="500"/>
              </a:spcBef>
              <a:spcAft>
                <a:spcPts val="0"/>
              </a:spcAft>
              <a:buClr>
                <a:schemeClr val="dk1"/>
              </a:buClr>
              <a:buSzPts val="1900"/>
              <a:buChar char="•"/>
            </a:pPr>
            <a:r>
              <a:rPr lang="en-US" sz="1900"/>
              <a:t>empty() - Removes the child elements from the selected element</a:t>
            </a:r>
            <a:endParaRPr sz="1900"/>
          </a:p>
          <a:p>
            <a:pPr indent="0" lvl="0" marL="0" rtl="0" algn="l">
              <a:lnSpc>
                <a:spcPct val="90000"/>
              </a:lnSpc>
              <a:spcBef>
                <a:spcPts val="1000"/>
              </a:spcBef>
              <a:spcAft>
                <a:spcPts val="0"/>
              </a:spcAft>
              <a:buClr>
                <a:schemeClr val="dk1"/>
              </a:buClr>
              <a:buSzPts val="1900"/>
              <a:buNone/>
            </a:pPr>
            <a:r>
              <a:rPr b="1" lang="en-US" sz="1900"/>
              <a:t>jQuery remove() Method</a:t>
            </a:r>
            <a:endParaRPr sz="1900"/>
          </a:p>
          <a:p>
            <a:pPr indent="-228600" lvl="0" marL="228600" rtl="0" algn="l">
              <a:lnSpc>
                <a:spcPct val="90000"/>
              </a:lnSpc>
              <a:spcBef>
                <a:spcPts val="1000"/>
              </a:spcBef>
              <a:spcAft>
                <a:spcPts val="0"/>
              </a:spcAft>
              <a:buClr>
                <a:schemeClr val="dk1"/>
              </a:buClr>
              <a:buSzPts val="1900"/>
              <a:buChar char="•"/>
            </a:pPr>
            <a:r>
              <a:rPr lang="en-US" sz="1900"/>
              <a:t>The jQuery remove() method removes the selected element(s) and its child elements.</a:t>
            </a:r>
            <a:endParaRPr sz="1900"/>
          </a:p>
          <a:p>
            <a:pPr indent="0" lvl="0" marL="0" rtl="0" algn="l">
              <a:lnSpc>
                <a:spcPct val="90000"/>
              </a:lnSpc>
              <a:spcBef>
                <a:spcPts val="1000"/>
              </a:spcBef>
              <a:spcAft>
                <a:spcPts val="0"/>
              </a:spcAft>
              <a:buClr>
                <a:schemeClr val="dk1"/>
              </a:buClr>
              <a:buSzPts val="1900"/>
              <a:buNone/>
            </a:pPr>
            <a:r>
              <a:rPr b="1" lang="en-US" sz="1900"/>
              <a:t>Example</a:t>
            </a:r>
            <a:endParaRPr sz="1900"/>
          </a:p>
          <a:p>
            <a:pPr indent="0" lvl="0" marL="0" rtl="0" algn="l">
              <a:lnSpc>
                <a:spcPct val="90000"/>
              </a:lnSpc>
              <a:spcBef>
                <a:spcPts val="1000"/>
              </a:spcBef>
              <a:spcAft>
                <a:spcPts val="0"/>
              </a:spcAft>
              <a:buClr>
                <a:schemeClr val="dk1"/>
              </a:buClr>
              <a:buSzPts val="1900"/>
              <a:buNone/>
            </a:pPr>
            <a:r>
              <a:rPr lang="en-US" sz="1900"/>
              <a:t>	$("#div1").remove();</a:t>
            </a:r>
            <a:endParaRPr sz="1900"/>
          </a:p>
          <a:p>
            <a:pPr indent="0" lvl="0" marL="0" rtl="0" algn="l">
              <a:lnSpc>
                <a:spcPct val="90000"/>
              </a:lnSpc>
              <a:spcBef>
                <a:spcPts val="1000"/>
              </a:spcBef>
              <a:spcAft>
                <a:spcPts val="0"/>
              </a:spcAft>
              <a:buClr>
                <a:schemeClr val="dk1"/>
              </a:buClr>
              <a:buSzPts val="1900"/>
              <a:buNone/>
            </a:pPr>
            <a:r>
              <a:rPr b="1" lang="en-US" sz="1900"/>
              <a:t>jQuery empty() Method</a:t>
            </a:r>
            <a:endParaRPr sz="1900"/>
          </a:p>
          <a:p>
            <a:pPr indent="-228600" lvl="0" marL="228600" rtl="0" algn="l">
              <a:lnSpc>
                <a:spcPct val="90000"/>
              </a:lnSpc>
              <a:spcBef>
                <a:spcPts val="1000"/>
              </a:spcBef>
              <a:spcAft>
                <a:spcPts val="0"/>
              </a:spcAft>
              <a:buClr>
                <a:schemeClr val="dk1"/>
              </a:buClr>
              <a:buSzPts val="1900"/>
              <a:buChar char="•"/>
            </a:pPr>
            <a:r>
              <a:rPr lang="en-US" sz="1900"/>
              <a:t>The jQuery empty() method removes the child elements of the selected element(s).</a:t>
            </a:r>
            <a:endParaRPr sz="1900"/>
          </a:p>
          <a:p>
            <a:pPr indent="0" lvl="0" marL="0" rtl="0" algn="l">
              <a:lnSpc>
                <a:spcPct val="90000"/>
              </a:lnSpc>
              <a:spcBef>
                <a:spcPts val="1000"/>
              </a:spcBef>
              <a:spcAft>
                <a:spcPts val="0"/>
              </a:spcAft>
              <a:buClr>
                <a:schemeClr val="dk1"/>
              </a:buClr>
              <a:buSzPts val="1900"/>
              <a:buNone/>
            </a:pPr>
            <a:r>
              <a:rPr b="1" lang="en-US" sz="1900"/>
              <a:t>Example</a:t>
            </a:r>
            <a:endParaRPr sz="1900"/>
          </a:p>
          <a:p>
            <a:pPr indent="0" lvl="0" marL="0" rtl="0" algn="l">
              <a:lnSpc>
                <a:spcPct val="90000"/>
              </a:lnSpc>
              <a:spcBef>
                <a:spcPts val="1000"/>
              </a:spcBef>
              <a:spcAft>
                <a:spcPts val="0"/>
              </a:spcAft>
              <a:buClr>
                <a:schemeClr val="dk1"/>
              </a:buClr>
              <a:buSzPts val="1900"/>
              <a:buNone/>
            </a:pPr>
            <a:r>
              <a:rPr lang="en-US" sz="1900"/>
              <a:t>	$("#div1").empty(); </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idx="1" type="body"/>
          </p:nvPr>
        </p:nvSpPr>
        <p:spPr>
          <a:xfrm>
            <a:off x="838200" y="365125"/>
            <a:ext cx="10764520" cy="581215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None/>
            </a:pPr>
            <a:r>
              <a:rPr b="1" lang="en-US"/>
              <a:t>Filter the Elements to be Removed</a:t>
            </a:r>
            <a:endParaRPr/>
          </a:p>
          <a:p>
            <a:pPr indent="-228600" lvl="0" marL="228600" rtl="0" algn="l">
              <a:lnSpc>
                <a:spcPct val="90000"/>
              </a:lnSpc>
              <a:spcBef>
                <a:spcPts val="1000"/>
              </a:spcBef>
              <a:spcAft>
                <a:spcPts val="0"/>
              </a:spcAft>
              <a:buClr>
                <a:schemeClr val="dk1"/>
              </a:buClr>
              <a:buSzPct val="100000"/>
              <a:buChar char="•"/>
            </a:pPr>
            <a:r>
              <a:rPr lang="en-US"/>
              <a:t>The jQuery remove() method also accepts one parameter, which allows you to filter the elements to be removed.</a:t>
            </a:r>
            <a:endParaRPr/>
          </a:p>
          <a:p>
            <a:pPr indent="-228600" lvl="0" marL="228600" rtl="0" algn="l">
              <a:lnSpc>
                <a:spcPct val="90000"/>
              </a:lnSpc>
              <a:spcBef>
                <a:spcPts val="1000"/>
              </a:spcBef>
              <a:spcAft>
                <a:spcPts val="0"/>
              </a:spcAft>
              <a:buClr>
                <a:schemeClr val="dk1"/>
              </a:buClr>
              <a:buSzPct val="100000"/>
              <a:buChar char="•"/>
            </a:pPr>
            <a:r>
              <a:rPr lang="en-US"/>
              <a:t>The parameter can be any of the jQuery selector syntaxes.</a:t>
            </a:r>
            <a:endParaRPr/>
          </a:p>
          <a:p>
            <a:pPr indent="-228600" lvl="0" marL="228600" rtl="0" algn="l">
              <a:lnSpc>
                <a:spcPct val="90000"/>
              </a:lnSpc>
              <a:spcBef>
                <a:spcPts val="1000"/>
              </a:spcBef>
              <a:spcAft>
                <a:spcPts val="0"/>
              </a:spcAft>
              <a:buClr>
                <a:schemeClr val="dk1"/>
              </a:buClr>
              <a:buSzPct val="100000"/>
              <a:buChar char="•"/>
            </a:pPr>
            <a:r>
              <a:rPr lang="en-US"/>
              <a:t>The following example removes all &lt;p&gt; elements with class="test":  </a:t>
            </a:r>
            <a:endParaRPr/>
          </a:p>
          <a:p>
            <a:pPr indent="0" lvl="0" marL="0" rtl="0" algn="l">
              <a:lnSpc>
                <a:spcPct val="90000"/>
              </a:lnSpc>
              <a:spcBef>
                <a:spcPts val="1000"/>
              </a:spcBef>
              <a:spcAft>
                <a:spcPts val="0"/>
              </a:spcAft>
              <a:buClr>
                <a:schemeClr val="dk1"/>
              </a:buClr>
              <a:buSzPct val="100000"/>
              <a:buNone/>
            </a:pPr>
            <a:r>
              <a:rPr b="1" lang="en-US"/>
              <a:t>Example</a:t>
            </a:r>
            <a:endParaRPr b="1"/>
          </a:p>
          <a:p>
            <a:pPr indent="0" lvl="1" marL="457200" rtl="0" algn="l">
              <a:lnSpc>
                <a:spcPct val="90000"/>
              </a:lnSpc>
              <a:spcBef>
                <a:spcPts val="500"/>
              </a:spcBef>
              <a:spcAft>
                <a:spcPts val="0"/>
              </a:spcAft>
              <a:buClr>
                <a:schemeClr val="dk1"/>
              </a:buClr>
              <a:buSzPct val="100000"/>
              <a:buNone/>
            </a:pPr>
            <a:r>
              <a:rPr lang="en-US"/>
              <a:t>$("p").remove(".test");</a:t>
            </a:r>
            <a:endParaRPr/>
          </a:p>
          <a:p>
            <a:pPr indent="-228600" lvl="0" marL="228600" rtl="0" algn="l">
              <a:lnSpc>
                <a:spcPct val="90000"/>
              </a:lnSpc>
              <a:spcBef>
                <a:spcPts val="1000"/>
              </a:spcBef>
              <a:spcAft>
                <a:spcPts val="0"/>
              </a:spcAft>
              <a:buClr>
                <a:schemeClr val="dk1"/>
              </a:buClr>
              <a:buSzPct val="100000"/>
              <a:buChar char="•"/>
            </a:pPr>
            <a:r>
              <a:rPr lang="en-US"/>
              <a:t>This example removes all &lt;p&gt; elements with class="test" or class="demo":  </a:t>
            </a:r>
            <a:endParaRPr/>
          </a:p>
          <a:p>
            <a:pPr indent="0" lvl="0" marL="0" rtl="0" algn="l">
              <a:lnSpc>
                <a:spcPct val="90000"/>
              </a:lnSpc>
              <a:spcBef>
                <a:spcPts val="1000"/>
              </a:spcBef>
              <a:spcAft>
                <a:spcPts val="0"/>
              </a:spcAft>
              <a:buClr>
                <a:schemeClr val="dk1"/>
              </a:buClr>
              <a:buSzPct val="100000"/>
              <a:buNone/>
            </a:pPr>
            <a:r>
              <a:rPr b="1" lang="en-US"/>
              <a:t>Example</a:t>
            </a:r>
            <a:endParaRPr b="1"/>
          </a:p>
          <a:p>
            <a:pPr indent="0" lvl="1" marL="457200" rtl="0" algn="l">
              <a:lnSpc>
                <a:spcPct val="90000"/>
              </a:lnSpc>
              <a:spcBef>
                <a:spcPts val="500"/>
              </a:spcBef>
              <a:spcAft>
                <a:spcPts val="0"/>
              </a:spcAft>
              <a:buClr>
                <a:schemeClr val="dk1"/>
              </a:buClr>
              <a:buSzPct val="100000"/>
              <a:buNone/>
            </a:pPr>
            <a:r>
              <a:rPr lang="en-US"/>
              <a:t>$("p").remove(".test, .demo"); </a:t>
            </a:r>
            <a:endParaRPr/>
          </a:p>
          <a:p>
            <a:pPr indent="0" lvl="1" marL="457200" rtl="0" algn="l">
              <a:lnSpc>
                <a:spcPct val="90000"/>
              </a:lnSpc>
              <a:spcBef>
                <a:spcPts val="500"/>
              </a:spcBef>
              <a:spcAft>
                <a:spcPts val="0"/>
              </a:spcAft>
              <a:buClr>
                <a:schemeClr val="dk1"/>
              </a:buClr>
              <a:buSzPct val="100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838200" y="116205"/>
            <a:ext cx="10515600" cy="98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jQuery - Get and Set CSS Classes</a:t>
            </a:r>
            <a:endParaRPr/>
          </a:p>
        </p:txBody>
      </p:sp>
      <p:sp>
        <p:nvSpPr>
          <p:cNvPr id="272" name="Google Shape;272;p38"/>
          <p:cNvSpPr txBox="1"/>
          <p:nvPr>
            <p:ph idx="1" type="body"/>
          </p:nvPr>
        </p:nvSpPr>
        <p:spPr>
          <a:xfrm>
            <a:off x="838200" y="1104265"/>
            <a:ext cx="10818600" cy="5660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100"/>
              <a:buChar char="•"/>
            </a:pPr>
            <a:r>
              <a:rPr lang="en-US" sz="2100"/>
              <a:t>jQuery has several methods for CSS manipulation. We will look at the following methods:</a:t>
            </a:r>
            <a:endParaRPr sz="2100"/>
          </a:p>
          <a:p>
            <a:pPr indent="-228600" lvl="1" marL="685800" rtl="0" algn="l">
              <a:lnSpc>
                <a:spcPct val="90000"/>
              </a:lnSpc>
              <a:spcBef>
                <a:spcPts val="500"/>
              </a:spcBef>
              <a:spcAft>
                <a:spcPts val="0"/>
              </a:spcAft>
              <a:buClr>
                <a:schemeClr val="dk1"/>
              </a:buClr>
              <a:buSzPts val="2100"/>
              <a:buChar char="•"/>
            </a:pPr>
            <a:r>
              <a:rPr lang="en-US" sz="2100"/>
              <a:t>addClass() - Adds one or more classes to the selected elements</a:t>
            </a:r>
            <a:endParaRPr sz="2100"/>
          </a:p>
          <a:p>
            <a:pPr indent="-228600" lvl="1" marL="685800" rtl="0" algn="l">
              <a:lnSpc>
                <a:spcPct val="90000"/>
              </a:lnSpc>
              <a:spcBef>
                <a:spcPts val="500"/>
              </a:spcBef>
              <a:spcAft>
                <a:spcPts val="0"/>
              </a:spcAft>
              <a:buClr>
                <a:schemeClr val="dk1"/>
              </a:buClr>
              <a:buSzPts val="2100"/>
              <a:buChar char="•"/>
            </a:pPr>
            <a:r>
              <a:rPr lang="en-US" sz="2100"/>
              <a:t>removeClass() - Removes one or more classes from the selected elements</a:t>
            </a:r>
            <a:endParaRPr sz="2100"/>
          </a:p>
          <a:p>
            <a:pPr indent="-228600" lvl="1" marL="685800" rtl="0" algn="l">
              <a:lnSpc>
                <a:spcPct val="90000"/>
              </a:lnSpc>
              <a:spcBef>
                <a:spcPts val="500"/>
              </a:spcBef>
              <a:spcAft>
                <a:spcPts val="0"/>
              </a:spcAft>
              <a:buClr>
                <a:schemeClr val="dk1"/>
              </a:buClr>
              <a:buSzPts val="2100"/>
              <a:buChar char="•"/>
            </a:pPr>
            <a:r>
              <a:rPr lang="en-US" sz="2100"/>
              <a:t>toggleClass() - Toggles between adding/removing classes from the selected elements</a:t>
            </a:r>
            <a:endParaRPr sz="2100"/>
          </a:p>
          <a:p>
            <a:pPr indent="-228600" lvl="1" marL="685800" rtl="0" algn="l">
              <a:lnSpc>
                <a:spcPct val="90000"/>
              </a:lnSpc>
              <a:spcBef>
                <a:spcPts val="500"/>
              </a:spcBef>
              <a:spcAft>
                <a:spcPts val="0"/>
              </a:spcAft>
              <a:buClr>
                <a:schemeClr val="dk1"/>
              </a:buClr>
              <a:buSzPts val="2100"/>
              <a:buChar char="•"/>
            </a:pPr>
            <a:r>
              <a:rPr lang="en-US" sz="2100"/>
              <a:t>css() - Sets or returns the style attribute</a:t>
            </a:r>
            <a:endParaRPr sz="2100"/>
          </a:p>
          <a:p>
            <a:pPr indent="0" lvl="0" marL="0" rtl="0" algn="l">
              <a:lnSpc>
                <a:spcPct val="90000"/>
              </a:lnSpc>
              <a:spcBef>
                <a:spcPts val="1000"/>
              </a:spcBef>
              <a:spcAft>
                <a:spcPts val="0"/>
              </a:spcAft>
              <a:buClr>
                <a:schemeClr val="dk1"/>
              </a:buClr>
              <a:buSzPts val="2100"/>
              <a:buNone/>
            </a:pPr>
            <a:r>
              <a:rPr b="1" lang="en-US" sz="2100"/>
              <a:t>jQuery addClass() Method</a:t>
            </a:r>
            <a:endParaRPr sz="2100"/>
          </a:p>
          <a:p>
            <a:pPr indent="0" lvl="1" marL="457200" rtl="0" algn="l">
              <a:lnSpc>
                <a:spcPct val="90000"/>
              </a:lnSpc>
              <a:spcBef>
                <a:spcPts val="500"/>
              </a:spcBef>
              <a:spcAft>
                <a:spcPts val="0"/>
              </a:spcAft>
              <a:buClr>
                <a:schemeClr val="dk1"/>
              </a:buClr>
              <a:buSzPts val="2100"/>
              <a:buNone/>
            </a:pPr>
            <a:r>
              <a:rPr lang="en-US" sz="2100"/>
              <a:t>$("button").click(function(){</a:t>
            </a:r>
            <a:endParaRPr sz="2100"/>
          </a:p>
          <a:p>
            <a:pPr indent="0" lvl="1" marL="457200" rtl="0" algn="l">
              <a:lnSpc>
                <a:spcPct val="90000"/>
              </a:lnSpc>
              <a:spcBef>
                <a:spcPts val="500"/>
              </a:spcBef>
              <a:spcAft>
                <a:spcPts val="0"/>
              </a:spcAft>
              <a:buClr>
                <a:schemeClr val="dk1"/>
              </a:buClr>
              <a:buSzPts val="2100"/>
              <a:buNone/>
            </a:pPr>
            <a:r>
              <a:rPr lang="en-US" sz="2100"/>
              <a:t>  $("h1, h2, p").addClass("blue");</a:t>
            </a:r>
            <a:endParaRPr sz="2100"/>
          </a:p>
          <a:p>
            <a:pPr indent="0" lvl="1" marL="457200" rtl="0" algn="l">
              <a:lnSpc>
                <a:spcPct val="90000"/>
              </a:lnSpc>
              <a:spcBef>
                <a:spcPts val="500"/>
              </a:spcBef>
              <a:spcAft>
                <a:spcPts val="0"/>
              </a:spcAft>
              <a:buClr>
                <a:schemeClr val="dk1"/>
              </a:buClr>
              <a:buSzPts val="2100"/>
              <a:buNone/>
            </a:pPr>
            <a:r>
              <a:rPr lang="en-US" sz="2100"/>
              <a:t>  $("div").addClass("important");</a:t>
            </a:r>
            <a:endParaRPr sz="2100"/>
          </a:p>
          <a:p>
            <a:pPr indent="0" lvl="1" marL="457200" rtl="0" algn="l">
              <a:lnSpc>
                <a:spcPct val="90000"/>
              </a:lnSpc>
              <a:spcBef>
                <a:spcPts val="500"/>
              </a:spcBef>
              <a:spcAft>
                <a:spcPts val="0"/>
              </a:spcAft>
              <a:buClr>
                <a:schemeClr val="dk1"/>
              </a:buClr>
              <a:buSzPts val="2100"/>
              <a:buNone/>
            </a:pPr>
            <a:r>
              <a:rPr lang="en-US" sz="2100"/>
              <a:t>});</a:t>
            </a:r>
            <a:endParaRPr sz="2100"/>
          </a:p>
          <a:p>
            <a:pPr indent="0" lvl="0" marL="0" rtl="0" algn="l">
              <a:lnSpc>
                <a:spcPct val="90000"/>
              </a:lnSpc>
              <a:spcBef>
                <a:spcPts val="1000"/>
              </a:spcBef>
              <a:spcAft>
                <a:spcPts val="0"/>
              </a:spcAft>
              <a:buClr>
                <a:schemeClr val="dk1"/>
              </a:buClr>
              <a:buSzPts val="2100"/>
              <a:buNone/>
            </a:pPr>
            <a:r>
              <a:rPr b="1" lang="en-US" sz="2100"/>
              <a:t>jQuery removeClass() Method</a:t>
            </a:r>
            <a:endParaRPr b="1" sz="2100"/>
          </a:p>
          <a:p>
            <a:pPr indent="0" lvl="1" marL="457200" rtl="0" algn="l">
              <a:lnSpc>
                <a:spcPct val="90000"/>
              </a:lnSpc>
              <a:spcBef>
                <a:spcPts val="500"/>
              </a:spcBef>
              <a:spcAft>
                <a:spcPts val="0"/>
              </a:spcAft>
              <a:buClr>
                <a:schemeClr val="dk1"/>
              </a:buClr>
              <a:buSzPts val="2100"/>
              <a:buNone/>
            </a:pPr>
            <a:r>
              <a:rPr lang="en-US" sz="2100"/>
              <a:t>$("button").click(function(){</a:t>
            </a:r>
            <a:endParaRPr sz="2100"/>
          </a:p>
          <a:p>
            <a:pPr indent="0" lvl="1" marL="457200" rtl="0" algn="l">
              <a:lnSpc>
                <a:spcPct val="90000"/>
              </a:lnSpc>
              <a:spcBef>
                <a:spcPts val="500"/>
              </a:spcBef>
              <a:spcAft>
                <a:spcPts val="0"/>
              </a:spcAft>
              <a:buClr>
                <a:schemeClr val="dk1"/>
              </a:buClr>
              <a:buSzPts val="2100"/>
              <a:buNone/>
            </a:pPr>
            <a:r>
              <a:rPr lang="en-US" sz="2100"/>
              <a:t>  $("h1, h2, p").removeClass("blue");</a:t>
            </a:r>
            <a:endParaRPr sz="2100"/>
          </a:p>
          <a:p>
            <a:pPr indent="0" lvl="1" marL="457200" rtl="0" algn="l">
              <a:lnSpc>
                <a:spcPct val="90000"/>
              </a:lnSpc>
              <a:spcBef>
                <a:spcPts val="500"/>
              </a:spcBef>
              <a:spcAft>
                <a:spcPts val="0"/>
              </a:spcAft>
              <a:buClr>
                <a:schemeClr val="dk1"/>
              </a:buClr>
              <a:buSzPts val="2100"/>
              <a:buNone/>
            </a:pPr>
            <a:r>
              <a:rPr lang="en-US" sz="2100"/>
              <a:t>});</a:t>
            </a:r>
            <a:endParaRPr sz="2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idx="1" type="body"/>
          </p:nvPr>
        </p:nvSpPr>
        <p:spPr>
          <a:xfrm>
            <a:off x="963295" y="382905"/>
            <a:ext cx="10515600" cy="6186805"/>
          </a:xfrm>
          <a:prstGeom prst="rect">
            <a:avLst/>
          </a:prstGeom>
          <a:noFill/>
          <a:ln>
            <a:noFill/>
          </a:ln>
        </p:spPr>
        <p:txBody>
          <a:bodyPr anchorCtr="0" anchor="t" bIns="45700" lIns="91425" spcFirstLastPara="1" rIns="91425" wrap="square" tIns="45700">
            <a:normAutofit fontScale="90000" lnSpcReduction="20000"/>
          </a:bodyPr>
          <a:lstStyle/>
          <a:p>
            <a:pPr indent="0" lvl="0" marL="0" rtl="0" algn="l">
              <a:lnSpc>
                <a:spcPct val="90000"/>
              </a:lnSpc>
              <a:spcBef>
                <a:spcPts val="0"/>
              </a:spcBef>
              <a:spcAft>
                <a:spcPts val="0"/>
              </a:spcAft>
              <a:buClr>
                <a:schemeClr val="dk1"/>
              </a:buClr>
              <a:buSzPct val="100000"/>
              <a:buNone/>
            </a:pPr>
            <a:r>
              <a:rPr b="1" lang="en-US" sz="2400"/>
              <a:t>jQuery toggleClass() Method</a:t>
            </a:r>
            <a:endParaRPr b="1" sz="2400"/>
          </a:p>
          <a:p>
            <a:pPr indent="-228600" lvl="0" marL="228600" rtl="0" algn="l">
              <a:lnSpc>
                <a:spcPct val="90000"/>
              </a:lnSpc>
              <a:spcBef>
                <a:spcPts val="1000"/>
              </a:spcBef>
              <a:spcAft>
                <a:spcPts val="0"/>
              </a:spcAft>
              <a:buClr>
                <a:schemeClr val="dk1"/>
              </a:buClr>
              <a:buSzPct val="100000"/>
              <a:buChar char="•"/>
            </a:pPr>
            <a:r>
              <a:rPr lang="en-US" sz="2400"/>
              <a:t>This method toggles between adding/removing classes from the selected elements:</a:t>
            </a:r>
            <a:endParaRPr sz="2400"/>
          </a:p>
          <a:p>
            <a:pPr indent="0" lvl="0" marL="0" rtl="0" algn="l">
              <a:lnSpc>
                <a:spcPct val="90000"/>
              </a:lnSpc>
              <a:spcBef>
                <a:spcPts val="1000"/>
              </a:spcBef>
              <a:spcAft>
                <a:spcPts val="0"/>
              </a:spcAft>
              <a:buClr>
                <a:schemeClr val="dk1"/>
              </a:buClr>
              <a:buSzPct val="100000"/>
              <a:buNone/>
            </a:pPr>
            <a:r>
              <a:rPr b="1" lang="en-US" sz="2400"/>
              <a:t>Example</a:t>
            </a:r>
            <a:endParaRPr sz="2400"/>
          </a:p>
          <a:p>
            <a:pPr indent="0" lvl="1" marL="457200" rtl="0" algn="l">
              <a:lnSpc>
                <a:spcPct val="90000"/>
              </a:lnSpc>
              <a:spcBef>
                <a:spcPts val="500"/>
              </a:spcBef>
              <a:spcAft>
                <a:spcPts val="0"/>
              </a:spcAft>
              <a:buClr>
                <a:schemeClr val="dk1"/>
              </a:buClr>
              <a:buSzPct val="100000"/>
              <a:buNone/>
            </a:pPr>
            <a:r>
              <a:rPr lang="en-US" sz="2400"/>
              <a:t>$("button").click(function(){</a:t>
            </a:r>
            <a:endParaRPr sz="2400"/>
          </a:p>
          <a:p>
            <a:pPr indent="0" lvl="1" marL="457200" rtl="0" algn="l">
              <a:lnSpc>
                <a:spcPct val="90000"/>
              </a:lnSpc>
              <a:spcBef>
                <a:spcPts val="500"/>
              </a:spcBef>
              <a:spcAft>
                <a:spcPts val="0"/>
              </a:spcAft>
              <a:buClr>
                <a:schemeClr val="dk1"/>
              </a:buClr>
              <a:buSzPct val="100000"/>
              <a:buNone/>
            </a:pPr>
            <a:r>
              <a:rPr lang="en-US" sz="2400"/>
              <a:t>  $("h1, h2, p").toggleClass("blue");</a:t>
            </a:r>
            <a:endParaRPr sz="2400"/>
          </a:p>
          <a:p>
            <a:pPr indent="0" lvl="1" marL="457200" rtl="0" algn="l">
              <a:lnSpc>
                <a:spcPct val="90000"/>
              </a:lnSpc>
              <a:spcBef>
                <a:spcPts val="500"/>
              </a:spcBef>
              <a:spcAft>
                <a:spcPts val="0"/>
              </a:spcAft>
              <a:buClr>
                <a:schemeClr val="dk1"/>
              </a:buClr>
              <a:buSzPct val="100000"/>
              <a:buNone/>
            </a:pPr>
            <a:r>
              <a:rPr lang="en-US" sz="2400"/>
              <a:t>});</a:t>
            </a:r>
            <a:endParaRPr sz="2400"/>
          </a:p>
          <a:p>
            <a:pPr indent="0" lvl="0" marL="0" rtl="0" algn="l">
              <a:lnSpc>
                <a:spcPct val="90000"/>
              </a:lnSpc>
              <a:spcBef>
                <a:spcPts val="1000"/>
              </a:spcBef>
              <a:spcAft>
                <a:spcPts val="0"/>
              </a:spcAft>
              <a:buClr>
                <a:schemeClr val="dk1"/>
              </a:buClr>
              <a:buSzPct val="100000"/>
              <a:buNone/>
            </a:pPr>
            <a:r>
              <a:rPr b="1" lang="en-US" sz="2400"/>
              <a:t>jQuery css() Method</a:t>
            </a:r>
            <a:endParaRPr sz="2400"/>
          </a:p>
          <a:p>
            <a:pPr indent="-228600" lvl="0" marL="228600" rtl="0" algn="l">
              <a:lnSpc>
                <a:spcPct val="90000"/>
              </a:lnSpc>
              <a:spcBef>
                <a:spcPts val="1000"/>
              </a:spcBef>
              <a:spcAft>
                <a:spcPts val="0"/>
              </a:spcAft>
              <a:buClr>
                <a:schemeClr val="dk1"/>
              </a:buClr>
              <a:buSzPct val="100000"/>
              <a:buChar char="•"/>
            </a:pPr>
            <a:r>
              <a:rPr lang="en-US" sz="2400"/>
              <a:t>The css() method sets or returns one or more style properties for the selected elements.</a:t>
            </a:r>
            <a:endParaRPr sz="2400"/>
          </a:p>
          <a:p>
            <a:pPr indent="-228600" lvl="0" marL="228600" rtl="0" algn="l">
              <a:lnSpc>
                <a:spcPct val="90000"/>
              </a:lnSpc>
              <a:spcBef>
                <a:spcPts val="1000"/>
              </a:spcBef>
              <a:spcAft>
                <a:spcPts val="0"/>
              </a:spcAft>
              <a:buClr>
                <a:schemeClr val="dk1"/>
              </a:buClr>
              <a:buSzPct val="100000"/>
              <a:buChar char="•"/>
            </a:pPr>
            <a:r>
              <a:rPr lang="en-US" sz="2400"/>
              <a:t>To return the value of a specified CSS property, use the following syntax:</a:t>
            </a:r>
            <a:endParaRPr sz="2400"/>
          </a:p>
          <a:p>
            <a:pPr indent="0" lvl="1" marL="457200" rtl="0" algn="l">
              <a:lnSpc>
                <a:spcPct val="90000"/>
              </a:lnSpc>
              <a:spcBef>
                <a:spcPts val="500"/>
              </a:spcBef>
              <a:spcAft>
                <a:spcPts val="0"/>
              </a:spcAft>
              <a:buClr>
                <a:schemeClr val="dk1"/>
              </a:buClr>
              <a:buSzPct val="100000"/>
              <a:buNone/>
            </a:pPr>
            <a:r>
              <a:rPr lang="en-US" sz="2400"/>
              <a:t>css("propertyname");</a:t>
            </a:r>
            <a:endParaRPr sz="2400"/>
          </a:p>
          <a:p>
            <a:pPr indent="0" lvl="1" marL="457200" rtl="0" algn="l">
              <a:lnSpc>
                <a:spcPct val="90000"/>
              </a:lnSpc>
              <a:spcBef>
                <a:spcPts val="50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Char char="•"/>
            </a:pPr>
            <a:r>
              <a:rPr lang="en-US" sz="2400"/>
              <a:t>The following example will return the background-color value of the FIRST matched element:</a:t>
            </a:r>
            <a:endParaRPr sz="2400"/>
          </a:p>
          <a:p>
            <a:pPr indent="0" lvl="0" marL="0" rtl="0" algn="l">
              <a:lnSpc>
                <a:spcPct val="90000"/>
              </a:lnSpc>
              <a:spcBef>
                <a:spcPts val="1000"/>
              </a:spcBef>
              <a:spcAft>
                <a:spcPts val="0"/>
              </a:spcAft>
              <a:buClr>
                <a:schemeClr val="dk1"/>
              </a:buClr>
              <a:buSzPct val="100000"/>
              <a:buNone/>
            </a:pPr>
            <a:r>
              <a:rPr b="1" lang="en-US" sz="2400"/>
              <a:t>Example</a:t>
            </a:r>
            <a:endParaRPr b="1" sz="2400"/>
          </a:p>
          <a:p>
            <a:pPr indent="0" lvl="0" marL="0" rtl="0" algn="l">
              <a:lnSpc>
                <a:spcPct val="90000"/>
              </a:lnSpc>
              <a:spcBef>
                <a:spcPts val="1000"/>
              </a:spcBef>
              <a:spcAft>
                <a:spcPts val="0"/>
              </a:spcAft>
              <a:buClr>
                <a:schemeClr val="dk1"/>
              </a:buClr>
              <a:buSzPct val="100000"/>
              <a:buNone/>
            </a:pPr>
            <a:r>
              <a:t/>
            </a:r>
            <a:endParaRPr sz="2400"/>
          </a:p>
          <a:p>
            <a:pPr indent="0" lvl="1" marL="457200" rtl="0" algn="l">
              <a:lnSpc>
                <a:spcPct val="90000"/>
              </a:lnSpc>
              <a:spcBef>
                <a:spcPts val="500"/>
              </a:spcBef>
              <a:spcAft>
                <a:spcPts val="0"/>
              </a:spcAft>
              <a:buClr>
                <a:schemeClr val="dk1"/>
              </a:buClr>
              <a:buSzPct val="100000"/>
              <a:buNone/>
            </a:pPr>
            <a:r>
              <a:rPr lang="en-US" sz="2400"/>
              <a:t>$("p").css("background-color");</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idx="1" type="body"/>
          </p:nvPr>
        </p:nvSpPr>
        <p:spPr>
          <a:xfrm>
            <a:off x="838200" y="365125"/>
            <a:ext cx="10515600" cy="639953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None/>
            </a:pPr>
            <a:r>
              <a:rPr b="1" lang="en-US"/>
              <a:t>Set a CSS Property</a:t>
            </a:r>
            <a:endParaRPr/>
          </a:p>
          <a:p>
            <a:pPr indent="-228600" lvl="0" marL="228600" rtl="0" algn="l">
              <a:lnSpc>
                <a:spcPct val="90000"/>
              </a:lnSpc>
              <a:spcBef>
                <a:spcPts val="1000"/>
              </a:spcBef>
              <a:spcAft>
                <a:spcPts val="0"/>
              </a:spcAft>
              <a:buClr>
                <a:schemeClr val="dk1"/>
              </a:buClr>
              <a:buSzPct val="100000"/>
              <a:buChar char="•"/>
            </a:pPr>
            <a:r>
              <a:rPr lang="en-US"/>
              <a:t>To set a specified CSS property, use the following syntax:</a:t>
            </a:r>
            <a:endParaRPr/>
          </a:p>
          <a:p>
            <a:pPr indent="0" lvl="1" marL="457200" rtl="0" algn="l">
              <a:lnSpc>
                <a:spcPct val="90000"/>
              </a:lnSpc>
              <a:spcBef>
                <a:spcPts val="500"/>
              </a:spcBef>
              <a:spcAft>
                <a:spcPts val="0"/>
              </a:spcAft>
              <a:buClr>
                <a:schemeClr val="dk1"/>
              </a:buClr>
              <a:buSzPct val="100000"/>
              <a:buNone/>
            </a:pPr>
            <a:r>
              <a:rPr lang="en-US"/>
              <a:t>css("propertyname","value");</a:t>
            </a:r>
            <a:endParaRPr/>
          </a:p>
          <a:p>
            <a:pPr indent="-228600" lvl="0" marL="228600" rtl="0" algn="l">
              <a:lnSpc>
                <a:spcPct val="90000"/>
              </a:lnSpc>
              <a:spcBef>
                <a:spcPts val="1000"/>
              </a:spcBef>
              <a:spcAft>
                <a:spcPts val="0"/>
              </a:spcAft>
              <a:buClr>
                <a:schemeClr val="dk1"/>
              </a:buClr>
              <a:buSzPct val="100000"/>
              <a:buChar char="•"/>
            </a:pPr>
            <a:r>
              <a:rPr lang="en-US"/>
              <a:t>The following example will set the background-color value for ALL matched elements:</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$("p").css("background-color", "yellow");</a:t>
            </a:r>
            <a:endParaRPr/>
          </a:p>
          <a:p>
            <a:pPr indent="0" lvl="0" marL="0" rtl="0" algn="l">
              <a:lnSpc>
                <a:spcPct val="90000"/>
              </a:lnSpc>
              <a:spcBef>
                <a:spcPts val="1000"/>
              </a:spcBef>
              <a:spcAft>
                <a:spcPts val="0"/>
              </a:spcAft>
              <a:buClr>
                <a:schemeClr val="dk1"/>
              </a:buClr>
              <a:buSzPct val="100000"/>
              <a:buNone/>
            </a:pPr>
            <a:r>
              <a:rPr b="1" lang="en-US"/>
              <a:t>Set Multiple CSS Properties</a:t>
            </a:r>
            <a:endParaRPr/>
          </a:p>
          <a:p>
            <a:pPr indent="-228600" lvl="0" marL="228600" rtl="0" algn="l">
              <a:lnSpc>
                <a:spcPct val="90000"/>
              </a:lnSpc>
              <a:spcBef>
                <a:spcPts val="1000"/>
              </a:spcBef>
              <a:spcAft>
                <a:spcPts val="0"/>
              </a:spcAft>
              <a:buClr>
                <a:schemeClr val="dk1"/>
              </a:buClr>
              <a:buSzPct val="100000"/>
              <a:buChar char="•"/>
            </a:pPr>
            <a:r>
              <a:rPr lang="en-US"/>
              <a:t>To set multiple CSS properties, use the following syntax:</a:t>
            </a:r>
            <a:endParaRPr/>
          </a:p>
          <a:p>
            <a:pPr indent="0" lvl="1" marL="457200" rtl="0" algn="l">
              <a:lnSpc>
                <a:spcPct val="90000"/>
              </a:lnSpc>
              <a:spcBef>
                <a:spcPts val="500"/>
              </a:spcBef>
              <a:spcAft>
                <a:spcPts val="0"/>
              </a:spcAft>
              <a:buClr>
                <a:schemeClr val="dk1"/>
              </a:buClr>
              <a:buSzPct val="100000"/>
              <a:buNone/>
            </a:pPr>
            <a:r>
              <a:rPr lang="en-US"/>
              <a:t>css({"propertyname":"value","propertyname":"value",...});</a:t>
            </a:r>
            <a:endParaRPr/>
          </a:p>
          <a:p>
            <a:pPr indent="-228600" lvl="0" marL="228600" rtl="0" algn="l">
              <a:lnSpc>
                <a:spcPct val="90000"/>
              </a:lnSpc>
              <a:spcBef>
                <a:spcPts val="1000"/>
              </a:spcBef>
              <a:spcAft>
                <a:spcPts val="0"/>
              </a:spcAft>
              <a:buClr>
                <a:schemeClr val="dk1"/>
              </a:buClr>
              <a:buSzPct val="100000"/>
              <a:buChar char="•"/>
            </a:pPr>
            <a:r>
              <a:rPr lang="en-US"/>
              <a:t>The following example will set a background-color and a font-size for ALL matched elements:</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$("p").css({"background-color": "yellow", "font-size": "200%"});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idx="1" type="body"/>
          </p:nvPr>
        </p:nvSpPr>
        <p:spPr>
          <a:xfrm>
            <a:off x="838200" y="382270"/>
            <a:ext cx="10515600" cy="62052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1800"/>
              <a:t>Google CDN:</a:t>
            </a:r>
            <a:endParaRPr b="1" sz="1800"/>
          </a:p>
          <a:p>
            <a:pPr indent="0" lvl="1" marL="457200" rtl="0" algn="l">
              <a:lnSpc>
                <a:spcPct val="90000"/>
              </a:lnSpc>
              <a:spcBef>
                <a:spcPts val="500"/>
              </a:spcBef>
              <a:spcAft>
                <a:spcPts val="0"/>
              </a:spcAft>
              <a:buClr>
                <a:schemeClr val="dk1"/>
              </a:buClr>
              <a:buSzPts val="1800"/>
              <a:buNone/>
            </a:pPr>
            <a:r>
              <a:rPr lang="en-US" sz="1800"/>
              <a:t>&lt;head&gt;</a:t>
            </a:r>
            <a:endParaRPr sz="1800"/>
          </a:p>
          <a:p>
            <a:pPr indent="0" lvl="1" marL="457200" rtl="0" algn="l">
              <a:lnSpc>
                <a:spcPct val="90000"/>
              </a:lnSpc>
              <a:spcBef>
                <a:spcPts val="500"/>
              </a:spcBef>
              <a:spcAft>
                <a:spcPts val="0"/>
              </a:spcAft>
              <a:buClr>
                <a:schemeClr val="dk1"/>
              </a:buClr>
              <a:buSzPts val="1800"/>
              <a:buNone/>
            </a:pPr>
            <a:r>
              <a:rPr lang="en-US" sz="1800"/>
              <a:t>&lt;script src="https://ajax.googleapis.com/ajax/libs/jquery/3.4.1/jquery.min.js"&gt;&lt;/script&gt;</a:t>
            </a:r>
            <a:endParaRPr sz="1800"/>
          </a:p>
          <a:p>
            <a:pPr indent="0" lvl="1" marL="457200" rtl="0" algn="l">
              <a:lnSpc>
                <a:spcPct val="90000"/>
              </a:lnSpc>
              <a:spcBef>
                <a:spcPts val="500"/>
              </a:spcBef>
              <a:spcAft>
                <a:spcPts val="0"/>
              </a:spcAft>
              <a:buClr>
                <a:schemeClr val="dk1"/>
              </a:buClr>
              <a:buSzPts val="1800"/>
              <a:buNone/>
            </a:pPr>
            <a:r>
              <a:rPr lang="en-US" sz="1800"/>
              <a:t>&lt;/head&gt; </a:t>
            </a:r>
            <a:endParaRPr sz="1800"/>
          </a:p>
          <a:p>
            <a:pPr indent="0" lvl="0" marL="0" rtl="0" algn="l">
              <a:lnSpc>
                <a:spcPct val="90000"/>
              </a:lnSpc>
              <a:spcBef>
                <a:spcPts val="1000"/>
              </a:spcBef>
              <a:spcAft>
                <a:spcPts val="0"/>
              </a:spcAft>
              <a:buClr>
                <a:schemeClr val="dk1"/>
              </a:buClr>
              <a:buSzPts val="1800"/>
              <a:buNone/>
            </a:pPr>
            <a:r>
              <a:rPr b="1" lang="en-US" sz="1800"/>
              <a:t>Microsoft CDN:</a:t>
            </a:r>
            <a:endParaRPr b="1" sz="1800"/>
          </a:p>
          <a:p>
            <a:pPr indent="0" lvl="1" marL="457200" rtl="0" algn="l">
              <a:lnSpc>
                <a:spcPct val="90000"/>
              </a:lnSpc>
              <a:spcBef>
                <a:spcPts val="500"/>
              </a:spcBef>
              <a:spcAft>
                <a:spcPts val="0"/>
              </a:spcAft>
              <a:buClr>
                <a:schemeClr val="dk1"/>
              </a:buClr>
              <a:buSzPts val="1800"/>
              <a:buNone/>
            </a:pPr>
            <a:r>
              <a:rPr lang="en-US" sz="1800"/>
              <a:t>&lt;head&gt;</a:t>
            </a:r>
            <a:endParaRPr sz="1800"/>
          </a:p>
          <a:p>
            <a:pPr indent="0" lvl="1" marL="457200" rtl="0" algn="l">
              <a:lnSpc>
                <a:spcPct val="90000"/>
              </a:lnSpc>
              <a:spcBef>
                <a:spcPts val="500"/>
              </a:spcBef>
              <a:spcAft>
                <a:spcPts val="0"/>
              </a:spcAft>
              <a:buClr>
                <a:schemeClr val="dk1"/>
              </a:buClr>
              <a:buSzPts val="1800"/>
              <a:buNone/>
            </a:pPr>
            <a:r>
              <a:rPr lang="en-US" sz="1800"/>
              <a:t>&lt;script src="https://ajax.aspnetcdn.com/ajax/jQuery/jquery-3.4.1.min.js"&gt;&lt;/script&gt;</a:t>
            </a:r>
            <a:endParaRPr sz="1800"/>
          </a:p>
          <a:p>
            <a:pPr indent="0" lvl="1" marL="457200" rtl="0" algn="l">
              <a:lnSpc>
                <a:spcPct val="90000"/>
              </a:lnSpc>
              <a:spcBef>
                <a:spcPts val="500"/>
              </a:spcBef>
              <a:spcAft>
                <a:spcPts val="0"/>
              </a:spcAft>
              <a:buClr>
                <a:schemeClr val="dk1"/>
              </a:buClr>
              <a:buSzPts val="1800"/>
              <a:buNone/>
            </a:pPr>
            <a:r>
              <a:rPr lang="en-US" sz="1800"/>
              <a:t>&lt;/head&gt; </a:t>
            </a:r>
            <a:endParaRPr b="1" sz="1800"/>
          </a:p>
          <a:p>
            <a:pPr indent="0" lvl="1" marL="0" rtl="0" algn="l">
              <a:lnSpc>
                <a:spcPct val="90000"/>
              </a:lnSpc>
              <a:spcBef>
                <a:spcPts val="500"/>
              </a:spcBef>
              <a:spcAft>
                <a:spcPts val="0"/>
              </a:spcAft>
              <a:buClr>
                <a:schemeClr val="dk1"/>
              </a:buClr>
              <a:buSzPts val="1800"/>
              <a:buNone/>
            </a:pPr>
            <a:r>
              <a:rPr b="1" lang="en-US" sz="1800"/>
              <a:t>jQuery Syntax</a:t>
            </a:r>
            <a:endParaRPr b="1" sz="1800"/>
          </a:p>
          <a:p>
            <a:pPr indent="0" lvl="1" marL="0" rtl="0" algn="l">
              <a:lnSpc>
                <a:spcPct val="90000"/>
              </a:lnSpc>
              <a:spcBef>
                <a:spcPts val="500"/>
              </a:spcBef>
              <a:spcAft>
                <a:spcPts val="0"/>
              </a:spcAft>
              <a:buClr>
                <a:schemeClr val="dk1"/>
              </a:buClr>
              <a:buSzPts val="1800"/>
              <a:buNone/>
            </a:pPr>
            <a:r>
              <a:rPr lang="en-US" sz="1800"/>
              <a:t>	$(selector).action()</a:t>
            </a:r>
            <a:endParaRPr sz="1800"/>
          </a:p>
          <a:p>
            <a:pPr indent="-285750" lvl="1" marL="285750" rtl="0" algn="l">
              <a:lnSpc>
                <a:spcPct val="90000"/>
              </a:lnSpc>
              <a:spcBef>
                <a:spcPts val="500"/>
              </a:spcBef>
              <a:spcAft>
                <a:spcPts val="0"/>
              </a:spcAft>
              <a:buClr>
                <a:schemeClr val="dk1"/>
              </a:buClr>
              <a:buSzPts val="1800"/>
              <a:buChar char="•"/>
            </a:pPr>
            <a:r>
              <a:rPr lang="en-US" sz="1800"/>
              <a:t>A $ sign to define/access jQuery</a:t>
            </a:r>
            <a:endParaRPr sz="1800"/>
          </a:p>
          <a:p>
            <a:pPr indent="-285750" lvl="1" marL="285750" rtl="0" algn="l">
              <a:lnSpc>
                <a:spcPct val="90000"/>
              </a:lnSpc>
              <a:spcBef>
                <a:spcPts val="500"/>
              </a:spcBef>
              <a:spcAft>
                <a:spcPts val="0"/>
              </a:spcAft>
              <a:buClr>
                <a:schemeClr val="dk1"/>
              </a:buClr>
              <a:buSzPts val="1800"/>
              <a:buChar char="•"/>
            </a:pPr>
            <a:r>
              <a:rPr lang="en-US" sz="1800"/>
              <a:t>A (selector) to "query (or find)" HTML elements</a:t>
            </a:r>
            <a:endParaRPr sz="1800"/>
          </a:p>
          <a:p>
            <a:pPr indent="-285750" lvl="1" marL="285750" rtl="0" algn="l">
              <a:lnSpc>
                <a:spcPct val="90000"/>
              </a:lnSpc>
              <a:spcBef>
                <a:spcPts val="500"/>
              </a:spcBef>
              <a:spcAft>
                <a:spcPts val="0"/>
              </a:spcAft>
              <a:buClr>
                <a:schemeClr val="dk1"/>
              </a:buClr>
              <a:buSzPts val="1800"/>
              <a:buChar char="•"/>
            </a:pPr>
            <a:r>
              <a:rPr lang="en-US" sz="1800"/>
              <a:t>A jQuery action() to be performed on the element(s)</a:t>
            </a:r>
            <a:endParaRPr sz="1800"/>
          </a:p>
          <a:p>
            <a:pPr indent="-285750" lvl="1" marL="285750" rtl="0" algn="l">
              <a:lnSpc>
                <a:spcPct val="90000"/>
              </a:lnSpc>
              <a:spcBef>
                <a:spcPts val="500"/>
              </a:spcBef>
              <a:spcAft>
                <a:spcPts val="0"/>
              </a:spcAft>
              <a:buClr>
                <a:schemeClr val="dk1"/>
              </a:buClr>
              <a:buSzPts val="1800"/>
              <a:buNone/>
            </a:pPr>
            <a:r>
              <a:rPr b="1" lang="en-US" sz="1800"/>
              <a:t>Example:</a:t>
            </a:r>
            <a:endParaRPr b="1" sz="1800"/>
          </a:p>
          <a:p>
            <a:pPr indent="0" lvl="2" marL="457200" rtl="0" algn="l">
              <a:lnSpc>
                <a:spcPct val="90000"/>
              </a:lnSpc>
              <a:spcBef>
                <a:spcPts val="500"/>
              </a:spcBef>
              <a:spcAft>
                <a:spcPts val="0"/>
              </a:spcAft>
              <a:buClr>
                <a:schemeClr val="dk1"/>
              </a:buClr>
              <a:buSzPts val="1800"/>
              <a:buNone/>
            </a:pPr>
            <a:r>
              <a:rPr lang="en-US" sz="1800"/>
              <a:t>$(this).hide() - hides the current element.</a:t>
            </a:r>
            <a:endParaRPr sz="1800"/>
          </a:p>
          <a:p>
            <a:pPr indent="0" lvl="2" marL="457200" rtl="0" algn="l">
              <a:lnSpc>
                <a:spcPct val="90000"/>
              </a:lnSpc>
              <a:spcBef>
                <a:spcPts val="500"/>
              </a:spcBef>
              <a:spcAft>
                <a:spcPts val="0"/>
              </a:spcAft>
              <a:buClr>
                <a:schemeClr val="dk1"/>
              </a:buClr>
              <a:buSzPts val="1800"/>
              <a:buNone/>
            </a:pPr>
            <a:r>
              <a:rPr lang="en-US" sz="1800"/>
              <a:t>$("p").hide() - hides all &lt;p&gt; elements.</a:t>
            </a:r>
            <a:endParaRPr sz="1800"/>
          </a:p>
          <a:p>
            <a:pPr indent="0" lvl="2" marL="457200" rtl="0" algn="l">
              <a:lnSpc>
                <a:spcPct val="90000"/>
              </a:lnSpc>
              <a:spcBef>
                <a:spcPts val="500"/>
              </a:spcBef>
              <a:spcAft>
                <a:spcPts val="0"/>
              </a:spcAft>
              <a:buClr>
                <a:schemeClr val="dk1"/>
              </a:buClr>
              <a:buSzPts val="1800"/>
              <a:buNone/>
            </a:pPr>
            <a:r>
              <a:rPr lang="en-US" sz="1800"/>
              <a:t>$(".test").hide() - hides all elements with class="test".</a:t>
            </a:r>
            <a:endParaRPr sz="1800"/>
          </a:p>
          <a:p>
            <a:pPr indent="0" lvl="2" marL="457200" rtl="0" algn="l">
              <a:lnSpc>
                <a:spcPct val="90000"/>
              </a:lnSpc>
              <a:spcBef>
                <a:spcPts val="500"/>
              </a:spcBef>
              <a:spcAft>
                <a:spcPts val="0"/>
              </a:spcAft>
              <a:buClr>
                <a:schemeClr val="dk1"/>
              </a:buClr>
              <a:buSzPts val="1800"/>
              <a:buNone/>
            </a:pPr>
            <a:r>
              <a:rPr lang="en-US" sz="1800"/>
              <a:t>$("#test").hide() - hides the element with id="test".</a:t>
            </a:r>
            <a:endParaRPr sz="1800"/>
          </a:p>
          <a:p>
            <a:pPr indent="-114300" lvl="0" marL="22860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838200" y="98425"/>
            <a:ext cx="10515600" cy="10236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jQuery - Dimensions</a:t>
            </a:r>
            <a:endParaRPr/>
          </a:p>
        </p:txBody>
      </p:sp>
      <p:sp>
        <p:nvSpPr>
          <p:cNvPr id="288" name="Google Shape;288;p41"/>
          <p:cNvSpPr txBox="1"/>
          <p:nvPr>
            <p:ph idx="1" type="body"/>
          </p:nvPr>
        </p:nvSpPr>
        <p:spPr>
          <a:xfrm>
            <a:off x="838200" y="970280"/>
            <a:ext cx="5181600" cy="5616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900"/>
              <a:buNone/>
            </a:pPr>
            <a:r>
              <a:rPr b="1" lang="en-US" sz="1900"/>
              <a:t>jQuery Dimension Methods</a:t>
            </a:r>
            <a:endParaRPr sz="1900"/>
          </a:p>
          <a:p>
            <a:pPr indent="-228600" lvl="0" marL="228600" rtl="0" algn="l">
              <a:lnSpc>
                <a:spcPct val="90000"/>
              </a:lnSpc>
              <a:spcBef>
                <a:spcPts val="1000"/>
              </a:spcBef>
              <a:spcAft>
                <a:spcPts val="0"/>
              </a:spcAft>
              <a:buClr>
                <a:schemeClr val="dk1"/>
              </a:buClr>
              <a:buSzPts val="1900"/>
              <a:buChar char="•"/>
            </a:pPr>
            <a:r>
              <a:rPr lang="en-US" sz="1900"/>
              <a:t>jQuery has several important methods for working with dimensions:</a:t>
            </a:r>
            <a:endParaRPr sz="1900"/>
          </a:p>
          <a:p>
            <a:pPr indent="-228600" lvl="1" marL="685800" rtl="0" algn="l">
              <a:lnSpc>
                <a:spcPct val="90000"/>
              </a:lnSpc>
              <a:spcBef>
                <a:spcPts val="500"/>
              </a:spcBef>
              <a:spcAft>
                <a:spcPts val="0"/>
              </a:spcAft>
              <a:buClr>
                <a:schemeClr val="dk1"/>
              </a:buClr>
              <a:buSzPts val="1900"/>
              <a:buChar char="•"/>
            </a:pPr>
            <a:r>
              <a:rPr lang="en-US" sz="1900"/>
              <a:t>width()</a:t>
            </a:r>
            <a:endParaRPr sz="1900"/>
          </a:p>
          <a:p>
            <a:pPr indent="-228600" lvl="1" marL="685800" rtl="0" algn="l">
              <a:lnSpc>
                <a:spcPct val="90000"/>
              </a:lnSpc>
              <a:spcBef>
                <a:spcPts val="500"/>
              </a:spcBef>
              <a:spcAft>
                <a:spcPts val="0"/>
              </a:spcAft>
              <a:buClr>
                <a:schemeClr val="dk1"/>
              </a:buClr>
              <a:buSzPts val="1900"/>
              <a:buChar char="•"/>
            </a:pPr>
            <a:r>
              <a:rPr lang="en-US" sz="1900"/>
              <a:t>height()</a:t>
            </a:r>
            <a:endParaRPr sz="1900"/>
          </a:p>
          <a:p>
            <a:pPr indent="-228600" lvl="1" marL="685800" rtl="0" algn="l">
              <a:lnSpc>
                <a:spcPct val="90000"/>
              </a:lnSpc>
              <a:spcBef>
                <a:spcPts val="500"/>
              </a:spcBef>
              <a:spcAft>
                <a:spcPts val="0"/>
              </a:spcAft>
              <a:buClr>
                <a:schemeClr val="dk1"/>
              </a:buClr>
              <a:buSzPts val="1900"/>
              <a:buChar char="•"/>
            </a:pPr>
            <a:r>
              <a:rPr lang="en-US" sz="1900"/>
              <a:t>innerWidth()</a:t>
            </a:r>
            <a:endParaRPr sz="1900"/>
          </a:p>
          <a:p>
            <a:pPr indent="-228600" lvl="1" marL="685800" rtl="0" algn="l">
              <a:lnSpc>
                <a:spcPct val="90000"/>
              </a:lnSpc>
              <a:spcBef>
                <a:spcPts val="500"/>
              </a:spcBef>
              <a:spcAft>
                <a:spcPts val="0"/>
              </a:spcAft>
              <a:buClr>
                <a:schemeClr val="dk1"/>
              </a:buClr>
              <a:buSzPts val="1900"/>
              <a:buChar char="•"/>
            </a:pPr>
            <a:r>
              <a:rPr lang="en-US" sz="1900"/>
              <a:t>innerHeight()</a:t>
            </a:r>
            <a:endParaRPr sz="1900"/>
          </a:p>
          <a:p>
            <a:pPr indent="-228600" lvl="1" marL="685800" rtl="0" algn="l">
              <a:lnSpc>
                <a:spcPct val="90000"/>
              </a:lnSpc>
              <a:spcBef>
                <a:spcPts val="500"/>
              </a:spcBef>
              <a:spcAft>
                <a:spcPts val="0"/>
              </a:spcAft>
              <a:buClr>
                <a:schemeClr val="dk1"/>
              </a:buClr>
              <a:buSzPts val="1900"/>
              <a:buChar char="•"/>
            </a:pPr>
            <a:r>
              <a:rPr lang="en-US" sz="1900"/>
              <a:t>outerWidth()</a:t>
            </a:r>
            <a:endParaRPr sz="1900"/>
          </a:p>
          <a:p>
            <a:pPr indent="-228600" lvl="1" marL="685800" rtl="0" algn="l">
              <a:lnSpc>
                <a:spcPct val="90000"/>
              </a:lnSpc>
              <a:spcBef>
                <a:spcPts val="500"/>
              </a:spcBef>
              <a:spcAft>
                <a:spcPts val="0"/>
              </a:spcAft>
              <a:buClr>
                <a:schemeClr val="dk1"/>
              </a:buClr>
              <a:buSzPts val="1900"/>
              <a:buChar char="•"/>
            </a:pPr>
            <a:r>
              <a:rPr lang="en-US" sz="1900"/>
              <a:t>outerHeight()</a:t>
            </a:r>
            <a:endParaRPr sz="1900"/>
          </a:p>
          <a:p>
            <a:pPr indent="0" lvl="0" marL="0" rtl="0" algn="l">
              <a:lnSpc>
                <a:spcPct val="90000"/>
              </a:lnSpc>
              <a:spcBef>
                <a:spcPts val="1000"/>
              </a:spcBef>
              <a:spcAft>
                <a:spcPts val="0"/>
              </a:spcAft>
              <a:buClr>
                <a:schemeClr val="dk1"/>
              </a:buClr>
              <a:buSzPts val="1900"/>
              <a:buNone/>
            </a:pPr>
            <a:r>
              <a:rPr b="1" lang="en-US" sz="1900"/>
              <a:t>jQuery width() and height() Methods</a:t>
            </a:r>
            <a:endParaRPr sz="1900"/>
          </a:p>
          <a:p>
            <a:pPr indent="-228600" lvl="0" marL="228600" rtl="0" algn="l">
              <a:lnSpc>
                <a:spcPct val="90000"/>
              </a:lnSpc>
              <a:spcBef>
                <a:spcPts val="1000"/>
              </a:spcBef>
              <a:spcAft>
                <a:spcPts val="0"/>
              </a:spcAft>
              <a:buClr>
                <a:schemeClr val="dk1"/>
              </a:buClr>
              <a:buSzPts val="1900"/>
              <a:buChar char="•"/>
            </a:pPr>
            <a:r>
              <a:rPr lang="en-US" sz="1900"/>
              <a:t>The width() method sets or returns the width of an element (excludes padding, border and margin).</a:t>
            </a:r>
            <a:endParaRPr sz="1900"/>
          </a:p>
          <a:p>
            <a:pPr indent="-228600" lvl="0" marL="228600" rtl="0" algn="l">
              <a:lnSpc>
                <a:spcPct val="90000"/>
              </a:lnSpc>
              <a:spcBef>
                <a:spcPts val="1000"/>
              </a:spcBef>
              <a:spcAft>
                <a:spcPts val="0"/>
              </a:spcAft>
              <a:buClr>
                <a:schemeClr val="dk1"/>
              </a:buClr>
              <a:buSzPts val="1900"/>
              <a:buChar char="•"/>
            </a:pPr>
            <a:r>
              <a:rPr lang="en-US" sz="1900"/>
              <a:t>The height() method sets or returns the height of an element (excludes padding, border and margin).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89" name="Google Shape;289;p41"/>
          <p:cNvSpPr txBox="1"/>
          <p:nvPr>
            <p:ph idx="2" type="body"/>
          </p:nvPr>
        </p:nvSpPr>
        <p:spPr>
          <a:xfrm>
            <a:off x="6172200" y="970280"/>
            <a:ext cx="5181600" cy="5207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90" name="Google Shape;290;p41"/>
          <p:cNvPicPr preferRelativeResize="0"/>
          <p:nvPr/>
        </p:nvPicPr>
        <p:blipFill rotWithShape="1">
          <a:blip r:embed="rId3">
            <a:alphaModFix/>
          </a:blip>
          <a:srcRect b="0" l="0" r="0" t="0"/>
          <a:stretch/>
        </p:blipFill>
        <p:spPr>
          <a:xfrm>
            <a:off x="6439535" y="1128395"/>
            <a:ext cx="5541645" cy="463423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idx="1" type="body"/>
          </p:nvPr>
        </p:nvSpPr>
        <p:spPr>
          <a:xfrm>
            <a:off x="838200" y="365125"/>
            <a:ext cx="11050270" cy="627507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000"/>
              <a:buChar char="•"/>
            </a:pPr>
            <a:r>
              <a:rPr lang="en-US" sz="2000"/>
              <a:t>The following example returns the width and height of a specified &lt;div&gt; element:</a:t>
            </a:r>
            <a:endParaRPr sz="2000"/>
          </a:p>
          <a:p>
            <a:pPr indent="0" lvl="0" marL="0" rtl="0" algn="l">
              <a:lnSpc>
                <a:spcPct val="90000"/>
              </a:lnSpc>
              <a:spcBef>
                <a:spcPts val="1000"/>
              </a:spcBef>
              <a:spcAft>
                <a:spcPts val="0"/>
              </a:spcAft>
              <a:buClr>
                <a:schemeClr val="dk1"/>
              </a:buClr>
              <a:buSzPts val="2000"/>
              <a:buNone/>
            </a:pPr>
            <a:r>
              <a:rPr b="1" lang="en-US" sz="2000"/>
              <a:t>Example</a:t>
            </a:r>
            <a:endParaRPr b="1" sz="2000"/>
          </a:p>
          <a:p>
            <a:pPr indent="0" lvl="1" marL="457200" rtl="0" algn="l">
              <a:lnSpc>
                <a:spcPct val="90000"/>
              </a:lnSpc>
              <a:spcBef>
                <a:spcPts val="500"/>
              </a:spcBef>
              <a:spcAft>
                <a:spcPts val="0"/>
              </a:spcAft>
              <a:buClr>
                <a:schemeClr val="dk1"/>
              </a:buClr>
              <a:buSzPts val="2000"/>
              <a:buNone/>
            </a:pPr>
            <a:r>
              <a:rPr lang="en-US" sz="2000"/>
              <a:t>$("button").click(function(){</a:t>
            </a:r>
            <a:endParaRPr sz="2000"/>
          </a:p>
          <a:p>
            <a:pPr indent="0" lvl="1" marL="457200" rtl="0" algn="l">
              <a:lnSpc>
                <a:spcPct val="90000"/>
              </a:lnSpc>
              <a:spcBef>
                <a:spcPts val="500"/>
              </a:spcBef>
              <a:spcAft>
                <a:spcPts val="0"/>
              </a:spcAft>
              <a:buClr>
                <a:schemeClr val="dk1"/>
              </a:buClr>
              <a:buSzPts val="2000"/>
              <a:buNone/>
            </a:pPr>
            <a:r>
              <a:rPr lang="en-US" sz="2000"/>
              <a:t>  var txt = "";</a:t>
            </a:r>
            <a:endParaRPr sz="2000"/>
          </a:p>
          <a:p>
            <a:pPr indent="0" lvl="1" marL="457200" rtl="0" algn="l">
              <a:lnSpc>
                <a:spcPct val="90000"/>
              </a:lnSpc>
              <a:spcBef>
                <a:spcPts val="500"/>
              </a:spcBef>
              <a:spcAft>
                <a:spcPts val="0"/>
              </a:spcAft>
              <a:buClr>
                <a:schemeClr val="dk1"/>
              </a:buClr>
              <a:buSzPts val="2000"/>
              <a:buNone/>
            </a:pPr>
            <a:r>
              <a:rPr lang="en-US" sz="2000"/>
              <a:t>  txt += "Width: " + $("#div1").width() + "&lt;/br&gt;";</a:t>
            </a:r>
            <a:endParaRPr sz="2000"/>
          </a:p>
          <a:p>
            <a:pPr indent="0" lvl="1" marL="457200" rtl="0" algn="l">
              <a:lnSpc>
                <a:spcPct val="90000"/>
              </a:lnSpc>
              <a:spcBef>
                <a:spcPts val="500"/>
              </a:spcBef>
              <a:spcAft>
                <a:spcPts val="0"/>
              </a:spcAft>
              <a:buClr>
                <a:schemeClr val="dk1"/>
              </a:buClr>
              <a:buSzPts val="2000"/>
              <a:buNone/>
            </a:pPr>
            <a:r>
              <a:rPr lang="en-US" sz="2000"/>
              <a:t>  txt += "Height: " + $("#div1").height();</a:t>
            </a:r>
            <a:endParaRPr sz="2000"/>
          </a:p>
          <a:p>
            <a:pPr indent="0" lvl="1" marL="457200" rtl="0" algn="l">
              <a:lnSpc>
                <a:spcPct val="90000"/>
              </a:lnSpc>
              <a:spcBef>
                <a:spcPts val="500"/>
              </a:spcBef>
              <a:spcAft>
                <a:spcPts val="0"/>
              </a:spcAft>
              <a:buClr>
                <a:schemeClr val="dk1"/>
              </a:buClr>
              <a:buSzPts val="2000"/>
              <a:buNone/>
            </a:pPr>
            <a:r>
              <a:rPr lang="en-US" sz="2000"/>
              <a:t>  $("#div1").html(txt);</a:t>
            </a:r>
            <a:endParaRPr sz="2000"/>
          </a:p>
          <a:p>
            <a:pPr indent="0" lvl="1" marL="457200" rtl="0" algn="l">
              <a:lnSpc>
                <a:spcPct val="90000"/>
              </a:lnSpc>
              <a:spcBef>
                <a:spcPts val="500"/>
              </a:spcBef>
              <a:spcAft>
                <a:spcPts val="0"/>
              </a:spcAft>
              <a:buClr>
                <a:schemeClr val="dk1"/>
              </a:buClr>
              <a:buSzPts val="2000"/>
              <a:buNone/>
            </a:pPr>
            <a:r>
              <a:rPr lang="en-US" sz="2000"/>
              <a:t>}); </a:t>
            </a:r>
            <a:endParaRPr sz="2000"/>
          </a:p>
          <a:p>
            <a:pPr indent="0" lvl="0" marL="0" rtl="0" algn="l">
              <a:lnSpc>
                <a:spcPct val="90000"/>
              </a:lnSpc>
              <a:spcBef>
                <a:spcPts val="1000"/>
              </a:spcBef>
              <a:spcAft>
                <a:spcPts val="0"/>
              </a:spcAft>
              <a:buClr>
                <a:schemeClr val="dk1"/>
              </a:buClr>
              <a:buSzPts val="2000"/>
              <a:buNone/>
            </a:pPr>
            <a:r>
              <a:rPr b="1" lang="en-US" sz="2000"/>
              <a:t>jQuery innerWidth() and innerHeight() Methods</a:t>
            </a:r>
            <a:endParaRPr sz="2000"/>
          </a:p>
          <a:p>
            <a:pPr indent="-228600" lvl="0" marL="228600" rtl="0" algn="l">
              <a:lnSpc>
                <a:spcPct val="90000"/>
              </a:lnSpc>
              <a:spcBef>
                <a:spcPts val="1000"/>
              </a:spcBef>
              <a:spcAft>
                <a:spcPts val="0"/>
              </a:spcAft>
              <a:buClr>
                <a:schemeClr val="dk1"/>
              </a:buClr>
              <a:buSzPts val="2000"/>
              <a:buChar char="•"/>
            </a:pPr>
            <a:r>
              <a:rPr lang="en-US" sz="2000"/>
              <a:t>The innerWidth() method returns the width of an element (includes padding).</a:t>
            </a:r>
            <a:endParaRPr sz="2000"/>
          </a:p>
          <a:p>
            <a:pPr indent="-228600" lvl="0" marL="228600" rtl="0" algn="l">
              <a:lnSpc>
                <a:spcPct val="90000"/>
              </a:lnSpc>
              <a:spcBef>
                <a:spcPts val="1000"/>
              </a:spcBef>
              <a:spcAft>
                <a:spcPts val="0"/>
              </a:spcAft>
              <a:buClr>
                <a:schemeClr val="dk1"/>
              </a:buClr>
              <a:buSzPts val="2000"/>
              <a:buChar char="•"/>
            </a:pPr>
            <a:r>
              <a:rPr lang="en-US" sz="2000"/>
              <a:t>The innerHeight() method returns the height of an element (includes padding).</a:t>
            </a:r>
            <a:endParaRPr sz="2000"/>
          </a:p>
          <a:p>
            <a:pPr indent="-228600" lvl="0" marL="228600" rtl="0" algn="l">
              <a:lnSpc>
                <a:spcPct val="90000"/>
              </a:lnSpc>
              <a:spcBef>
                <a:spcPts val="1000"/>
              </a:spcBef>
              <a:spcAft>
                <a:spcPts val="0"/>
              </a:spcAft>
              <a:buClr>
                <a:schemeClr val="dk1"/>
              </a:buClr>
              <a:buSzPts val="2000"/>
              <a:buChar char="•"/>
            </a:pPr>
            <a:r>
              <a:rPr lang="en-US" sz="2000"/>
              <a:t>The following example returns the inner-width/height of a specified &lt;div&gt; element:</a:t>
            </a:r>
            <a:endParaRPr sz="2000"/>
          </a:p>
          <a:p>
            <a:pPr indent="0" lvl="0" marL="0" rtl="0" algn="l">
              <a:lnSpc>
                <a:spcPct val="90000"/>
              </a:lnSpc>
              <a:spcBef>
                <a:spcPts val="1000"/>
              </a:spcBef>
              <a:spcAft>
                <a:spcPts val="0"/>
              </a:spcAft>
              <a:buClr>
                <a:schemeClr val="dk1"/>
              </a:buClr>
              <a:buSzPts val="2000"/>
              <a:buNone/>
            </a:pPr>
            <a:r>
              <a:rPr b="1" lang="en-US" sz="2000"/>
              <a:t>Example</a:t>
            </a:r>
            <a:endParaRPr sz="2000"/>
          </a:p>
          <a:p>
            <a:pPr indent="0" lvl="1" marL="457200" rtl="0" algn="l">
              <a:lnSpc>
                <a:spcPct val="90000"/>
              </a:lnSpc>
              <a:spcBef>
                <a:spcPts val="500"/>
              </a:spcBef>
              <a:spcAft>
                <a:spcPts val="0"/>
              </a:spcAft>
              <a:buClr>
                <a:schemeClr val="dk1"/>
              </a:buClr>
              <a:buSzPts val="2000"/>
              <a:buNone/>
            </a:pPr>
            <a:r>
              <a:rPr lang="en-US" sz="2000"/>
              <a:t>$("button").click(function(){</a:t>
            </a:r>
            <a:endParaRPr sz="2000"/>
          </a:p>
          <a:p>
            <a:pPr indent="0" lvl="1" marL="457200" rtl="0" algn="l">
              <a:lnSpc>
                <a:spcPct val="90000"/>
              </a:lnSpc>
              <a:spcBef>
                <a:spcPts val="500"/>
              </a:spcBef>
              <a:spcAft>
                <a:spcPts val="0"/>
              </a:spcAft>
              <a:buClr>
                <a:schemeClr val="dk1"/>
              </a:buClr>
              <a:buSzPts val="2000"/>
              <a:buNone/>
            </a:pPr>
            <a:r>
              <a:rPr lang="en-US" sz="2000"/>
              <a:t>  var txt = "";</a:t>
            </a:r>
            <a:endParaRPr sz="2000"/>
          </a:p>
          <a:p>
            <a:pPr indent="0" lvl="1" marL="457200" rtl="0" algn="l">
              <a:lnSpc>
                <a:spcPct val="90000"/>
              </a:lnSpc>
              <a:spcBef>
                <a:spcPts val="500"/>
              </a:spcBef>
              <a:spcAft>
                <a:spcPts val="0"/>
              </a:spcAft>
              <a:buClr>
                <a:schemeClr val="dk1"/>
              </a:buClr>
              <a:buSzPts val="2000"/>
              <a:buNone/>
            </a:pPr>
            <a:r>
              <a:rPr lang="en-US" sz="2000"/>
              <a:t>  txt += "Inner width: " + $("#div1").innerWidth() + "&lt;/br&gt;";</a:t>
            </a:r>
            <a:endParaRPr sz="2000"/>
          </a:p>
          <a:p>
            <a:pPr indent="0" lvl="1" marL="457200" rtl="0" algn="l">
              <a:lnSpc>
                <a:spcPct val="90000"/>
              </a:lnSpc>
              <a:spcBef>
                <a:spcPts val="500"/>
              </a:spcBef>
              <a:spcAft>
                <a:spcPts val="0"/>
              </a:spcAft>
              <a:buClr>
                <a:schemeClr val="dk1"/>
              </a:buClr>
              <a:buSzPts val="2000"/>
              <a:buNone/>
            </a:pPr>
            <a:r>
              <a:rPr lang="en-US" sz="2000"/>
              <a:t>  txt += "Inner height: " + $("#div1").innerHeight();</a:t>
            </a:r>
            <a:endParaRPr sz="2000"/>
          </a:p>
          <a:p>
            <a:pPr indent="0" lvl="1" marL="457200" rtl="0" algn="l">
              <a:lnSpc>
                <a:spcPct val="90000"/>
              </a:lnSpc>
              <a:spcBef>
                <a:spcPts val="500"/>
              </a:spcBef>
              <a:spcAft>
                <a:spcPts val="0"/>
              </a:spcAft>
              <a:buClr>
                <a:schemeClr val="dk1"/>
              </a:buClr>
              <a:buSzPts val="2000"/>
              <a:buNone/>
            </a:pPr>
            <a:r>
              <a:rPr lang="en-US" sz="2000"/>
              <a:t>  $("#div1").html(txt);</a:t>
            </a:r>
            <a:endParaRPr sz="2000"/>
          </a:p>
          <a:p>
            <a:pPr indent="0" lvl="1" marL="457200" rtl="0" algn="l">
              <a:lnSpc>
                <a:spcPct val="90000"/>
              </a:lnSpc>
              <a:spcBef>
                <a:spcPts val="500"/>
              </a:spcBef>
              <a:spcAft>
                <a:spcPts val="0"/>
              </a:spcAft>
              <a:buClr>
                <a:schemeClr val="dk1"/>
              </a:buClr>
              <a:buSzPts val="2000"/>
              <a:buNone/>
            </a:pPr>
            <a:r>
              <a:rPr lang="en-US" sz="2000"/>
              <a:t>}); </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idx="1" type="body"/>
          </p:nvPr>
        </p:nvSpPr>
        <p:spPr>
          <a:xfrm>
            <a:off x="838200" y="45085"/>
            <a:ext cx="11032490" cy="673862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1800"/>
              <a:t>jQuery outerWidth() and outerHeight() Methods</a:t>
            </a:r>
            <a:endParaRPr b="1" sz="1800"/>
          </a:p>
          <a:p>
            <a:pPr indent="-228600" lvl="0" marL="228600" rtl="0" algn="l">
              <a:lnSpc>
                <a:spcPct val="90000"/>
              </a:lnSpc>
              <a:spcBef>
                <a:spcPts val="1000"/>
              </a:spcBef>
              <a:spcAft>
                <a:spcPts val="0"/>
              </a:spcAft>
              <a:buClr>
                <a:schemeClr val="dk1"/>
              </a:buClr>
              <a:buSzPts val="1800"/>
              <a:buChar char="•"/>
            </a:pPr>
            <a:r>
              <a:rPr lang="en-US" sz="1800"/>
              <a:t>The outerWidth() method returns the width of an element (includes padding and border).</a:t>
            </a:r>
            <a:endParaRPr sz="1800"/>
          </a:p>
          <a:p>
            <a:pPr indent="-228600" lvl="0" marL="228600" rtl="0" algn="l">
              <a:lnSpc>
                <a:spcPct val="90000"/>
              </a:lnSpc>
              <a:spcBef>
                <a:spcPts val="1000"/>
              </a:spcBef>
              <a:spcAft>
                <a:spcPts val="0"/>
              </a:spcAft>
              <a:buClr>
                <a:schemeClr val="dk1"/>
              </a:buClr>
              <a:buSzPts val="1800"/>
              <a:buChar char="•"/>
            </a:pPr>
            <a:r>
              <a:rPr lang="en-US" sz="1800"/>
              <a:t>The outerHeight() method returns the height of an element (includes padding and border).</a:t>
            </a:r>
            <a:endParaRPr sz="1800"/>
          </a:p>
          <a:p>
            <a:pPr indent="0" lvl="0" marL="0" rtl="0" algn="l">
              <a:lnSpc>
                <a:spcPct val="90000"/>
              </a:lnSpc>
              <a:spcBef>
                <a:spcPts val="1000"/>
              </a:spcBef>
              <a:spcAft>
                <a:spcPts val="0"/>
              </a:spcAft>
              <a:buClr>
                <a:schemeClr val="dk1"/>
              </a:buClr>
              <a:buSzPts val="1800"/>
              <a:buNone/>
            </a:pPr>
            <a:r>
              <a:rPr b="1" lang="en-US" sz="1800"/>
              <a:t>Example</a:t>
            </a:r>
            <a:endParaRPr sz="1800"/>
          </a:p>
          <a:p>
            <a:pPr indent="0" lvl="1" marL="457200" rtl="0" algn="l">
              <a:lnSpc>
                <a:spcPct val="90000"/>
              </a:lnSpc>
              <a:spcBef>
                <a:spcPts val="500"/>
              </a:spcBef>
              <a:spcAft>
                <a:spcPts val="0"/>
              </a:spcAft>
              <a:buClr>
                <a:schemeClr val="dk1"/>
              </a:buClr>
              <a:buSzPts val="1800"/>
              <a:buNone/>
            </a:pPr>
            <a:r>
              <a:rPr lang="en-US" sz="1800"/>
              <a:t>$("button").click(function(){</a:t>
            </a:r>
            <a:endParaRPr sz="1800"/>
          </a:p>
          <a:p>
            <a:pPr indent="0" lvl="1" marL="457200" rtl="0" algn="l">
              <a:lnSpc>
                <a:spcPct val="90000"/>
              </a:lnSpc>
              <a:spcBef>
                <a:spcPts val="500"/>
              </a:spcBef>
              <a:spcAft>
                <a:spcPts val="0"/>
              </a:spcAft>
              <a:buClr>
                <a:schemeClr val="dk1"/>
              </a:buClr>
              <a:buSzPts val="1800"/>
              <a:buNone/>
            </a:pPr>
            <a:r>
              <a:rPr lang="en-US" sz="1800"/>
              <a:t>  var txt = "";</a:t>
            </a:r>
            <a:endParaRPr sz="1800"/>
          </a:p>
          <a:p>
            <a:pPr indent="0" lvl="1" marL="457200" rtl="0" algn="l">
              <a:lnSpc>
                <a:spcPct val="90000"/>
              </a:lnSpc>
              <a:spcBef>
                <a:spcPts val="500"/>
              </a:spcBef>
              <a:spcAft>
                <a:spcPts val="0"/>
              </a:spcAft>
              <a:buClr>
                <a:schemeClr val="dk1"/>
              </a:buClr>
              <a:buSzPts val="1800"/>
              <a:buNone/>
            </a:pPr>
            <a:r>
              <a:rPr lang="en-US" sz="1800"/>
              <a:t>  txt += "Outer width: " + $("#div1").outerWidth() + "&lt;/br&gt;";</a:t>
            </a:r>
            <a:endParaRPr sz="1800"/>
          </a:p>
          <a:p>
            <a:pPr indent="0" lvl="1" marL="457200" rtl="0" algn="l">
              <a:lnSpc>
                <a:spcPct val="90000"/>
              </a:lnSpc>
              <a:spcBef>
                <a:spcPts val="500"/>
              </a:spcBef>
              <a:spcAft>
                <a:spcPts val="0"/>
              </a:spcAft>
              <a:buClr>
                <a:schemeClr val="dk1"/>
              </a:buClr>
              <a:buSzPts val="1800"/>
              <a:buNone/>
            </a:pPr>
            <a:r>
              <a:rPr lang="en-US" sz="1800"/>
              <a:t>  txt += "Outer height: " + $("#div1").outerHeight();</a:t>
            </a:r>
            <a:endParaRPr sz="1800"/>
          </a:p>
          <a:p>
            <a:pPr indent="0" lvl="1" marL="457200" rtl="0" algn="l">
              <a:lnSpc>
                <a:spcPct val="90000"/>
              </a:lnSpc>
              <a:spcBef>
                <a:spcPts val="500"/>
              </a:spcBef>
              <a:spcAft>
                <a:spcPts val="0"/>
              </a:spcAft>
              <a:buClr>
                <a:schemeClr val="dk1"/>
              </a:buClr>
              <a:buSzPts val="1800"/>
              <a:buNone/>
            </a:pPr>
            <a:r>
              <a:rPr lang="en-US" sz="1800"/>
              <a:t>  $("#div1").html(txt);</a:t>
            </a:r>
            <a:endParaRPr sz="1800"/>
          </a:p>
          <a:p>
            <a:pPr indent="0" lvl="1" marL="457200" rtl="0" algn="l">
              <a:lnSpc>
                <a:spcPct val="90000"/>
              </a:lnSpc>
              <a:spcBef>
                <a:spcPts val="500"/>
              </a:spcBef>
              <a:spcAft>
                <a:spcPts val="0"/>
              </a:spcAft>
              <a:buClr>
                <a:schemeClr val="dk1"/>
              </a:buClr>
              <a:buSzPts val="1800"/>
              <a:buNone/>
            </a:pPr>
            <a:r>
              <a:rPr lang="en-US" sz="1800"/>
              <a:t>});</a:t>
            </a:r>
            <a:endParaRPr sz="1800"/>
          </a:p>
          <a:p>
            <a:pPr indent="-228600" lvl="0" marL="228600" rtl="0" algn="l">
              <a:lnSpc>
                <a:spcPct val="90000"/>
              </a:lnSpc>
              <a:spcBef>
                <a:spcPts val="1000"/>
              </a:spcBef>
              <a:spcAft>
                <a:spcPts val="0"/>
              </a:spcAft>
              <a:buClr>
                <a:schemeClr val="dk1"/>
              </a:buClr>
              <a:buSzPts val="1800"/>
              <a:buChar char="•"/>
            </a:pPr>
            <a:r>
              <a:rPr lang="en-US" sz="1800"/>
              <a:t>The outerWidth(true) method returns the width of an element (includes padding, border, and margin).</a:t>
            </a:r>
            <a:endParaRPr sz="1800"/>
          </a:p>
          <a:p>
            <a:pPr indent="-228600" lvl="0" marL="228600" rtl="0" algn="l">
              <a:lnSpc>
                <a:spcPct val="90000"/>
              </a:lnSpc>
              <a:spcBef>
                <a:spcPts val="1000"/>
              </a:spcBef>
              <a:spcAft>
                <a:spcPts val="0"/>
              </a:spcAft>
              <a:buClr>
                <a:schemeClr val="dk1"/>
              </a:buClr>
              <a:buSzPts val="1800"/>
              <a:buChar char="•"/>
            </a:pPr>
            <a:r>
              <a:rPr lang="en-US" sz="1800"/>
              <a:t>The outerHeight(true) method returns the height of an element (includes padding, border, and margin).</a:t>
            </a:r>
            <a:endParaRPr sz="1800"/>
          </a:p>
          <a:p>
            <a:pPr indent="0" lvl="0" marL="0" rtl="0" algn="l">
              <a:lnSpc>
                <a:spcPct val="90000"/>
              </a:lnSpc>
              <a:spcBef>
                <a:spcPts val="1000"/>
              </a:spcBef>
              <a:spcAft>
                <a:spcPts val="0"/>
              </a:spcAft>
              <a:buClr>
                <a:schemeClr val="dk1"/>
              </a:buClr>
              <a:buSzPts val="1800"/>
              <a:buNone/>
            </a:pPr>
            <a:r>
              <a:rPr b="1" lang="en-US" sz="1800"/>
              <a:t>Example</a:t>
            </a:r>
            <a:endParaRPr sz="1800"/>
          </a:p>
          <a:p>
            <a:pPr indent="0" lvl="1" marL="457200" rtl="0" algn="l">
              <a:lnSpc>
                <a:spcPct val="90000"/>
              </a:lnSpc>
              <a:spcBef>
                <a:spcPts val="500"/>
              </a:spcBef>
              <a:spcAft>
                <a:spcPts val="0"/>
              </a:spcAft>
              <a:buClr>
                <a:schemeClr val="dk1"/>
              </a:buClr>
              <a:buSzPts val="1800"/>
              <a:buNone/>
            </a:pPr>
            <a:r>
              <a:rPr lang="en-US" sz="1800"/>
              <a:t>$("button").click(function(){</a:t>
            </a:r>
            <a:endParaRPr sz="1800"/>
          </a:p>
          <a:p>
            <a:pPr indent="0" lvl="1" marL="457200" rtl="0" algn="l">
              <a:lnSpc>
                <a:spcPct val="90000"/>
              </a:lnSpc>
              <a:spcBef>
                <a:spcPts val="500"/>
              </a:spcBef>
              <a:spcAft>
                <a:spcPts val="0"/>
              </a:spcAft>
              <a:buClr>
                <a:schemeClr val="dk1"/>
              </a:buClr>
              <a:buSzPts val="1800"/>
              <a:buNone/>
            </a:pPr>
            <a:r>
              <a:rPr lang="en-US" sz="1800"/>
              <a:t>  var txt = "";</a:t>
            </a:r>
            <a:endParaRPr sz="1800"/>
          </a:p>
          <a:p>
            <a:pPr indent="0" lvl="1" marL="457200" rtl="0" algn="l">
              <a:lnSpc>
                <a:spcPct val="90000"/>
              </a:lnSpc>
              <a:spcBef>
                <a:spcPts val="500"/>
              </a:spcBef>
              <a:spcAft>
                <a:spcPts val="0"/>
              </a:spcAft>
              <a:buClr>
                <a:schemeClr val="dk1"/>
              </a:buClr>
              <a:buSzPts val="1800"/>
              <a:buNone/>
            </a:pPr>
            <a:r>
              <a:rPr lang="en-US" sz="1800"/>
              <a:t>  txt += "Outer width (+margin): " + $("#div1").outerWidth(true) + "&lt;/br&gt;";</a:t>
            </a:r>
            <a:endParaRPr sz="1800"/>
          </a:p>
          <a:p>
            <a:pPr indent="0" lvl="1" marL="457200" rtl="0" algn="l">
              <a:lnSpc>
                <a:spcPct val="90000"/>
              </a:lnSpc>
              <a:spcBef>
                <a:spcPts val="500"/>
              </a:spcBef>
              <a:spcAft>
                <a:spcPts val="0"/>
              </a:spcAft>
              <a:buClr>
                <a:schemeClr val="dk1"/>
              </a:buClr>
              <a:buSzPts val="1800"/>
              <a:buNone/>
            </a:pPr>
            <a:r>
              <a:rPr lang="en-US" sz="1800"/>
              <a:t>  txt += "Outer height (+margin): " + $("#div1").outerHeight(true);</a:t>
            </a:r>
            <a:endParaRPr sz="1800"/>
          </a:p>
          <a:p>
            <a:pPr indent="0" lvl="1" marL="457200" rtl="0" algn="l">
              <a:lnSpc>
                <a:spcPct val="90000"/>
              </a:lnSpc>
              <a:spcBef>
                <a:spcPts val="500"/>
              </a:spcBef>
              <a:spcAft>
                <a:spcPts val="0"/>
              </a:spcAft>
              <a:buClr>
                <a:schemeClr val="dk1"/>
              </a:buClr>
              <a:buSzPts val="1800"/>
              <a:buNone/>
            </a:pPr>
            <a:r>
              <a:rPr lang="en-US" sz="1800"/>
              <a:t>  $("#div1").html(txt);</a:t>
            </a:r>
            <a:endParaRPr sz="1800"/>
          </a:p>
          <a:p>
            <a:pPr indent="0" lvl="1" marL="457200" rtl="0" algn="l">
              <a:lnSpc>
                <a:spcPct val="90000"/>
              </a:lnSpc>
              <a:spcBef>
                <a:spcPts val="500"/>
              </a:spcBef>
              <a:spcAft>
                <a:spcPts val="0"/>
              </a:spcAft>
              <a:buClr>
                <a:schemeClr val="dk1"/>
              </a:buClr>
              <a:buSzPts val="1800"/>
              <a:buNone/>
            </a:pPr>
            <a:r>
              <a:rPr lang="en-US" sz="1800"/>
              <a:t>}); </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838200" y="98425"/>
            <a:ext cx="10515600" cy="9518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jQuery Traversing</a:t>
            </a:r>
            <a:endParaRPr/>
          </a:p>
        </p:txBody>
      </p:sp>
      <p:sp>
        <p:nvSpPr>
          <p:cNvPr id="306" name="Google Shape;306;p44"/>
          <p:cNvSpPr txBox="1"/>
          <p:nvPr>
            <p:ph idx="1" type="body"/>
          </p:nvPr>
        </p:nvSpPr>
        <p:spPr>
          <a:xfrm>
            <a:off x="838200" y="845820"/>
            <a:ext cx="10960100" cy="53314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jQuery traversing, which means "move through", are used to "find" (or select) HTML elements based on their relation to other elements. </a:t>
            </a:r>
            <a:endParaRPr/>
          </a:p>
          <a:p>
            <a:pPr indent="-228600" lvl="0" marL="228600" rtl="0" algn="l">
              <a:lnSpc>
                <a:spcPct val="90000"/>
              </a:lnSpc>
              <a:spcBef>
                <a:spcPts val="1000"/>
              </a:spcBef>
              <a:spcAft>
                <a:spcPts val="0"/>
              </a:spcAft>
              <a:buClr>
                <a:schemeClr val="dk1"/>
              </a:buClr>
              <a:buSzPts val="2800"/>
              <a:buChar char="•"/>
            </a:pPr>
            <a:r>
              <a:rPr lang="en-US"/>
              <a:t>Start with one selection and move through that selection until you reach the elements you desire.</a:t>
            </a:r>
            <a:endParaRPr/>
          </a:p>
          <a:p>
            <a:pPr indent="-228600" lvl="0" marL="228600" rtl="0" algn="l">
              <a:lnSpc>
                <a:spcPct val="90000"/>
              </a:lnSpc>
              <a:spcBef>
                <a:spcPts val="1000"/>
              </a:spcBef>
              <a:spcAft>
                <a:spcPts val="0"/>
              </a:spcAft>
              <a:buClr>
                <a:schemeClr val="dk1"/>
              </a:buClr>
              <a:buSzPts val="2800"/>
              <a:buChar char="•"/>
            </a:pPr>
            <a:r>
              <a:rPr lang="en-US"/>
              <a:t>With jQuery traversing, you can easily move up (ancestors), down (descendants) and sideways (siblings) in the tree, starting from the selected (current) element. This movement is called traversing - or moving through - the DOM tree.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idx="1" type="body"/>
          </p:nvPr>
        </p:nvSpPr>
        <p:spPr>
          <a:xfrm>
            <a:off x="838200" y="365125"/>
            <a:ext cx="10515600" cy="64700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en-US" sz="2000"/>
              <a:t>jQuery Traversing - Ancestors</a:t>
            </a:r>
            <a:endParaRPr sz="2000"/>
          </a:p>
          <a:p>
            <a:pPr indent="-228600" lvl="0" marL="228600" rtl="0" algn="l">
              <a:lnSpc>
                <a:spcPct val="90000"/>
              </a:lnSpc>
              <a:spcBef>
                <a:spcPts val="1000"/>
              </a:spcBef>
              <a:spcAft>
                <a:spcPts val="0"/>
              </a:spcAft>
              <a:buClr>
                <a:schemeClr val="dk1"/>
              </a:buClr>
              <a:buSzPts val="2000"/>
              <a:buChar char="•"/>
            </a:pPr>
            <a:r>
              <a:rPr lang="en-US" sz="2000"/>
              <a:t>With jQuery you can traverse up the DOM tree to find ancestors of an element.</a:t>
            </a:r>
            <a:endParaRPr sz="2000"/>
          </a:p>
          <a:p>
            <a:pPr indent="-228600" lvl="0" marL="228600" rtl="0" algn="l">
              <a:lnSpc>
                <a:spcPct val="90000"/>
              </a:lnSpc>
              <a:spcBef>
                <a:spcPts val="1000"/>
              </a:spcBef>
              <a:spcAft>
                <a:spcPts val="0"/>
              </a:spcAft>
              <a:buClr>
                <a:schemeClr val="dk1"/>
              </a:buClr>
              <a:buSzPts val="2000"/>
              <a:buChar char="•"/>
            </a:pPr>
            <a:r>
              <a:rPr lang="en-US" sz="2000"/>
              <a:t>An ancestor is a parent, grandparent, great-grandparent, and so on.</a:t>
            </a:r>
            <a:endParaRPr sz="2000"/>
          </a:p>
          <a:p>
            <a:pPr indent="-228600" lvl="0" marL="228600" rtl="0" algn="l">
              <a:lnSpc>
                <a:spcPct val="90000"/>
              </a:lnSpc>
              <a:spcBef>
                <a:spcPts val="1000"/>
              </a:spcBef>
              <a:spcAft>
                <a:spcPts val="0"/>
              </a:spcAft>
              <a:buClr>
                <a:schemeClr val="dk1"/>
              </a:buClr>
              <a:buSzPts val="2000"/>
              <a:buChar char="•"/>
            </a:pPr>
            <a:r>
              <a:rPr lang="en-US" sz="2000"/>
              <a:t>Three useful jQuery methods for traversing up the DOM tree are:</a:t>
            </a:r>
            <a:endParaRPr sz="2000"/>
          </a:p>
          <a:p>
            <a:pPr indent="-228600" lvl="1" marL="685800" rtl="0" algn="l">
              <a:lnSpc>
                <a:spcPct val="90000"/>
              </a:lnSpc>
              <a:spcBef>
                <a:spcPts val="500"/>
              </a:spcBef>
              <a:spcAft>
                <a:spcPts val="0"/>
              </a:spcAft>
              <a:buClr>
                <a:schemeClr val="dk1"/>
              </a:buClr>
              <a:buSzPts val="2000"/>
              <a:buChar char="•"/>
            </a:pPr>
            <a:r>
              <a:rPr lang="en-US" sz="2000"/>
              <a:t>parent()</a:t>
            </a:r>
            <a:endParaRPr sz="2000"/>
          </a:p>
          <a:p>
            <a:pPr indent="-228600" lvl="1" marL="685800" rtl="0" algn="l">
              <a:lnSpc>
                <a:spcPct val="90000"/>
              </a:lnSpc>
              <a:spcBef>
                <a:spcPts val="500"/>
              </a:spcBef>
              <a:spcAft>
                <a:spcPts val="0"/>
              </a:spcAft>
              <a:buClr>
                <a:schemeClr val="dk1"/>
              </a:buClr>
              <a:buSzPts val="2000"/>
              <a:buChar char="•"/>
            </a:pPr>
            <a:r>
              <a:rPr lang="en-US" sz="2000"/>
              <a:t>parents()</a:t>
            </a:r>
            <a:endParaRPr sz="2000"/>
          </a:p>
          <a:p>
            <a:pPr indent="-228600" lvl="1" marL="685800" rtl="0" algn="l">
              <a:lnSpc>
                <a:spcPct val="90000"/>
              </a:lnSpc>
              <a:spcBef>
                <a:spcPts val="500"/>
              </a:spcBef>
              <a:spcAft>
                <a:spcPts val="0"/>
              </a:spcAft>
              <a:buClr>
                <a:schemeClr val="dk1"/>
              </a:buClr>
              <a:buSzPts val="2000"/>
              <a:buChar char="•"/>
            </a:pPr>
            <a:r>
              <a:rPr lang="en-US" sz="2000"/>
              <a:t>parentsUntil()</a:t>
            </a:r>
            <a:endParaRPr sz="2000"/>
          </a:p>
          <a:p>
            <a:pPr indent="0" lvl="0" marL="0" rtl="0" algn="l">
              <a:lnSpc>
                <a:spcPct val="90000"/>
              </a:lnSpc>
              <a:spcBef>
                <a:spcPts val="1000"/>
              </a:spcBef>
              <a:spcAft>
                <a:spcPts val="0"/>
              </a:spcAft>
              <a:buClr>
                <a:schemeClr val="dk1"/>
              </a:buClr>
              <a:buSzPts val="2000"/>
              <a:buNone/>
            </a:pPr>
            <a:r>
              <a:rPr b="1" lang="en-US" sz="2000"/>
              <a:t>jQuery parent() Method</a:t>
            </a:r>
            <a:endParaRPr sz="2000"/>
          </a:p>
          <a:p>
            <a:pPr indent="-228600" lvl="0" marL="228600" rtl="0" algn="l">
              <a:lnSpc>
                <a:spcPct val="90000"/>
              </a:lnSpc>
              <a:spcBef>
                <a:spcPts val="1000"/>
              </a:spcBef>
              <a:spcAft>
                <a:spcPts val="0"/>
              </a:spcAft>
              <a:buClr>
                <a:schemeClr val="dk1"/>
              </a:buClr>
              <a:buSzPts val="2000"/>
              <a:buChar char="•"/>
            </a:pPr>
            <a:r>
              <a:rPr lang="en-US" sz="2000"/>
              <a:t>The parent() method returns the direct parent element of the selected element.</a:t>
            </a:r>
            <a:endParaRPr sz="2000"/>
          </a:p>
          <a:p>
            <a:pPr indent="-228600" lvl="0" marL="228600" rtl="0" algn="l">
              <a:lnSpc>
                <a:spcPct val="90000"/>
              </a:lnSpc>
              <a:spcBef>
                <a:spcPts val="1000"/>
              </a:spcBef>
              <a:spcAft>
                <a:spcPts val="0"/>
              </a:spcAft>
              <a:buClr>
                <a:schemeClr val="dk1"/>
              </a:buClr>
              <a:buSzPts val="2000"/>
              <a:buChar char="•"/>
            </a:pPr>
            <a:r>
              <a:rPr lang="en-US" sz="2000"/>
              <a:t>This method only traverse a single level up the DOM tree.</a:t>
            </a:r>
            <a:endParaRPr sz="2000"/>
          </a:p>
          <a:p>
            <a:pPr indent="-228600" lvl="0" marL="228600" rtl="0" algn="l">
              <a:lnSpc>
                <a:spcPct val="90000"/>
              </a:lnSpc>
              <a:spcBef>
                <a:spcPts val="1000"/>
              </a:spcBef>
              <a:spcAft>
                <a:spcPts val="0"/>
              </a:spcAft>
              <a:buClr>
                <a:schemeClr val="dk1"/>
              </a:buClr>
              <a:buSzPts val="2000"/>
              <a:buChar char="•"/>
            </a:pPr>
            <a:r>
              <a:rPr lang="en-US" sz="2000"/>
              <a:t>The following example returns the direct parent element of each &lt;span&gt; elements:</a:t>
            </a:r>
            <a:endParaRPr sz="2000"/>
          </a:p>
          <a:p>
            <a:pPr indent="0" lvl="0" marL="0" rtl="0" algn="l">
              <a:lnSpc>
                <a:spcPct val="90000"/>
              </a:lnSpc>
              <a:spcBef>
                <a:spcPts val="1000"/>
              </a:spcBef>
              <a:spcAft>
                <a:spcPts val="0"/>
              </a:spcAft>
              <a:buClr>
                <a:schemeClr val="dk1"/>
              </a:buClr>
              <a:buSzPts val="2000"/>
              <a:buNone/>
            </a:pPr>
            <a:r>
              <a:rPr b="1" lang="en-US" sz="2000"/>
              <a:t>Example</a:t>
            </a:r>
            <a:endParaRPr b="1" sz="2000"/>
          </a:p>
          <a:p>
            <a:pPr indent="0" lvl="1" marL="457200" rtl="0" algn="l">
              <a:lnSpc>
                <a:spcPct val="90000"/>
              </a:lnSpc>
              <a:spcBef>
                <a:spcPts val="500"/>
              </a:spcBef>
              <a:spcAft>
                <a:spcPts val="0"/>
              </a:spcAft>
              <a:buClr>
                <a:schemeClr val="dk1"/>
              </a:buClr>
              <a:buSzPts val="2000"/>
              <a:buNone/>
            </a:pPr>
            <a:r>
              <a:rPr lang="en-US" sz="2000"/>
              <a:t>$(document).ready(function(){</a:t>
            </a:r>
            <a:endParaRPr sz="2000"/>
          </a:p>
          <a:p>
            <a:pPr indent="0" lvl="1" marL="457200" rtl="0" algn="l">
              <a:lnSpc>
                <a:spcPct val="90000"/>
              </a:lnSpc>
              <a:spcBef>
                <a:spcPts val="500"/>
              </a:spcBef>
              <a:spcAft>
                <a:spcPts val="0"/>
              </a:spcAft>
              <a:buClr>
                <a:schemeClr val="dk1"/>
              </a:buClr>
              <a:buSzPts val="2000"/>
              <a:buNone/>
            </a:pPr>
            <a:r>
              <a:rPr lang="en-US" sz="2000"/>
              <a:t>  $("span").parent();</a:t>
            </a:r>
            <a:endParaRPr sz="2000"/>
          </a:p>
          <a:p>
            <a:pPr indent="0" lvl="1" marL="457200" rtl="0" algn="l">
              <a:lnSpc>
                <a:spcPct val="90000"/>
              </a:lnSpc>
              <a:spcBef>
                <a:spcPts val="500"/>
              </a:spcBef>
              <a:spcAft>
                <a:spcPts val="0"/>
              </a:spcAft>
              <a:buClr>
                <a:schemeClr val="dk1"/>
              </a:buClr>
              <a:buSzPts val="2000"/>
              <a:buNone/>
            </a:pPr>
            <a:r>
              <a:rPr lang="en-US" sz="2000"/>
              <a:t>}); </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idx="1" type="body"/>
          </p:nvPr>
        </p:nvSpPr>
        <p:spPr>
          <a:xfrm>
            <a:off x="838200" y="365125"/>
            <a:ext cx="10515600" cy="6328410"/>
          </a:xfrm>
          <a:prstGeom prst="rect">
            <a:avLst/>
          </a:prstGeom>
          <a:noFill/>
          <a:ln>
            <a:noFill/>
          </a:ln>
        </p:spPr>
        <p:txBody>
          <a:bodyPr anchorCtr="0" anchor="t" bIns="45700" lIns="91425" spcFirstLastPara="1" rIns="91425" wrap="square" tIns="45700">
            <a:normAutofit fontScale="80000"/>
          </a:bodyPr>
          <a:lstStyle/>
          <a:p>
            <a:pPr indent="0" lvl="0" marL="0" rtl="0" algn="l">
              <a:lnSpc>
                <a:spcPct val="90000"/>
              </a:lnSpc>
              <a:spcBef>
                <a:spcPts val="0"/>
              </a:spcBef>
              <a:spcAft>
                <a:spcPts val="0"/>
              </a:spcAft>
              <a:buClr>
                <a:schemeClr val="dk1"/>
              </a:buClr>
              <a:buSzPct val="100000"/>
              <a:buNone/>
            </a:pPr>
            <a:r>
              <a:rPr b="1" lang="en-US"/>
              <a:t>jQuery parents() Method</a:t>
            </a:r>
            <a:endParaRPr b="1"/>
          </a:p>
          <a:p>
            <a:pPr indent="-228600" lvl="0" marL="228600" rtl="0" algn="l">
              <a:lnSpc>
                <a:spcPct val="90000"/>
              </a:lnSpc>
              <a:spcBef>
                <a:spcPts val="1000"/>
              </a:spcBef>
              <a:spcAft>
                <a:spcPts val="0"/>
              </a:spcAft>
              <a:buClr>
                <a:schemeClr val="dk1"/>
              </a:buClr>
              <a:buSzPct val="100000"/>
              <a:buChar char="•"/>
            </a:pPr>
            <a:r>
              <a:rPr lang="en-US"/>
              <a:t>The parents() method returns all ancestor elements of the selected element, all the way up to the document's root element (&lt;html&gt;).</a:t>
            </a:r>
            <a:endParaRPr/>
          </a:p>
          <a:p>
            <a:pPr indent="-228600" lvl="0" marL="228600" rtl="0" algn="l">
              <a:lnSpc>
                <a:spcPct val="90000"/>
              </a:lnSpc>
              <a:spcBef>
                <a:spcPts val="1000"/>
              </a:spcBef>
              <a:spcAft>
                <a:spcPts val="0"/>
              </a:spcAft>
              <a:buClr>
                <a:schemeClr val="dk1"/>
              </a:buClr>
              <a:buSzPct val="100000"/>
              <a:buChar char="•"/>
            </a:pPr>
            <a:r>
              <a:rPr lang="en-US"/>
              <a:t>The following example returns all ancestors of all &lt;span&gt; elements:</a:t>
            </a:r>
            <a:endParaRPr/>
          </a:p>
          <a:p>
            <a:pPr indent="0" lvl="0" marL="0" rtl="0" algn="l">
              <a:lnSpc>
                <a:spcPct val="90000"/>
              </a:lnSpc>
              <a:spcBef>
                <a:spcPts val="1000"/>
              </a:spcBef>
              <a:spcAft>
                <a:spcPts val="0"/>
              </a:spcAft>
              <a:buClr>
                <a:schemeClr val="dk1"/>
              </a:buClr>
              <a:buSzPct val="100000"/>
              <a:buNone/>
            </a:pPr>
            <a:r>
              <a:rPr b="1" lang="en-US"/>
              <a:t>Example</a:t>
            </a:r>
            <a:endParaRPr b="1"/>
          </a:p>
          <a:p>
            <a:pPr indent="0" lvl="1" marL="457200" rtl="0" algn="l">
              <a:lnSpc>
                <a:spcPct val="90000"/>
              </a:lnSpc>
              <a:spcBef>
                <a:spcPts val="500"/>
              </a:spcBef>
              <a:spcAft>
                <a:spcPts val="0"/>
              </a:spcAft>
              <a:buClr>
                <a:schemeClr val="dk1"/>
              </a:buClr>
              <a:buSzPct val="100000"/>
              <a:buNone/>
            </a:pPr>
            <a:r>
              <a:rPr lang="en-US"/>
              <a:t>$(document).ready(function(){</a:t>
            </a:r>
            <a:endParaRPr/>
          </a:p>
          <a:p>
            <a:pPr indent="0" lvl="1" marL="457200" rtl="0" algn="l">
              <a:lnSpc>
                <a:spcPct val="90000"/>
              </a:lnSpc>
              <a:spcBef>
                <a:spcPts val="500"/>
              </a:spcBef>
              <a:spcAft>
                <a:spcPts val="0"/>
              </a:spcAft>
              <a:buClr>
                <a:schemeClr val="dk1"/>
              </a:buClr>
              <a:buSzPct val="100000"/>
              <a:buNone/>
            </a:pPr>
            <a:r>
              <a:rPr lang="en-US"/>
              <a:t>  $("span").parents();</a:t>
            </a:r>
            <a:endParaRPr/>
          </a:p>
          <a:p>
            <a:pPr indent="0" lvl="1" marL="457200" rtl="0" algn="l">
              <a:lnSpc>
                <a:spcPct val="90000"/>
              </a:lnSpc>
              <a:spcBef>
                <a:spcPts val="500"/>
              </a:spcBef>
              <a:spcAft>
                <a:spcPts val="0"/>
              </a:spcAft>
              <a:buClr>
                <a:schemeClr val="dk1"/>
              </a:buClr>
              <a:buSzPct val="100000"/>
              <a:buNone/>
            </a:pPr>
            <a:r>
              <a:rPr lang="en-US"/>
              <a:t>});</a:t>
            </a:r>
            <a:endParaRPr/>
          </a:p>
          <a:p>
            <a:pPr indent="-228600" lvl="0" marL="228600" rtl="0" algn="l">
              <a:lnSpc>
                <a:spcPct val="90000"/>
              </a:lnSpc>
              <a:spcBef>
                <a:spcPts val="1000"/>
              </a:spcBef>
              <a:spcAft>
                <a:spcPts val="0"/>
              </a:spcAft>
              <a:buClr>
                <a:schemeClr val="dk1"/>
              </a:buClr>
              <a:buSzPct val="100000"/>
              <a:buChar char="•"/>
            </a:pPr>
            <a:r>
              <a:rPr lang="en-US"/>
              <a:t>You can also use an optional parameter to filter the search for ancestors.</a:t>
            </a:r>
            <a:endParaRPr/>
          </a:p>
          <a:p>
            <a:pPr indent="-228600" lvl="0" marL="228600" rtl="0" algn="l">
              <a:lnSpc>
                <a:spcPct val="90000"/>
              </a:lnSpc>
              <a:spcBef>
                <a:spcPts val="1000"/>
              </a:spcBef>
              <a:spcAft>
                <a:spcPts val="0"/>
              </a:spcAft>
              <a:buClr>
                <a:schemeClr val="dk1"/>
              </a:buClr>
              <a:buSzPct val="100000"/>
              <a:buChar char="•"/>
            </a:pPr>
            <a:r>
              <a:rPr lang="en-US"/>
              <a:t>The following example returns all ancestors of all &lt;span&gt; elements that are &lt;ul&gt; elements:</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$(document).ready(function(){</a:t>
            </a:r>
            <a:endParaRPr/>
          </a:p>
          <a:p>
            <a:pPr indent="0" lvl="1" marL="457200" rtl="0" algn="l">
              <a:lnSpc>
                <a:spcPct val="90000"/>
              </a:lnSpc>
              <a:spcBef>
                <a:spcPts val="500"/>
              </a:spcBef>
              <a:spcAft>
                <a:spcPts val="0"/>
              </a:spcAft>
              <a:buClr>
                <a:schemeClr val="dk1"/>
              </a:buClr>
              <a:buSzPct val="100000"/>
              <a:buNone/>
            </a:pPr>
            <a:r>
              <a:rPr lang="en-US"/>
              <a:t>  $("span").parents("ul");</a:t>
            </a:r>
            <a:endParaRPr/>
          </a:p>
          <a:p>
            <a:pPr indent="0" lvl="1" marL="457200" rtl="0" algn="l">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idx="1" type="body"/>
          </p:nvPr>
        </p:nvSpPr>
        <p:spPr>
          <a:xfrm>
            <a:off x="838200" y="365125"/>
            <a:ext cx="10515600" cy="58118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jQuery parentsUntil() Method</a:t>
            </a:r>
            <a:endParaRPr b="1"/>
          </a:p>
          <a:p>
            <a:pPr indent="-228600" lvl="0" marL="228600" rtl="0" algn="l">
              <a:lnSpc>
                <a:spcPct val="90000"/>
              </a:lnSpc>
              <a:spcBef>
                <a:spcPts val="1000"/>
              </a:spcBef>
              <a:spcAft>
                <a:spcPts val="0"/>
              </a:spcAft>
              <a:buClr>
                <a:schemeClr val="dk1"/>
              </a:buClr>
              <a:buSzPts val="2800"/>
              <a:buChar char="•"/>
            </a:pPr>
            <a:r>
              <a:rPr lang="en-US"/>
              <a:t>The parentsUntil() method returns all ancestor elements between two given arguments.</a:t>
            </a:r>
            <a:endParaRPr/>
          </a:p>
          <a:p>
            <a:pPr indent="-228600" lvl="0" marL="228600" rtl="0" algn="l">
              <a:lnSpc>
                <a:spcPct val="90000"/>
              </a:lnSpc>
              <a:spcBef>
                <a:spcPts val="1000"/>
              </a:spcBef>
              <a:spcAft>
                <a:spcPts val="0"/>
              </a:spcAft>
              <a:buClr>
                <a:schemeClr val="dk1"/>
              </a:buClr>
              <a:buSzPts val="2800"/>
              <a:buChar char="•"/>
            </a:pPr>
            <a:r>
              <a:rPr lang="en-US"/>
              <a:t>The following example returns all ancestor elements between a &lt;span&gt; and a &lt;div&gt; element:</a:t>
            </a:r>
            <a:endParaRPr/>
          </a:p>
          <a:p>
            <a:pPr indent="0" lvl="0" marL="0" rtl="0" algn="l">
              <a:lnSpc>
                <a:spcPct val="90000"/>
              </a:lnSpc>
              <a:spcBef>
                <a:spcPts val="1000"/>
              </a:spcBef>
              <a:spcAft>
                <a:spcPts val="0"/>
              </a:spcAft>
              <a:buClr>
                <a:schemeClr val="dk1"/>
              </a:buClr>
              <a:buSzPts val="2800"/>
              <a:buNone/>
            </a:pPr>
            <a:r>
              <a:rPr b="1" lang="en-US"/>
              <a:t>Example</a:t>
            </a:r>
            <a:endParaRPr b="1"/>
          </a:p>
          <a:p>
            <a:pPr indent="0" lvl="1" marL="457200" rtl="0" algn="l">
              <a:lnSpc>
                <a:spcPct val="90000"/>
              </a:lnSpc>
              <a:spcBef>
                <a:spcPts val="500"/>
              </a:spcBef>
              <a:spcAft>
                <a:spcPts val="0"/>
              </a:spcAft>
              <a:buClr>
                <a:schemeClr val="dk1"/>
              </a:buClr>
              <a:buSzPts val="2400"/>
              <a:buNone/>
            </a:pPr>
            <a:r>
              <a:rPr lang="en-US"/>
              <a:t>$(document).ready(function(){</a:t>
            </a:r>
            <a:endParaRPr/>
          </a:p>
          <a:p>
            <a:pPr indent="0" lvl="1" marL="457200" rtl="0" algn="l">
              <a:lnSpc>
                <a:spcPct val="90000"/>
              </a:lnSpc>
              <a:spcBef>
                <a:spcPts val="500"/>
              </a:spcBef>
              <a:spcAft>
                <a:spcPts val="0"/>
              </a:spcAft>
              <a:buClr>
                <a:schemeClr val="dk1"/>
              </a:buClr>
              <a:buSzPts val="2400"/>
              <a:buNone/>
            </a:pPr>
            <a:r>
              <a:rPr lang="en-US"/>
              <a:t>  $("span").parentsUntil("div");</a:t>
            </a:r>
            <a:endParaRPr/>
          </a:p>
          <a:p>
            <a:pPr indent="0" lvl="1" marL="457200" rtl="0" algn="l">
              <a:lnSpc>
                <a:spcPct val="90000"/>
              </a:lnSpc>
              <a:spcBef>
                <a:spcPts val="500"/>
              </a:spcBef>
              <a:spcAft>
                <a:spcPts val="0"/>
              </a:spcAft>
              <a:buClr>
                <a:schemeClr val="dk1"/>
              </a:buClr>
              <a:buSzPts val="2400"/>
              <a:buNone/>
            </a:pPr>
            <a:r>
              <a:rPr lang="en-US"/>
              <a:t>});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8"/>
          <p:cNvSpPr txBox="1"/>
          <p:nvPr>
            <p:ph idx="1" type="body"/>
          </p:nvPr>
        </p:nvSpPr>
        <p:spPr>
          <a:xfrm>
            <a:off x="838200" y="365125"/>
            <a:ext cx="10943590" cy="6364605"/>
          </a:xfrm>
          <a:prstGeom prst="rect">
            <a:avLst/>
          </a:prstGeom>
          <a:noFill/>
          <a:ln>
            <a:noFill/>
          </a:ln>
        </p:spPr>
        <p:txBody>
          <a:bodyPr anchorCtr="0" anchor="t" bIns="45700" lIns="91425" spcFirstLastPara="1" rIns="91425" wrap="square" tIns="45700">
            <a:normAutofit fontScale="90000" lnSpcReduction="20000"/>
          </a:bodyPr>
          <a:lstStyle/>
          <a:p>
            <a:pPr indent="0" lvl="0" marL="0" rtl="0" algn="l">
              <a:lnSpc>
                <a:spcPct val="90000"/>
              </a:lnSpc>
              <a:spcBef>
                <a:spcPts val="0"/>
              </a:spcBef>
              <a:spcAft>
                <a:spcPts val="0"/>
              </a:spcAft>
              <a:buClr>
                <a:schemeClr val="dk1"/>
              </a:buClr>
              <a:buSzPct val="100000"/>
              <a:buNone/>
            </a:pPr>
            <a:r>
              <a:rPr b="1" lang="en-US" sz="2000"/>
              <a:t>jQuery Traversing - Descendants</a:t>
            </a:r>
            <a:endParaRPr b="1" sz="2000"/>
          </a:p>
          <a:p>
            <a:pPr indent="-228600" lvl="0" marL="228600" rtl="0" algn="l">
              <a:lnSpc>
                <a:spcPct val="90000"/>
              </a:lnSpc>
              <a:spcBef>
                <a:spcPts val="1000"/>
              </a:spcBef>
              <a:spcAft>
                <a:spcPts val="0"/>
              </a:spcAft>
              <a:buClr>
                <a:schemeClr val="dk1"/>
              </a:buClr>
              <a:buSzPct val="100000"/>
              <a:buChar char="•"/>
            </a:pPr>
            <a:r>
              <a:rPr lang="en-US" sz="2000"/>
              <a:t>With jQuery you can traverse down the DOM tree to find descendants of an element.</a:t>
            </a:r>
            <a:endParaRPr sz="2000"/>
          </a:p>
          <a:p>
            <a:pPr indent="-228600" lvl="0" marL="228600" rtl="0" algn="l">
              <a:lnSpc>
                <a:spcPct val="90000"/>
              </a:lnSpc>
              <a:spcBef>
                <a:spcPts val="1000"/>
              </a:spcBef>
              <a:spcAft>
                <a:spcPts val="0"/>
              </a:spcAft>
              <a:buClr>
                <a:schemeClr val="dk1"/>
              </a:buClr>
              <a:buSzPct val="100000"/>
              <a:buChar char="•"/>
            </a:pPr>
            <a:r>
              <a:rPr lang="en-US" sz="2000"/>
              <a:t>A descendant is a child, grandchild, great-grandchild, and so on.</a:t>
            </a:r>
            <a:endParaRPr sz="2000"/>
          </a:p>
          <a:p>
            <a:pPr indent="-228600" lvl="0" marL="228600" rtl="0" algn="l">
              <a:lnSpc>
                <a:spcPct val="90000"/>
              </a:lnSpc>
              <a:spcBef>
                <a:spcPts val="1000"/>
              </a:spcBef>
              <a:spcAft>
                <a:spcPts val="0"/>
              </a:spcAft>
              <a:buClr>
                <a:schemeClr val="dk1"/>
              </a:buClr>
              <a:buSzPct val="100000"/>
              <a:buChar char="•"/>
            </a:pPr>
            <a:r>
              <a:rPr lang="en-US" sz="2000"/>
              <a:t>Two useful jQuery methods for traversing down the DOM tree are:</a:t>
            </a:r>
            <a:endParaRPr sz="2000"/>
          </a:p>
          <a:p>
            <a:pPr indent="-228600" lvl="1" marL="685800" rtl="0" algn="l">
              <a:lnSpc>
                <a:spcPct val="90000"/>
              </a:lnSpc>
              <a:spcBef>
                <a:spcPts val="500"/>
              </a:spcBef>
              <a:spcAft>
                <a:spcPts val="0"/>
              </a:spcAft>
              <a:buClr>
                <a:schemeClr val="dk1"/>
              </a:buClr>
              <a:buSzPct val="100000"/>
              <a:buChar char="•"/>
            </a:pPr>
            <a:r>
              <a:rPr lang="en-US" sz="2000"/>
              <a:t>children()</a:t>
            </a:r>
            <a:endParaRPr sz="2000"/>
          </a:p>
          <a:p>
            <a:pPr indent="-228600" lvl="1" marL="685800" rtl="0" algn="l">
              <a:lnSpc>
                <a:spcPct val="90000"/>
              </a:lnSpc>
              <a:spcBef>
                <a:spcPts val="500"/>
              </a:spcBef>
              <a:spcAft>
                <a:spcPts val="0"/>
              </a:spcAft>
              <a:buClr>
                <a:schemeClr val="dk1"/>
              </a:buClr>
              <a:buSzPct val="100000"/>
              <a:buChar char="•"/>
            </a:pPr>
            <a:r>
              <a:rPr lang="en-US" sz="2000"/>
              <a:t>find()</a:t>
            </a:r>
            <a:endParaRPr sz="2000"/>
          </a:p>
          <a:p>
            <a:pPr indent="0" lvl="0" marL="0" rtl="0" algn="l">
              <a:lnSpc>
                <a:spcPct val="90000"/>
              </a:lnSpc>
              <a:spcBef>
                <a:spcPts val="1000"/>
              </a:spcBef>
              <a:spcAft>
                <a:spcPts val="0"/>
              </a:spcAft>
              <a:buClr>
                <a:schemeClr val="dk1"/>
              </a:buClr>
              <a:buSzPct val="100000"/>
              <a:buNone/>
            </a:pPr>
            <a:r>
              <a:rPr b="1" lang="en-US" sz="2000"/>
              <a:t>jQuery children() Method</a:t>
            </a:r>
            <a:endParaRPr b="1" sz="2000"/>
          </a:p>
          <a:p>
            <a:pPr indent="-228600" lvl="0" marL="228600" rtl="0" algn="l">
              <a:lnSpc>
                <a:spcPct val="90000"/>
              </a:lnSpc>
              <a:spcBef>
                <a:spcPts val="1000"/>
              </a:spcBef>
              <a:spcAft>
                <a:spcPts val="0"/>
              </a:spcAft>
              <a:buClr>
                <a:schemeClr val="dk1"/>
              </a:buClr>
              <a:buSzPct val="100000"/>
              <a:buChar char="•"/>
            </a:pPr>
            <a:r>
              <a:rPr lang="en-US" sz="2000"/>
              <a:t>The children() method returns all direct children of the selected element.</a:t>
            </a:r>
            <a:endParaRPr sz="2000"/>
          </a:p>
          <a:p>
            <a:pPr indent="-228600" lvl="0" marL="228600" rtl="0" algn="l">
              <a:lnSpc>
                <a:spcPct val="90000"/>
              </a:lnSpc>
              <a:spcBef>
                <a:spcPts val="1000"/>
              </a:spcBef>
              <a:spcAft>
                <a:spcPts val="0"/>
              </a:spcAft>
              <a:buClr>
                <a:schemeClr val="dk1"/>
              </a:buClr>
              <a:buSzPct val="100000"/>
              <a:buChar char="•"/>
            </a:pPr>
            <a:r>
              <a:rPr lang="en-US" sz="2000"/>
              <a:t>This method only traverses a single level down the DOM tree.</a:t>
            </a:r>
            <a:endParaRPr sz="2000"/>
          </a:p>
          <a:p>
            <a:pPr indent="-228600" lvl="0" marL="228600" rtl="0" algn="l">
              <a:lnSpc>
                <a:spcPct val="90000"/>
              </a:lnSpc>
              <a:spcBef>
                <a:spcPts val="1000"/>
              </a:spcBef>
              <a:spcAft>
                <a:spcPts val="0"/>
              </a:spcAft>
              <a:buClr>
                <a:schemeClr val="dk1"/>
              </a:buClr>
              <a:buSzPct val="100000"/>
              <a:buChar char="•"/>
            </a:pPr>
            <a:r>
              <a:rPr lang="en-US" sz="2000"/>
              <a:t>The following example returns all elements that are direct children of each &lt;div&gt; elements:</a:t>
            </a:r>
            <a:endParaRPr sz="2000"/>
          </a:p>
          <a:p>
            <a:pPr indent="0" lvl="0" marL="0" rtl="0" algn="l">
              <a:lnSpc>
                <a:spcPct val="90000"/>
              </a:lnSpc>
              <a:spcBef>
                <a:spcPts val="1000"/>
              </a:spcBef>
              <a:spcAft>
                <a:spcPts val="0"/>
              </a:spcAft>
              <a:buClr>
                <a:schemeClr val="dk1"/>
              </a:buClr>
              <a:buSzPct val="100000"/>
              <a:buNone/>
            </a:pPr>
            <a:r>
              <a:rPr b="1" lang="en-US" sz="2000"/>
              <a:t>Example</a:t>
            </a:r>
            <a:endParaRPr b="1" sz="2000"/>
          </a:p>
          <a:p>
            <a:pPr indent="0" lvl="1" marL="457200" rtl="0" algn="l">
              <a:lnSpc>
                <a:spcPct val="90000"/>
              </a:lnSpc>
              <a:spcBef>
                <a:spcPts val="500"/>
              </a:spcBef>
              <a:spcAft>
                <a:spcPts val="0"/>
              </a:spcAft>
              <a:buClr>
                <a:schemeClr val="dk1"/>
              </a:buClr>
              <a:buSzPct val="100000"/>
              <a:buNone/>
            </a:pPr>
            <a:r>
              <a:rPr lang="en-US" sz="2000"/>
              <a:t>$(document).ready(function(){</a:t>
            </a:r>
            <a:endParaRPr sz="2000"/>
          </a:p>
          <a:p>
            <a:pPr indent="0" lvl="1" marL="457200" rtl="0" algn="l">
              <a:lnSpc>
                <a:spcPct val="90000"/>
              </a:lnSpc>
              <a:spcBef>
                <a:spcPts val="500"/>
              </a:spcBef>
              <a:spcAft>
                <a:spcPts val="0"/>
              </a:spcAft>
              <a:buClr>
                <a:schemeClr val="dk1"/>
              </a:buClr>
              <a:buSzPct val="100000"/>
              <a:buNone/>
            </a:pPr>
            <a:r>
              <a:rPr lang="en-US" sz="2000"/>
              <a:t>  $("div").children();</a:t>
            </a:r>
            <a:endParaRPr sz="2000"/>
          </a:p>
          <a:p>
            <a:pPr indent="0" lvl="1" marL="457200" rtl="0" algn="l">
              <a:lnSpc>
                <a:spcPct val="90000"/>
              </a:lnSpc>
              <a:spcBef>
                <a:spcPts val="500"/>
              </a:spcBef>
              <a:spcAft>
                <a:spcPts val="0"/>
              </a:spcAft>
              <a:buClr>
                <a:schemeClr val="dk1"/>
              </a:buClr>
              <a:buSzPct val="100000"/>
              <a:buNone/>
            </a:pPr>
            <a:r>
              <a:rPr lang="en-US" sz="2000"/>
              <a:t>}); </a:t>
            </a:r>
            <a:endParaRPr sz="2000"/>
          </a:p>
          <a:p>
            <a:pPr indent="-228600" lvl="0" marL="228600" rtl="0" algn="l">
              <a:lnSpc>
                <a:spcPct val="90000"/>
              </a:lnSpc>
              <a:spcBef>
                <a:spcPts val="1000"/>
              </a:spcBef>
              <a:spcAft>
                <a:spcPts val="0"/>
              </a:spcAft>
              <a:buClr>
                <a:schemeClr val="dk1"/>
              </a:buClr>
              <a:buSzPct val="100000"/>
              <a:buChar char="•"/>
            </a:pPr>
            <a:r>
              <a:rPr lang="en-US" sz="2000"/>
              <a:t>You can also use an optional parameter to filter the search for children.</a:t>
            </a:r>
            <a:endParaRPr sz="2000"/>
          </a:p>
          <a:p>
            <a:pPr indent="-228600" lvl="0" marL="228600" rtl="0" algn="l">
              <a:lnSpc>
                <a:spcPct val="90000"/>
              </a:lnSpc>
              <a:spcBef>
                <a:spcPts val="1000"/>
              </a:spcBef>
              <a:spcAft>
                <a:spcPts val="0"/>
              </a:spcAft>
              <a:buClr>
                <a:schemeClr val="dk1"/>
              </a:buClr>
              <a:buSzPct val="100000"/>
              <a:buChar char="•"/>
            </a:pPr>
            <a:r>
              <a:rPr lang="en-US" sz="2000"/>
              <a:t>The following example returns all &lt;p&gt; elements with the class name "first", that are direct children of &lt;div&gt;:</a:t>
            </a:r>
            <a:endParaRPr sz="2000"/>
          </a:p>
          <a:p>
            <a:pPr indent="0" lvl="0" marL="0" rtl="0" algn="l">
              <a:lnSpc>
                <a:spcPct val="90000"/>
              </a:lnSpc>
              <a:spcBef>
                <a:spcPts val="1000"/>
              </a:spcBef>
              <a:spcAft>
                <a:spcPts val="0"/>
              </a:spcAft>
              <a:buClr>
                <a:schemeClr val="dk1"/>
              </a:buClr>
              <a:buSzPct val="100000"/>
              <a:buNone/>
            </a:pPr>
            <a:r>
              <a:rPr b="1" lang="en-US" sz="2000"/>
              <a:t>Example</a:t>
            </a:r>
            <a:endParaRPr b="1" sz="2000"/>
          </a:p>
          <a:p>
            <a:pPr indent="0" lvl="1" marL="457200" rtl="0" algn="l">
              <a:lnSpc>
                <a:spcPct val="90000"/>
              </a:lnSpc>
              <a:spcBef>
                <a:spcPts val="500"/>
              </a:spcBef>
              <a:spcAft>
                <a:spcPts val="0"/>
              </a:spcAft>
              <a:buClr>
                <a:schemeClr val="dk1"/>
              </a:buClr>
              <a:buSzPct val="100000"/>
              <a:buNone/>
            </a:pPr>
            <a:r>
              <a:rPr lang="en-US" sz="2000"/>
              <a:t>$(document).ready(function(){</a:t>
            </a:r>
            <a:endParaRPr sz="2000"/>
          </a:p>
          <a:p>
            <a:pPr indent="0" lvl="1" marL="457200" rtl="0" algn="l">
              <a:lnSpc>
                <a:spcPct val="90000"/>
              </a:lnSpc>
              <a:spcBef>
                <a:spcPts val="500"/>
              </a:spcBef>
              <a:spcAft>
                <a:spcPts val="0"/>
              </a:spcAft>
              <a:buClr>
                <a:schemeClr val="dk1"/>
              </a:buClr>
              <a:buSzPct val="100000"/>
              <a:buNone/>
            </a:pPr>
            <a:r>
              <a:rPr lang="en-US" sz="2000"/>
              <a:t>  $("div").children("p.first");</a:t>
            </a:r>
            <a:endParaRPr sz="2000"/>
          </a:p>
          <a:p>
            <a:pPr indent="0" lvl="1" marL="457200" rtl="0" algn="l">
              <a:lnSpc>
                <a:spcPct val="90000"/>
              </a:lnSpc>
              <a:spcBef>
                <a:spcPts val="500"/>
              </a:spcBef>
              <a:spcAft>
                <a:spcPts val="0"/>
              </a:spcAft>
              <a:buClr>
                <a:schemeClr val="dk1"/>
              </a:buClr>
              <a:buSzPct val="100000"/>
              <a:buNone/>
            </a:pPr>
            <a:r>
              <a:rPr lang="en-US" sz="2000"/>
              <a:t>}); </a:t>
            </a:r>
            <a:endParaRPr sz="2000"/>
          </a:p>
          <a:p>
            <a:pPr indent="-114300" lvl="0" marL="228600" rtl="0" algn="l">
              <a:lnSpc>
                <a:spcPct val="90000"/>
              </a:lnSpc>
              <a:spcBef>
                <a:spcPts val="1000"/>
              </a:spcBef>
              <a:spcAft>
                <a:spcPts val="0"/>
              </a:spcAft>
              <a:buClr>
                <a:schemeClr val="dk1"/>
              </a:buClr>
              <a:buSzPct val="100000"/>
              <a:buNone/>
            </a:pPr>
            <a:r>
              <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9"/>
          <p:cNvSpPr txBox="1"/>
          <p:nvPr>
            <p:ph idx="1" type="body"/>
          </p:nvPr>
        </p:nvSpPr>
        <p:spPr>
          <a:xfrm>
            <a:off x="838200" y="365125"/>
            <a:ext cx="10515600" cy="624014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None/>
            </a:pPr>
            <a:r>
              <a:rPr b="1" lang="en-US"/>
              <a:t>jQuery find() Method</a:t>
            </a:r>
            <a:endParaRPr b="1"/>
          </a:p>
          <a:p>
            <a:pPr indent="-228600" lvl="0" marL="228600" rtl="0" algn="l">
              <a:lnSpc>
                <a:spcPct val="90000"/>
              </a:lnSpc>
              <a:spcBef>
                <a:spcPts val="1000"/>
              </a:spcBef>
              <a:spcAft>
                <a:spcPts val="0"/>
              </a:spcAft>
              <a:buClr>
                <a:schemeClr val="dk1"/>
              </a:buClr>
              <a:buSzPct val="100000"/>
              <a:buChar char="•"/>
            </a:pPr>
            <a:r>
              <a:rPr lang="en-US"/>
              <a:t>The find() method returns descendant elements of the selected element, all the way down to the last descendant.</a:t>
            </a:r>
            <a:endParaRPr/>
          </a:p>
          <a:p>
            <a:pPr indent="-228600" lvl="0" marL="228600" rtl="0" algn="l">
              <a:lnSpc>
                <a:spcPct val="90000"/>
              </a:lnSpc>
              <a:spcBef>
                <a:spcPts val="1000"/>
              </a:spcBef>
              <a:spcAft>
                <a:spcPts val="0"/>
              </a:spcAft>
              <a:buClr>
                <a:schemeClr val="dk1"/>
              </a:buClr>
              <a:buSzPct val="100000"/>
              <a:buChar char="•"/>
            </a:pPr>
            <a:r>
              <a:rPr lang="en-US"/>
              <a:t>The following example returns all &lt;span&gt; elements that are descendants of &lt;div&gt;:</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$(document).ready(function(){</a:t>
            </a:r>
            <a:endParaRPr/>
          </a:p>
          <a:p>
            <a:pPr indent="0" lvl="1" marL="457200" rtl="0" algn="l">
              <a:lnSpc>
                <a:spcPct val="90000"/>
              </a:lnSpc>
              <a:spcBef>
                <a:spcPts val="500"/>
              </a:spcBef>
              <a:spcAft>
                <a:spcPts val="0"/>
              </a:spcAft>
              <a:buClr>
                <a:schemeClr val="dk1"/>
              </a:buClr>
              <a:buSzPct val="100000"/>
              <a:buNone/>
            </a:pPr>
            <a:r>
              <a:rPr lang="en-US"/>
              <a:t>  $("div").find("span");</a:t>
            </a:r>
            <a:endParaRPr/>
          </a:p>
          <a:p>
            <a:pPr indent="0" lvl="1" marL="457200" rtl="0" algn="l">
              <a:lnSpc>
                <a:spcPct val="90000"/>
              </a:lnSpc>
              <a:spcBef>
                <a:spcPts val="500"/>
              </a:spcBef>
              <a:spcAft>
                <a:spcPts val="0"/>
              </a:spcAft>
              <a:buClr>
                <a:schemeClr val="dk1"/>
              </a:buClr>
              <a:buSzPct val="100000"/>
              <a:buNone/>
            </a:pPr>
            <a:r>
              <a:rPr lang="en-US"/>
              <a:t>});</a:t>
            </a:r>
            <a:endParaRPr/>
          </a:p>
          <a:p>
            <a:pPr indent="-228600" lvl="0" marL="228600" rtl="0" algn="l">
              <a:lnSpc>
                <a:spcPct val="90000"/>
              </a:lnSpc>
              <a:spcBef>
                <a:spcPts val="1000"/>
              </a:spcBef>
              <a:spcAft>
                <a:spcPts val="0"/>
              </a:spcAft>
              <a:buClr>
                <a:schemeClr val="dk1"/>
              </a:buClr>
              <a:buSzPct val="100000"/>
              <a:buChar char="•"/>
            </a:pPr>
            <a:r>
              <a:rPr lang="en-US"/>
              <a:t>The following example returns all descendants of &lt;div&gt;:</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$(document).ready(function(){</a:t>
            </a:r>
            <a:endParaRPr/>
          </a:p>
          <a:p>
            <a:pPr indent="0" lvl="1" marL="457200" rtl="0" algn="l">
              <a:lnSpc>
                <a:spcPct val="90000"/>
              </a:lnSpc>
              <a:spcBef>
                <a:spcPts val="500"/>
              </a:spcBef>
              <a:spcAft>
                <a:spcPts val="0"/>
              </a:spcAft>
              <a:buClr>
                <a:schemeClr val="dk1"/>
              </a:buClr>
              <a:buSzPct val="100000"/>
              <a:buNone/>
            </a:pPr>
            <a:r>
              <a:rPr lang="en-US"/>
              <a:t>  $("div").find("*");</a:t>
            </a:r>
            <a:endParaRPr/>
          </a:p>
          <a:p>
            <a:pPr indent="0" lvl="1" marL="457200" rtl="0" algn="l">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838200" y="133985"/>
            <a:ext cx="10515600" cy="8096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jQuery Traversing - Siblings</a:t>
            </a:r>
            <a:endParaRPr/>
          </a:p>
        </p:txBody>
      </p:sp>
      <p:sp>
        <p:nvSpPr>
          <p:cNvPr id="337" name="Google Shape;337;p50"/>
          <p:cNvSpPr txBox="1"/>
          <p:nvPr>
            <p:ph idx="1" type="body"/>
          </p:nvPr>
        </p:nvSpPr>
        <p:spPr>
          <a:xfrm>
            <a:off x="838200" y="942975"/>
            <a:ext cx="10515600" cy="5732780"/>
          </a:xfrm>
          <a:prstGeom prst="rect">
            <a:avLst/>
          </a:prstGeom>
          <a:noFill/>
          <a:ln>
            <a:noFill/>
          </a:ln>
        </p:spPr>
        <p:txBody>
          <a:bodyPr anchorCtr="0" anchor="t" bIns="45700" lIns="91425" spcFirstLastPara="1" rIns="91425" wrap="square" tIns="45700">
            <a:normAutofit fontScale="80000"/>
          </a:bodyPr>
          <a:lstStyle/>
          <a:p>
            <a:pPr indent="-228600" lvl="0" marL="228600" rtl="0" algn="l">
              <a:lnSpc>
                <a:spcPct val="90000"/>
              </a:lnSpc>
              <a:spcBef>
                <a:spcPts val="0"/>
              </a:spcBef>
              <a:spcAft>
                <a:spcPts val="0"/>
              </a:spcAft>
              <a:buClr>
                <a:schemeClr val="dk1"/>
              </a:buClr>
              <a:buSzPct val="100000"/>
              <a:buChar char="•"/>
            </a:pPr>
            <a:r>
              <a:rPr lang="en-US"/>
              <a:t>There are many useful jQuery methods for traversing sideways in the DOM tree:</a:t>
            </a:r>
            <a:endParaRPr/>
          </a:p>
          <a:p>
            <a:pPr indent="-228600" lvl="1" marL="685800" rtl="0" algn="l">
              <a:lnSpc>
                <a:spcPct val="90000"/>
              </a:lnSpc>
              <a:spcBef>
                <a:spcPts val="500"/>
              </a:spcBef>
              <a:spcAft>
                <a:spcPts val="0"/>
              </a:spcAft>
              <a:buClr>
                <a:schemeClr val="dk1"/>
              </a:buClr>
              <a:buSzPct val="100000"/>
              <a:buChar char="•"/>
            </a:pPr>
            <a:r>
              <a:rPr lang="en-US"/>
              <a:t>siblings()</a:t>
            </a:r>
            <a:endParaRPr/>
          </a:p>
          <a:p>
            <a:pPr indent="-228600" lvl="1" marL="685800" rtl="0" algn="l">
              <a:lnSpc>
                <a:spcPct val="90000"/>
              </a:lnSpc>
              <a:spcBef>
                <a:spcPts val="500"/>
              </a:spcBef>
              <a:spcAft>
                <a:spcPts val="0"/>
              </a:spcAft>
              <a:buClr>
                <a:schemeClr val="dk1"/>
              </a:buClr>
              <a:buSzPct val="100000"/>
              <a:buChar char="•"/>
            </a:pPr>
            <a:r>
              <a:rPr lang="en-US"/>
              <a:t>next()</a:t>
            </a:r>
            <a:endParaRPr/>
          </a:p>
          <a:p>
            <a:pPr indent="-228600" lvl="1" marL="685800" rtl="0" algn="l">
              <a:lnSpc>
                <a:spcPct val="90000"/>
              </a:lnSpc>
              <a:spcBef>
                <a:spcPts val="500"/>
              </a:spcBef>
              <a:spcAft>
                <a:spcPts val="0"/>
              </a:spcAft>
              <a:buClr>
                <a:schemeClr val="dk1"/>
              </a:buClr>
              <a:buSzPct val="100000"/>
              <a:buChar char="•"/>
            </a:pPr>
            <a:r>
              <a:rPr lang="en-US"/>
              <a:t>nextAll()</a:t>
            </a:r>
            <a:endParaRPr/>
          </a:p>
          <a:p>
            <a:pPr indent="-228600" lvl="1" marL="685800" rtl="0" algn="l">
              <a:lnSpc>
                <a:spcPct val="90000"/>
              </a:lnSpc>
              <a:spcBef>
                <a:spcPts val="500"/>
              </a:spcBef>
              <a:spcAft>
                <a:spcPts val="0"/>
              </a:spcAft>
              <a:buClr>
                <a:schemeClr val="dk1"/>
              </a:buClr>
              <a:buSzPct val="100000"/>
              <a:buChar char="•"/>
            </a:pPr>
            <a:r>
              <a:rPr lang="en-US"/>
              <a:t>nextUntil()</a:t>
            </a:r>
            <a:endParaRPr/>
          </a:p>
          <a:p>
            <a:pPr indent="-228600" lvl="1" marL="685800" rtl="0" algn="l">
              <a:lnSpc>
                <a:spcPct val="90000"/>
              </a:lnSpc>
              <a:spcBef>
                <a:spcPts val="500"/>
              </a:spcBef>
              <a:spcAft>
                <a:spcPts val="0"/>
              </a:spcAft>
              <a:buClr>
                <a:schemeClr val="dk1"/>
              </a:buClr>
              <a:buSzPct val="100000"/>
              <a:buChar char="•"/>
            </a:pPr>
            <a:r>
              <a:rPr lang="en-US"/>
              <a:t>prev()</a:t>
            </a:r>
            <a:endParaRPr/>
          </a:p>
          <a:p>
            <a:pPr indent="-228600" lvl="1" marL="685800" rtl="0" algn="l">
              <a:lnSpc>
                <a:spcPct val="90000"/>
              </a:lnSpc>
              <a:spcBef>
                <a:spcPts val="500"/>
              </a:spcBef>
              <a:spcAft>
                <a:spcPts val="0"/>
              </a:spcAft>
              <a:buClr>
                <a:schemeClr val="dk1"/>
              </a:buClr>
              <a:buSzPct val="100000"/>
              <a:buChar char="•"/>
            </a:pPr>
            <a:r>
              <a:rPr lang="en-US"/>
              <a:t>prevAll()</a:t>
            </a:r>
            <a:endParaRPr/>
          </a:p>
          <a:p>
            <a:pPr indent="-228600" lvl="1" marL="685800" rtl="0" algn="l">
              <a:lnSpc>
                <a:spcPct val="90000"/>
              </a:lnSpc>
              <a:spcBef>
                <a:spcPts val="500"/>
              </a:spcBef>
              <a:spcAft>
                <a:spcPts val="0"/>
              </a:spcAft>
              <a:buClr>
                <a:schemeClr val="dk1"/>
              </a:buClr>
              <a:buSzPct val="100000"/>
              <a:buChar char="•"/>
            </a:pPr>
            <a:r>
              <a:rPr lang="en-US"/>
              <a:t>prevUntil()</a:t>
            </a:r>
            <a:endParaRPr/>
          </a:p>
          <a:p>
            <a:pPr indent="0" lvl="0" marL="0" rtl="0" algn="l">
              <a:lnSpc>
                <a:spcPct val="90000"/>
              </a:lnSpc>
              <a:spcBef>
                <a:spcPts val="1000"/>
              </a:spcBef>
              <a:spcAft>
                <a:spcPts val="0"/>
              </a:spcAft>
              <a:buClr>
                <a:schemeClr val="dk1"/>
              </a:buClr>
              <a:buSzPct val="100000"/>
              <a:buNone/>
            </a:pPr>
            <a:r>
              <a:rPr b="1" lang="en-US"/>
              <a:t>jQuery siblings() Method</a:t>
            </a:r>
            <a:endParaRPr/>
          </a:p>
          <a:p>
            <a:pPr indent="-228600" lvl="0" marL="228600" rtl="0" algn="l">
              <a:lnSpc>
                <a:spcPct val="90000"/>
              </a:lnSpc>
              <a:spcBef>
                <a:spcPts val="1000"/>
              </a:spcBef>
              <a:spcAft>
                <a:spcPts val="0"/>
              </a:spcAft>
              <a:buClr>
                <a:schemeClr val="dk1"/>
              </a:buClr>
              <a:buSzPct val="100000"/>
              <a:buChar char="•"/>
            </a:pPr>
            <a:r>
              <a:rPr lang="en-US"/>
              <a:t>The siblings() method returns all sibling elements of the selected element.</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$(document).ready(function(){</a:t>
            </a:r>
            <a:endParaRPr/>
          </a:p>
          <a:p>
            <a:pPr indent="0" lvl="1" marL="457200" rtl="0" algn="l">
              <a:lnSpc>
                <a:spcPct val="90000"/>
              </a:lnSpc>
              <a:spcBef>
                <a:spcPts val="500"/>
              </a:spcBef>
              <a:spcAft>
                <a:spcPts val="0"/>
              </a:spcAft>
              <a:buClr>
                <a:schemeClr val="dk1"/>
              </a:buClr>
              <a:buSzPct val="100000"/>
              <a:buNone/>
            </a:pPr>
            <a:r>
              <a:rPr lang="en-US"/>
              <a:t>  $("h2").siblings();</a:t>
            </a:r>
            <a:endParaRPr/>
          </a:p>
          <a:p>
            <a:pPr indent="0" lvl="1" marL="457200" rtl="0" algn="l">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838200" y="116205"/>
            <a:ext cx="10515600" cy="9867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Document Ready Event</a:t>
            </a:r>
            <a:endParaRPr/>
          </a:p>
        </p:txBody>
      </p:sp>
      <p:sp>
        <p:nvSpPr>
          <p:cNvPr id="99" name="Google Shape;99;p5"/>
          <p:cNvSpPr txBox="1"/>
          <p:nvPr>
            <p:ph idx="1" type="body"/>
          </p:nvPr>
        </p:nvSpPr>
        <p:spPr>
          <a:xfrm>
            <a:off x="838200" y="1102360"/>
            <a:ext cx="10515600" cy="507492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All jQuery methods are inside a document ready event:</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rPr lang="en-US"/>
              <a:t>$(document).ready(function(){</a:t>
            </a:r>
            <a:endParaRPr/>
          </a:p>
          <a:p>
            <a:pPr indent="0" lvl="1" marL="457200" rtl="0" algn="l">
              <a:lnSpc>
                <a:spcPct val="90000"/>
              </a:lnSpc>
              <a:spcBef>
                <a:spcPts val="500"/>
              </a:spcBef>
              <a:spcAft>
                <a:spcPts val="0"/>
              </a:spcAft>
              <a:buClr>
                <a:schemeClr val="dk1"/>
              </a:buClr>
              <a:buSzPts val="2400"/>
              <a:buNone/>
            </a:pPr>
            <a:r>
              <a:rPr lang="en-US"/>
              <a:t>  // jQuery methods go here...</a:t>
            </a:r>
            <a:endParaRPr/>
          </a:p>
          <a:p>
            <a:pPr indent="0" lvl="1" marL="457200" rtl="0" algn="l">
              <a:lnSpc>
                <a:spcPct val="90000"/>
              </a:lnSpc>
              <a:spcBef>
                <a:spcPts val="500"/>
              </a:spcBef>
              <a:spcAft>
                <a:spcPts val="0"/>
              </a:spcAft>
              <a:buClr>
                <a:schemeClr val="dk1"/>
              </a:buClr>
              <a:buSzPts val="2400"/>
              <a:buNone/>
            </a:pPr>
            <a:r>
              <a:rPr lang="en-US"/>
              <a:t>});</a:t>
            </a:r>
            <a:endParaRPr/>
          </a:p>
          <a:p>
            <a:pPr indent="0" lvl="1" marL="4572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This is to prevent any jQuery code from running before the document is finished loading (is ready).</a:t>
            </a:r>
            <a:endParaRPr/>
          </a:p>
          <a:p>
            <a:pPr indent="-228600" lvl="0" marL="228600" rtl="0" algn="l">
              <a:lnSpc>
                <a:spcPct val="90000"/>
              </a:lnSpc>
              <a:spcBef>
                <a:spcPts val="1000"/>
              </a:spcBef>
              <a:spcAft>
                <a:spcPts val="0"/>
              </a:spcAft>
              <a:buClr>
                <a:schemeClr val="dk1"/>
              </a:buClr>
              <a:buSzPts val="2800"/>
              <a:buChar char="•"/>
            </a:pPr>
            <a:r>
              <a:rPr lang="en-US"/>
              <a:t>some examples of actions that can fail if methods are run before the document is fully loaded:</a:t>
            </a:r>
            <a:endParaRPr/>
          </a:p>
          <a:p>
            <a:pPr indent="-228600" lvl="0" marL="228600" rtl="0" algn="l">
              <a:lnSpc>
                <a:spcPct val="90000"/>
              </a:lnSpc>
              <a:spcBef>
                <a:spcPts val="1000"/>
              </a:spcBef>
              <a:spcAft>
                <a:spcPts val="0"/>
              </a:spcAft>
              <a:buClr>
                <a:schemeClr val="dk1"/>
              </a:buClr>
              <a:buSzPts val="2800"/>
              <a:buChar char="•"/>
            </a:pPr>
            <a:r>
              <a:rPr lang="en-US"/>
              <a:t>Trying to hide an element that is not created yet</a:t>
            </a:r>
            <a:endParaRPr/>
          </a:p>
          <a:p>
            <a:pPr indent="-228600" lvl="0" marL="228600" rtl="0" algn="l">
              <a:lnSpc>
                <a:spcPct val="90000"/>
              </a:lnSpc>
              <a:spcBef>
                <a:spcPts val="1000"/>
              </a:spcBef>
              <a:spcAft>
                <a:spcPts val="0"/>
              </a:spcAft>
              <a:buClr>
                <a:schemeClr val="dk1"/>
              </a:buClr>
              <a:buSzPts val="2800"/>
              <a:buChar char="•"/>
            </a:pPr>
            <a:r>
              <a:rPr lang="en-US"/>
              <a:t>Trying to get the size of an image that is not loaded yet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idx="1" type="body"/>
          </p:nvPr>
        </p:nvSpPr>
        <p:spPr>
          <a:xfrm>
            <a:off x="838200" y="365125"/>
            <a:ext cx="10515600" cy="6311265"/>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1900"/>
              <a:buChar char="•"/>
            </a:pPr>
            <a:r>
              <a:rPr lang="en-US" sz="1900"/>
              <a:t>You can also use an optional parameter to filter the search for siblings.</a:t>
            </a:r>
            <a:endParaRPr sz="1900"/>
          </a:p>
          <a:p>
            <a:pPr indent="-228600" lvl="0" marL="228600" rtl="0" algn="l">
              <a:lnSpc>
                <a:spcPct val="90000"/>
              </a:lnSpc>
              <a:spcBef>
                <a:spcPts val="1000"/>
              </a:spcBef>
              <a:spcAft>
                <a:spcPts val="0"/>
              </a:spcAft>
              <a:buClr>
                <a:schemeClr val="dk1"/>
              </a:buClr>
              <a:buSzPts val="1900"/>
              <a:buChar char="•"/>
            </a:pPr>
            <a:r>
              <a:rPr lang="en-US" sz="1900"/>
              <a:t>The following example returns all sibling elements of &lt;h2&gt; that are &lt;p&gt; elements:</a:t>
            </a:r>
            <a:endParaRPr sz="1900"/>
          </a:p>
          <a:p>
            <a:pPr indent="0" lvl="0" marL="0" rtl="0" algn="l">
              <a:lnSpc>
                <a:spcPct val="90000"/>
              </a:lnSpc>
              <a:spcBef>
                <a:spcPts val="1000"/>
              </a:spcBef>
              <a:spcAft>
                <a:spcPts val="0"/>
              </a:spcAft>
              <a:buClr>
                <a:schemeClr val="dk1"/>
              </a:buClr>
              <a:buSzPts val="1900"/>
              <a:buNone/>
            </a:pPr>
            <a:r>
              <a:rPr b="1" lang="en-US" sz="1900"/>
              <a:t>Example</a:t>
            </a:r>
            <a:endParaRPr sz="1900"/>
          </a:p>
          <a:p>
            <a:pPr indent="0" lvl="1" marL="457200" rtl="0" algn="l">
              <a:lnSpc>
                <a:spcPct val="90000"/>
              </a:lnSpc>
              <a:spcBef>
                <a:spcPts val="500"/>
              </a:spcBef>
              <a:spcAft>
                <a:spcPts val="0"/>
              </a:spcAft>
              <a:buClr>
                <a:schemeClr val="dk1"/>
              </a:buClr>
              <a:buSzPts val="1900"/>
              <a:buNone/>
            </a:pPr>
            <a:r>
              <a:rPr lang="en-US" sz="1900"/>
              <a:t>$(document).ready(function(){</a:t>
            </a:r>
            <a:endParaRPr sz="1900"/>
          </a:p>
          <a:p>
            <a:pPr indent="0" lvl="1" marL="457200" rtl="0" algn="l">
              <a:lnSpc>
                <a:spcPct val="90000"/>
              </a:lnSpc>
              <a:spcBef>
                <a:spcPts val="500"/>
              </a:spcBef>
              <a:spcAft>
                <a:spcPts val="0"/>
              </a:spcAft>
              <a:buClr>
                <a:schemeClr val="dk1"/>
              </a:buClr>
              <a:buSzPts val="1900"/>
              <a:buNone/>
            </a:pPr>
            <a:r>
              <a:rPr lang="en-US" sz="1900"/>
              <a:t>  $("h2").siblings("p");</a:t>
            </a:r>
            <a:endParaRPr sz="1900"/>
          </a:p>
          <a:p>
            <a:pPr indent="0" lvl="1" marL="457200" rtl="0" algn="l">
              <a:lnSpc>
                <a:spcPct val="90000"/>
              </a:lnSpc>
              <a:spcBef>
                <a:spcPts val="500"/>
              </a:spcBef>
              <a:spcAft>
                <a:spcPts val="0"/>
              </a:spcAft>
              <a:buClr>
                <a:schemeClr val="dk1"/>
              </a:buClr>
              <a:buSzPts val="1900"/>
              <a:buNone/>
            </a:pPr>
            <a:r>
              <a:rPr lang="en-US" sz="1900"/>
              <a:t>}); </a:t>
            </a:r>
            <a:endParaRPr sz="1900"/>
          </a:p>
          <a:p>
            <a:pPr indent="0" lvl="0" marL="0" rtl="0" algn="l">
              <a:lnSpc>
                <a:spcPct val="90000"/>
              </a:lnSpc>
              <a:spcBef>
                <a:spcPts val="1000"/>
              </a:spcBef>
              <a:spcAft>
                <a:spcPts val="0"/>
              </a:spcAft>
              <a:buClr>
                <a:schemeClr val="dk1"/>
              </a:buClr>
              <a:buSzPts val="1900"/>
              <a:buNone/>
            </a:pPr>
            <a:r>
              <a:rPr b="1" lang="en-US" sz="1900"/>
              <a:t>jQuery next() Method</a:t>
            </a:r>
            <a:endParaRPr sz="1900"/>
          </a:p>
          <a:p>
            <a:pPr indent="-228600" lvl="0" marL="228600" rtl="0" algn="l">
              <a:lnSpc>
                <a:spcPct val="90000"/>
              </a:lnSpc>
              <a:spcBef>
                <a:spcPts val="1000"/>
              </a:spcBef>
              <a:spcAft>
                <a:spcPts val="0"/>
              </a:spcAft>
              <a:buClr>
                <a:schemeClr val="dk1"/>
              </a:buClr>
              <a:buSzPts val="1900"/>
              <a:buChar char="•"/>
            </a:pPr>
            <a:r>
              <a:rPr lang="en-US" sz="1900"/>
              <a:t>The next() method returns the next sibling element of the selected element.</a:t>
            </a:r>
            <a:endParaRPr sz="1900"/>
          </a:p>
          <a:p>
            <a:pPr indent="-228600" lvl="0" marL="228600" rtl="0" algn="l">
              <a:lnSpc>
                <a:spcPct val="90000"/>
              </a:lnSpc>
              <a:spcBef>
                <a:spcPts val="1000"/>
              </a:spcBef>
              <a:spcAft>
                <a:spcPts val="0"/>
              </a:spcAft>
              <a:buClr>
                <a:schemeClr val="dk1"/>
              </a:buClr>
              <a:buSzPts val="1900"/>
              <a:buChar char="•"/>
            </a:pPr>
            <a:r>
              <a:rPr lang="en-US" sz="1900"/>
              <a:t>The following example returns the next sibling of &lt;h2&gt;:</a:t>
            </a:r>
            <a:endParaRPr sz="1900"/>
          </a:p>
          <a:p>
            <a:pPr indent="0" lvl="0" marL="0" rtl="0" algn="l">
              <a:lnSpc>
                <a:spcPct val="90000"/>
              </a:lnSpc>
              <a:spcBef>
                <a:spcPts val="1000"/>
              </a:spcBef>
              <a:spcAft>
                <a:spcPts val="0"/>
              </a:spcAft>
              <a:buClr>
                <a:schemeClr val="dk1"/>
              </a:buClr>
              <a:buSzPts val="1900"/>
              <a:buNone/>
            </a:pPr>
            <a:r>
              <a:rPr b="1" lang="en-US" sz="1900"/>
              <a:t>Example</a:t>
            </a:r>
            <a:endParaRPr sz="1900"/>
          </a:p>
          <a:p>
            <a:pPr indent="0" lvl="1" marL="457200" rtl="0" algn="l">
              <a:lnSpc>
                <a:spcPct val="90000"/>
              </a:lnSpc>
              <a:spcBef>
                <a:spcPts val="500"/>
              </a:spcBef>
              <a:spcAft>
                <a:spcPts val="0"/>
              </a:spcAft>
              <a:buClr>
                <a:schemeClr val="dk1"/>
              </a:buClr>
              <a:buSzPts val="1900"/>
              <a:buNone/>
            </a:pPr>
            <a:r>
              <a:rPr lang="en-US" sz="1900"/>
              <a:t>$(document).ready(function(){</a:t>
            </a:r>
            <a:endParaRPr sz="1900"/>
          </a:p>
          <a:p>
            <a:pPr indent="0" lvl="1" marL="457200" rtl="0" algn="l">
              <a:lnSpc>
                <a:spcPct val="90000"/>
              </a:lnSpc>
              <a:spcBef>
                <a:spcPts val="500"/>
              </a:spcBef>
              <a:spcAft>
                <a:spcPts val="0"/>
              </a:spcAft>
              <a:buClr>
                <a:schemeClr val="dk1"/>
              </a:buClr>
              <a:buSzPts val="1900"/>
              <a:buNone/>
            </a:pPr>
            <a:r>
              <a:rPr lang="en-US" sz="1900"/>
              <a:t>  $("h2").next();</a:t>
            </a:r>
            <a:endParaRPr sz="1900"/>
          </a:p>
          <a:p>
            <a:pPr indent="0" lvl="1" marL="457200" rtl="0" algn="l">
              <a:lnSpc>
                <a:spcPct val="90000"/>
              </a:lnSpc>
              <a:spcBef>
                <a:spcPts val="500"/>
              </a:spcBef>
              <a:spcAft>
                <a:spcPts val="0"/>
              </a:spcAft>
              <a:buClr>
                <a:schemeClr val="dk1"/>
              </a:buClr>
              <a:buSzPts val="1900"/>
              <a:buNone/>
            </a:pPr>
            <a:r>
              <a:rPr lang="en-US" sz="1900"/>
              <a:t>}); </a:t>
            </a:r>
            <a:endParaRPr sz="1900"/>
          </a:p>
          <a:p>
            <a:pPr indent="0" lvl="0" marL="0" rtl="0" algn="l">
              <a:lnSpc>
                <a:spcPct val="90000"/>
              </a:lnSpc>
              <a:spcBef>
                <a:spcPts val="1000"/>
              </a:spcBef>
              <a:spcAft>
                <a:spcPts val="0"/>
              </a:spcAft>
              <a:buClr>
                <a:schemeClr val="dk1"/>
              </a:buClr>
              <a:buSzPts val="1900"/>
              <a:buNone/>
            </a:pPr>
            <a:r>
              <a:rPr b="1" lang="en-US" sz="1900"/>
              <a:t>jQuery nextAll() Method</a:t>
            </a:r>
            <a:endParaRPr b="1" sz="1900"/>
          </a:p>
          <a:p>
            <a:pPr indent="-228600" lvl="0" marL="228600" rtl="0" algn="l">
              <a:lnSpc>
                <a:spcPct val="90000"/>
              </a:lnSpc>
              <a:spcBef>
                <a:spcPts val="1000"/>
              </a:spcBef>
              <a:spcAft>
                <a:spcPts val="0"/>
              </a:spcAft>
              <a:buClr>
                <a:schemeClr val="dk1"/>
              </a:buClr>
              <a:buSzPts val="1900"/>
              <a:buChar char="•"/>
            </a:pPr>
            <a:r>
              <a:rPr lang="en-US" sz="1900"/>
              <a:t>The nextAll() method returns all next sibling elements of the selected element.</a:t>
            </a:r>
            <a:endParaRPr sz="1900"/>
          </a:p>
          <a:p>
            <a:pPr indent="-228600" lvl="0" marL="228600" rtl="0" algn="l">
              <a:lnSpc>
                <a:spcPct val="90000"/>
              </a:lnSpc>
              <a:spcBef>
                <a:spcPts val="1000"/>
              </a:spcBef>
              <a:spcAft>
                <a:spcPts val="0"/>
              </a:spcAft>
              <a:buClr>
                <a:schemeClr val="dk1"/>
              </a:buClr>
              <a:buSzPts val="1900"/>
              <a:buChar char="•"/>
            </a:pPr>
            <a:r>
              <a:rPr lang="en-US" sz="1900"/>
              <a:t>The following example returns all next sibling elements of &lt;h2&gt;:</a:t>
            </a:r>
            <a:endParaRPr sz="1900"/>
          </a:p>
          <a:p>
            <a:pPr indent="-228600" lvl="0" marL="228600" rtl="0" algn="l">
              <a:lnSpc>
                <a:spcPct val="90000"/>
              </a:lnSpc>
              <a:spcBef>
                <a:spcPts val="1000"/>
              </a:spcBef>
              <a:spcAft>
                <a:spcPts val="0"/>
              </a:spcAft>
              <a:buClr>
                <a:schemeClr val="dk1"/>
              </a:buClr>
              <a:buSzPts val="1900"/>
              <a:buNone/>
            </a:pPr>
            <a:r>
              <a:rPr b="1" lang="en-US" sz="1900"/>
              <a:t>Example</a:t>
            </a:r>
            <a:endParaRPr sz="1900"/>
          </a:p>
          <a:p>
            <a:pPr indent="0" lvl="1" marL="457200" rtl="0" algn="l">
              <a:lnSpc>
                <a:spcPct val="90000"/>
              </a:lnSpc>
              <a:spcBef>
                <a:spcPts val="500"/>
              </a:spcBef>
              <a:spcAft>
                <a:spcPts val="0"/>
              </a:spcAft>
              <a:buClr>
                <a:schemeClr val="dk1"/>
              </a:buClr>
              <a:buSzPts val="1900"/>
              <a:buNone/>
            </a:pPr>
            <a:r>
              <a:rPr lang="en-US" sz="1900"/>
              <a:t>$(document).ready(function(){</a:t>
            </a:r>
            <a:endParaRPr sz="1900"/>
          </a:p>
          <a:p>
            <a:pPr indent="0" lvl="1" marL="457200" rtl="0" algn="l">
              <a:lnSpc>
                <a:spcPct val="90000"/>
              </a:lnSpc>
              <a:spcBef>
                <a:spcPts val="500"/>
              </a:spcBef>
              <a:spcAft>
                <a:spcPts val="0"/>
              </a:spcAft>
              <a:buClr>
                <a:schemeClr val="dk1"/>
              </a:buClr>
              <a:buSzPts val="1900"/>
              <a:buNone/>
            </a:pPr>
            <a:r>
              <a:rPr lang="en-US" sz="1900"/>
              <a:t>  $("h2").nextAll();</a:t>
            </a:r>
            <a:endParaRPr sz="1900"/>
          </a:p>
          <a:p>
            <a:pPr indent="0" lvl="1" marL="457200" rtl="0" algn="l">
              <a:lnSpc>
                <a:spcPct val="90000"/>
              </a:lnSpc>
              <a:spcBef>
                <a:spcPts val="500"/>
              </a:spcBef>
              <a:spcAft>
                <a:spcPts val="0"/>
              </a:spcAft>
              <a:buClr>
                <a:schemeClr val="dk1"/>
              </a:buClr>
              <a:buSzPts val="1900"/>
              <a:buNone/>
            </a:pPr>
            <a:r>
              <a:rPr lang="en-US" sz="1900"/>
              <a:t>}); </a:t>
            </a:r>
            <a:endParaRPr sz="19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idx="1" type="body"/>
          </p:nvPr>
        </p:nvSpPr>
        <p:spPr>
          <a:xfrm>
            <a:off x="838200" y="365125"/>
            <a:ext cx="10515600" cy="58118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jQuery nextUntil() Method</a:t>
            </a:r>
            <a:endParaRPr b="1"/>
          </a:p>
          <a:p>
            <a:pPr indent="-228600" lvl="0" marL="228600" rtl="0" algn="l">
              <a:lnSpc>
                <a:spcPct val="90000"/>
              </a:lnSpc>
              <a:spcBef>
                <a:spcPts val="1000"/>
              </a:spcBef>
              <a:spcAft>
                <a:spcPts val="0"/>
              </a:spcAft>
              <a:buClr>
                <a:schemeClr val="dk1"/>
              </a:buClr>
              <a:buSzPts val="2800"/>
              <a:buChar char="•"/>
            </a:pPr>
            <a:r>
              <a:rPr lang="en-US"/>
              <a:t>The nextUntil() method returns all next sibling elements between two given arguments.</a:t>
            </a:r>
            <a:endParaRPr/>
          </a:p>
          <a:p>
            <a:pPr indent="-228600" lvl="0" marL="228600" rtl="0" algn="l">
              <a:lnSpc>
                <a:spcPct val="90000"/>
              </a:lnSpc>
              <a:spcBef>
                <a:spcPts val="1000"/>
              </a:spcBef>
              <a:spcAft>
                <a:spcPts val="0"/>
              </a:spcAft>
              <a:buClr>
                <a:schemeClr val="dk1"/>
              </a:buClr>
              <a:buSzPts val="2800"/>
              <a:buChar char="•"/>
            </a:pPr>
            <a:r>
              <a:rPr lang="en-US"/>
              <a:t>The following example returns all sibling elements between a &lt;h2&gt; and a &lt;h6&gt; element:</a:t>
            </a:r>
            <a:endParaRPr/>
          </a:p>
          <a:p>
            <a:pPr indent="0" lvl="0" marL="0" rtl="0" algn="l">
              <a:lnSpc>
                <a:spcPct val="90000"/>
              </a:lnSpc>
              <a:spcBef>
                <a:spcPts val="1000"/>
              </a:spcBef>
              <a:spcAft>
                <a:spcPts val="0"/>
              </a:spcAft>
              <a:buClr>
                <a:schemeClr val="dk1"/>
              </a:buClr>
              <a:buSzPts val="2800"/>
              <a:buNone/>
            </a:pPr>
            <a:r>
              <a:rPr b="1" lang="en-US"/>
              <a:t>Example</a:t>
            </a:r>
            <a:endParaRPr b="1"/>
          </a:p>
          <a:p>
            <a:pPr indent="0" lvl="1" marL="457200" rtl="0" algn="l">
              <a:lnSpc>
                <a:spcPct val="90000"/>
              </a:lnSpc>
              <a:spcBef>
                <a:spcPts val="500"/>
              </a:spcBef>
              <a:spcAft>
                <a:spcPts val="0"/>
              </a:spcAft>
              <a:buClr>
                <a:schemeClr val="dk1"/>
              </a:buClr>
              <a:buSzPts val="2400"/>
              <a:buNone/>
            </a:pPr>
            <a:r>
              <a:rPr lang="en-US"/>
              <a:t>$(document).ready(function(){</a:t>
            </a:r>
            <a:endParaRPr/>
          </a:p>
          <a:p>
            <a:pPr indent="0" lvl="1" marL="457200" rtl="0" algn="l">
              <a:lnSpc>
                <a:spcPct val="90000"/>
              </a:lnSpc>
              <a:spcBef>
                <a:spcPts val="500"/>
              </a:spcBef>
              <a:spcAft>
                <a:spcPts val="0"/>
              </a:spcAft>
              <a:buClr>
                <a:schemeClr val="dk1"/>
              </a:buClr>
              <a:buSzPts val="2400"/>
              <a:buNone/>
            </a:pPr>
            <a:r>
              <a:rPr lang="en-US"/>
              <a:t>  $("h2").nextUntil("h6");</a:t>
            </a:r>
            <a:endParaRPr/>
          </a:p>
          <a:p>
            <a:pPr indent="0" lvl="1" marL="457200" rtl="0" algn="l">
              <a:lnSpc>
                <a:spcPct val="90000"/>
              </a:lnSpc>
              <a:spcBef>
                <a:spcPts val="500"/>
              </a:spcBef>
              <a:spcAft>
                <a:spcPts val="0"/>
              </a:spcAft>
              <a:buClr>
                <a:schemeClr val="dk1"/>
              </a:buClr>
              <a:buSzPts val="2400"/>
              <a:buNone/>
            </a:pPr>
            <a:r>
              <a:rPr lang="en-US"/>
              <a:t>});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3"/>
          <p:cNvSpPr txBox="1"/>
          <p:nvPr>
            <p:ph type="title"/>
          </p:nvPr>
        </p:nvSpPr>
        <p:spPr>
          <a:xfrm>
            <a:off x="838200" y="116205"/>
            <a:ext cx="10515600" cy="9347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jQuery Traversing - Filtering</a:t>
            </a:r>
            <a:endParaRPr/>
          </a:p>
        </p:txBody>
      </p:sp>
      <p:sp>
        <p:nvSpPr>
          <p:cNvPr id="353" name="Google Shape;353;p53"/>
          <p:cNvSpPr txBox="1"/>
          <p:nvPr>
            <p:ph idx="1" type="body"/>
          </p:nvPr>
        </p:nvSpPr>
        <p:spPr>
          <a:xfrm>
            <a:off x="838200" y="934720"/>
            <a:ext cx="10515600" cy="575945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None/>
            </a:pPr>
            <a:r>
              <a:rPr b="1" lang="en-US"/>
              <a:t>The first(), last(), eq(), filter() and not() Methods</a:t>
            </a:r>
            <a:endParaRPr b="1"/>
          </a:p>
          <a:p>
            <a:pPr indent="-228600" lvl="0" marL="228600" rtl="0" algn="l">
              <a:lnSpc>
                <a:spcPct val="90000"/>
              </a:lnSpc>
              <a:spcBef>
                <a:spcPts val="1000"/>
              </a:spcBef>
              <a:spcAft>
                <a:spcPts val="0"/>
              </a:spcAft>
              <a:buClr>
                <a:schemeClr val="dk1"/>
              </a:buClr>
              <a:buSzPct val="100000"/>
              <a:buChar char="•"/>
            </a:pPr>
            <a:r>
              <a:rPr lang="en-US"/>
              <a:t>The most basic filtering methods are first(), last() and eq(), which allow you to select a specific element based on its position in a group of elements.</a:t>
            </a:r>
            <a:endParaRPr/>
          </a:p>
          <a:p>
            <a:pPr indent="-228600" lvl="0" marL="228600" rtl="0" algn="l">
              <a:lnSpc>
                <a:spcPct val="90000"/>
              </a:lnSpc>
              <a:spcBef>
                <a:spcPts val="1000"/>
              </a:spcBef>
              <a:spcAft>
                <a:spcPts val="0"/>
              </a:spcAft>
              <a:buClr>
                <a:schemeClr val="dk1"/>
              </a:buClr>
              <a:buSzPct val="100000"/>
              <a:buChar char="•"/>
            </a:pPr>
            <a:r>
              <a:rPr lang="en-US"/>
              <a:t>Other filtering methods, like filter() and not() allow you to select elements that match, or do not match</a:t>
            </a:r>
            <a:endParaRPr/>
          </a:p>
          <a:p>
            <a:pPr indent="0" lvl="0" marL="0" rtl="0" algn="l">
              <a:lnSpc>
                <a:spcPct val="90000"/>
              </a:lnSpc>
              <a:spcBef>
                <a:spcPts val="1000"/>
              </a:spcBef>
              <a:spcAft>
                <a:spcPts val="0"/>
              </a:spcAft>
              <a:buClr>
                <a:schemeClr val="dk1"/>
              </a:buClr>
              <a:buSzPct val="100000"/>
              <a:buNone/>
            </a:pPr>
            <a:r>
              <a:rPr b="1" lang="en-US"/>
              <a:t>jQuery first() Method</a:t>
            </a:r>
            <a:endParaRPr/>
          </a:p>
          <a:p>
            <a:pPr indent="-228600" lvl="0" marL="228600" rtl="0" algn="l">
              <a:lnSpc>
                <a:spcPct val="90000"/>
              </a:lnSpc>
              <a:spcBef>
                <a:spcPts val="1000"/>
              </a:spcBef>
              <a:spcAft>
                <a:spcPts val="0"/>
              </a:spcAft>
              <a:buClr>
                <a:schemeClr val="dk1"/>
              </a:buClr>
              <a:buSzPct val="100000"/>
              <a:buChar char="•"/>
            </a:pPr>
            <a:r>
              <a:rPr lang="en-US"/>
              <a:t>The first() method returns the first element of the specified elements.</a:t>
            </a:r>
            <a:endParaRPr/>
          </a:p>
          <a:p>
            <a:pPr indent="-228600" lvl="0" marL="228600" rtl="0" algn="l">
              <a:lnSpc>
                <a:spcPct val="90000"/>
              </a:lnSpc>
              <a:spcBef>
                <a:spcPts val="1000"/>
              </a:spcBef>
              <a:spcAft>
                <a:spcPts val="0"/>
              </a:spcAft>
              <a:buClr>
                <a:schemeClr val="dk1"/>
              </a:buClr>
              <a:buSzPct val="100000"/>
              <a:buChar char="•"/>
            </a:pPr>
            <a:r>
              <a:rPr lang="en-US"/>
              <a:t>The following example selects the first &lt;div&gt; element:</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$(document).ready(function(){</a:t>
            </a:r>
            <a:endParaRPr/>
          </a:p>
          <a:p>
            <a:pPr indent="0" lvl="1" marL="457200" rtl="0" algn="l">
              <a:lnSpc>
                <a:spcPct val="90000"/>
              </a:lnSpc>
              <a:spcBef>
                <a:spcPts val="500"/>
              </a:spcBef>
              <a:spcAft>
                <a:spcPts val="0"/>
              </a:spcAft>
              <a:buClr>
                <a:schemeClr val="dk1"/>
              </a:buClr>
              <a:buSzPct val="100000"/>
              <a:buNone/>
            </a:pPr>
            <a:r>
              <a:rPr lang="en-US"/>
              <a:t>  $("div").first();</a:t>
            </a:r>
            <a:endParaRPr/>
          </a:p>
          <a:p>
            <a:pPr indent="0" lvl="1" marL="457200" rtl="0" algn="l">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4"/>
          <p:cNvSpPr txBox="1"/>
          <p:nvPr>
            <p:ph idx="1" type="body"/>
          </p:nvPr>
        </p:nvSpPr>
        <p:spPr>
          <a:xfrm>
            <a:off x="838200" y="365125"/>
            <a:ext cx="10515600" cy="6381750"/>
          </a:xfrm>
          <a:prstGeom prst="rect">
            <a:avLst/>
          </a:prstGeom>
          <a:noFill/>
          <a:ln>
            <a:noFill/>
          </a:ln>
        </p:spPr>
        <p:txBody>
          <a:bodyPr anchorCtr="0" anchor="t" bIns="45700" lIns="91425" spcFirstLastPara="1" rIns="91425" wrap="square" tIns="45700">
            <a:normAutofit fontScale="80000"/>
          </a:bodyPr>
          <a:lstStyle/>
          <a:p>
            <a:pPr indent="0" lvl="0" marL="0" rtl="0" algn="l">
              <a:lnSpc>
                <a:spcPct val="90000"/>
              </a:lnSpc>
              <a:spcBef>
                <a:spcPts val="0"/>
              </a:spcBef>
              <a:spcAft>
                <a:spcPts val="0"/>
              </a:spcAft>
              <a:buClr>
                <a:schemeClr val="dk1"/>
              </a:buClr>
              <a:buSzPct val="100000"/>
              <a:buNone/>
            </a:pPr>
            <a:r>
              <a:rPr b="1" lang="en-US"/>
              <a:t>jQuery last() Method</a:t>
            </a:r>
            <a:endParaRPr/>
          </a:p>
          <a:p>
            <a:pPr indent="-228600" lvl="0" marL="228600" rtl="0" algn="l">
              <a:lnSpc>
                <a:spcPct val="90000"/>
              </a:lnSpc>
              <a:spcBef>
                <a:spcPts val="1000"/>
              </a:spcBef>
              <a:spcAft>
                <a:spcPts val="0"/>
              </a:spcAft>
              <a:buClr>
                <a:schemeClr val="dk1"/>
              </a:buClr>
              <a:buSzPct val="100000"/>
              <a:buChar char="•"/>
            </a:pPr>
            <a:r>
              <a:rPr lang="en-US"/>
              <a:t>The last() method returns the last element of the specified elements.</a:t>
            </a:r>
            <a:endParaRPr/>
          </a:p>
          <a:p>
            <a:pPr indent="-228600" lvl="0" marL="228600" rtl="0" algn="l">
              <a:lnSpc>
                <a:spcPct val="90000"/>
              </a:lnSpc>
              <a:spcBef>
                <a:spcPts val="1000"/>
              </a:spcBef>
              <a:spcAft>
                <a:spcPts val="0"/>
              </a:spcAft>
              <a:buClr>
                <a:schemeClr val="dk1"/>
              </a:buClr>
              <a:buSzPct val="100000"/>
              <a:buChar char="•"/>
            </a:pPr>
            <a:r>
              <a:rPr lang="en-US"/>
              <a:t>The following example selects the last &lt;div&gt; element:</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$(document).ready(function(){</a:t>
            </a:r>
            <a:endParaRPr/>
          </a:p>
          <a:p>
            <a:pPr indent="0" lvl="1" marL="457200" rtl="0" algn="l">
              <a:lnSpc>
                <a:spcPct val="90000"/>
              </a:lnSpc>
              <a:spcBef>
                <a:spcPts val="500"/>
              </a:spcBef>
              <a:spcAft>
                <a:spcPts val="0"/>
              </a:spcAft>
              <a:buClr>
                <a:schemeClr val="dk1"/>
              </a:buClr>
              <a:buSzPct val="100000"/>
              <a:buNone/>
            </a:pPr>
            <a:r>
              <a:rPr lang="en-US"/>
              <a:t>  $("div").last();</a:t>
            </a:r>
            <a:endParaRPr/>
          </a:p>
          <a:p>
            <a:pPr indent="0" lvl="1" marL="457200" rtl="0" algn="l">
              <a:lnSpc>
                <a:spcPct val="90000"/>
              </a:lnSpc>
              <a:spcBef>
                <a:spcPts val="5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b="1" lang="en-US"/>
              <a:t>jQuery eq() method</a:t>
            </a:r>
            <a:endParaRPr b="1"/>
          </a:p>
          <a:p>
            <a:pPr indent="-228600" lvl="0" marL="228600" rtl="0" algn="l">
              <a:lnSpc>
                <a:spcPct val="90000"/>
              </a:lnSpc>
              <a:spcBef>
                <a:spcPts val="1000"/>
              </a:spcBef>
              <a:spcAft>
                <a:spcPts val="0"/>
              </a:spcAft>
              <a:buClr>
                <a:schemeClr val="dk1"/>
              </a:buClr>
              <a:buSzPct val="100000"/>
              <a:buChar char="•"/>
            </a:pPr>
            <a:r>
              <a:rPr lang="en-US"/>
              <a:t>The eq() method returns an element with a specific index number of the selected elements.</a:t>
            </a:r>
            <a:endParaRPr/>
          </a:p>
          <a:p>
            <a:pPr indent="-228600" lvl="0" marL="228600" rtl="0" algn="l">
              <a:lnSpc>
                <a:spcPct val="90000"/>
              </a:lnSpc>
              <a:spcBef>
                <a:spcPts val="1000"/>
              </a:spcBef>
              <a:spcAft>
                <a:spcPts val="0"/>
              </a:spcAft>
              <a:buClr>
                <a:schemeClr val="dk1"/>
              </a:buClr>
              <a:buSzPct val="100000"/>
              <a:buChar char="•"/>
            </a:pPr>
            <a:r>
              <a:rPr lang="en-US"/>
              <a:t>The index numbers start at 0, so the first element will have the index number 0 and not 1. The following example selects the second &lt;p&gt; element (index number 1):</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$(document).ready(function(){</a:t>
            </a:r>
            <a:endParaRPr/>
          </a:p>
          <a:p>
            <a:pPr indent="0" lvl="1" marL="457200" rtl="0" algn="l">
              <a:lnSpc>
                <a:spcPct val="90000"/>
              </a:lnSpc>
              <a:spcBef>
                <a:spcPts val="500"/>
              </a:spcBef>
              <a:spcAft>
                <a:spcPts val="0"/>
              </a:spcAft>
              <a:buClr>
                <a:schemeClr val="dk1"/>
              </a:buClr>
              <a:buSzPct val="100000"/>
              <a:buNone/>
            </a:pPr>
            <a:r>
              <a:rPr lang="en-US"/>
              <a:t>  $("p").eq(1);</a:t>
            </a:r>
            <a:endParaRPr/>
          </a:p>
          <a:p>
            <a:pPr indent="0" lvl="1" marL="457200" rtl="0" algn="l">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5"/>
          <p:cNvSpPr txBox="1"/>
          <p:nvPr>
            <p:ph idx="1" type="body"/>
          </p:nvPr>
        </p:nvSpPr>
        <p:spPr>
          <a:xfrm>
            <a:off x="838200" y="365125"/>
            <a:ext cx="10515600" cy="6257290"/>
          </a:xfrm>
          <a:prstGeom prst="rect">
            <a:avLst/>
          </a:prstGeom>
          <a:noFill/>
          <a:ln>
            <a:noFill/>
          </a:ln>
        </p:spPr>
        <p:txBody>
          <a:bodyPr anchorCtr="0" anchor="t" bIns="45700" lIns="91425" spcFirstLastPara="1" rIns="91425" wrap="square" tIns="45700">
            <a:normAutofit fontScale="70000"/>
          </a:bodyPr>
          <a:lstStyle/>
          <a:p>
            <a:pPr indent="0" lvl="0" marL="0" rtl="0" algn="l">
              <a:lnSpc>
                <a:spcPct val="90000"/>
              </a:lnSpc>
              <a:spcBef>
                <a:spcPts val="0"/>
              </a:spcBef>
              <a:spcAft>
                <a:spcPts val="0"/>
              </a:spcAft>
              <a:buClr>
                <a:schemeClr val="dk1"/>
              </a:buClr>
              <a:buSzPct val="100000"/>
              <a:buNone/>
            </a:pPr>
            <a:r>
              <a:rPr b="1" lang="en-US"/>
              <a:t>jQuery filter() Method</a:t>
            </a:r>
            <a:endParaRPr b="1"/>
          </a:p>
          <a:p>
            <a:pPr indent="-228600" lvl="0" marL="228600" rtl="0" algn="l">
              <a:lnSpc>
                <a:spcPct val="90000"/>
              </a:lnSpc>
              <a:spcBef>
                <a:spcPts val="1000"/>
              </a:spcBef>
              <a:spcAft>
                <a:spcPts val="0"/>
              </a:spcAft>
              <a:buClr>
                <a:schemeClr val="dk1"/>
              </a:buClr>
              <a:buSzPct val="100000"/>
              <a:buChar char="•"/>
            </a:pPr>
            <a:r>
              <a:rPr lang="en-US"/>
              <a:t>The filter() method lets you specify a criteria. Elements that do not match the criteria are removed from the selection, and those that match will be returned.</a:t>
            </a:r>
            <a:endParaRPr/>
          </a:p>
          <a:p>
            <a:pPr indent="-228600" lvl="0" marL="228600" rtl="0" algn="l">
              <a:lnSpc>
                <a:spcPct val="90000"/>
              </a:lnSpc>
              <a:spcBef>
                <a:spcPts val="1000"/>
              </a:spcBef>
              <a:spcAft>
                <a:spcPts val="0"/>
              </a:spcAft>
              <a:buClr>
                <a:schemeClr val="dk1"/>
              </a:buClr>
              <a:buSzPct val="100000"/>
              <a:buChar char="•"/>
            </a:pPr>
            <a:r>
              <a:rPr lang="en-US"/>
              <a:t>The following example returns all &lt;p&gt; elements with class name "intro":</a:t>
            </a:r>
            <a:endParaRPr/>
          </a:p>
          <a:p>
            <a:pPr indent="0" lvl="0" marL="0" rtl="0" algn="l">
              <a:lnSpc>
                <a:spcPct val="90000"/>
              </a:lnSpc>
              <a:spcBef>
                <a:spcPts val="1000"/>
              </a:spcBef>
              <a:spcAft>
                <a:spcPts val="0"/>
              </a:spcAft>
              <a:buClr>
                <a:schemeClr val="dk1"/>
              </a:buClr>
              <a:buSzPct val="100000"/>
              <a:buNone/>
            </a:pPr>
            <a:r>
              <a:rPr b="1" lang="en-US"/>
              <a:t>Example</a:t>
            </a:r>
            <a:endParaRPr/>
          </a:p>
          <a:p>
            <a:pPr indent="0" lvl="1" marL="457200" rtl="0" algn="l">
              <a:lnSpc>
                <a:spcPct val="90000"/>
              </a:lnSpc>
              <a:spcBef>
                <a:spcPts val="500"/>
              </a:spcBef>
              <a:spcAft>
                <a:spcPts val="0"/>
              </a:spcAft>
              <a:buClr>
                <a:schemeClr val="dk1"/>
              </a:buClr>
              <a:buSzPct val="100000"/>
              <a:buNone/>
            </a:pPr>
            <a:r>
              <a:rPr lang="en-US"/>
              <a:t>$(document).ready(function(){</a:t>
            </a:r>
            <a:endParaRPr/>
          </a:p>
          <a:p>
            <a:pPr indent="0" lvl="1" marL="457200" rtl="0" algn="l">
              <a:lnSpc>
                <a:spcPct val="90000"/>
              </a:lnSpc>
              <a:spcBef>
                <a:spcPts val="500"/>
              </a:spcBef>
              <a:spcAft>
                <a:spcPts val="0"/>
              </a:spcAft>
              <a:buClr>
                <a:schemeClr val="dk1"/>
              </a:buClr>
              <a:buSzPct val="100000"/>
              <a:buNone/>
            </a:pPr>
            <a:r>
              <a:rPr lang="en-US"/>
              <a:t>  $("p").filter(".intro");</a:t>
            </a:r>
            <a:endParaRPr/>
          </a:p>
          <a:p>
            <a:pPr indent="0" lvl="1" marL="457200" rtl="0" algn="l">
              <a:lnSpc>
                <a:spcPct val="90000"/>
              </a:lnSpc>
              <a:spcBef>
                <a:spcPts val="5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chemeClr val="dk1"/>
              </a:buClr>
              <a:buSzPct val="100000"/>
              <a:buNone/>
            </a:pPr>
            <a:r>
              <a:rPr b="1" lang="en-US"/>
              <a:t>jQuery not() Method</a:t>
            </a:r>
            <a:endParaRPr/>
          </a:p>
          <a:p>
            <a:pPr indent="-228600" lvl="0" marL="228600" rtl="0" algn="l">
              <a:lnSpc>
                <a:spcPct val="90000"/>
              </a:lnSpc>
              <a:spcBef>
                <a:spcPts val="1000"/>
              </a:spcBef>
              <a:spcAft>
                <a:spcPts val="0"/>
              </a:spcAft>
              <a:buClr>
                <a:schemeClr val="dk1"/>
              </a:buClr>
              <a:buSzPct val="100000"/>
              <a:buChar char="•"/>
            </a:pPr>
            <a:r>
              <a:rPr lang="en-US"/>
              <a:t>The not() method returns all elements that do not match the criteria.</a:t>
            </a:r>
            <a:endParaRPr/>
          </a:p>
          <a:p>
            <a:pPr indent="-228600" lvl="0" marL="228600" rtl="0" algn="l">
              <a:lnSpc>
                <a:spcPct val="90000"/>
              </a:lnSpc>
              <a:spcBef>
                <a:spcPts val="1000"/>
              </a:spcBef>
              <a:spcAft>
                <a:spcPts val="0"/>
              </a:spcAft>
              <a:buClr>
                <a:schemeClr val="dk1"/>
              </a:buClr>
              <a:buSzPct val="100000"/>
              <a:buChar char="•"/>
            </a:pPr>
            <a:r>
              <a:rPr lang="en-US"/>
              <a:t>Tip: The not() method is the opposite of filter().</a:t>
            </a:r>
            <a:endParaRPr/>
          </a:p>
          <a:p>
            <a:pPr indent="-228600" lvl="0" marL="228600" rtl="0" algn="l">
              <a:lnSpc>
                <a:spcPct val="90000"/>
              </a:lnSpc>
              <a:spcBef>
                <a:spcPts val="1000"/>
              </a:spcBef>
              <a:spcAft>
                <a:spcPts val="0"/>
              </a:spcAft>
              <a:buClr>
                <a:schemeClr val="dk1"/>
              </a:buClr>
              <a:buSzPct val="100000"/>
              <a:buChar char="•"/>
            </a:pPr>
            <a:r>
              <a:rPr lang="en-US"/>
              <a:t>The following example returns all &lt;p&gt; elements that do not have class name "intro":</a:t>
            </a:r>
            <a:endParaRPr/>
          </a:p>
          <a:p>
            <a:pPr indent="0" lvl="0" marL="0" rtl="0" algn="l">
              <a:lnSpc>
                <a:spcPct val="90000"/>
              </a:lnSpc>
              <a:spcBef>
                <a:spcPts val="1000"/>
              </a:spcBef>
              <a:spcAft>
                <a:spcPts val="0"/>
              </a:spcAft>
              <a:buClr>
                <a:schemeClr val="dk1"/>
              </a:buClr>
              <a:buSzPct val="100000"/>
              <a:buNone/>
            </a:pPr>
            <a:r>
              <a:rPr b="1" lang="en-US"/>
              <a:t>Example</a:t>
            </a:r>
            <a:endParaRPr b="1"/>
          </a:p>
          <a:p>
            <a:pPr indent="0" lvl="1" marL="457200" rtl="0" algn="l">
              <a:lnSpc>
                <a:spcPct val="90000"/>
              </a:lnSpc>
              <a:spcBef>
                <a:spcPts val="500"/>
              </a:spcBef>
              <a:spcAft>
                <a:spcPts val="0"/>
              </a:spcAft>
              <a:buClr>
                <a:schemeClr val="dk1"/>
              </a:buClr>
              <a:buSzPct val="100000"/>
              <a:buNone/>
            </a:pPr>
            <a:r>
              <a:rPr lang="en-US"/>
              <a:t>$(document).ready(function(){</a:t>
            </a:r>
            <a:endParaRPr/>
          </a:p>
          <a:p>
            <a:pPr indent="0" lvl="1" marL="457200" rtl="0" algn="l">
              <a:lnSpc>
                <a:spcPct val="90000"/>
              </a:lnSpc>
              <a:spcBef>
                <a:spcPts val="500"/>
              </a:spcBef>
              <a:spcAft>
                <a:spcPts val="0"/>
              </a:spcAft>
              <a:buClr>
                <a:schemeClr val="dk1"/>
              </a:buClr>
              <a:buSzPct val="100000"/>
              <a:buNone/>
            </a:pPr>
            <a:r>
              <a:rPr lang="en-US"/>
              <a:t>  $("p").not(".intro");</a:t>
            </a:r>
            <a:endParaRPr/>
          </a:p>
          <a:p>
            <a:pPr indent="0" lvl="1" marL="457200" rtl="0" algn="l">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title"/>
          </p:nvPr>
        </p:nvSpPr>
        <p:spPr>
          <a:xfrm>
            <a:off x="838200" y="151765"/>
            <a:ext cx="10515600" cy="1076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jQuery Selectors</a:t>
            </a:r>
            <a:endParaRPr/>
          </a:p>
        </p:txBody>
      </p:sp>
      <p:sp>
        <p:nvSpPr>
          <p:cNvPr id="105" name="Google Shape;105;p6"/>
          <p:cNvSpPr txBox="1"/>
          <p:nvPr>
            <p:ph idx="1" type="body"/>
          </p:nvPr>
        </p:nvSpPr>
        <p:spPr>
          <a:xfrm>
            <a:off x="838200" y="1005840"/>
            <a:ext cx="10515600" cy="5171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jQuery selectors allow you to select and manipulate HTML element(s).</a:t>
            </a:r>
            <a:endParaRPr sz="2000"/>
          </a:p>
          <a:p>
            <a:pPr indent="-228600" lvl="0" marL="228600" rtl="0" algn="l">
              <a:lnSpc>
                <a:spcPct val="90000"/>
              </a:lnSpc>
              <a:spcBef>
                <a:spcPts val="1000"/>
              </a:spcBef>
              <a:spcAft>
                <a:spcPts val="0"/>
              </a:spcAft>
              <a:buClr>
                <a:schemeClr val="dk1"/>
              </a:buClr>
              <a:buSzPts val="2000"/>
              <a:buChar char="•"/>
            </a:pPr>
            <a:r>
              <a:rPr lang="en-US" sz="2000"/>
              <a:t>jQuery selectors are used to "find" (or select) HTML elements based on their name, id, classes, types, attributes, values of attributes and much more.</a:t>
            </a:r>
            <a:endParaRPr sz="2000"/>
          </a:p>
          <a:p>
            <a:pPr indent="-228600" lvl="0" marL="228600" rtl="0" algn="l">
              <a:lnSpc>
                <a:spcPct val="90000"/>
              </a:lnSpc>
              <a:spcBef>
                <a:spcPts val="1000"/>
              </a:spcBef>
              <a:spcAft>
                <a:spcPts val="0"/>
              </a:spcAft>
              <a:buClr>
                <a:schemeClr val="dk1"/>
              </a:buClr>
              <a:buSzPts val="2000"/>
              <a:buChar char="•"/>
            </a:pPr>
            <a:r>
              <a:rPr lang="en-US" sz="2000"/>
              <a:t>All selectors in jQuery start with the dollar sign and parentheses: $().</a:t>
            </a:r>
            <a:endParaRPr sz="2000"/>
          </a:p>
          <a:p>
            <a:pPr indent="0" lvl="0" marL="0" rtl="0" algn="l">
              <a:lnSpc>
                <a:spcPct val="90000"/>
              </a:lnSpc>
              <a:spcBef>
                <a:spcPts val="1000"/>
              </a:spcBef>
              <a:spcAft>
                <a:spcPts val="0"/>
              </a:spcAft>
              <a:buClr>
                <a:schemeClr val="dk1"/>
              </a:buClr>
              <a:buSzPts val="2000"/>
              <a:buNone/>
            </a:pPr>
            <a:r>
              <a:rPr b="1" lang="en-US" sz="2000"/>
              <a:t>The element Selector</a:t>
            </a:r>
            <a:endParaRPr b="1" sz="2000"/>
          </a:p>
          <a:p>
            <a:pPr indent="-228600" lvl="0" marL="228600" rtl="0" algn="l">
              <a:lnSpc>
                <a:spcPct val="90000"/>
              </a:lnSpc>
              <a:spcBef>
                <a:spcPts val="1000"/>
              </a:spcBef>
              <a:spcAft>
                <a:spcPts val="0"/>
              </a:spcAft>
              <a:buClr>
                <a:schemeClr val="dk1"/>
              </a:buClr>
              <a:buSzPts val="2000"/>
              <a:buChar char="•"/>
            </a:pPr>
            <a:r>
              <a:rPr lang="en-US" sz="2000"/>
              <a:t>The jQuery element selector selects elements based on the element name.</a:t>
            </a:r>
            <a:endParaRPr sz="2000"/>
          </a:p>
          <a:p>
            <a:pPr indent="-228600" lvl="0" marL="228600" rtl="0" algn="l">
              <a:lnSpc>
                <a:spcPct val="90000"/>
              </a:lnSpc>
              <a:spcBef>
                <a:spcPts val="1000"/>
              </a:spcBef>
              <a:spcAft>
                <a:spcPts val="0"/>
              </a:spcAft>
              <a:buClr>
                <a:schemeClr val="dk1"/>
              </a:buClr>
              <a:buSzPts val="2000"/>
              <a:buChar char="•"/>
            </a:pPr>
            <a:r>
              <a:rPr lang="en-US" sz="2000"/>
              <a:t>You can select all &lt;p&gt; elements on a page like this:</a:t>
            </a:r>
            <a:r>
              <a:rPr b="1" lang="en-US" sz="2000"/>
              <a:t> $("p")</a:t>
            </a:r>
            <a:endParaRPr sz="2000"/>
          </a:p>
          <a:p>
            <a:pPr indent="-228600" lvl="0" marL="228600" rtl="0" algn="l">
              <a:lnSpc>
                <a:spcPct val="90000"/>
              </a:lnSpc>
              <a:spcBef>
                <a:spcPts val="1000"/>
              </a:spcBef>
              <a:spcAft>
                <a:spcPts val="0"/>
              </a:spcAft>
              <a:buClr>
                <a:schemeClr val="dk1"/>
              </a:buClr>
              <a:buSzPts val="2000"/>
              <a:buChar char="•"/>
            </a:pPr>
            <a:r>
              <a:rPr lang="en-US" sz="2000"/>
              <a:t>When a user clicks on a button, all &lt;p&gt; elements will be hidden:</a:t>
            </a:r>
            <a:endParaRPr sz="2000"/>
          </a:p>
          <a:p>
            <a:pPr indent="-101600" lvl="0" marL="228600" rtl="0" algn="l">
              <a:lnSpc>
                <a:spcPct val="90000"/>
              </a:lnSpc>
              <a:spcBef>
                <a:spcPts val="1000"/>
              </a:spcBef>
              <a:spcAft>
                <a:spcPts val="0"/>
              </a:spcAft>
              <a:buClr>
                <a:schemeClr val="dk1"/>
              </a:buClr>
              <a:buSzPts val="2000"/>
              <a:buNone/>
            </a:pPr>
            <a:r>
              <a:t/>
            </a:r>
            <a:endParaRPr sz="2000"/>
          </a:p>
          <a:p>
            <a:pPr indent="0" lvl="1" marL="457200" rtl="0" algn="l">
              <a:lnSpc>
                <a:spcPct val="90000"/>
              </a:lnSpc>
              <a:spcBef>
                <a:spcPts val="500"/>
              </a:spcBef>
              <a:spcAft>
                <a:spcPts val="0"/>
              </a:spcAft>
              <a:buClr>
                <a:schemeClr val="dk1"/>
              </a:buClr>
              <a:buSzPts val="2000"/>
              <a:buNone/>
            </a:pPr>
            <a:r>
              <a:rPr lang="en-US" sz="2000"/>
              <a:t>$(document).ready(function(){</a:t>
            </a:r>
            <a:endParaRPr sz="2000"/>
          </a:p>
          <a:p>
            <a:pPr indent="0" lvl="1" marL="457200" rtl="0" algn="l">
              <a:lnSpc>
                <a:spcPct val="90000"/>
              </a:lnSpc>
              <a:spcBef>
                <a:spcPts val="500"/>
              </a:spcBef>
              <a:spcAft>
                <a:spcPts val="0"/>
              </a:spcAft>
              <a:buClr>
                <a:schemeClr val="dk1"/>
              </a:buClr>
              <a:buSzPts val="2000"/>
              <a:buNone/>
            </a:pPr>
            <a:r>
              <a:rPr lang="en-US" sz="2000"/>
              <a:t>  $("button").click(function(){</a:t>
            </a:r>
            <a:endParaRPr sz="2000"/>
          </a:p>
          <a:p>
            <a:pPr indent="0" lvl="1" marL="457200" rtl="0" algn="l">
              <a:lnSpc>
                <a:spcPct val="90000"/>
              </a:lnSpc>
              <a:spcBef>
                <a:spcPts val="500"/>
              </a:spcBef>
              <a:spcAft>
                <a:spcPts val="0"/>
              </a:spcAft>
              <a:buClr>
                <a:schemeClr val="dk1"/>
              </a:buClr>
              <a:buSzPts val="2000"/>
              <a:buNone/>
            </a:pPr>
            <a:r>
              <a:rPr lang="en-US" sz="2000"/>
              <a:t>    $("p").hide();</a:t>
            </a:r>
            <a:endParaRPr sz="2000"/>
          </a:p>
          <a:p>
            <a:pPr indent="0" lvl="1" marL="457200" rtl="0" algn="l">
              <a:lnSpc>
                <a:spcPct val="90000"/>
              </a:lnSpc>
              <a:spcBef>
                <a:spcPts val="500"/>
              </a:spcBef>
              <a:spcAft>
                <a:spcPts val="0"/>
              </a:spcAft>
              <a:buClr>
                <a:schemeClr val="dk1"/>
              </a:buClr>
              <a:buSzPts val="2000"/>
              <a:buNone/>
            </a:pPr>
            <a:r>
              <a:rPr lang="en-US" sz="2000"/>
              <a:t>  });</a:t>
            </a:r>
            <a:endParaRPr sz="2000"/>
          </a:p>
          <a:p>
            <a:pPr indent="0" lvl="1" marL="457200" rtl="0" algn="l">
              <a:lnSpc>
                <a:spcPct val="90000"/>
              </a:lnSpc>
              <a:spcBef>
                <a:spcPts val="500"/>
              </a:spcBef>
              <a:spcAft>
                <a:spcPts val="0"/>
              </a:spcAft>
              <a:buClr>
                <a:schemeClr val="dk1"/>
              </a:buClr>
              <a:buSzPts val="2000"/>
              <a:buNone/>
            </a:pPr>
            <a:r>
              <a:rPr lang="en-US" sz="2000"/>
              <a:t>});</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idx="1" type="body"/>
          </p:nvPr>
        </p:nvSpPr>
        <p:spPr>
          <a:xfrm>
            <a:off x="838200" y="257175"/>
            <a:ext cx="10515600" cy="5920105"/>
          </a:xfrm>
          <a:prstGeom prst="rect">
            <a:avLst/>
          </a:prstGeom>
          <a:noFill/>
          <a:ln>
            <a:noFill/>
          </a:ln>
        </p:spPr>
        <p:txBody>
          <a:bodyPr anchorCtr="0" anchor="t" bIns="45700" lIns="91425" spcFirstLastPara="1" rIns="91425" wrap="square" tIns="45700">
            <a:normAutofit fontScale="97500"/>
          </a:bodyPr>
          <a:lstStyle/>
          <a:p>
            <a:pPr indent="0" lvl="0" marL="0" rtl="0" algn="l">
              <a:lnSpc>
                <a:spcPct val="90000"/>
              </a:lnSpc>
              <a:spcBef>
                <a:spcPts val="0"/>
              </a:spcBef>
              <a:spcAft>
                <a:spcPts val="0"/>
              </a:spcAft>
              <a:buClr>
                <a:schemeClr val="dk1"/>
              </a:buClr>
              <a:buSzPct val="100000"/>
              <a:buNone/>
            </a:pPr>
            <a:r>
              <a:rPr b="1" lang="en-US"/>
              <a:t>The #id Selector</a:t>
            </a:r>
            <a:endParaRPr b="1"/>
          </a:p>
          <a:p>
            <a:pPr indent="-228600" lvl="0" marL="228600" rtl="0" algn="l">
              <a:lnSpc>
                <a:spcPct val="90000"/>
              </a:lnSpc>
              <a:spcBef>
                <a:spcPts val="1000"/>
              </a:spcBef>
              <a:spcAft>
                <a:spcPts val="0"/>
              </a:spcAft>
              <a:buClr>
                <a:schemeClr val="dk1"/>
              </a:buClr>
              <a:buSzPct val="100000"/>
              <a:buChar char="•"/>
            </a:pPr>
            <a:r>
              <a:rPr lang="en-US"/>
              <a:t>The jQuery #id selector uses the id attribute of an HTML tag to find the specific element.</a:t>
            </a:r>
            <a:endParaRPr/>
          </a:p>
          <a:p>
            <a:pPr indent="-228600" lvl="0" marL="228600" rtl="0" algn="l">
              <a:lnSpc>
                <a:spcPct val="90000"/>
              </a:lnSpc>
              <a:spcBef>
                <a:spcPts val="1000"/>
              </a:spcBef>
              <a:spcAft>
                <a:spcPts val="0"/>
              </a:spcAft>
              <a:buClr>
                <a:schemeClr val="dk1"/>
              </a:buClr>
              <a:buSzPct val="100000"/>
              <a:buChar char="•"/>
            </a:pPr>
            <a:r>
              <a:rPr lang="en-US"/>
              <a:t>An id should be unique within a page, so you should use the #id selector when you want to find a single, unique element.</a:t>
            </a:r>
            <a:endParaRPr/>
          </a:p>
          <a:p>
            <a:pPr indent="-228600" lvl="0" marL="228600" rtl="0" algn="l">
              <a:lnSpc>
                <a:spcPct val="90000"/>
              </a:lnSpc>
              <a:spcBef>
                <a:spcPts val="1000"/>
              </a:spcBef>
              <a:spcAft>
                <a:spcPts val="0"/>
              </a:spcAft>
              <a:buClr>
                <a:schemeClr val="dk1"/>
              </a:buClr>
              <a:buSzPct val="100000"/>
              <a:buChar char="•"/>
            </a:pPr>
            <a:r>
              <a:rPr lang="en-US"/>
              <a:t>To find an element with a specific id, write a hash character, followed by the id of the HTML element: </a:t>
            </a:r>
            <a:r>
              <a:rPr b="1" lang="en-US"/>
              <a:t>$("#test")</a:t>
            </a:r>
            <a:endParaRPr b="1"/>
          </a:p>
          <a:p>
            <a:pPr indent="-228600" lvl="0" marL="228600" rtl="0" algn="l">
              <a:lnSpc>
                <a:spcPct val="90000"/>
              </a:lnSpc>
              <a:spcBef>
                <a:spcPts val="1000"/>
              </a:spcBef>
              <a:spcAft>
                <a:spcPts val="0"/>
              </a:spcAft>
              <a:buClr>
                <a:schemeClr val="dk1"/>
              </a:buClr>
              <a:buSzPct val="100000"/>
              <a:buChar char="•"/>
            </a:pPr>
            <a:r>
              <a:rPr lang="en-US"/>
              <a:t>When a user clicks on a button, the element with id="test" will be hidden:</a:t>
            </a:r>
            <a:endParaRPr/>
          </a:p>
          <a:p>
            <a:pPr indent="0" lvl="1" marL="457200" rtl="0" algn="l">
              <a:lnSpc>
                <a:spcPct val="90000"/>
              </a:lnSpc>
              <a:spcBef>
                <a:spcPts val="500"/>
              </a:spcBef>
              <a:spcAft>
                <a:spcPts val="0"/>
              </a:spcAft>
              <a:buClr>
                <a:schemeClr val="dk1"/>
              </a:buClr>
              <a:buSzPct val="100000"/>
              <a:buNone/>
            </a:pPr>
            <a:r>
              <a:rPr lang="en-US"/>
              <a:t>$(document).ready(function(){</a:t>
            </a:r>
            <a:endParaRPr/>
          </a:p>
          <a:p>
            <a:pPr indent="0" lvl="1" marL="457200" rtl="0" algn="l">
              <a:lnSpc>
                <a:spcPct val="90000"/>
              </a:lnSpc>
              <a:spcBef>
                <a:spcPts val="500"/>
              </a:spcBef>
              <a:spcAft>
                <a:spcPts val="0"/>
              </a:spcAft>
              <a:buClr>
                <a:schemeClr val="dk1"/>
              </a:buClr>
              <a:buSzPct val="100000"/>
              <a:buNone/>
            </a:pPr>
            <a:r>
              <a:rPr lang="en-US"/>
              <a:t>  $("button").click(function(){</a:t>
            </a:r>
            <a:endParaRPr/>
          </a:p>
          <a:p>
            <a:pPr indent="0" lvl="1" marL="457200" rtl="0" algn="l">
              <a:lnSpc>
                <a:spcPct val="90000"/>
              </a:lnSpc>
              <a:spcBef>
                <a:spcPts val="500"/>
              </a:spcBef>
              <a:spcAft>
                <a:spcPts val="0"/>
              </a:spcAft>
              <a:buClr>
                <a:schemeClr val="dk1"/>
              </a:buClr>
              <a:buSzPct val="100000"/>
              <a:buNone/>
            </a:pPr>
            <a:r>
              <a:rPr lang="en-US"/>
              <a:t>    $("#test").hide();</a:t>
            </a:r>
            <a:endParaRPr/>
          </a:p>
          <a:p>
            <a:pPr indent="0" lvl="1" marL="457200" rtl="0" algn="l">
              <a:lnSpc>
                <a:spcPct val="90000"/>
              </a:lnSpc>
              <a:spcBef>
                <a:spcPts val="500"/>
              </a:spcBef>
              <a:spcAft>
                <a:spcPts val="0"/>
              </a:spcAft>
              <a:buClr>
                <a:schemeClr val="dk1"/>
              </a:buClr>
              <a:buSzPct val="100000"/>
              <a:buNone/>
            </a:pPr>
            <a:r>
              <a:rPr lang="en-US"/>
              <a:t>  });</a:t>
            </a:r>
            <a:endParaRPr/>
          </a:p>
          <a:p>
            <a:pPr indent="0" lvl="1" marL="457200" rtl="0" algn="l">
              <a:lnSpc>
                <a:spcPct val="90000"/>
              </a:lnSpc>
              <a:spcBef>
                <a:spcPts val="500"/>
              </a:spcBef>
              <a:spcAft>
                <a:spcPts val="0"/>
              </a:spcAft>
              <a:buClr>
                <a:schemeClr val="dk1"/>
              </a:buClr>
              <a:buSzPct val="100000"/>
              <a:buNone/>
            </a:pPr>
            <a:r>
              <a:rPr lang="en-US"/>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idx="1" type="body"/>
          </p:nvPr>
        </p:nvSpPr>
        <p:spPr>
          <a:xfrm>
            <a:off x="838200" y="328295"/>
            <a:ext cx="10515600" cy="584898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The .class Selector</a:t>
            </a:r>
            <a:endParaRPr/>
          </a:p>
          <a:p>
            <a:pPr indent="-228600" lvl="0" marL="228600" rtl="0" algn="l">
              <a:lnSpc>
                <a:spcPct val="90000"/>
              </a:lnSpc>
              <a:spcBef>
                <a:spcPts val="1000"/>
              </a:spcBef>
              <a:spcAft>
                <a:spcPts val="0"/>
              </a:spcAft>
              <a:buClr>
                <a:schemeClr val="dk1"/>
              </a:buClr>
              <a:buSzPts val="2800"/>
              <a:buChar char="•"/>
            </a:pPr>
            <a:r>
              <a:rPr lang="en-US"/>
              <a:t>The jQuery .class selector finds elements with a specific class.</a:t>
            </a:r>
            <a:endParaRPr/>
          </a:p>
          <a:p>
            <a:pPr indent="-228600" lvl="0" marL="228600" rtl="0" algn="l">
              <a:lnSpc>
                <a:spcPct val="90000"/>
              </a:lnSpc>
              <a:spcBef>
                <a:spcPts val="1000"/>
              </a:spcBef>
              <a:spcAft>
                <a:spcPts val="0"/>
              </a:spcAft>
              <a:buClr>
                <a:schemeClr val="dk1"/>
              </a:buClr>
              <a:buSzPts val="2800"/>
              <a:buChar char="•"/>
            </a:pPr>
            <a:r>
              <a:rPr lang="en-US"/>
              <a:t>To find elements with a specific class, write a period character, followed by the name of the class: </a:t>
            </a:r>
            <a:r>
              <a:rPr b="1" lang="en-US"/>
              <a:t>$(".test")</a:t>
            </a:r>
            <a:endParaRPr b="1"/>
          </a:p>
          <a:p>
            <a:pPr indent="-228600" lvl="0" marL="228600" rtl="0" algn="l">
              <a:lnSpc>
                <a:spcPct val="90000"/>
              </a:lnSpc>
              <a:spcBef>
                <a:spcPts val="1000"/>
              </a:spcBef>
              <a:spcAft>
                <a:spcPts val="0"/>
              </a:spcAft>
              <a:buClr>
                <a:schemeClr val="dk1"/>
              </a:buClr>
              <a:buSzPts val="2800"/>
              <a:buChar char="•"/>
            </a:pPr>
            <a:r>
              <a:rPr lang="en-US"/>
              <a:t>When a user clicks on a button, the elements with class="test" will be hidden:</a:t>
            </a:r>
            <a:endParaRPr/>
          </a:p>
          <a:p>
            <a:pPr indent="0" lvl="1" marL="457200" rtl="0" algn="l">
              <a:lnSpc>
                <a:spcPct val="90000"/>
              </a:lnSpc>
              <a:spcBef>
                <a:spcPts val="500"/>
              </a:spcBef>
              <a:spcAft>
                <a:spcPts val="0"/>
              </a:spcAft>
              <a:buClr>
                <a:schemeClr val="dk1"/>
              </a:buClr>
              <a:buSzPts val="2400"/>
              <a:buNone/>
            </a:pPr>
            <a:r>
              <a:rPr lang="en-US"/>
              <a:t>$(document).ready(function(){</a:t>
            </a:r>
            <a:endParaRPr/>
          </a:p>
          <a:p>
            <a:pPr indent="0" lvl="1" marL="457200" rtl="0" algn="l">
              <a:lnSpc>
                <a:spcPct val="90000"/>
              </a:lnSpc>
              <a:spcBef>
                <a:spcPts val="500"/>
              </a:spcBef>
              <a:spcAft>
                <a:spcPts val="0"/>
              </a:spcAft>
              <a:buClr>
                <a:schemeClr val="dk1"/>
              </a:buClr>
              <a:buSzPts val="2400"/>
              <a:buNone/>
            </a:pPr>
            <a:r>
              <a:rPr lang="en-US"/>
              <a:t>  $("button").click(function(){</a:t>
            </a:r>
            <a:endParaRPr/>
          </a:p>
          <a:p>
            <a:pPr indent="0" lvl="1" marL="457200" rtl="0" algn="l">
              <a:lnSpc>
                <a:spcPct val="90000"/>
              </a:lnSpc>
              <a:spcBef>
                <a:spcPts val="500"/>
              </a:spcBef>
              <a:spcAft>
                <a:spcPts val="0"/>
              </a:spcAft>
              <a:buClr>
                <a:schemeClr val="dk1"/>
              </a:buClr>
              <a:buSzPts val="2400"/>
              <a:buNone/>
            </a:pPr>
            <a:r>
              <a:rPr lang="en-US"/>
              <a:t>    $(".test").hide();</a:t>
            </a:r>
            <a:endParaRPr/>
          </a:p>
          <a:p>
            <a:pPr indent="0" lvl="1" marL="457200" rtl="0" algn="l">
              <a:lnSpc>
                <a:spcPct val="90000"/>
              </a:lnSpc>
              <a:spcBef>
                <a:spcPts val="500"/>
              </a:spcBef>
              <a:spcAft>
                <a:spcPts val="0"/>
              </a:spcAft>
              <a:buClr>
                <a:schemeClr val="dk1"/>
              </a:buClr>
              <a:buSzPts val="2400"/>
              <a:buNone/>
            </a:pPr>
            <a:r>
              <a:rPr lang="en-US"/>
              <a:t>  });</a:t>
            </a:r>
            <a:endParaRPr/>
          </a:p>
          <a:p>
            <a:pPr indent="0" lvl="1" marL="457200" rtl="0" algn="l">
              <a:lnSpc>
                <a:spcPct val="90000"/>
              </a:lnSpc>
              <a:spcBef>
                <a:spcPts val="500"/>
              </a:spcBef>
              <a:spcAft>
                <a:spcPts val="0"/>
              </a:spcAft>
              <a:buClr>
                <a:schemeClr val="dk1"/>
              </a:buClr>
              <a:buSzPts val="2400"/>
              <a:buNone/>
            </a:pPr>
            <a:r>
              <a:rPr lang="en-U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idx="1" type="body"/>
          </p:nvPr>
        </p:nvSpPr>
        <p:spPr>
          <a:xfrm>
            <a:off x="357500" y="222250"/>
            <a:ext cx="11583300" cy="64683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2800"/>
              <a:buNone/>
            </a:pPr>
            <a:r>
              <a:rPr b="1" lang="en-US"/>
              <a:t>jQuery Selectors</a:t>
            </a:r>
            <a:endParaRPr b="1"/>
          </a:p>
          <a:p>
            <a:pPr indent="-277495" lvl="0" marL="228600" rtl="0" algn="l">
              <a:lnSpc>
                <a:spcPct val="90000"/>
              </a:lnSpc>
              <a:spcBef>
                <a:spcPts val="1000"/>
              </a:spcBef>
              <a:spcAft>
                <a:spcPts val="0"/>
              </a:spcAft>
              <a:buClr>
                <a:schemeClr val="dk1"/>
              </a:buClr>
              <a:buSzPts val="2800"/>
              <a:buChar char="•"/>
            </a:pPr>
            <a:r>
              <a:rPr lang="en-US"/>
              <a:t>$("*") -------&gt;Selects all elements 	</a:t>
            </a:r>
            <a:endParaRPr/>
          </a:p>
          <a:p>
            <a:pPr indent="-277495" lvl="0" marL="228600" rtl="0" algn="l">
              <a:lnSpc>
                <a:spcPct val="90000"/>
              </a:lnSpc>
              <a:spcBef>
                <a:spcPts val="1000"/>
              </a:spcBef>
              <a:spcAft>
                <a:spcPts val="0"/>
              </a:spcAft>
              <a:buClr>
                <a:schemeClr val="dk1"/>
              </a:buClr>
              <a:buSzPts val="2800"/>
              <a:buChar char="•"/>
            </a:pPr>
            <a:r>
              <a:rPr lang="en-US"/>
              <a:t>$(this) ------&gt;Selects the current HTML element 	</a:t>
            </a:r>
            <a:endParaRPr/>
          </a:p>
          <a:p>
            <a:pPr indent="-277495" lvl="0" marL="228600" rtl="0" algn="l">
              <a:lnSpc>
                <a:spcPct val="90000"/>
              </a:lnSpc>
              <a:spcBef>
                <a:spcPts val="1000"/>
              </a:spcBef>
              <a:spcAft>
                <a:spcPts val="0"/>
              </a:spcAft>
              <a:buClr>
                <a:schemeClr val="dk1"/>
              </a:buClr>
              <a:buSzPts val="2800"/>
              <a:buChar char="•"/>
            </a:pPr>
            <a:r>
              <a:rPr lang="en-US"/>
              <a:t>$("p.intro")--&gt;Selects all &lt;p&gt; elements with class="intro" 	</a:t>
            </a:r>
            <a:endParaRPr/>
          </a:p>
          <a:p>
            <a:pPr indent="-277495" lvl="0" marL="228600" rtl="0" algn="l">
              <a:lnSpc>
                <a:spcPct val="90000"/>
              </a:lnSpc>
              <a:spcBef>
                <a:spcPts val="1000"/>
              </a:spcBef>
              <a:spcAft>
                <a:spcPts val="0"/>
              </a:spcAft>
              <a:buClr>
                <a:schemeClr val="dk1"/>
              </a:buClr>
              <a:buSzPts val="2800"/>
              <a:buChar char="•"/>
            </a:pPr>
            <a:r>
              <a:rPr lang="en-US"/>
              <a:t>$("p:first")---&gt;Selects the first &lt;p&gt; element 	</a:t>
            </a:r>
            <a:endParaRPr/>
          </a:p>
          <a:p>
            <a:pPr indent="-277495" lvl="0" marL="228600" rtl="0" algn="l">
              <a:lnSpc>
                <a:spcPct val="90000"/>
              </a:lnSpc>
              <a:spcBef>
                <a:spcPts val="1000"/>
              </a:spcBef>
              <a:spcAft>
                <a:spcPts val="0"/>
              </a:spcAft>
              <a:buClr>
                <a:schemeClr val="dk1"/>
              </a:buClr>
              <a:buSzPts val="2800"/>
              <a:buChar char="•"/>
            </a:pPr>
            <a:r>
              <a:rPr lang="en-US"/>
              <a:t>$("ul li:first")-------&gt;Selects the first &lt;li&gt; element of the first &lt;ul&gt; 	</a:t>
            </a:r>
            <a:endParaRPr/>
          </a:p>
          <a:p>
            <a:pPr indent="-277495" lvl="0" marL="228600" rtl="0" algn="l">
              <a:lnSpc>
                <a:spcPct val="90000"/>
              </a:lnSpc>
              <a:spcBef>
                <a:spcPts val="1000"/>
              </a:spcBef>
              <a:spcAft>
                <a:spcPts val="0"/>
              </a:spcAft>
              <a:buClr>
                <a:schemeClr val="dk1"/>
              </a:buClr>
              <a:buSzPts val="2800"/>
              <a:buChar char="•"/>
            </a:pPr>
            <a:r>
              <a:rPr lang="en-US"/>
              <a:t>$("ul li:first-child")--&gt;Selects the first &lt;li&gt; element of every &lt;ul&gt; 	</a:t>
            </a:r>
            <a:endParaRPr/>
          </a:p>
          <a:p>
            <a:pPr indent="-277495" lvl="0" marL="228600" rtl="0" algn="l">
              <a:lnSpc>
                <a:spcPct val="90000"/>
              </a:lnSpc>
              <a:spcBef>
                <a:spcPts val="1000"/>
              </a:spcBef>
              <a:spcAft>
                <a:spcPts val="0"/>
              </a:spcAft>
              <a:buClr>
                <a:schemeClr val="dk1"/>
              </a:buClr>
              <a:buSzPts val="2800"/>
              <a:buChar char="•"/>
            </a:pPr>
            <a:r>
              <a:rPr lang="en-US"/>
              <a:t>$("[href]")---&gt;Selects all elements with an href attribute 	</a:t>
            </a:r>
            <a:endParaRPr/>
          </a:p>
          <a:p>
            <a:pPr indent="-277495" lvl="0" marL="228600" rtl="0" algn="l">
              <a:lnSpc>
                <a:spcPct val="90000"/>
              </a:lnSpc>
              <a:spcBef>
                <a:spcPts val="1000"/>
              </a:spcBef>
              <a:spcAft>
                <a:spcPts val="0"/>
              </a:spcAft>
              <a:buClr>
                <a:schemeClr val="dk1"/>
              </a:buClr>
              <a:buSzPts val="2800"/>
              <a:buChar char="•"/>
            </a:pPr>
            <a:r>
              <a:rPr lang="en-US"/>
              <a:t>$("a[target='_blank']")----&gt;Selects all &lt;a&gt; elements with a target attribute value equal to "_blank" 	</a:t>
            </a:r>
            <a:endParaRPr/>
          </a:p>
          <a:p>
            <a:pPr indent="-277495" lvl="0" marL="228600" rtl="0" algn="l">
              <a:lnSpc>
                <a:spcPct val="90000"/>
              </a:lnSpc>
              <a:spcBef>
                <a:spcPts val="1000"/>
              </a:spcBef>
              <a:spcAft>
                <a:spcPts val="0"/>
              </a:spcAft>
              <a:buClr>
                <a:schemeClr val="dk1"/>
              </a:buClr>
              <a:buSzPts val="2800"/>
              <a:buChar char="•"/>
            </a:pPr>
            <a:r>
              <a:rPr lang="en-US"/>
              <a:t>$("a[target!='_blank']")----&gt;Selects all &lt;a&gt; elements with a target attribute value NOT equal to "_blank" 	</a:t>
            </a:r>
            <a:endParaRPr/>
          </a:p>
          <a:p>
            <a:pPr indent="-277495" lvl="0" marL="228600" rtl="0" algn="l">
              <a:lnSpc>
                <a:spcPct val="90000"/>
              </a:lnSpc>
              <a:spcBef>
                <a:spcPts val="1000"/>
              </a:spcBef>
              <a:spcAft>
                <a:spcPts val="0"/>
              </a:spcAft>
              <a:buClr>
                <a:schemeClr val="dk1"/>
              </a:buClr>
              <a:buSzPts val="2800"/>
              <a:buChar char="•"/>
            </a:pPr>
            <a:r>
              <a:rPr lang="en-US"/>
              <a:t>$(":button")--&gt;Selects all &lt;button&gt; elements and &lt;input&gt; elements of type="button" </a:t>
            </a:r>
            <a:endParaRPr/>
          </a:p>
          <a:p>
            <a:pPr indent="-277495" lvl="0" marL="228600" rtl="0" algn="l">
              <a:lnSpc>
                <a:spcPct val="90000"/>
              </a:lnSpc>
              <a:spcBef>
                <a:spcPts val="1000"/>
              </a:spcBef>
              <a:spcAft>
                <a:spcPts val="0"/>
              </a:spcAft>
              <a:buClr>
                <a:schemeClr val="dk1"/>
              </a:buClr>
              <a:buSzPts val="2800"/>
              <a:buChar char="•"/>
            </a:pPr>
            <a:r>
              <a:rPr lang="en-US"/>
              <a:t>$("tr:even")--&gt;Selects all even &lt;tr&gt; elements 	</a:t>
            </a:r>
            <a:endParaRPr/>
          </a:p>
          <a:p>
            <a:pPr indent="-277495" lvl="0" marL="228600" rtl="0" algn="l">
              <a:lnSpc>
                <a:spcPct val="90000"/>
              </a:lnSpc>
              <a:spcBef>
                <a:spcPts val="1000"/>
              </a:spcBef>
              <a:spcAft>
                <a:spcPts val="0"/>
              </a:spcAft>
              <a:buClr>
                <a:schemeClr val="dk1"/>
              </a:buClr>
              <a:buSzPts val="2800"/>
              <a:buChar char="•"/>
            </a:pPr>
            <a:r>
              <a:rPr lang="en-US"/>
              <a:t>$("tr:odd")----&gt;Selects all odd &lt;tr&gt; elements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2020-11-26T08:08:48Z</dcterms:created>
  <dc:creator>nimisha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