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2" r:id="rId11"/>
    <p:sldId id="263" r:id="rId12"/>
    <p:sldId id="268" r:id="rId13"/>
    <p:sldId id="269" r:id="rId14"/>
    <p:sldId id="270" r:id="rId15"/>
    <p:sldId id="267" r:id="rId16"/>
    <p:sldId id="282" r:id="rId17"/>
    <p:sldId id="276" r:id="rId18"/>
    <p:sldId id="277" r:id="rId19"/>
    <p:sldId id="278" r:id="rId20"/>
    <p:sldId id="279" r:id="rId21"/>
    <p:sldId id="280" r:id="rId22"/>
    <p:sldId id="275" r:id="rId23"/>
    <p:sldId id="283" r:id="rId2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>
        <p:guide orient="horz" pos="2127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DOM(Document Object Model)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205"/>
            <a:ext cx="10515600" cy="951865"/>
          </a:xfrm>
        </p:spPr>
        <p:txBody>
          <a:bodyPr/>
          <a:lstStyle/>
          <a:p>
            <a:r>
              <a:rPr lang="en-US"/>
              <a:t>HTML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2025"/>
            <a:ext cx="10782935" cy="5872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/>
              <a:t>Finding HTML Elements</a:t>
            </a:r>
          </a:p>
          <a:p>
            <a:pPr lvl="1"/>
            <a:r>
              <a:rPr lang="en-US" sz="1800"/>
              <a:t> Finding HTML elements by id</a:t>
            </a:r>
          </a:p>
          <a:p>
            <a:pPr lvl="1"/>
            <a:r>
              <a:rPr lang="en-US" sz="1800"/>
              <a:t> Finding HTML elements by tag name</a:t>
            </a:r>
          </a:p>
          <a:p>
            <a:pPr lvl="1"/>
            <a:r>
              <a:rPr lang="en-US" sz="1800"/>
              <a:t> Finding HTML elements by class name</a:t>
            </a:r>
          </a:p>
          <a:p>
            <a:pPr lvl="1"/>
            <a:r>
              <a:rPr lang="en-US" sz="1800"/>
              <a:t> Finding HTML elements by CSS selectors</a:t>
            </a:r>
          </a:p>
          <a:p>
            <a:pPr lvl="1"/>
            <a:r>
              <a:rPr lang="en-US" sz="1800"/>
              <a:t> Finding HTML elements by HTML object collections</a:t>
            </a:r>
          </a:p>
          <a:p>
            <a:pPr marL="0" indent="0">
              <a:buNone/>
            </a:pPr>
            <a:r>
              <a:rPr lang="en-US" sz="1800" b="1"/>
              <a:t>Finding HTML Element by Id</a:t>
            </a:r>
          </a:p>
          <a:p>
            <a:pPr marL="457200" lvl="1" indent="0">
              <a:buNone/>
            </a:pPr>
            <a:r>
              <a:rPr lang="en-US" sz="1800"/>
              <a:t>var myElement = document.getElementById("intro");</a:t>
            </a:r>
          </a:p>
          <a:p>
            <a:r>
              <a:rPr lang="en-US" sz="1800"/>
              <a:t>If the element is found, the method will return the element as an object (in myElement).</a:t>
            </a:r>
          </a:p>
          <a:p>
            <a:r>
              <a:rPr lang="en-US" sz="1800"/>
              <a:t>If the element is not found, myElement will contain null.</a:t>
            </a:r>
          </a:p>
          <a:p>
            <a:pPr marL="0" indent="0">
              <a:buNone/>
            </a:pPr>
            <a:r>
              <a:rPr lang="en-US" sz="1800" b="1"/>
              <a:t>Finding HTML Elements by Tag Name</a:t>
            </a:r>
          </a:p>
          <a:p>
            <a:pPr marL="457200" lvl="1" indent="0">
              <a:buNone/>
            </a:pPr>
            <a:r>
              <a:rPr lang="en-US" sz="1800"/>
              <a:t>var x = document.getElementsByTagName("p");</a:t>
            </a:r>
          </a:p>
          <a:p>
            <a:r>
              <a:rPr lang="en-US" sz="1800"/>
              <a:t>finds all &lt;p&gt; elements</a:t>
            </a:r>
          </a:p>
          <a:p>
            <a:pPr marL="0" indent="0">
              <a:buNone/>
            </a:pPr>
            <a:r>
              <a:rPr lang="en-US" sz="1800" b="1"/>
              <a:t>Finding HTML Elements by Class Name</a:t>
            </a:r>
          </a:p>
          <a:p>
            <a:r>
              <a:rPr lang="en-US" sz="1800"/>
              <a:t>If you want to find all HTML elements with the same class name, use getElementsByClassName().</a:t>
            </a:r>
          </a:p>
          <a:p>
            <a:r>
              <a:rPr lang="en-US" sz="1800"/>
              <a:t>This example returns a list of all elements with class="intro".</a:t>
            </a:r>
          </a:p>
          <a:p>
            <a:pPr marL="457200" lvl="1" indent="0">
              <a:buNone/>
            </a:pPr>
            <a:r>
              <a:rPr lang="en-US" sz="1800"/>
              <a:t>var x = document.getElementsByClassName("intro");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838200" y="365125"/>
            <a:ext cx="11139805" cy="624014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2400" b="1"/>
              <a:t>Finding HTML Elements by CSS Selectors</a:t>
            </a:r>
          </a:p>
          <a:p>
            <a:r>
              <a:rPr lang="en-US" sz="2400"/>
              <a:t>If you want to find all HTML elements that match a specified CSS selector (id, class names, types, attributes, values of attributes, etc), use the querySelectorAll() method.</a:t>
            </a:r>
          </a:p>
          <a:p>
            <a:r>
              <a:rPr lang="en-US" sz="2400"/>
              <a:t>This example returns a list of all &lt;p&gt; elements with class="intro".</a:t>
            </a:r>
          </a:p>
          <a:p>
            <a:pPr marL="457200" lvl="1" indent="0">
              <a:buNone/>
            </a:pPr>
            <a:r>
              <a:rPr lang="en-US" sz="2400"/>
              <a:t>var x = document.querySelectorAll("p.intro"); </a:t>
            </a:r>
          </a:p>
          <a:p>
            <a:r>
              <a:rPr lang="en-US" altLang="en-US" sz="2400" b="1"/>
              <a:t>Note:- </a:t>
            </a:r>
            <a:r>
              <a:rPr lang="en-US" altLang="en-US" sz="2400"/>
              <a:t>The querySelectorAll() method does not work in Internet Explorer 8 and earlier versions.</a:t>
            </a:r>
          </a:p>
          <a:p>
            <a:pPr marL="0" indent="0">
              <a:buNone/>
            </a:pPr>
            <a:r>
              <a:rPr lang="en-US" altLang="en-US" sz="2400" b="1"/>
              <a:t>Finding HTML Elements by HTML Object Collections</a:t>
            </a:r>
          </a:p>
          <a:p>
            <a:pPr marL="457200" lvl="1" indent="0">
              <a:buNone/>
            </a:pPr>
            <a:r>
              <a:rPr lang="en-US" altLang="en-US" sz="2400"/>
              <a:t>var x = document.forms["frm1"];</a:t>
            </a:r>
            <a:endParaRPr lang="en-US" altLang="en-US" sz="2400" b="1"/>
          </a:p>
          <a:p>
            <a:pPr lvl="1"/>
            <a:r>
              <a:rPr lang="en-US" altLang="en-US" sz="2400" b="1"/>
              <a:t>    document.anchors</a:t>
            </a:r>
          </a:p>
          <a:p>
            <a:pPr lvl="1"/>
            <a:r>
              <a:rPr lang="en-US" altLang="en-US" sz="2400" b="1"/>
              <a:t>    document.body</a:t>
            </a:r>
          </a:p>
          <a:p>
            <a:pPr lvl="1"/>
            <a:r>
              <a:rPr lang="en-US" altLang="en-US" sz="2400" b="1"/>
              <a:t>    document.documentElement</a:t>
            </a:r>
          </a:p>
          <a:p>
            <a:pPr lvl="1"/>
            <a:r>
              <a:rPr lang="en-US" altLang="en-US" sz="2400" b="1"/>
              <a:t>    document.embeds</a:t>
            </a:r>
          </a:p>
          <a:p>
            <a:pPr lvl="1"/>
            <a:r>
              <a:rPr lang="en-US" altLang="en-US" sz="2400" b="1"/>
              <a:t>    document.forms</a:t>
            </a:r>
          </a:p>
          <a:p>
            <a:pPr lvl="1"/>
            <a:r>
              <a:rPr lang="en-US" altLang="en-US" sz="2400" b="1"/>
              <a:t>    document.head</a:t>
            </a:r>
          </a:p>
          <a:p>
            <a:pPr lvl="1"/>
            <a:r>
              <a:rPr lang="en-US" altLang="en-US" sz="2400" b="1"/>
              <a:t>    document.images</a:t>
            </a:r>
          </a:p>
          <a:p>
            <a:pPr lvl="1"/>
            <a:r>
              <a:rPr lang="en-US" altLang="en-US" sz="2400" b="1"/>
              <a:t>    document.links</a:t>
            </a:r>
          </a:p>
          <a:p>
            <a:pPr lvl="1"/>
            <a:r>
              <a:rPr lang="en-US" altLang="en-US" sz="2400" b="1"/>
              <a:t>    document.scripts</a:t>
            </a:r>
          </a:p>
          <a:p>
            <a:pPr lvl="1"/>
            <a:r>
              <a:rPr lang="en-US" altLang="en-US" sz="2400" b="1"/>
              <a:t>    document.title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55650"/>
          </a:xfrm>
        </p:spPr>
        <p:txBody>
          <a:bodyPr/>
          <a:lstStyle/>
          <a:p>
            <a:r>
              <a:rPr lang="en-US"/>
              <a:t>Changing 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54710"/>
            <a:ext cx="10978515" cy="5322570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US" b="1"/>
              <a:t>Changing the HTML Output Stream</a:t>
            </a:r>
            <a:endParaRPr lang="en-US"/>
          </a:p>
          <a:p>
            <a:r>
              <a:rPr lang="en-US"/>
              <a:t>document.write(Date());    </a:t>
            </a:r>
            <a:r>
              <a:rPr lang="en-US" altLang="en-US"/>
              <a:t>//write directly to the HTML output stream</a:t>
            </a:r>
          </a:p>
          <a:p>
            <a:pPr marL="0" indent="0">
              <a:buNone/>
            </a:pPr>
            <a:r>
              <a:rPr lang="en-US" altLang="en-US" b="1"/>
              <a:t>Changing HTML Content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document.getElementById(id).innerHTML = new HTML</a:t>
            </a:r>
          </a:p>
          <a:p>
            <a:pPr marL="0" indent="0">
              <a:buNone/>
            </a:pPr>
            <a:r>
              <a:rPr lang="en-US" altLang="en-US" b="1"/>
              <a:t>Changing the Value of an Attribute</a:t>
            </a:r>
          </a:p>
          <a:p>
            <a:pPr marL="0" indent="0">
              <a:buNone/>
            </a:pPr>
            <a:r>
              <a:rPr lang="en-US" altLang="en-US"/>
              <a:t>syntax:</a:t>
            </a:r>
          </a:p>
          <a:p>
            <a:pPr marL="0" lvl="1" indent="0">
              <a:buNone/>
            </a:pPr>
            <a:r>
              <a:rPr lang="en-US" altLang="en-US" sz="2800">
                <a:sym typeface="+mn-ea"/>
              </a:rPr>
              <a:t>	document.getElementById(id).attribute = new value</a:t>
            </a:r>
            <a:endParaRPr lang="en-US" altLang="en-US" sz="280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Example:</a:t>
            </a:r>
          </a:p>
          <a:p>
            <a:pPr marL="457200" lvl="1" indent="0">
              <a:buNone/>
            </a:pPr>
            <a:r>
              <a:rPr lang="en-US" altLang="en-US"/>
              <a:t>document.getElementById("myImage").src = "landscape.jpg";</a:t>
            </a:r>
          </a:p>
          <a:p>
            <a:pPr marL="457200" lvl="1" indent="0">
              <a:buNone/>
            </a:pPr>
            <a:r>
              <a:rPr lang="en-US" altLang="en-US"/>
              <a:t>&lt;img id="myImage" src="smiley.gif"&gt;</a:t>
            </a:r>
          </a:p>
          <a:p>
            <a:r>
              <a:rPr lang="en-US" altLang="en-US"/>
              <a:t>We use the HTML DOM to get the element with id="myImage"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51865"/>
          </a:xfrm>
        </p:spPr>
        <p:txBody>
          <a:bodyPr/>
          <a:lstStyle/>
          <a:p>
            <a:r>
              <a:rPr lang="en-US"/>
              <a:t>Changing CSS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04265"/>
            <a:ext cx="10996930" cy="573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Changing HTML Style</a:t>
            </a:r>
            <a:endParaRPr lang="en-US" sz="2000"/>
          </a:p>
          <a:p>
            <a:r>
              <a:rPr lang="en-US" sz="2000"/>
              <a:t>To change the style of an HTML element, use this syntax:</a:t>
            </a:r>
          </a:p>
          <a:p>
            <a:pPr marL="457200" lvl="1" indent="0">
              <a:buNone/>
            </a:pPr>
            <a:r>
              <a:rPr lang="en-US" sz="2000"/>
              <a:t>document.getElementById(id).style.property = new style </a:t>
            </a:r>
          </a:p>
          <a:p>
            <a:pPr marL="0" indent="0">
              <a:buNone/>
            </a:pPr>
            <a:r>
              <a:rPr lang="en-US" altLang="en-US" sz="2000"/>
              <a:t>Example:</a:t>
            </a:r>
          </a:p>
          <a:p>
            <a:pPr marL="457200" lvl="1" indent="0">
              <a:buNone/>
            </a:pPr>
            <a:r>
              <a:rPr lang="en-US" altLang="en-US" sz="2000"/>
              <a:t>document.getElementById("p2").style.color = "blue";</a:t>
            </a:r>
          </a:p>
          <a:p>
            <a:pPr marL="457200" lvl="1" indent="0">
              <a:buNone/>
            </a:pPr>
            <a:r>
              <a:rPr lang="en-US" altLang="en-US" sz="2000"/>
              <a:t>&lt;p id="p2"&gt;Hello World!&lt;/p&gt;</a:t>
            </a:r>
          </a:p>
          <a:p>
            <a:pPr marL="0" indent="0">
              <a:buNone/>
            </a:pPr>
            <a:r>
              <a:rPr lang="en-US" altLang="en-US" sz="2000" b="1"/>
              <a:t>Using Events</a:t>
            </a:r>
            <a:endParaRPr lang="en-US" altLang="en-US" sz="2000"/>
          </a:p>
          <a:p>
            <a:r>
              <a:rPr lang="en-US" altLang="en-US" sz="2000"/>
              <a:t>The HTML DOM allows you to execute code when an event occurs.</a:t>
            </a:r>
          </a:p>
          <a:p>
            <a:r>
              <a:rPr lang="en-US" altLang="en-US" sz="2000"/>
              <a:t>Events are generated by the browser when "things happen" to HTML elements:</a:t>
            </a:r>
          </a:p>
          <a:p>
            <a:pPr lvl="1"/>
            <a:r>
              <a:rPr lang="en-US" altLang="en-US" sz="2000"/>
              <a:t>    An element is clicked on</a:t>
            </a:r>
          </a:p>
          <a:p>
            <a:pPr lvl="1"/>
            <a:r>
              <a:rPr lang="en-US" altLang="en-US" sz="2000"/>
              <a:t>    The page has loaded</a:t>
            </a:r>
          </a:p>
          <a:p>
            <a:pPr lvl="1"/>
            <a:r>
              <a:rPr lang="en-US" altLang="en-US" sz="2000"/>
              <a:t>    Input fields are changed</a:t>
            </a:r>
          </a:p>
          <a:p>
            <a:pPr lvl="1"/>
            <a:endParaRPr lang="en-US" altLang="en-US" sz="2000"/>
          </a:p>
          <a:p>
            <a:pPr marL="457200" lvl="1" indent="0">
              <a:buNone/>
            </a:pPr>
            <a:r>
              <a:rPr lang="en-US" altLang="en-US" sz="2000"/>
              <a:t>&lt;h1 id="id1"&gt;My Heading 1&lt;/h1&gt;</a:t>
            </a:r>
          </a:p>
          <a:p>
            <a:pPr marL="457200" lvl="1" indent="0">
              <a:buNone/>
            </a:pPr>
            <a:r>
              <a:rPr lang="en-US" altLang="en-US" sz="2000"/>
              <a:t>&lt;button type="button"  onclick="document.getElementById('id1').style.color = 'red'"&gt; Click Me!&lt;/button&gt;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33985"/>
            <a:ext cx="10515600" cy="897890"/>
          </a:xfrm>
        </p:spPr>
        <p:txBody>
          <a:bodyPr/>
          <a:lstStyle/>
          <a:p>
            <a:r>
              <a:rPr lang="en-US"/>
              <a:t>DOM Animation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31240"/>
            <a:ext cx="10515600" cy="5627370"/>
          </a:xfrm>
        </p:spPr>
        <p:txBody>
          <a:bodyPr>
            <a:normAutofit fontScale="67500" lnSpcReduction="10000"/>
          </a:bodyPr>
          <a:lstStyle/>
          <a:p>
            <a:pPr marL="0" indent="0">
              <a:buNone/>
            </a:pPr>
            <a:r>
              <a:rPr lang="en-US" b="1"/>
              <a:t>Create an Animation Container</a:t>
            </a:r>
          </a:p>
          <a:p>
            <a:r>
              <a:rPr lang="en-US"/>
              <a:t>All animations should be relative to a container element.</a:t>
            </a:r>
          </a:p>
          <a:p>
            <a:pPr marL="457200" lvl="1" indent="0">
              <a:buNone/>
            </a:pPr>
            <a:r>
              <a:rPr lang="en-US"/>
              <a:t> &lt;div id ="container"&gt;</a:t>
            </a:r>
          </a:p>
          <a:p>
            <a:pPr marL="457200" lvl="1" indent="0">
              <a:buNone/>
            </a:pPr>
            <a:r>
              <a:rPr lang="en-US"/>
              <a:t>  &lt;div id ="animate"&gt;My animation will go here&lt;/div&gt;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0" indent="0">
              <a:buNone/>
            </a:pPr>
            <a:r>
              <a:rPr lang="en-US" b="1"/>
              <a:t>Style the Elements</a:t>
            </a:r>
          </a:p>
          <a:p>
            <a:r>
              <a:rPr lang="en-US"/>
              <a:t>The container element should be created with style = "position: relative".</a:t>
            </a:r>
          </a:p>
          <a:p>
            <a:r>
              <a:rPr lang="en-US"/>
              <a:t>The animation element should be created with style = "position: absolute".</a:t>
            </a:r>
          </a:p>
          <a:p>
            <a:pPr marL="457200" lvl="1" indent="0">
              <a:buNone/>
            </a:pPr>
            <a:r>
              <a:rPr lang="en-US"/>
              <a:t>#container {</a:t>
            </a:r>
          </a:p>
          <a:p>
            <a:pPr marL="457200" lvl="1" indent="0">
              <a:buNone/>
            </a:pPr>
            <a:r>
              <a:rPr lang="en-US"/>
              <a:t>  width: 400px;</a:t>
            </a:r>
          </a:p>
          <a:p>
            <a:pPr marL="457200" lvl="1" indent="0">
              <a:buNone/>
            </a:pPr>
            <a:r>
              <a:rPr lang="en-US"/>
              <a:t>  height: 400px;</a:t>
            </a:r>
          </a:p>
          <a:p>
            <a:pPr marL="457200" lvl="1" indent="0">
              <a:buNone/>
            </a:pPr>
            <a:r>
              <a:rPr lang="en-US"/>
              <a:t>  position: relative;</a:t>
            </a:r>
          </a:p>
          <a:p>
            <a:pPr marL="457200" lvl="1" indent="0">
              <a:buNone/>
            </a:pPr>
            <a:r>
              <a:rPr lang="en-US"/>
              <a:t>  background: yellow;</a:t>
            </a:r>
          </a:p>
          <a:p>
            <a:pPr marL="457200" lvl="1" indent="0">
              <a:buNone/>
            </a:pPr>
            <a:r>
              <a:rPr lang="en-US"/>
              <a:t>}</a:t>
            </a:r>
          </a:p>
          <a:p>
            <a:pPr marL="457200" lvl="1" indent="0">
              <a:buNone/>
            </a:pPr>
            <a:r>
              <a:rPr lang="en-US"/>
              <a:t>#animate {</a:t>
            </a:r>
          </a:p>
          <a:p>
            <a:pPr marL="457200" lvl="1" indent="0">
              <a:buNone/>
            </a:pPr>
            <a:r>
              <a:rPr lang="en-US"/>
              <a:t>  width: 50px;</a:t>
            </a:r>
          </a:p>
          <a:p>
            <a:pPr marL="457200" lvl="1" indent="0">
              <a:buNone/>
            </a:pPr>
            <a:r>
              <a:rPr lang="en-US"/>
              <a:t>  height: 50px;</a:t>
            </a:r>
          </a:p>
          <a:p>
            <a:pPr marL="457200" lvl="1" indent="0">
              <a:buNone/>
            </a:pPr>
            <a:r>
              <a:rPr lang="en-US"/>
              <a:t>  position: absolute;</a:t>
            </a:r>
          </a:p>
          <a:p>
            <a:pPr marL="457200" lvl="1" indent="0">
              <a:buNone/>
            </a:pPr>
            <a:r>
              <a:rPr lang="en-US"/>
              <a:t>  background: red;</a:t>
            </a:r>
          </a:p>
          <a:p>
            <a:pPr marL="457200" lvl="1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Animation Code</a:t>
            </a:r>
          </a:p>
          <a:p>
            <a:r>
              <a:rPr lang="en-US"/>
              <a:t>JavaScript animations are done by programming gradual changes in an element's style.</a:t>
            </a:r>
          </a:p>
          <a:p>
            <a:r>
              <a:rPr lang="en-US"/>
              <a:t>The changes are called by a timer. When the timer interval is small, the animation looks continuous.</a:t>
            </a:r>
          </a:p>
          <a:p>
            <a:pPr marL="457200" lvl="1" indent="0">
              <a:buNone/>
            </a:pPr>
            <a:r>
              <a:rPr lang="en-US"/>
              <a:t>var id = setInterval(frame, 5);</a:t>
            </a:r>
          </a:p>
          <a:p>
            <a:pPr marL="457200" lvl="1" indent="0">
              <a:buNone/>
            </a:pPr>
            <a:r>
              <a:rPr lang="en-US"/>
              <a:t>function frame() {</a:t>
            </a:r>
          </a:p>
          <a:p>
            <a:pPr marL="457200" lvl="1" indent="0">
              <a:buNone/>
            </a:pPr>
            <a:r>
              <a:rPr lang="en-US"/>
              <a:t>  if (/* test for finished */) {</a:t>
            </a:r>
          </a:p>
          <a:p>
            <a:pPr marL="457200" lvl="1" indent="0">
              <a:buNone/>
            </a:pPr>
            <a:r>
              <a:rPr lang="en-US"/>
              <a:t>    clearInterval(id);</a:t>
            </a:r>
          </a:p>
          <a:p>
            <a:pPr marL="457200" lvl="1" indent="0">
              <a:buNone/>
            </a:pPr>
            <a:r>
              <a:rPr lang="en-US"/>
              <a:t>  } else {</a:t>
            </a:r>
          </a:p>
          <a:p>
            <a:pPr marL="457200" lvl="1" indent="0">
              <a:buNone/>
            </a:pPr>
            <a:r>
              <a:rPr lang="en-US"/>
              <a:t>    /* code to change the element style */ </a:t>
            </a:r>
          </a:p>
          <a:p>
            <a:pPr marL="457200" lvl="1" indent="0">
              <a:buNone/>
            </a:pPr>
            <a:r>
              <a:rPr lang="en-US"/>
              <a:t>  }</a:t>
            </a:r>
          </a:p>
          <a:p>
            <a:pPr marL="457200" lvl="1" indent="0"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DOM Navigation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ym typeface="+mn-ea"/>
              </a:rPr>
              <a:t>In </a:t>
            </a:r>
            <a:r>
              <a:rPr lang="en-US">
                <a:sym typeface="+mn-ea"/>
              </a:rPr>
              <a:t>HTML DOM, you can navigate the node tree using node relationships.</a:t>
            </a:r>
          </a:p>
          <a:p>
            <a:pPr marL="0" indent="0">
              <a:buNone/>
            </a:pPr>
            <a:r>
              <a:rPr lang="en-US" b="1"/>
              <a:t>DOM Nodes</a:t>
            </a:r>
          </a:p>
          <a:p>
            <a:r>
              <a:rPr lang="en-US"/>
              <a:t>According to the W3C HTML DOM standard, everything in an HTML document is a node:</a:t>
            </a:r>
          </a:p>
          <a:p>
            <a:pPr lvl="1"/>
            <a:r>
              <a:rPr lang="en-US"/>
              <a:t>The entire document is a document node</a:t>
            </a:r>
          </a:p>
          <a:p>
            <a:pPr lvl="1"/>
            <a:r>
              <a:rPr lang="en-US"/>
              <a:t>Every HTML element is an element node</a:t>
            </a:r>
          </a:p>
          <a:p>
            <a:pPr lvl="1"/>
            <a:r>
              <a:rPr lang="en-US"/>
              <a:t>The text inside HTML elements are text nodes</a:t>
            </a:r>
          </a:p>
          <a:p>
            <a:pPr lvl="1"/>
            <a:r>
              <a:rPr lang="en-US"/>
              <a:t>Every HTML attribute is an attribute node (deprecated)</a:t>
            </a:r>
          </a:p>
          <a:p>
            <a:pPr lvl="1"/>
            <a:r>
              <a:rPr lang="en-US"/>
              <a:t>All comments are comment nodes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33985"/>
            <a:ext cx="10515600" cy="720090"/>
          </a:xfrm>
        </p:spPr>
        <p:txBody>
          <a:bodyPr>
            <a:normAutofit/>
          </a:bodyPr>
          <a:lstStyle/>
          <a:p>
            <a:r>
              <a:rPr lang="en-US"/>
              <a:t>DOM Navigation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53440"/>
            <a:ext cx="6328410" cy="573405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b="1"/>
              <a:t>Node Relationships</a:t>
            </a:r>
          </a:p>
          <a:p>
            <a:r>
              <a:rPr lang="en-US"/>
              <a:t>The nodes in the node tree have a hierarchical relationship to each other.</a:t>
            </a:r>
          </a:p>
          <a:p>
            <a:r>
              <a:rPr lang="en-US"/>
              <a:t>The terms parent, child, and sibling are used to describe the relationships.</a:t>
            </a:r>
          </a:p>
          <a:p>
            <a:pPr lvl="1"/>
            <a:r>
              <a:rPr lang="en-US"/>
              <a:t>In a node tree, the top node is called the root (or root node)</a:t>
            </a:r>
          </a:p>
          <a:p>
            <a:pPr lvl="1"/>
            <a:r>
              <a:rPr lang="en-US"/>
              <a:t>Every node has exactly one parent, except the root (which has no parent)</a:t>
            </a:r>
          </a:p>
          <a:p>
            <a:pPr lvl="1"/>
            <a:r>
              <a:rPr lang="en-US"/>
              <a:t>A node can have a number of children</a:t>
            </a:r>
          </a:p>
          <a:p>
            <a:pPr lvl="1"/>
            <a:r>
              <a:rPr lang="en-US"/>
              <a:t>Siblings (brothers or sisters) are nodes with the same parent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740" y="854075"/>
            <a:ext cx="4517390" cy="5226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49300" y="238760"/>
            <a:ext cx="6339840" cy="6275705"/>
          </a:xfrm>
        </p:spPr>
        <p:txBody>
          <a:bodyPr>
            <a:normAutofit fontScale="97500" lnSpcReduction="10000"/>
          </a:bodyPr>
          <a:lstStyle/>
          <a:p>
            <a:r>
              <a:rPr lang="en-US"/>
              <a:t>From the HTML </a:t>
            </a:r>
          </a:p>
          <a:p>
            <a:pPr lvl="1"/>
            <a:r>
              <a:rPr lang="en-US"/>
              <a:t>&lt;html&gt; is the root node</a:t>
            </a:r>
          </a:p>
          <a:p>
            <a:pPr lvl="1"/>
            <a:r>
              <a:rPr lang="en-US" altLang="en-US"/>
              <a:t>&lt;</a:t>
            </a:r>
            <a:r>
              <a:rPr lang="en-US"/>
              <a:t>html&gt; has no parents</a:t>
            </a:r>
          </a:p>
          <a:p>
            <a:pPr lvl="1"/>
            <a:r>
              <a:rPr lang="en-US"/>
              <a:t>&lt;html&gt; is the parent of &lt;head&gt; and &lt;body&gt;</a:t>
            </a:r>
          </a:p>
          <a:p>
            <a:pPr lvl="1"/>
            <a:r>
              <a:rPr lang="en-US" altLang="en-US"/>
              <a:t>&lt;</a:t>
            </a:r>
            <a:r>
              <a:rPr lang="en-US"/>
              <a:t>head&gt; is the first child of &lt;html&gt;</a:t>
            </a:r>
          </a:p>
          <a:p>
            <a:pPr lvl="1"/>
            <a:r>
              <a:rPr lang="en-US"/>
              <a:t>&lt;body&gt; is the last child of &lt;html&gt;</a:t>
            </a:r>
          </a:p>
          <a:p>
            <a:r>
              <a:rPr lang="en-US" altLang="en-US"/>
              <a:t>and</a:t>
            </a:r>
            <a:endParaRPr lang="en-US"/>
          </a:p>
          <a:p>
            <a:pPr lvl="1"/>
            <a:r>
              <a:rPr lang="en-US" altLang="en-US"/>
              <a:t>&lt;</a:t>
            </a:r>
            <a:r>
              <a:rPr lang="en-US"/>
              <a:t>head&gt; has one child: &lt;title&gt;</a:t>
            </a:r>
          </a:p>
          <a:p>
            <a:pPr lvl="1"/>
            <a:r>
              <a:rPr lang="en-US"/>
              <a:t>&lt;title&gt; has one child (a text node): "DOM Tutorial"</a:t>
            </a:r>
          </a:p>
          <a:p>
            <a:pPr lvl="1"/>
            <a:r>
              <a:rPr lang="en-US"/>
              <a:t>&lt;body&gt; has two children: &lt;h1&gt; and &lt;p&gt;</a:t>
            </a:r>
          </a:p>
          <a:p>
            <a:pPr lvl="1"/>
            <a:r>
              <a:rPr lang="en-US"/>
              <a:t>&lt;h1&gt; has one child: "DOM Lesson one"</a:t>
            </a:r>
          </a:p>
          <a:p>
            <a:pPr lvl="1"/>
            <a:r>
              <a:rPr lang="en-US"/>
              <a:t>&lt;p&gt; has one child: "Hello world!"</a:t>
            </a:r>
          </a:p>
          <a:p>
            <a:pPr lvl="1"/>
            <a:r>
              <a:rPr lang="en-US"/>
              <a:t> &lt;h1&gt; and &lt;p&gt; are siblings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89140" y="382270"/>
            <a:ext cx="4915535" cy="57950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US">
                <a:sym typeface="+mn-ea"/>
              </a:rPr>
              <a:t>&lt;html&gt;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&lt;head&gt;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&lt;title&gt;DOM Tutorial&lt;/title&gt;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&lt;/head&gt;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&lt;body&gt;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&lt;h1&gt;DOM Lesson one&lt;/h1&gt;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&lt;p&gt;Hello world!&lt;/p&gt;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&lt;/body&gt;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&lt;/html&gt;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1067415" cy="625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Navigating Between Nodes</a:t>
            </a:r>
          </a:p>
          <a:p>
            <a:r>
              <a:rPr lang="en-US" altLang="en-US" sz="1800"/>
              <a:t>N</a:t>
            </a:r>
            <a:r>
              <a:rPr lang="en-US" sz="1800"/>
              <a:t>ode properties </a:t>
            </a:r>
            <a:r>
              <a:rPr lang="en-US" altLang="en-US" sz="1800"/>
              <a:t>can be used </a:t>
            </a:r>
            <a:r>
              <a:rPr lang="en-US" sz="1800"/>
              <a:t>to navigate between nodes with JavaScript:</a:t>
            </a:r>
          </a:p>
          <a:p>
            <a:pPr lvl="1"/>
            <a:r>
              <a:rPr lang="en-US" sz="1800">
                <a:sym typeface="+mn-ea"/>
              </a:rPr>
              <a:t>parentNode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childNodes[nodenumber]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firstChild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lastChild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nextSibling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previousSibling</a:t>
            </a:r>
            <a:endParaRPr lang="en-US" sz="1800"/>
          </a:p>
          <a:p>
            <a:pPr marL="0" lvl="1" indent="0">
              <a:buNone/>
            </a:pPr>
            <a:r>
              <a:rPr lang="en-US" sz="1800" b="1">
                <a:sym typeface="+mn-ea"/>
              </a:rPr>
              <a:t>Child Nodes and Node Values</a:t>
            </a:r>
          </a:p>
          <a:p>
            <a:pPr marL="0" lvl="1"/>
            <a:r>
              <a:rPr lang="en-US" altLang="en-US" sz="1800" b="1">
                <a:sym typeface="+mn-ea"/>
              </a:rPr>
              <a:t>Note:-</a:t>
            </a:r>
            <a:r>
              <a:rPr lang="en-US" altLang="en-US" sz="1800">
                <a:sym typeface="+mn-ea"/>
              </a:rPr>
              <a:t>A common error in DOM processing is to expect an element node to contain text.</a:t>
            </a:r>
          </a:p>
          <a:p>
            <a:pPr marL="457200" lvl="2" indent="0">
              <a:buNone/>
            </a:pPr>
            <a:r>
              <a:rPr lang="en-US" altLang="en-US" sz="1800">
                <a:sym typeface="+mn-ea"/>
              </a:rPr>
              <a:t> &lt;title id="demo"&gt;DOM Tutorial&lt;/title&gt;</a:t>
            </a:r>
          </a:p>
          <a:p>
            <a:pPr marL="0" lvl="1"/>
            <a:r>
              <a:rPr lang="en-US" altLang="en-US" sz="1800">
                <a:sym typeface="+mn-ea"/>
              </a:rPr>
              <a:t>The element node &lt;title&gt; (in the example above) does not contain text.</a:t>
            </a:r>
          </a:p>
          <a:p>
            <a:pPr marL="0" lvl="1"/>
            <a:r>
              <a:rPr lang="en-US" altLang="en-US" sz="1800">
                <a:sym typeface="+mn-ea"/>
              </a:rPr>
              <a:t>It contains a text node with the value "DOM Tutorial".</a:t>
            </a:r>
          </a:p>
          <a:p>
            <a:pPr marL="0" lvl="1"/>
            <a:r>
              <a:rPr lang="en-US" altLang="en-US" sz="1800">
                <a:sym typeface="+mn-ea"/>
              </a:rPr>
              <a:t>The value of the text node can be accessed by the node's innerHTML property:</a:t>
            </a:r>
          </a:p>
          <a:p>
            <a:pPr marL="457200" lvl="2" indent="0">
              <a:buNone/>
            </a:pPr>
            <a:r>
              <a:rPr lang="en-US" altLang="en-US" sz="1800">
                <a:sym typeface="+mn-ea"/>
              </a:rPr>
              <a:t>var myTitle = document.getElementById("demo").innerHTML;</a:t>
            </a:r>
          </a:p>
          <a:p>
            <a:pPr marL="285750" lvl="1" indent="-285750"/>
            <a:r>
              <a:rPr lang="en-US" altLang="en-US" sz="1800">
                <a:sym typeface="+mn-ea"/>
              </a:rPr>
              <a:t>Accessing the innerHTML property is the same as accessing the nodeValue of the first child:</a:t>
            </a:r>
          </a:p>
          <a:p>
            <a:pPr marL="457200" lvl="2" indent="0">
              <a:buNone/>
            </a:pPr>
            <a:r>
              <a:rPr lang="en-US" altLang="en-US" sz="1800">
                <a:sym typeface="+mn-ea"/>
              </a:rPr>
              <a:t>var myTitle = document.getElementById("demo").firstChild.nodeValue;</a:t>
            </a:r>
          </a:p>
          <a:p>
            <a:pPr marL="285750" lvl="1" indent="-285750"/>
            <a:r>
              <a:rPr lang="en-US" altLang="en-US" sz="1800">
                <a:sym typeface="+mn-ea"/>
              </a:rPr>
              <a:t>Accessing the first child can also be done like this:</a:t>
            </a:r>
          </a:p>
          <a:p>
            <a:pPr marL="457200" lvl="2" indent="0">
              <a:buNone/>
            </a:pPr>
            <a:r>
              <a:rPr lang="en-US" altLang="en-US" sz="1800">
                <a:sym typeface="+mn-ea"/>
              </a:rPr>
              <a:t>var myTitle = document.getElementById("demo").childNodes[0].nodeValue;</a:t>
            </a:r>
          </a:p>
          <a:p>
            <a:pPr marL="0" lvl="1" indent="0">
              <a:buNone/>
            </a:pPr>
            <a:endParaRPr lang="en-US" altLang="en-US" sz="2800" b="1">
              <a:sym typeface="+mn-ea"/>
            </a:endParaRP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 algn="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857885"/>
          </a:xfrm>
        </p:spPr>
        <p:txBody>
          <a:bodyPr/>
          <a:lstStyle/>
          <a:p>
            <a:r>
              <a:rPr lang="en-US" altLang="en-US"/>
              <a:t>DOM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90" y="1200150"/>
            <a:ext cx="5388610" cy="5287645"/>
          </a:xfrm>
        </p:spPr>
        <p:txBody>
          <a:bodyPr>
            <a:normAutofit/>
          </a:bodyPr>
          <a:lstStyle/>
          <a:p>
            <a:r>
              <a:rPr lang="en-US" sz="2400"/>
              <a:t>When a web page is loaded, the browser creates a Document Object Model of the page.</a:t>
            </a:r>
          </a:p>
          <a:p>
            <a:r>
              <a:rPr lang="en-US" sz="2400"/>
              <a:t>The HTML DOM model is constructed as a tree of Objects:</a:t>
            </a:r>
          </a:p>
          <a:p>
            <a:r>
              <a:rPr lang="en-US" sz="2400"/>
              <a:t>The W3C Document Object Model (DOM) is a platform and language-neutral interface that allows programs and scripts to dynamically access and update the content, structure, and style of a document."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786255"/>
            <a:ext cx="5524500" cy="48717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51370" y="1191260"/>
            <a:ext cx="3364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>
                <a:sym typeface="+mn-ea"/>
              </a:rPr>
              <a:t>DOM HTML tree</a:t>
            </a:r>
            <a:endParaRPr 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8160" y="365125"/>
            <a:ext cx="11459845" cy="6079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Example</a:t>
            </a:r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&lt;h1 id="id01"&gt;My First Page&lt;/h1&gt;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&lt;p id="id02"&gt;&lt;/p&gt;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&lt;script&gt;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document.getElementById("id02").innerHTML = document.getElementById("id01").innerHTML;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&lt;/script&gt;</a:t>
            </a:r>
            <a:endParaRPr lang="en-US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also written as</a:t>
            </a:r>
          </a:p>
          <a:p>
            <a:pPr marL="457200" lvl="2" indent="0">
              <a:buNone/>
            </a:pPr>
            <a:r>
              <a:rPr lang="en-US" sz="2000">
                <a:sym typeface="+mn-ea"/>
              </a:rPr>
              <a:t>document.getElementById("id02").innerHTML = document.getElementById("id01").firstChild.nodeValue;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also written as</a:t>
            </a:r>
          </a:p>
          <a:p>
            <a:pPr marL="457200" lvl="2" indent="0">
              <a:buNone/>
            </a:pPr>
            <a:r>
              <a:rPr lang="en-US" sz="2000">
                <a:sym typeface="+mn-ea"/>
              </a:rPr>
              <a:t>document.getElementById("id02").innerHTML = document.getElementById("id01").childNodes[0].nodeValue;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DOM Root Nodes</a:t>
            </a:r>
          </a:p>
          <a:p>
            <a:r>
              <a:rPr lang="en-US" sz="2000"/>
              <a:t>There are two special properties that allow access to the full document</a:t>
            </a:r>
            <a:r>
              <a:rPr lang="en-US" altLang="en-US" sz="2000"/>
              <a:t>s</a:t>
            </a:r>
            <a:endParaRPr lang="en-US" sz="2000"/>
          </a:p>
          <a:p>
            <a:pPr lvl="1"/>
            <a:r>
              <a:rPr lang="en-US" sz="2000"/>
              <a:t>document.body - The body of the document</a:t>
            </a:r>
          </a:p>
          <a:p>
            <a:pPr lvl="1"/>
            <a:r>
              <a:rPr lang="en-US" sz="2000"/>
              <a:t>document.documentElement - The full document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/>
              <a:t>nodeName</a:t>
            </a:r>
            <a:r>
              <a:rPr lang="en-US" b="1" dirty="0"/>
              <a:t> Property</a:t>
            </a:r>
          </a:p>
          <a:p>
            <a:r>
              <a:rPr lang="en-US" dirty="0"/>
              <a:t>The </a:t>
            </a:r>
            <a:r>
              <a:rPr lang="en-US" dirty="0" err="1"/>
              <a:t>nodeName</a:t>
            </a:r>
            <a:r>
              <a:rPr lang="en-US" dirty="0"/>
              <a:t> property specifies the name of a node.</a:t>
            </a:r>
          </a:p>
          <a:p>
            <a:pPr lvl="1"/>
            <a:r>
              <a:rPr lang="en-US" altLang="en-US" dirty="0" err="1"/>
              <a:t>n</a:t>
            </a:r>
            <a:r>
              <a:rPr lang="en-US" dirty="0" err="1"/>
              <a:t>odeName</a:t>
            </a:r>
            <a:r>
              <a:rPr lang="en-US" dirty="0"/>
              <a:t> is read-only</a:t>
            </a:r>
          </a:p>
          <a:p>
            <a:pPr lvl="1"/>
            <a:r>
              <a:rPr lang="en-US" dirty="0" err="1"/>
              <a:t>nodeName</a:t>
            </a:r>
            <a:r>
              <a:rPr lang="en-US" dirty="0"/>
              <a:t> of an element node is the same as the tag name</a:t>
            </a:r>
          </a:p>
          <a:p>
            <a:pPr lvl="1"/>
            <a:r>
              <a:rPr lang="en-US" dirty="0" err="1"/>
              <a:t>nodeName</a:t>
            </a:r>
            <a:r>
              <a:rPr lang="en-US" dirty="0"/>
              <a:t> of an attribute node is the attribute name</a:t>
            </a:r>
          </a:p>
          <a:p>
            <a:pPr lvl="1"/>
            <a:r>
              <a:rPr lang="en-US" dirty="0" err="1"/>
              <a:t>nodeName</a:t>
            </a:r>
            <a:r>
              <a:rPr lang="en-US" dirty="0"/>
              <a:t> of a text node is always #text</a:t>
            </a:r>
          </a:p>
          <a:p>
            <a:pPr lvl="1"/>
            <a:r>
              <a:rPr lang="en-US" dirty="0" err="1"/>
              <a:t>nodeName</a:t>
            </a:r>
            <a:r>
              <a:rPr lang="en-US" dirty="0"/>
              <a:t> of the document node is always #document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&lt;h1 id="id01"&gt;My First Page&lt;/h1&gt;</a:t>
            </a:r>
          </a:p>
          <a:p>
            <a:pPr marL="457200" lvl="1" indent="0">
              <a:buNone/>
            </a:pPr>
            <a:r>
              <a:rPr lang="en-US" dirty="0"/>
              <a:t>&lt;p id="id02"&gt;&lt;/p&gt;</a:t>
            </a:r>
          </a:p>
          <a:p>
            <a:pPr marL="457200" lvl="1" indent="0">
              <a:buNone/>
            </a:pPr>
            <a:r>
              <a:rPr lang="en-US" dirty="0"/>
              <a:t>&lt;script&gt;</a:t>
            </a:r>
          </a:p>
          <a:p>
            <a:pPr marL="457200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("id02").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("id01").</a:t>
            </a:r>
            <a:r>
              <a:rPr lang="en-US" dirty="0" err="1"/>
              <a:t>nodeName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&lt;/script&gt; 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>
                <a:highlight>
                  <a:srgbClr val="00FFFF"/>
                </a:highlight>
              </a:rPr>
              <a:t>Note</a:t>
            </a:r>
            <a:r>
              <a:rPr lang="en-US" dirty="0">
                <a:highlight>
                  <a:srgbClr val="00FFFF"/>
                </a:highlight>
              </a:rPr>
              <a:t>: </a:t>
            </a:r>
            <a:r>
              <a:rPr lang="en-US" dirty="0" err="1">
                <a:highlight>
                  <a:srgbClr val="00FFFF"/>
                </a:highlight>
              </a:rPr>
              <a:t>nodeName</a:t>
            </a:r>
            <a:r>
              <a:rPr lang="en-US" dirty="0">
                <a:highlight>
                  <a:srgbClr val="00FFFF"/>
                </a:highlight>
              </a:rPr>
              <a:t> always contains the uppercase tag name of an HTML element.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5000"/>
          </a:bodyPr>
          <a:lstStyle/>
          <a:p>
            <a:pPr marL="0" indent="0">
              <a:buNone/>
            </a:pPr>
            <a:r>
              <a:rPr lang="en-US" b="1"/>
              <a:t>The nodeValue Property</a:t>
            </a:r>
          </a:p>
          <a:p>
            <a:r>
              <a:rPr lang="en-US"/>
              <a:t>The nodeValue property specifies the value of a node.</a:t>
            </a:r>
          </a:p>
          <a:p>
            <a:pPr lvl="1"/>
            <a:r>
              <a:rPr lang="en-US"/>
              <a:t>nodeValue for element nodes is null</a:t>
            </a:r>
          </a:p>
          <a:p>
            <a:pPr lvl="1"/>
            <a:r>
              <a:rPr lang="en-US"/>
              <a:t>nodeValue for text nodes is the text itself</a:t>
            </a:r>
          </a:p>
          <a:p>
            <a:pPr lvl="1"/>
            <a:r>
              <a:rPr lang="en-US"/>
              <a:t>nodeValue for attribute nodes is the attribute value</a:t>
            </a:r>
          </a:p>
          <a:p>
            <a:pPr marL="0" indent="0">
              <a:buNone/>
            </a:pPr>
            <a:r>
              <a:rPr lang="en-US" b="1"/>
              <a:t>The nodeType Property</a:t>
            </a:r>
            <a:endParaRPr lang="en-US"/>
          </a:p>
          <a:p>
            <a:r>
              <a:rPr lang="en-US"/>
              <a:t>The nodeType property is read only. It returns the type of a node.</a:t>
            </a:r>
          </a:p>
          <a:p>
            <a:r>
              <a:rPr lang="en-US"/>
              <a:t>Example</a:t>
            </a:r>
          </a:p>
          <a:p>
            <a:pPr marL="457200" lvl="1" indent="0">
              <a:buNone/>
            </a:pPr>
            <a:r>
              <a:rPr lang="en-US"/>
              <a:t>&lt;h1 id="id01"&gt;My First Page&lt;/h1&gt;</a:t>
            </a:r>
          </a:p>
          <a:p>
            <a:pPr marL="457200" lvl="1" indent="0">
              <a:buNone/>
            </a:pPr>
            <a:r>
              <a:rPr lang="en-US"/>
              <a:t>&lt;p id="id02"&gt;&lt;/p&gt;</a:t>
            </a:r>
          </a:p>
          <a:p>
            <a:pPr marL="457200" lvl="1" indent="0">
              <a:buNone/>
            </a:pPr>
            <a:r>
              <a:rPr lang="en-US"/>
              <a:t>&lt;script&gt;</a:t>
            </a:r>
          </a:p>
          <a:p>
            <a:pPr marL="457200" lvl="1" indent="0">
              <a:buNone/>
            </a:pPr>
            <a:r>
              <a:rPr lang="en-US"/>
              <a:t>document.getElementById("id02").innerHTML = document.getElementById("id01").nodeType;</a:t>
            </a:r>
          </a:p>
          <a:p>
            <a:pPr marL="457200" lvl="1" indent="0">
              <a:buNone/>
            </a:pPr>
            <a:r>
              <a:rPr lang="en-US"/>
              <a:t>&lt;/script&gt;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7315" y="365125"/>
            <a:ext cx="11940540" cy="581215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     </a:t>
            </a:r>
            <a:r>
              <a:rPr lang="en-US" sz="2000" dirty="0"/>
              <a:t>Node 	                     Type 	Example</a:t>
            </a:r>
          </a:p>
          <a:p>
            <a:pPr marL="457200" lvl="1" indent="0">
              <a:buNone/>
            </a:pPr>
            <a:r>
              <a:rPr lang="en-US" sz="2000" dirty="0"/>
              <a:t>ELEMENT_NODE 	            1        &lt;h1 class="heading"&gt;W3Schools&lt;/h1&gt;</a:t>
            </a:r>
          </a:p>
          <a:p>
            <a:pPr marL="457200" lvl="1" indent="0">
              <a:buNone/>
            </a:pPr>
            <a:r>
              <a:rPr lang="en-US" sz="2000" dirty="0"/>
              <a:t>ATTRIBUTE_NODE                2        class = "heading" (deprecated)</a:t>
            </a:r>
          </a:p>
          <a:p>
            <a:pPr marL="457200" lvl="1" indent="0">
              <a:buNone/>
            </a:pPr>
            <a:r>
              <a:rPr lang="en-US" sz="2000" dirty="0"/>
              <a:t>TEXT_NODE 	            3        W3Schools</a:t>
            </a:r>
          </a:p>
          <a:p>
            <a:pPr marL="457200" lvl="1" indent="0">
              <a:buNone/>
            </a:pPr>
            <a:r>
              <a:rPr lang="en-US" sz="2000" dirty="0"/>
              <a:t>COMMENT_NODE                 8        &lt;!-- This is a comment --&gt;</a:t>
            </a:r>
          </a:p>
          <a:p>
            <a:pPr marL="457200" lvl="1" indent="0">
              <a:buNone/>
            </a:pPr>
            <a:r>
              <a:rPr lang="en-US" sz="2000" dirty="0"/>
              <a:t>DOCUMENT_NODE               9        The HTML document itself (the parent of &lt;html&gt;)</a:t>
            </a:r>
          </a:p>
          <a:p>
            <a:pPr marL="457200" lvl="1" indent="0">
              <a:buNone/>
            </a:pPr>
            <a:r>
              <a:rPr lang="en-US" sz="2000" dirty="0"/>
              <a:t>DOCUMENT_TYPE_NODE    10       &lt;!</a:t>
            </a:r>
            <a:r>
              <a:rPr lang="en-US" sz="2000" dirty="0" err="1"/>
              <a:t>Doctype</a:t>
            </a:r>
            <a:r>
              <a:rPr lang="en-US" sz="2000" dirty="0"/>
              <a:t> html&gt;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/>
          </p:nvPr>
        </p:nvSpPr>
        <p:spPr>
          <a:xfrm>
            <a:off x="838200" y="365125"/>
            <a:ext cx="10896600" cy="5812155"/>
          </a:xfrm>
        </p:spPr>
        <p:txBody>
          <a:bodyPr>
            <a:normAutofit fontScale="97500" lnSpcReduction="10000"/>
          </a:bodyPr>
          <a:lstStyle/>
          <a:p>
            <a:r>
              <a:rPr lang="en-US"/>
              <a:t>With the object model, JavaScript gets all the power it needs to create dynamic HTML:</a:t>
            </a:r>
          </a:p>
          <a:p>
            <a:pPr lvl="1"/>
            <a:r>
              <a:rPr lang="en-US" sz="2800">
                <a:sym typeface="+mn-ea"/>
              </a:rPr>
              <a:t> JavaScript can change all the HTML elements in the page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change all the HTML attributes in the page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change all the CSS styles in the page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remove existing HTML elements and attributes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add new HTML elements and attributes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react to all existing HTML events in the page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create new HTML events in the page</a:t>
            </a:r>
            <a:endParaRPr lang="en-US" sz="2800"/>
          </a:p>
          <a:p>
            <a:endParaRPr lang="en-US"/>
          </a:p>
          <a:p>
            <a:r>
              <a:rPr lang="en-US" sz="2800">
                <a:sym typeface="+mn-ea"/>
              </a:rPr>
              <a:t>The W3C DOM standard is separated into 3 different parts:</a:t>
            </a:r>
            <a:endParaRPr lang="en-US"/>
          </a:p>
          <a:p>
            <a:pPr lvl="1"/>
            <a:r>
              <a:rPr lang="en-US"/>
              <a:t>    Core DOM - standard model for all document types</a:t>
            </a:r>
          </a:p>
          <a:p>
            <a:pPr lvl="1"/>
            <a:r>
              <a:rPr lang="en-US"/>
              <a:t>    XML DOM - standard model for XML documents</a:t>
            </a:r>
          </a:p>
          <a:p>
            <a:pPr lvl="1"/>
            <a:r>
              <a:rPr lang="en-US"/>
              <a:t>    HTML DOM - standard model for HTML documents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HTML DOM is a standard object model and programming interface for HTML. It defines:</a:t>
            </a:r>
          </a:p>
          <a:p>
            <a:pPr lvl="1"/>
            <a:r>
              <a:rPr lang="en-US"/>
              <a:t>    The HTML elements as objects</a:t>
            </a:r>
          </a:p>
          <a:p>
            <a:pPr lvl="1"/>
            <a:r>
              <a:rPr lang="en-US"/>
              <a:t>    The properties of all HTML elements</a:t>
            </a:r>
          </a:p>
          <a:p>
            <a:pPr lvl="1"/>
            <a:r>
              <a:rPr lang="en-US"/>
              <a:t>    The methods to access all HTML elements</a:t>
            </a:r>
          </a:p>
          <a:p>
            <a:pPr lvl="1"/>
            <a:r>
              <a:rPr lang="en-US"/>
              <a:t>    The events for all HTML elements</a:t>
            </a:r>
          </a:p>
          <a:p>
            <a:r>
              <a:rPr lang="en-US"/>
              <a:t>The HTML DOM is a standard for how to get, change, add, or delete HTML elements.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979170"/>
          </a:xfrm>
        </p:spPr>
        <p:txBody>
          <a:bodyPr/>
          <a:lstStyle/>
          <a:p>
            <a:r>
              <a:rPr lang="en-US"/>
              <a:t>HTML DOM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5315585"/>
          </a:xfrm>
        </p:spPr>
        <p:txBody>
          <a:bodyPr>
            <a:normAutofit fontScale="97500"/>
          </a:bodyPr>
          <a:lstStyle/>
          <a:p>
            <a:r>
              <a:rPr lang="en-US"/>
              <a:t>HTML DOM methods are actions you can perform (on HTML Elements).</a:t>
            </a:r>
          </a:p>
          <a:p>
            <a:r>
              <a:rPr lang="en-US"/>
              <a:t>HTML DOM properties are values (of HTML Elements) that you can set or change.</a:t>
            </a:r>
          </a:p>
          <a:p>
            <a:pPr marL="0" indent="0">
              <a:buNone/>
            </a:pPr>
            <a:r>
              <a:rPr lang="en-US" b="1"/>
              <a:t>The DOM Programming Interface</a:t>
            </a:r>
          </a:p>
          <a:p>
            <a:r>
              <a:rPr lang="en-US"/>
              <a:t>The HTML DOM can be accessed with JavaScript (and with other programming languages).</a:t>
            </a:r>
          </a:p>
          <a:p>
            <a:r>
              <a:rPr lang="en-US"/>
              <a:t>In the DOM, all HTML elements are defined as objects.</a:t>
            </a:r>
          </a:p>
          <a:p>
            <a:r>
              <a:rPr lang="en-US"/>
              <a:t>The programming interface is the properties and methods of each object.</a:t>
            </a: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document.getElementById("demo").innerHTML = "Hello World!";</a:t>
            </a:r>
          </a:p>
          <a:p>
            <a:r>
              <a:rPr lang="en-US"/>
              <a:t>getElementById is a method, while innerHTML is a property.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985"/>
            <a:ext cx="10515600" cy="986790"/>
          </a:xfrm>
        </p:spPr>
        <p:txBody>
          <a:bodyPr/>
          <a:lstStyle/>
          <a:p>
            <a:r>
              <a:rPr lang="en-US"/>
              <a:t>HTML DOM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775"/>
            <a:ext cx="10908030" cy="5376545"/>
          </a:xfrm>
        </p:spPr>
        <p:txBody>
          <a:bodyPr>
            <a:normAutofit/>
          </a:bodyPr>
          <a:lstStyle/>
          <a:p>
            <a:r>
              <a:rPr lang="en-US" sz="2000" dirty="0"/>
              <a:t>The document object represents your web page.</a:t>
            </a:r>
          </a:p>
          <a:p>
            <a:r>
              <a:rPr lang="en-US" sz="2000" dirty="0"/>
              <a:t>If you want to access any element in an HTML page, you always start with accessing the document object.</a:t>
            </a:r>
          </a:p>
          <a:p>
            <a:pPr lvl="1"/>
            <a:r>
              <a:rPr lang="en-US" sz="2000" dirty="0" err="1">
                <a:sym typeface="+mn-ea"/>
              </a:rPr>
              <a:t>document.getElementById</a:t>
            </a:r>
            <a:r>
              <a:rPr lang="en-US" sz="2000" dirty="0">
                <a:sym typeface="+mn-ea"/>
              </a:rPr>
              <a:t>(id)</a:t>
            </a:r>
            <a:r>
              <a:rPr lang="en-US" altLang="en-US" sz="2000" dirty="0">
                <a:sym typeface="+mn-ea"/>
              </a:rPr>
              <a:t>---&gt;</a:t>
            </a:r>
            <a:r>
              <a:rPr lang="en-US" sz="2000" dirty="0">
                <a:sym typeface="+mn-ea"/>
              </a:rPr>
              <a:t>Find an element by element id</a:t>
            </a:r>
            <a:endParaRPr lang="en-US" sz="2000" dirty="0"/>
          </a:p>
          <a:p>
            <a:pPr lvl="1"/>
            <a:r>
              <a:rPr lang="en-US" sz="2000" dirty="0" err="1">
                <a:sym typeface="+mn-ea"/>
              </a:rPr>
              <a:t>document.getElementsByTagName</a:t>
            </a:r>
            <a:r>
              <a:rPr lang="en-US" sz="2000" dirty="0">
                <a:sym typeface="+mn-ea"/>
              </a:rPr>
              <a:t>(name)</a:t>
            </a:r>
            <a:r>
              <a:rPr lang="en-US" altLang="en-US" sz="2000" dirty="0">
                <a:sym typeface="+mn-ea"/>
              </a:rPr>
              <a:t>---&gt;</a:t>
            </a:r>
            <a:r>
              <a:rPr lang="en-US" sz="2000" dirty="0">
                <a:sym typeface="+mn-ea"/>
              </a:rPr>
              <a:t>Find elements by tag name</a:t>
            </a:r>
            <a:endParaRPr lang="en-US" sz="2000" dirty="0"/>
          </a:p>
          <a:p>
            <a:pPr lvl="1"/>
            <a:r>
              <a:rPr lang="en-US" sz="2000" dirty="0" err="1">
                <a:sym typeface="+mn-ea"/>
              </a:rPr>
              <a:t>document.getElementsByClassName</a:t>
            </a:r>
            <a:r>
              <a:rPr lang="en-US" sz="2000" dirty="0">
                <a:sym typeface="+mn-ea"/>
              </a:rPr>
              <a:t>(name)</a:t>
            </a:r>
            <a:r>
              <a:rPr lang="en-US" altLang="en-US" sz="2000" dirty="0">
                <a:sym typeface="+mn-ea"/>
              </a:rPr>
              <a:t>---&gt;</a:t>
            </a:r>
            <a:r>
              <a:rPr lang="en-US" sz="2000" dirty="0">
                <a:sym typeface="+mn-ea"/>
              </a:rPr>
              <a:t>Find elements by class name</a:t>
            </a:r>
            <a:endParaRPr lang="en-US" sz="2000" dirty="0"/>
          </a:p>
          <a:p>
            <a:pPr marL="0" lvl="1" indent="0">
              <a:buNone/>
            </a:pPr>
            <a:r>
              <a:rPr lang="en-US" sz="2000" b="1" dirty="0">
                <a:sym typeface="+mn-ea"/>
              </a:rPr>
              <a:t>Changing HTML Elements</a:t>
            </a:r>
            <a:endParaRPr lang="en-US" sz="2000" b="1" dirty="0"/>
          </a:p>
          <a:p>
            <a:pPr lvl="1"/>
            <a:r>
              <a:rPr lang="en-US" sz="2000" dirty="0" err="1"/>
              <a:t>element.innerHTML</a:t>
            </a:r>
            <a:r>
              <a:rPr lang="en-US" sz="2000" dirty="0"/>
              <a:t> =  new html content </a:t>
            </a:r>
            <a:r>
              <a:rPr lang="en-US" altLang="en-US" sz="2000" dirty="0"/>
              <a:t>---&gt;</a:t>
            </a:r>
            <a:r>
              <a:rPr lang="en-US" sz="2000" dirty="0"/>
              <a:t>Change the inner HTML of an element</a:t>
            </a:r>
          </a:p>
          <a:p>
            <a:pPr lvl="1"/>
            <a:r>
              <a:rPr lang="en-US" sz="2000" dirty="0" err="1"/>
              <a:t>element.attribute</a:t>
            </a:r>
            <a:r>
              <a:rPr lang="en-US" sz="2000" dirty="0"/>
              <a:t> = new value</a:t>
            </a:r>
            <a:r>
              <a:rPr lang="en-US" altLang="en-US" sz="2000" dirty="0"/>
              <a:t>----&gt;</a:t>
            </a:r>
            <a:r>
              <a:rPr lang="en-US" sz="2000" dirty="0"/>
              <a:t> 	Change the attribute value of an HTML element</a:t>
            </a:r>
          </a:p>
          <a:p>
            <a:pPr lvl="1"/>
            <a:r>
              <a:rPr lang="en-US" sz="2000" dirty="0" err="1"/>
              <a:t>element.style.property</a:t>
            </a:r>
            <a:r>
              <a:rPr lang="en-US" sz="2000" dirty="0"/>
              <a:t> = new style </a:t>
            </a:r>
            <a:r>
              <a:rPr lang="en-US" altLang="en-US" sz="2000" dirty="0"/>
              <a:t>---&gt;</a:t>
            </a:r>
            <a:r>
              <a:rPr lang="en-US" sz="2000" dirty="0"/>
              <a:t>Change the style of an HTML element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element.setAttribute</a:t>
            </a:r>
            <a:r>
              <a:rPr lang="en-US" sz="2000" dirty="0"/>
              <a:t>(attribute, value)</a:t>
            </a:r>
            <a:r>
              <a:rPr lang="en-US" altLang="en-US" sz="2000" dirty="0"/>
              <a:t>----&gt;</a:t>
            </a:r>
            <a:r>
              <a:rPr lang="en-US" sz="2000" dirty="0"/>
              <a:t>Change the attribute value of an HTML element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500380" y="98425"/>
            <a:ext cx="11442065" cy="64173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Adding and Deleting Elements</a:t>
            </a:r>
            <a:endParaRPr lang="en-US" sz="2200" dirty="0"/>
          </a:p>
          <a:p>
            <a:pPr lvl="1"/>
            <a:r>
              <a:rPr lang="en-US" sz="2200" dirty="0" err="1"/>
              <a:t>document.createElement</a:t>
            </a:r>
            <a:r>
              <a:rPr lang="en-US" sz="2200" dirty="0"/>
              <a:t>(element) 		Create an HTML element</a:t>
            </a:r>
          </a:p>
          <a:p>
            <a:pPr lvl="1"/>
            <a:r>
              <a:rPr lang="en-US" sz="2200" dirty="0" err="1"/>
              <a:t>document.removeChild</a:t>
            </a:r>
            <a:r>
              <a:rPr lang="en-US" sz="2200" dirty="0"/>
              <a:t>(element) 		Remove an HTML element</a:t>
            </a:r>
          </a:p>
          <a:p>
            <a:pPr lvl="1"/>
            <a:r>
              <a:rPr lang="en-US" sz="2200" dirty="0" err="1"/>
              <a:t>document.appendChild</a:t>
            </a:r>
            <a:r>
              <a:rPr lang="en-US" sz="2200" dirty="0"/>
              <a:t>(element) 		Add an HTML element</a:t>
            </a:r>
          </a:p>
          <a:p>
            <a:pPr lvl="1"/>
            <a:r>
              <a:rPr lang="en-US" sz="2200" dirty="0" err="1"/>
              <a:t>document.replaceChild</a:t>
            </a:r>
            <a:r>
              <a:rPr lang="en-US" sz="2200" dirty="0"/>
              <a:t>(new, old) 		Replace an HTML element</a:t>
            </a:r>
          </a:p>
          <a:p>
            <a:pPr lvl="1"/>
            <a:r>
              <a:rPr lang="en-US" sz="2200" dirty="0" err="1"/>
              <a:t>document.write</a:t>
            </a:r>
            <a:r>
              <a:rPr lang="en-US" sz="2200" dirty="0"/>
              <a:t>(text) 				Write into the HTML output stream</a:t>
            </a:r>
          </a:p>
          <a:p>
            <a:pPr marL="0" indent="0">
              <a:buNone/>
            </a:pPr>
            <a:r>
              <a:rPr lang="en-US" sz="2200" b="1" dirty="0"/>
              <a:t>Adding Events Handlers</a:t>
            </a:r>
            <a:endParaRPr lang="en-US" sz="2200" dirty="0"/>
          </a:p>
          <a:p>
            <a:pPr lvl="1"/>
            <a:r>
              <a:rPr lang="en-US" sz="2200" dirty="0" err="1"/>
              <a:t>document.getElementById</a:t>
            </a:r>
            <a:r>
              <a:rPr lang="en-US" sz="2200" dirty="0"/>
              <a:t>(id).</a:t>
            </a:r>
            <a:r>
              <a:rPr lang="en-US" sz="2200" dirty="0" err="1"/>
              <a:t>onclick</a:t>
            </a:r>
            <a:r>
              <a:rPr lang="en-US" sz="2200" dirty="0"/>
              <a:t> = function(){code} 	Adding event handler code to an </a:t>
            </a:r>
            <a:r>
              <a:rPr lang="en-US" sz="2200" dirty="0" err="1"/>
              <a:t>onclick</a:t>
            </a:r>
            <a:r>
              <a:rPr lang="en-US" sz="2200" dirty="0"/>
              <a:t> event</a:t>
            </a:r>
          </a:p>
          <a:p>
            <a:pPr marL="0" indent="0">
              <a:buNone/>
            </a:pPr>
            <a:r>
              <a:rPr lang="en-US" sz="2200" b="1" dirty="0"/>
              <a:t>Finding HTML Objects</a:t>
            </a:r>
            <a:endParaRPr lang="en-US" sz="2200" dirty="0"/>
          </a:p>
          <a:p>
            <a:pPr lvl="1"/>
            <a:r>
              <a:rPr lang="en-US" sz="2200" dirty="0" err="1"/>
              <a:t>document.anchors</a:t>
            </a:r>
            <a:r>
              <a:rPr lang="en-US" sz="2200" dirty="0"/>
              <a:t> 	Returns all &lt;a&gt; elements that have a name attribute </a:t>
            </a:r>
          </a:p>
          <a:p>
            <a:pPr lvl="1"/>
            <a:r>
              <a:rPr lang="en-US" sz="2200" dirty="0" err="1"/>
              <a:t>document.applets</a:t>
            </a:r>
            <a:r>
              <a:rPr lang="en-US" sz="2200" dirty="0"/>
              <a:t> 	Returns all &lt;applet&gt; elements (Deprecated in HTML5) </a:t>
            </a:r>
          </a:p>
          <a:p>
            <a:pPr lvl="1"/>
            <a:r>
              <a:rPr lang="en-US" sz="2200" dirty="0" err="1"/>
              <a:t>document.baseURI</a:t>
            </a:r>
            <a:r>
              <a:rPr lang="en-US" sz="2200" dirty="0"/>
              <a:t> 	Returns the absolute base URI of the document </a:t>
            </a:r>
          </a:p>
          <a:p>
            <a:pPr lvl="1"/>
            <a:r>
              <a:rPr lang="en-US" sz="2200" dirty="0" err="1"/>
              <a:t>document.body</a:t>
            </a:r>
            <a:r>
              <a:rPr lang="en-US" sz="2200" dirty="0"/>
              <a:t>            Returns the &lt;body&gt; element 	</a:t>
            </a:r>
          </a:p>
          <a:p>
            <a:pPr lvl="1"/>
            <a:r>
              <a:rPr lang="en-US" sz="2200" dirty="0" err="1"/>
              <a:t>document.cookie</a:t>
            </a:r>
            <a:r>
              <a:rPr lang="en-US" sz="2200" dirty="0"/>
              <a:t> 	Returns the document's cookie 	</a:t>
            </a:r>
          </a:p>
          <a:p>
            <a:pPr lvl="1"/>
            <a:r>
              <a:rPr lang="en-US" sz="2200" dirty="0" err="1"/>
              <a:t>document.doctype</a:t>
            </a:r>
            <a:r>
              <a:rPr lang="en-US" sz="2200" dirty="0"/>
              <a:t> 	Returns the document's </a:t>
            </a:r>
            <a:r>
              <a:rPr lang="en-US" sz="2200" dirty="0" err="1"/>
              <a:t>doctype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624205" y="8890"/>
            <a:ext cx="11352530" cy="6773545"/>
          </a:xfrm>
        </p:spPr>
        <p:txBody>
          <a:bodyPr>
            <a:noAutofit/>
          </a:bodyPr>
          <a:lstStyle/>
          <a:p>
            <a:r>
              <a:rPr lang="en-US" sz="2400"/>
              <a:t>document.documentElement</a:t>
            </a:r>
            <a:r>
              <a:rPr lang="en-US" altLang="en-US" sz="2400"/>
              <a:t>-----&gt;</a:t>
            </a:r>
            <a:r>
              <a:rPr lang="en-US" sz="2400"/>
              <a:t>Returns the &lt;html&gt; element 	</a:t>
            </a:r>
          </a:p>
          <a:p>
            <a:r>
              <a:rPr lang="en-US" sz="2400"/>
              <a:t>document.documentMode</a:t>
            </a:r>
            <a:r>
              <a:rPr lang="en-US" altLang="en-US" sz="2400"/>
              <a:t>--&gt;</a:t>
            </a:r>
            <a:r>
              <a:rPr lang="en-US" sz="2400"/>
              <a:t>Returns the mode used by the browser</a:t>
            </a:r>
          </a:p>
          <a:p>
            <a:r>
              <a:rPr lang="en-US" sz="2400"/>
              <a:t>document.documentURI</a:t>
            </a:r>
            <a:r>
              <a:rPr lang="en-US" altLang="en-US" sz="2400"/>
              <a:t>----&gt;</a:t>
            </a:r>
            <a:r>
              <a:rPr lang="en-US" sz="2400"/>
              <a:t>Returns the URI of the document 	</a:t>
            </a:r>
          </a:p>
          <a:p>
            <a:r>
              <a:rPr lang="en-US" sz="2400"/>
              <a:t>document.domain</a:t>
            </a:r>
            <a:r>
              <a:rPr lang="en-US" altLang="en-US" sz="2400"/>
              <a:t>----&gt;</a:t>
            </a:r>
            <a:r>
              <a:rPr lang="en-US" sz="2400"/>
              <a:t>Returns the domain name of the document server 	 </a:t>
            </a:r>
          </a:p>
          <a:p>
            <a:r>
              <a:rPr lang="en-US" sz="2400"/>
              <a:t>document.embeds</a:t>
            </a:r>
            <a:r>
              <a:rPr lang="en-US" altLang="en-US" sz="2400"/>
              <a:t>---&gt;</a:t>
            </a:r>
            <a:r>
              <a:rPr lang="en-US" sz="2400"/>
              <a:t>Returns all &lt;embed&gt; elements 	</a:t>
            </a:r>
          </a:p>
          <a:p>
            <a:r>
              <a:rPr lang="en-US" sz="2400"/>
              <a:t>document.forms</a:t>
            </a:r>
            <a:r>
              <a:rPr lang="en-US" altLang="en-US" sz="2400"/>
              <a:t>-----&gt;</a:t>
            </a:r>
            <a:r>
              <a:rPr lang="en-US" sz="2400"/>
              <a:t>Returns all &lt;form&gt; elements 	</a:t>
            </a:r>
          </a:p>
          <a:p>
            <a:r>
              <a:rPr lang="en-US" sz="2400"/>
              <a:t>document.head</a:t>
            </a:r>
            <a:r>
              <a:rPr lang="en-US" altLang="en-US" sz="2400"/>
              <a:t>----&gt;</a:t>
            </a:r>
            <a:r>
              <a:rPr lang="en-US" sz="2400"/>
              <a:t>Returns the &lt;head&gt; element 	</a:t>
            </a:r>
          </a:p>
          <a:p>
            <a:r>
              <a:rPr lang="en-US" sz="2400"/>
              <a:t>document.images</a:t>
            </a:r>
            <a:r>
              <a:rPr lang="en-US" altLang="en-US" sz="2400"/>
              <a:t>-----&gt;</a:t>
            </a:r>
            <a:r>
              <a:rPr lang="en-US" sz="2400"/>
              <a:t>Returns all &lt;img&gt; elements 	</a:t>
            </a:r>
          </a:p>
          <a:p>
            <a:r>
              <a:rPr lang="en-US" sz="2400"/>
              <a:t>document.implementation</a:t>
            </a:r>
            <a:r>
              <a:rPr lang="en-US" altLang="en-US" sz="2400"/>
              <a:t>---&gt;</a:t>
            </a:r>
            <a:r>
              <a:rPr lang="en-US" sz="2400"/>
              <a:t>Returns the DOM implementation </a:t>
            </a:r>
          </a:p>
          <a:p>
            <a:r>
              <a:rPr lang="en-US" sz="2400"/>
              <a:t>document.inputEncoding</a:t>
            </a:r>
            <a:r>
              <a:rPr lang="en-US" altLang="en-US" sz="2400"/>
              <a:t>----&gt;</a:t>
            </a:r>
            <a:r>
              <a:rPr lang="en-US" sz="2400"/>
              <a:t>Returns the document's encoding 	</a:t>
            </a:r>
          </a:p>
          <a:p>
            <a:r>
              <a:rPr lang="en-US" sz="2400">
                <a:sym typeface="+mn-ea"/>
              </a:rPr>
              <a:t>document.lastModified</a:t>
            </a:r>
            <a:r>
              <a:rPr lang="en-US" altLang="en-US" sz="2400">
                <a:sym typeface="+mn-ea"/>
              </a:rPr>
              <a:t>-----&gt;</a:t>
            </a:r>
            <a:r>
              <a:rPr lang="en-US" sz="2400">
                <a:sym typeface="+mn-ea"/>
              </a:rPr>
              <a:t>Returns the date and time the document was updated 	</a:t>
            </a:r>
            <a:endParaRPr lang="en-US" sz="2400"/>
          </a:p>
          <a:p>
            <a:r>
              <a:rPr lang="en-US" sz="2400">
                <a:sym typeface="+mn-ea"/>
              </a:rPr>
              <a:t>document.links</a:t>
            </a:r>
            <a:r>
              <a:rPr lang="en-US" altLang="en-US" sz="2400">
                <a:sym typeface="+mn-ea"/>
              </a:rPr>
              <a:t>---&gt;</a:t>
            </a:r>
            <a:r>
              <a:rPr lang="en-US" sz="2400">
                <a:sym typeface="+mn-ea"/>
              </a:rPr>
              <a:t>Returns all &lt;area&gt; and &lt;a&gt; elements that have a href attribute </a:t>
            </a:r>
            <a:endParaRPr lang="en-US" sz="2400"/>
          </a:p>
          <a:p>
            <a:r>
              <a:rPr lang="en-US" sz="2400">
                <a:sym typeface="+mn-ea"/>
              </a:rPr>
              <a:t>document.readyState</a:t>
            </a:r>
            <a:r>
              <a:rPr lang="en-US" altLang="en-US" sz="2400">
                <a:sym typeface="+mn-ea"/>
              </a:rPr>
              <a:t>---&gt;</a:t>
            </a:r>
            <a:r>
              <a:rPr lang="en-US" sz="2400">
                <a:sym typeface="+mn-ea"/>
              </a:rPr>
              <a:t>Returns the (loading) status of the document 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+mn-ea"/>
              </a:rPr>
              <a:t>document.referrer</a:t>
            </a:r>
            <a:r>
              <a:rPr lang="en-US" altLang="en-US" dirty="0">
                <a:sym typeface="+mn-ea"/>
              </a:rPr>
              <a:t>----&gt;</a:t>
            </a:r>
            <a:r>
              <a:rPr lang="en-US" dirty="0">
                <a:sym typeface="+mn-ea"/>
              </a:rPr>
              <a:t>Returns the URI of the referrer (the linking document) 	</a:t>
            </a:r>
            <a:endParaRPr lang="en-US" dirty="0"/>
          </a:p>
          <a:p>
            <a:r>
              <a:rPr lang="en-US" dirty="0" err="1">
                <a:sym typeface="+mn-ea"/>
              </a:rPr>
              <a:t>document.scripts</a:t>
            </a:r>
            <a:r>
              <a:rPr lang="en-US" altLang="en-US" dirty="0">
                <a:sym typeface="+mn-ea"/>
              </a:rPr>
              <a:t>---&gt;</a:t>
            </a:r>
            <a:r>
              <a:rPr lang="en-US" dirty="0">
                <a:sym typeface="+mn-ea"/>
              </a:rPr>
              <a:t>Returns all &lt;script&gt; elements 	</a:t>
            </a:r>
            <a:endParaRPr lang="en-US" dirty="0"/>
          </a:p>
          <a:p>
            <a:r>
              <a:rPr lang="en-US" dirty="0" err="1">
                <a:sym typeface="+mn-ea"/>
              </a:rPr>
              <a:t>document.strictErrorChecking</a:t>
            </a:r>
            <a:r>
              <a:rPr lang="en-US" altLang="en-US" dirty="0">
                <a:sym typeface="+mn-ea"/>
              </a:rPr>
              <a:t>---&gt;R</a:t>
            </a:r>
            <a:r>
              <a:rPr lang="en-US" dirty="0">
                <a:sym typeface="+mn-ea"/>
              </a:rPr>
              <a:t>eturns if error checking is enforced 	</a:t>
            </a:r>
            <a:endParaRPr lang="en-US" dirty="0"/>
          </a:p>
          <a:p>
            <a:r>
              <a:rPr lang="en-US" dirty="0" err="1">
                <a:sym typeface="+mn-ea"/>
              </a:rPr>
              <a:t>document.title</a:t>
            </a:r>
            <a:r>
              <a:rPr lang="en-US" altLang="en-US" dirty="0">
                <a:sym typeface="+mn-ea"/>
              </a:rPr>
              <a:t>--&gt;</a:t>
            </a:r>
            <a:r>
              <a:rPr lang="en-US" dirty="0">
                <a:sym typeface="+mn-ea"/>
              </a:rPr>
              <a:t>Returns the &lt;title&gt; element 	</a:t>
            </a:r>
            <a:endParaRPr lang="en-US" dirty="0"/>
          </a:p>
          <a:p>
            <a:r>
              <a:rPr lang="en-US" dirty="0" err="1">
                <a:sym typeface="+mn-ea"/>
              </a:rPr>
              <a:t>document.URL</a:t>
            </a:r>
            <a:r>
              <a:rPr lang="en-US" altLang="en-US" dirty="0">
                <a:sym typeface="+mn-ea"/>
              </a:rPr>
              <a:t>--&gt;</a:t>
            </a:r>
            <a:r>
              <a:rPr lang="en-US" dirty="0">
                <a:sym typeface="+mn-ea"/>
              </a:rPr>
              <a:t>Returns the complete URL of the document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2512</Words>
  <Application>Microsoft Office PowerPoint</Application>
  <PresentationFormat>Widescreen</PresentationFormat>
  <Paragraphs>289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DOM(Document Object Model)</vt:lpstr>
      <vt:lpstr>DOM Introduction</vt:lpstr>
      <vt:lpstr>PowerPoint Presentation</vt:lpstr>
      <vt:lpstr>HTML DOM</vt:lpstr>
      <vt:lpstr>HTML DOM Methods </vt:lpstr>
      <vt:lpstr>HTML DOM Document</vt:lpstr>
      <vt:lpstr>PowerPoint Presentation</vt:lpstr>
      <vt:lpstr>PowerPoint Presentation</vt:lpstr>
      <vt:lpstr>PowerPoint Presentation</vt:lpstr>
      <vt:lpstr>HTML DOM Elements</vt:lpstr>
      <vt:lpstr>PowerPoint Presentation</vt:lpstr>
      <vt:lpstr>Changing HTML</vt:lpstr>
      <vt:lpstr>Changing CSS</vt:lpstr>
      <vt:lpstr>DOM Animation</vt:lpstr>
      <vt:lpstr>PowerPoint Presentation</vt:lpstr>
      <vt:lpstr>DOM Navigation</vt:lpstr>
      <vt:lpstr>DOM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DOM(Document Object Model)</dc:title>
  <dc:creator>nimisha</dc:creator>
  <cp:lastModifiedBy>Sanjivkumar Patel</cp:lastModifiedBy>
  <cp:revision>88</cp:revision>
  <dcterms:created xsi:type="dcterms:W3CDTF">2024-07-30T06:59:03Z</dcterms:created>
  <dcterms:modified xsi:type="dcterms:W3CDTF">2024-10-18T11:46:21Z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