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3" r:id="rId6"/>
    <p:sldId id="262" r:id="rId7"/>
    <p:sldId id="261" r:id="rId8"/>
    <p:sldId id="260" r:id="rId9"/>
    <p:sldId id="265" r:id="rId10"/>
    <p:sldId id="266" r:id="rId11"/>
    <p:sldId id="264" r:id="rId12"/>
    <p:sldId id="272" r:id="rId13"/>
    <p:sldId id="273" r:id="rId14"/>
    <p:sldId id="274" r:id="rId15"/>
    <p:sldId id="275" r:id="rId16"/>
    <p:sldId id="278" r:id="rId17"/>
    <p:sldId id="279" r:id="rId18"/>
    <p:sldId id="280" r:id="rId19"/>
    <p:sldId id="271" r:id="rId20"/>
    <p:sldId id="270" r:id="rId21"/>
    <p:sldId id="282" r:id="rId22"/>
    <p:sldId id="283" r:id="rId23"/>
    <p:sldId id="284" r:id="rId24"/>
    <p:sldId id="285" r:id="rId25"/>
    <p:sldId id="281" r:id="rId26"/>
    <p:sldId id="287" r:id="rId27"/>
    <p:sldId id="288" r:id="rId28"/>
    <p:sldId id="289" r:id="rId29"/>
    <p:sldId id="290" r:id="rId30"/>
    <p:sldId id="286" r:id="rId31"/>
    <p:sldId id="294" r:id="rId3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66" d="100"/>
          <a:sy n="66" d="100"/>
        </p:scale>
        <p:origin x="632" y="220"/>
      </p:cViewPr>
      <p:guideLst>
        <p:guide orient="horz" pos="2188"/>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10/18/2024</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HTML5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635"/>
            <a:ext cx="11075670" cy="6342380"/>
          </a:xfrm>
        </p:spPr>
        <p:txBody>
          <a:bodyPr>
            <a:normAutofit fontScale="85000" lnSpcReduction="10000"/>
          </a:bodyPr>
          <a:lstStyle/>
          <a:p>
            <a:pPr marL="0" indent="0">
              <a:buNone/>
            </a:pPr>
            <a:r>
              <a:rPr lang="en-US" b="1" dirty="0"/>
              <a:t>HTML5 - New Attribute Syntax</a:t>
            </a:r>
          </a:p>
          <a:p>
            <a:pPr marL="457200" lvl="1" indent="0">
              <a:buNone/>
            </a:pPr>
            <a:r>
              <a:rPr lang="en-US" sz="2800" dirty="0">
                <a:sym typeface="+mn-ea"/>
              </a:rPr>
              <a:t>Type 	           Example</a:t>
            </a:r>
          </a:p>
          <a:p>
            <a:pPr marL="457200" lvl="1" indent="0">
              <a:buNone/>
            </a:pPr>
            <a:r>
              <a:rPr lang="en-US" sz="2330" dirty="0">
                <a:sym typeface="+mn-ea"/>
              </a:rPr>
              <a:t>Empty 	             &lt;input type="text" value="John" disabled&gt;</a:t>
            </a:r>
          </a:p>
          <a:p>
            <a:pPr marL="457200" lvl="1" indent="0">
              <a:buNone/>
            </a:pPr>
            <a:r>
              <a:rPr lang="en-US" sz="2330" dirty="0">
                <a:sym typeface="+mn-ea"/>
              </a:rPr>
              <a:t>Unquoted                &lt;input type="text" value=John&gt;</a:t>
            </a:r>
          </a:p>
          <a:p>
            <a:pPr marL="457200" lvl="1" indent="0">
              <a:buNone/>
            </a:pPr>
            <a:r>
              <a:rPr lang="en-US" sz="2330" dirty="0">
                <a:sym typeface="+mn-ea"/>
              </a:rPr>
              <a:t>Double-quoted        &lt;input type="text" value="John Doe"&gt;</a:t>
            </a:r>
          </a:p>
          <a:p>
            <a:pPr marL="457200" lvl="1" indent="0">
              <a:buNone/>
            </a:pPr>
            <a:r>
              <a:rPr lang="en-US" sz="2330" dirty="0">
                <a:sym typeface="+mn-ea"/>
              </a:rPr>
              <a:t>Single-quoted         &lt;input type="text" value='John Doe'&gt;</a:t>
            </a:r>
            <a:endParaRPr lang="en-US" sz="2330" dirty="0"/>
          </a:p>
          <a:p>
            <a:pPr marL="914400" lvl="2" indent="0">
              <a:buNone/>
            </a:pPr>
            <a:endParaRPr lang="en-US" b="1" dirty="0"/>
          </a:p>
          <a:p>
            <a:r>
              <a:rPr lang="en-US" dirty="0">
                <a:sym typeface="+mn-ea"/>
              </a:rPr>
              <a:t>In HTML5, all four syntaxes may be used, depending on what is needed for the attribute.</a:t>
            </a:r>
            <a:endParaRPr lang="en-US" dirty="0"/>
          </a:p>
          <a:p>
            <a:pPr marL="0" indent="0">
              <a:buNone/>
            </a:pPr>
            <a:r>
              <a:rPr lang="en-US" b="1" dirty="0"/>
              <a:t>HTML5 Graphics</a:t>
            </a:r>
          </a:p>
          <a:p>
            <a:pPr marL="457200" lvl="1" indent="0">
              <a:buNone/>
            </a:pPr>
            <a:r>
              <a:rPr lang="en-US" sz="2800" dirty="0">
                <a:sym typeface="+mn-ea"/>
              </a:rPr>
              <a:t>&lt;canvas&gt;     Draw graphics, on the fly, via scripting (usually JavaScript)</a:t>
            </a:r>
            <a:endParaRPr lang="en-US" sz="2800" dirty="0"/>
          </a:p>
          <a:p>
            <a:pPr marL="457200" lvl="1" indent="0">
              <a:buNone/>
            </a:pPr>
            <a:r>
              <a:rPr lang="en-US" sz="2800" dirty="0">
                <a:sym typeface="+mn-ea"/>
              </a:rPr>
              <a:t>&lt;</a:t>
            </a:r>
            <a:r>
              <a:rPr lang="en-US" sz="2800" dirty="0" err="1">
                <a:sym typeface="+mn-ea"/>
              </a:rPr>
              <a:t>svg</a:t>
            </a:r>
            <a:r>
              <a:rPr lang="en-US" sz="2800" dirty="0">
                <a:sym typeface="+mn-ea"/>
              </a:rPr>
              <a:t>&gt;          Draw scalable vector graphics</a:t>
            </a:r>
            <a:endParaRPr lang="en-US" b="1" dirty="0"/>
          </a:p>
          <a:p>
            <a:pPr marL="0" indent="0">
              <a:buNone/>
            </a:pPr>
            <a:r>
              <a:rPr lang="en-US" b="1" dirty="0"/>
              <a:t>New Media Elements</a:t>
            </a:r>
          </a:p>
          <a:p>
            <a:pPr marL="457200" lvl="1" indent="0">
              <a:buNone/>
            </a:pPr>
            <a:r>
              <a:rPr lang="en-US" dirty="0"/>
              <a:t>&lt;audio&gt; 	Defines sound content</a:t>
            </a:r>
          </a:p>
          <a:p>
            <a:pPr marL="457200" lvl="1" indent="0">
              <a:buNone/>
            </a:pPr>
            <a:r>
              <a:rPr lang="en-US" dirty="0"/>
              <a:t>&lt;embed&gt;    Defines a container for an external (non-HTML) application</a:t>
            </a:r>
          </a:p>
          <a:p>
            <a:pPr marL="457200" lvl="1" indent="0">
              <a:buNone/>
            </a:pPr>
            <a:r>
              <a:rPr lang="en-US" dirty="0"/>
              <a:t>&lt;source&gt; 	Defines multiple media resources for media elements (&lt;video&gt; and &lt;audio&gt;)</a:t>
            </a:r>
          </a:p>
          <a:p>
            <a:pPr marL="457200" lvl="1" indent="0">
              <a:buNone/>
            </a:pPr>
            <a:r>
              <a:rPr lang="en-US" dirty="0"/>
              <a:t>&lt;track&gt; 	Defines text tracks for media elements (&lt;video&gt; and &lt;audio&gt;)</a:t>
            </a:r>
          </a:p>
          <a:p>
            <a:pPr marL="457200" lvl="1" indent="0">
              <a:buNone/>
            </a:pPr>
            <a:r>
              <a:rPr lang="en-US" dirty="0"/>
              <a:t>&lt;video&gt; 	Defines video or movie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145"/>
            <a:ext cx="10515600" cy="761365"/>
          </a:xfrm>
        </p:spPr>
        <p:txBody>
          <a:bodyPr/>
          <a:lstStyle/>
          <a:p>
            <a:r>
              <a:rPr lang="en-US"/>
              <a:t>Semantic Elements</a:t>
            </a:r>
          </a:p>
        </p:txBody>
      </p:sp>
      <p:sp>
        <p:nvSpPr>
          <p:cNvPr id="3" name="Content Placeholder 2"/>
          <p:cNvSpPr>
            <a:spLocks noGrp="1"/>
          </p:cNvSpPr>
          <p:nvPr>
            <p:ph idx="1"/>
          </p:nvPr>
        </p:nvSpPr>
        <p:spPr>
          <a:xfrm>
            <a:off x="838200" y="905510"/>
            <a:ext cx="10515600" cy="5271770"/>
          </a:xfrm>
        </p:spPr>
        <p:txBody>
          <a:bodyPr>
            <a:normAutofit fontScale="90000" lnSpcReduction="10000"/>
          </a:bodyPr>
          <a:lstStyle/>
          <a:p>
            <a:r>
              <a:rPr lang="en-US" altLang="en-US"/>
              <a:t>D</a:t>
            </a:r>
            <a:r>
              <a:rPr lang="en-US"/>
              <a:t>escribes its meaning to both the browser and the developer.</a:t>
            </a:r>
          </a:p>
          <a:p>
            <a:r>
              <a:rPr lang="en-US"/>
              <a:t>Examples of non-semantic elements: &lt;div&gt; and &lt;span&gt; - Tells nothing about its content.</a:t>
            </a:r>
          </a:p>
          <a:p>
            <a:r>
              <a:rPr lang="en-US"/>
              <a:t>Examples of semantic elements: &lt;form&gt;, &lt;table&gt;, and &lt;article&gt; - Clearly defines its content.</a:t>
            </a:r>
          </a:p>
          <a:p>
            <a:pPr marL="0" indent="0">
              <a:buNone/>
            </a:pPr>
            <a:r>
              <a:rPr lang="en-US" b="1"/>
              <a:t>HTML5 &lt;section&gt; Element</a:t>
            </a:r>
            <a:endParaRPr lang="en-US"/>
          </a:p>
          <a:p>
            <a:r>
              <a:rPr lang="en-US"/>
              <a:t>The &lt;section&gt; element defines a section in a document.</a:t>
            </a:r>
          </a:p>
          <a:p>
            <a:r>
              <a:rPr lang="en-US"/>
              <a:t>A home page could normally be split into sections for introduction, content, and contact information.</a:t>
            </a:r>
          </a:p>
          <a:p>
            <a:pPr marL="457200" lvl="1" indent="0">
              <a:buNone/>
            </a:pPr>
            <a:r>
              <a:rPr lang="en-US"/>
              <a:t> &lt;section&gt;</a:t>
            </a:r>
          </a:p>
          <a:p>
            <a:pPr marL="457200" lvl="1" indent="0">
              <a:buNone/>
            </a:pPr>
            <a:r>
              <a:rPr lang="en-US"/>
              <a:t>  &lt;h1&gt;WWF&lt;/h1&gt;</a:t>
            </a:r>
          </a:p>
          <a:p>
            <a:pPr marL="457200" lvl="1" indent="0">
              <a:buNone/>
            </a:pPr>
            <a:r>
              <a:rPr lang="en-US"/>
              <a:t>  &lt;p&gt;The World Wide Fund for Nature (WWF) is....&lt;/p&gt;</a:t>
            </a:r>
          </a:p>
          <a:p>
            <a:pPr marL="457200" lvl="1" indent="0">
              <a:buNone/>
            </a:pPr>
            <a:r>
              <a:rPr lang="en-US"/>
              <a:t>&lt;/section&gt; </a:t>
            </a:r>
          </a:p>
          <a:p>
            <a:pPr marL="457200" lvl="1"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8280"/>
            <a:ext cx="10515600" cy="5969000"/>
          </a:xfrm>
        </p:spPr>
        <p:txBody>
          <a:bodyPr>
            <a:normAutofit fontScale="97500"/>
          </a:bodyPr>
          <a:lstStyle/>
          <a:p>
            <a:pPr marL="0" indent="0">
              <a:buNone/>
            </a:pPr>
            <a:r>
              <a:rPr lang="en-US" b="1"/>
              <a:t>HTML5 &lt;article&gt; Element</a:t>
            </a:r>
          </a:p>
          <a:p>
            <a:r>
              <a:rPr lang="en-US"/>
              <a:t>The &lt;article&gt; element specifies independent, self-contained content.</a:t>
            </a:r>
          </a:p>
          <a:p>
            <a:r>
              <a:rPr lang="en-US"/>
              <a:t>An article should make sense on its own, and it should be possible to read it independently from the rest of the web site.</a:t>
            </a:r>
          </a:p>
          <a:p>
            <a:r>
              <a:rPr lang="en-US"/>
              <a:t>Examples of where an &lt;article&gt; element can be used:</a:t>
            </a:r>
          </a:p>
          <a:p>
            <a:r>
              <a:rPr lang="en-US"/>
              <a:t>    Forum post</a:t>
            </a:r>
          </a:p>
          <a:p>
            <a:r>
              <a:rPr lang="en-US"/>
              <a:t>    Blog post</a:t>
            </a:r>
          </a:p>
          <a:p>
            <a:r>
              <a:rPr lang="en-US"/>
              <a:t>    Newspaper article</a:t>
            </a:r>
          </a:p>
          <a:p>
            <a:pPr lvl="1">
              <a:buNone/>
            </a:pPr>
            <a:r>
              <a:rPr lang="en-US"/>
              <a:t> &lt;article&gt;</a:t>
            </a:r>
          </a:p>
          <a:p>
            <a:pPr marL="457200" lvl="1" indent="0">
              <a:buNone/>
            </a:pPr>
            <a:r>
              <a:rPr lang="en-US"/>
              <a:t>     &lt;h1&gt;What Does WWF Do?&lt;/h1&gt;</a:t>
            </a:r>
          </a:p>
          <a:p>
            <a:pPr marL="457200" lvl="1" indent="0">
              <a:buNone/>
            </a:pPr>
            <a:r>
              <a:rPr lang="en-US"/>
              <a:t>     &lt;p&gt;WWF's mission is to stop the degradation of our planet's natural environment, and build a future in which humans live in harmony with nature.&lt;/p&gt;</a:t>
            </a:r>
          </a:p>
          <a:p>
            <a:pPr marL="457200" lvl="1" indent="0">
              <a:buNone/>
            </a:pPr>
            <a:r>
              <a:rPr lang="en-US"/>
              <a:t>&lt;/article&gt;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055"/>
            <a:ext cx="10515600" cy="5991225"/>
          </a:xfrm>
        </p:spPr>
        <p:txBody>
          <a:bodyPr>
            <a:normAutofit fontScale="97500"/>
          </a:bodyPr>
          <a:lstStyle/>
          <a:p>
            <a:pPr marL="0" indent="0">
              <a:buNone/>
            </a:pPr>
            <a:r>
              <a:rPr lang="en-US" b="1"/>
              <a:t>HTML5 &lt;header&gt; Element</a:t>
            </a:r>
            <a:endParaRPr lang="en-US"/>
          </a:p>
          <a:p>
            <a:r>
              <a:rPr lang="en-US"/>
              <a:t>The &lt;header&gt; element specifies a header for a document or section.</a:t>
            </a:r>
          </a:p>
          <a:p>
            <a:r>
              <a:rPr lang="en-US"/>
              <a:t>The &lt;header&gt; element should be used as a container for introductory content.</a:t>
            </a:r>
          </a:p>
          <a:p>
            <a:r>
              <a:rPr lang="en-US"/>
              <a:t>You can have several &lt;header&gt; elements in one document.</a:t>
            </a:r>
          </a:p>
          <a:p>
            <a:pPr marL="457200" lvl="1" indent="0">
              <a:buNone/>
            </a:pPr>
            <a:r>
              <a:rPr lang="en-US"/>
              <a:t> &lt;article&gt;</a:t>
            </a:r>
          </a:p>
          <a:p>
            <a:pPr marL="457200" lvl="1" indent="0">
              <a:buNone/>
            </a:pPr>
            <a:r>
              <a:rPr lang="en-US"/>
              <a:t>  &lt;header&gt;</a:t>
            </a:r>
          </a:p>
          <a:p>
            <a:pPr marL="457200" lvl="1" indent="0">
              <a:buNone/>
            </a:pPr>
            <a:r>
              <a:rPr lang="en-US"/>
              <a:t>    &lt;h1&gt;What Does WWF Do?&lt;/h1&gt;</a:t>
            </a:r>
          </a:p>
          <a:p>
            <a:pPr marL="457200" lvl="1" indent="0">
              <a:buNone/>
            </a:pPr>
            <a:r>
              <a:rPr lang="en-US"/>
              <a:t>    &lt;p&gt;WWF's mission:&lt;/p&gt;</a:t>
            </a:r>
          </a:p>
          <a:p>
            <a:pPr marL="457200" lvl="1" indent="0">
              <a:buNone/>
            </a:pPr>
            <a:r>
              <a:rPr lang="en-US"/>
              <a:t>  &lt;/header&gt;</a:t>
            </a:r>
          </a:p>
          <a:p>
            <a:pPr marL="457200" lvl="1" indent="0">
              <a:buNone/>
            </a:pPr>
            <a:r>
              <a:rPr lang="en-US"/>
              <a:t>  &lt;p&gt;WWF's mission is to stop the degradation of our planet's natural environment, and build a future in which humans live in harmony with nature.&lt;/p&gt;</a:t>
            </a:r>
          </a:p>
          <a:p>
            <a:pPr marL="457200" lvl="1" indent="0">
              <a:buNone/>
            </a:pPr>
            <a:r>
              <a:rPr lang="en-US"/>
              <a:t>&lt;/article&gt;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395"/>
            <a:ext cx="11014075" cy="5937885"/>
          </a:xfrm>
        </p:spPr>
        <p:txBody>
          <a:bodyPr>
            <a:normAutofit fontScale="97500"/>
          </a:bodyPr>
          <a:lstStyle/>
          <a:p>
            <a:pPr marL="0" indent="0">
              <a:buNone/>
            </a:pPr>
            <a:r>
              <a:rPr lang="en-US" b="1"/>
              <a:t>HTML5 &lt;footer&gt; Element</a:t>
            </a:r>
            <a:endParaRPr lang="en-US"/>
          </a:p>
          <a:p>
            <a:r>
              <a:rPr lang="en-US"/>
              <a:t>The &lt;footer&gt; element specifies a footer for a document or section.</a:t>
            </a:r>
          </a:p>
          <a:p>
            <a:r>
              <a:rPr lang="en-US"/>
              <a:t>A &lt;footer&gt; element should contain information about its containing element.</a:t>
            </a:r>
          </a:p>
          <a:p>
            <a:r>
              <a:rPr lang="en-US"/>
              <a:t>A footer typically contains the author of the document, copyright information, links to terms of use, contact information, etc.</a:t>
            </a:r>
          </a:p>
          <a:p>
            <a:r>
              <a:rPr lang="en-US"/>
              <a:t>You may have several &lt;footer&gt; elements in one document.</a:t>
            </a:r>
          </a:p>
          <a:p>
            <a:pPr marL="457200" lvl="1" indent="0">
              <a:buNone/>
            </a:pPr>
            <a:r>
              <a:rPr lang="en-US"/>
              <a:t>&lt;footer&gt;</a:t>
            </a:r>
          </a:p>
          <a:p>
            <a:pPr marL="457200" lvl="1" indent="0">
              <a:buNone/>
            </a:pPr>
            <a:r>
              <a:rPr lang="en-US"/>
              <a:t>  &lt;p&gt;Posted by: Hege Refsnes&lt;/p&gt;</a:t>
            </a:r>
          </a:p>
          <a:p>
            <a:pPr marL="457200" lvl="1" indent="0">
              <a:buNone/>
            </a:pPr>
            <a:r>
              <a:rPr lang="en-US"/>
              <a:t>  &lt;p&gt;Contact information: &lt;a </a:t>
            </a:r>
            <a:r>
              <a:rPr lang="en-US" altLang="en-US"/>
              <a:t>h</a:t>
            </a:r>
            <a:r>
              <a:rPr lang="en-US"/>
              <a:t>ref="mailto:someone@example.com"&gt;</a:t>
            </a:r>
          </a:p>
          <a:p>
            <a:pPr marL="457200" lvl="1" indent="0">
              <a:buNone/>
            </a:pPr>
            <a:r>
              <a:rPr lang="en-US"/>
              <a:t>  someone@example.com&lt;/a&gt;.&lt;/p&gt;</a:t>
            </a:r>
          </a:p>
          <a:p>
            <a:pPr marL="457200" lvl="1" indent="0">
              <a:buNone/>
            </a:pPr>
            <a:r>
              <a:rPr lang="en-US"/>
              <a:t>&lt;/footer&gt;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95"/>
            <a:ext cx="11086465" cy="6722110"/>
          </a:xfrm>
        </p:spPr>
        <p:txBody>
          <a:bodyPr>
            <a:normAutofit fontScale="77500" lnSpcReduction="10000"/>
          </a:bodyPr>
          <a:lstStyle/>
          <a:p>
            <a:pPr marL="0" indent="0">
              <a:buNone/>
            </a:pPr>
            <a:r>
              <a:rPr lang="en-US" b="1"/>
              <a:t>HTML5 &lt;nav&gt; Element</a:t>
            </a:r>
          </a:p>
          <a:p>
            <a:r>
              <a:rPr lang="en-US"/>
              <a:t>The &lt;nav&gt; element defines a set of navigation links.</a:t>
            </a:r>
          </a:p>
          <a:p>
            <a:r>
              <a:rPr lang="en-US" b="1"/>
              <a:t>Notice that NOT all links of a document should be inside a &lt;nav&gt; element. The &lt;nav&gt; element is intended only for major block of navigation links.</a:t>
            </a:r>
          </a:p>
          <a:p>
            <a:pPr marL="457200" lvl="1" indent="0">
              <a:buNone/>
            </a:pPr>
            <a:r>
              <a:rPr lang="en-US" sz="2800">
                <a:sym typeface="+mn-ea"/>
              </a:rPr>
              <a:t>&lt;nav&gt;</a:t>
            </a:r>
            <a:endParaRPr lang="en-US" sz="2800"/>
          </a:p>
          <a:p>
            <a:pPr marL="457200" lvl="1" indent="0">
              <a:buNone/>
            </a:pPr>
            <a:r>
              <a:rPr lang="en-US" sz="2800">
                <a:sym typeface="+mn-ea"/>
              </a:rPr>
              <a:t>  &lt;a href="/html/"&gt;HTML&lt;/a&gt; |</a:t>
            </a:r>
            <a:endParaRPr lang="en-US" sz="2800"/>
          </a:p>
          <a:p>
            <a:pPr marL="457200" lvl="1" indent="0">
              <a:buNone/>
            </a:pPr>
            <a:r>
              <a:rPr lang="en-US" sz="2800">
                <a:sym typeface="+mn-ea"/>
              </a:rPr>
              <a:t>  &lt;a href="/css/"&gt;CSS&lt;/a&gt; |</a:t>
            </a:r>
            <a:endParaRPr lang="en-US" sz="2800"/>
          </a:p>
          <a:p>
            <a:pPr marL="457200" lvl="1" indent="0">
              <a:buNone/>
            </a:pPr>
            <a:r>
              <a:rPr lang="en-US" sz="2800">
                <a:sym typeface="+mn-ea"/>
              </a:rPr>
              <a:t>  &lt;a href="/js/"&gt;JavaScript&lt;/a&gt; |</a:t>
            </a:r>
            <a:endParaRPr lang="en-US" sz="2800"/>
          </a:p>
          <a:p>
            <a:pPr marL="457200" lvl="1" indent="0">
              <a:buNone/>
            </a:pPr>
            <a:r>
              <a:rPr lang="en-US" sz="2800">
                <a:sym typeface="+mn-ea"/>
              </a:rPr>
              <a:t>  &lt;a href="/jquery/"&gt;jQuery&lt;/a&gt;</a:t>
            </a:r>
            <a:endParaRPr lang="en-US" sz="2800"/>
          </a:p>
          <a:p>
            <a:pPr marL="457200" lvl="1" indent="0">
              <a:buNone/>
            </a:pPr>
            <a:r>
              <a:rPr lang="en-US" sz="2800">
                <a:sym typeface="+mn-ea"/>
              </a:rPr>
              <a:t>&lt;/nav&gt; </a:t>
            </a:r>
            <a:endParaRPr lang="en-US" b="1"/>
          </a:p>
          <a:p>
            <a:pPr marL="0" indent="0">
              <a:buNone/>
            </a:pPr>
            <a:r>
              <a:rPr lang="en-US" b="1"/>
              <a:t>HTML5 &lt;aside&gt; Element</a:t>
            </a:r>
            <a:endParaRPr lang="en-US"/>
          </a:p>
          <a:p>
            <a:r>
              <a:rPr lang="en-US"/>
              <a:t>The &lt;aside&gt; element defines some content aside from the content it is placed in (like a sidebar).</a:t>
            </a:r>
          </a:p>
          <a:p>
            <a:r>
              <a:rPr lang="en-US"/>
              <a:t>The &lt;aside&gt; content should be related to the surrounding content.</a:t>
            </a:r>
          </a:p>
          <a:p>
            <a:pPr marL="457200" lvl="1" indent="0">
              <a:buNone/>
            </a:pPr>
            <a:r>
              <a:rPr lang="en-US"/>
              <a:t>&lt;p&gt;My family and I visited The Epcot center this summer.&lt;/p&gt;</a:t>
            </a:r>
          </a:p>
          <a:p>
            <a:pPr marL="457200" lvl="1" indent="0">
              <a:buNone/>
            </a:pPr>
            <a:r>
              <a:rPr lang="en-US"/>
              <a:t>&lt;aside&gt;</a:t>
            </a:r>
          </a:p>
          <a:p>
            <a:pPr marL="457200" lvl="1" indent="0">
              <a:buNone/>
            </a:pPr>
            <a:r>
              <a:rPr lang="en-US"/>
              <a:t>  &lt;h4&gt;Epcot Center&lt;/h4&gt;</a:t>
            </a:r>
          </a:p>
          <a:p>
            <a:pPr marL="457200" lvl="1" indent="0">
              <a:buNone/>
            </a:pPr>
            <a:r>
              <a:rPr lang="en-US"/>
              <a:t>  &lt;p&gt;The Epcot Center is a theme park in Disney World, Florida.&lt;/p&gt;</a:t>
            </a:r>
          </a:p>
          <a:p>
            <a:pPr marL="457200" lvl="1" indent="0">
              <a:buNone/>
            </a:pPr>
            <a:r>
              <a:rPr lang="en-US"/>
              <a:t>&lt;/aside&gt; </a:t>
            </a:r>
          </a:p>
          <a:p>
            <a:pPr marL="457200" lvl="1"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013"/>
            <a:ext cx="10515600" cy="5998477"/>
          </a:xfrm>
        </p:spPr>
        <p:txBody>
          <a:bodyPr>
            <a:normAutofit fontScale="67500" lnSpcReduction="20000"/>
          </a:bodyPr>
          <a:lstStyle/>
          <a:p>
            <a:pPr marL="0" indent="0">
              <a:buNone/>
            </a:pPr>
            <a:r>
              <a:rPr lang="en-US" b="1" dirty="0"/>
              <a:t>HTML &lt;summary&gt; Tag</a:t>
            </a:r>
          </a:p>
          <a:p>
            <a:r>
              <a:rPr lang="en-US" dirty="0"/>
              <a:t>The &lt;summary&gt; tag defines a visible heading for the &lt;details&gt; element. The heading can be clicked to view/hide the details.</a:t>
            </a:r>
          </a:p>
          <a:p>
            <a:r>
              <a:rPr lang="en-US" b="1" dirty="0"/>
              <a:t>Note: </a:t>
            </a:r>
            <a:r>
              <a:rPr lang="en-US" dirty="0"/>
              <a:t>The &lt;summary&gt; element should be the first child element of the &lt;details&gt; element.</a:t>
            </a:r>
          </a:p>
          <a:p>
            <a:pPr marL="0" indent="0">
              <a:buNone/>
            </a:pPr>
            <a:r>
              <a:rPr lang="en-US" b="1" dirty="0">
                <a:sym typeface="+mn-ea"/>
              </a:rPr>
              <a:t>HTML &lt;details&gt; Tag</a:t>
            </a:r>
          </a:p>
          <a:p>
            <a:r>
              <a:rPr lang="en-US" dirty="0"/>
              <a:t>The &lt;details&gt; tag specifies additional details that the user can view or hide on demand.</a:t>
            </a:r>
          </a:p>
          <a:p>
            <a:r>
              <a:rPr lang="en-US" dirty="0"/>
              <a:t>The &lt;details&gt; tag can be used to create an interactive widget that the user can open and close. Any sort of content can be put inside the &lt;details&gt; tag.</a:t>
            </a:r>
          </a:p>
          <a:p>
            <a:r>
              <a:rPr lang="en-US" dirty="0"/>
              <a:t>The content of a &lt;details&gt; element should not be visible unless the open attribute is set.</a:t>
            </a:r>
            <a:endParaRPr lang="en-US" b="1" dirty="0">
              <a:sym typeface="+mn-ea"/>
            </a:endParaRPr>
          </a:p>
          <a:p>
            <a:pPr marL="457200" lvl="1" indent="0">
              <a:buNone/>
            </a:pPr>
            <a:r>
              <a:rPr lang="en-US" dirty="0"/>
              <a:t> &lt;details&gt;</a:t>
            </a:r>
          </a:p>
          <a:p>
            <a:pPr marL="457200" lvl="1" indent="0">
              <a:buNone/>
            </a:pPr>
            <a:r>
              <a:rPr lang="en-US" dirty="0"/>
              <a:t>  &lt;summary&gt;Copyright 1999-2018.&lt;/summary&gt;</a:t>
            </a:r>
          </a:p>
          <a:p>
            <a:pPr marL="457200" lvl="1" indent="0">
              <a:buNone/>
            </a:pPr>
            <a:r>
              <a:rPr lang="en-US" dirty="0"/>
              <a:t>  &lt;p&gt; - by </a:t>
            </a:r>
            <a:r>
              <a:rPr lang="en-US" dirty="0" err="1"/>
              <a:t>Refsnes</a:t>
            </a:r>
            <a:r>
              <a:rPr lang="en-US" dirty="0"/>
              <a:t> Data. All Rights Reserved.&lt;/p&gt;</a:t>
            </a:r>
          </a:p>
          <a:p>
            <a:pPr marL="457200" lvl="1" indent="0">
              <a:buNone/>
            </a:pPr>
            <a:r>
              <a:rPr lang="en-US" dirty="0"/>
              <a:t>  &lt;p&gt;All content and graphics on this web site are the property of the company </a:t>
            </a:r>
            <a:r>
              <a:rPr lang="en-US" dirty="0" err="1"/>
              <a:t>Refsnes</a:t>
            </a:r>
            <a:r>
              <a:rPr lang="en-US" dirty="0"/>
              <a:t> Data.&lt;/p&gt;</a:t>
            </a:r>
          </a:p>
          <a:p>
            <a:pPr marL="457200" lvl="1" indent="0">
              <a:buNone/>
            </a:pPr>
            <a:r>
              <a:rPr lang="en-US" dirty="0"/>
              <a:t>&lt;/details&gt; </a:t>
            </a:r>
            <a:endParaRPr lang="en-US" b="1" dirty="0">
              <a:sym typeface="+mn-ea"/>
            </a:endParaRPr>
          </a:p>
          <a:p>
            <a:pPr marL="0" indent="0">
              <a:buNone/>
            </a:pPr>
            <a:r>
              <a:rPr lang="en-US" altLang="en-US" b="1" dirty="0">
                <a:sym typeface="+mn-ea"/>
              </a:rPr>
              <a:t>&lt;details&gt; tag </a:t>
            </a:r>
            <a:r>
              <a:rPr lang="en-US" b="1" dirty="0">
                <a:sym typeface="+mn-ea"/>
              </a:rPr>
              <a:t>Attributes</a:t>
            </a:r>
          </a:p>
          <a:p>
            <a:pPr marL="0" indent="0">
              <a:buNone/>
            </a:pPr>
            <a:r>
              <a:rPr lang="en-US" altLang="en-US" dirty="0">
                <a:sym typeface="+mn-ea"/>
              </a:rPr>
              <a:t>	</a:t>
            </a:r>
            <a:r>
              <a:rPr lang="en-US" dirty="0">
                <a:sym typeface="+mn-ea"/>
              </a:rPr>
              <a:t>open 	Specifies that the details should be visible (open) to the user</a:t>
            </a:r>
          </a:p>
          <a:p>
            <a:r>
              <a:rPr lang="en-US" dirty="0">
                <a:sym typeface="+mn-ea"/>
              </a:rPr>
              <a:t>The open attribute is a </a:t>
            </a:r>
            <a:r>
              <a:rPr lang="en-US" dirty="0" err="1">
                <a:sym typeface="+mn-ea"/>
              </a:rPr>
              <a:t>boolean</a:t>
            </a:r>
            <a:r>
              <a:rPr lang="en-US" dirty="0">
                <a:sym typeface="+mn-ea"/>
              </a:rPr>
              <a:t> attribute.</a:t>
            </a:r>
          </a:p>
          <a:p>
            <a:r>
              <a:rPr lang="en-US" dirty="0">
                <a:sym typeface="+mn-ea"/>
              </a:rPr>
              <a:t>When present, it specifies that the details should be visible (open) to the user.</a:t>
            </a:r>
          </a:p>
          <a:p>
            <a:pPr marL="0" indent="0">
              <a:buNone/>
            </a:pPr>
            <a:r>
              <a:rPr lang="en-US" altLang="en-US" dirty="0">
                <a:sym typeface="+mn-ea"/>
              </a:rPr>
              <a:t>	</a:t>
            </a:r>
            <a:r>
              <a:rPr lang="en-US" dirty="0">
                <a:sym typeface="+mn-ea"/>
              </a:rPr>
              <a:t>&lt;details open&gt; </a:t>
            </a:r>
          </a:p>
          <a:p>
            <a:pPr marL="0" indent="0">
              <a:buNone/>
            </a:pPr>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635"/>
            <a:ext cx="11141075" cy="5922645"/>
          </a:xfrm>
        </p:spPr>
        <p:txBody>
          <a:bodyPr>
            <a:normAutofit fontScale="97500"/>
          </a:bodyPr>
          <a:lstStyle/>
          <a:p>
            <a:pPr marL="0" indent="0">
              <a:buNone/>
            </a:pPr>
            <a:r>
              <a:rPr lang="en-US" b="1" dirty="0"/>
              <a:t>HTML &lt;main&gt; Tag</a:t>
            </a:r>
            <a:endParaRPr lang="en-US" dirty="0"/>
          </a:p>
          <a:p>
            <a:r>
              <a:rPr lang="en-US" dirty="0"/>
              <a:t>The &lt;main&gt; tag specifies the main content of a document.</a:t>
            </a:r>
          </a:p>
          <a:p>
            <a:r>
              <a:rPr lang="en-US" dirty="0"/>
              <a:t>The content inside the &lt;main&gt; element should be unique to the document. It should not contain any content that is repeated across documents such as sidebars, navigation links, copyright information, site logos, and search forms.</a:t>
            </a:r>
          </a:p>
          <a:p>
            <a:r>
              <a:rPr lang="en-US" b="1" dirty="0"/>
              <a:t>Note</a:t>
            </a:r>
            <a:r>
              <a:rPr lang="en-US" dirty="0"/>
              <a:t>: </a:t>
            </a:r>
            <a:r>
              <a:rPr lang="en-US" dirty="0">
                <a:highlight>
                  <a:srgbClr val="00FFFF"/>
                </a:highlight>
              </a:rPr>
              <a:t>There must not be more than one &lt;main&gt; element in a document. The &lt;main&gt; element must NOT be a descendant of an &lt;article&gt;, &lt;aside&gt;, &lt;footer&gt;, &lt;header&gt;, or &lt;nav&gt; element.</a:t>
            </a:r>
          </a:p>
          <a:p>
            <a:pPr marL="457200" lvl="1" indent="0">
              <a:buNone/>
            </a:pPr>
            <a:r>
              <a:rPr lang="en-US" dirty="0"/>
              <a:t>&lt;main&gt;</a:t>
            </a:r>
          </a:p>
          <a:p>
            <a:pPr marL="457200" lvl="1" indent="0">
              <a:buNone/>
            </a:pPr>
            <a:r>
              <a:rPr lang="en-US" dirty="0"/>
              <a:t>  &lt;h1&gt;Web Browsers&lt;/h1&gt;</a:t>
            </a:r>
          </a:p>
          <a:p>
            <a:pPr marL="457200" lvl="1" indent="0">
              <a:buNone/>
            </a:pPr>
            <a:r>
              <a:rPr lang="en-US" dirty="0"/>
              <a:t>  &lt;p&gt;Google Chrome, Firefox, and Internet Explorer are the most used browsers today.&lt;/p&gt;</a:t>
            </a:r>
          </a:p>
          <a:p>
            <a:pPr marL="457200" lvl="1" indent="0">
              <a:buNone/>
            </a:pPr>
            <a:r>
              <a:rPr lang="en-US" altLang="en-US" dirty="0"/>
              <a:t>&lt;/main&gt;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425"/>
            <a:ext cx="10515600" cy="5824855"/>
          </a:xfrm>
        </p:spPr>
        <p:txBody>
          <a:bodyPr>
            <a:normAutofit fontScale="75000" lnSpcReduction="20000"/>
          </a:bodyPr>
          <a:lstStyle/>
          <a:p>
            <a:pPr marL="0" indent="0">
              <a:buNone/>
            </a:pPr>
            <a:r>
              <a:rPr lang="en-US" b="1" dirty="0"/>
              <a:t>HTML &lt;mark&gt; Tag</a:t>
            </a:r>
            <a:endParaRPr lang="en-US" dirty="0"/>
          </a:p>
          <a:p>
            <a:r>
              <a:rPr lang="en-US" dirty="0"/>
              <a:t>The &lt;mark&gt; tag defines marked text.</a:t>
            </a:r>
          </a:p>
          <a:p>
            <a:r>
              <a:rPr lang="en-US" dirty="0"/>
              <a:t>Use the &lt;mark&gt; tag if you want to highlight parts of your text.</a:t>
            </a:r>
          </a:p>
          <a:p>
            <a:pPr marL="0" indent="0">
              <a:buNone/>
            </a:pPr>
            <a:r>
              <a:rPr lang="en-US" altLang="en-US" dirty="0"/>
              <a:t>	</a:t>
            </a:r>
            <a:r>
              <a:rPr lang="en-US" dirty="0"/>
              <a:t>&lt;p&gt;Do not forget to buy &lt;mark&gt;milk&lt;/mark&gt;&lt;/p&gt; </a:t>
            </a:r>
          </a:p>
          <a:p>
            <a:r>
              <a:rPr lang="en-US" dirty="0"/>
              <a:t>Most browsers will display the &lt;mark&gt; element with the following default values:</a:t>
            </a:r>
          </a:p>
          <a:p>
            <a:pPr marL="457200" lvl="1" indent="0">
              <a:buNone/>
            </a:pPr>
            <a:r>
              <a:rPr lang="en-US" sz="2800" dirty="0">
                <a:highlight>
                  <a:srgbClr val="FFFF00"/>
                </a:highlight>
                <a:sym typeface="+mn-ea"/>
              </a:rPr>
              <a:t>mark {</a:t>
            </a:r>
            <a:endParaRPr lang="en-US" sz="2800" dirty="0">
              <a:highlight>
                <a:srgbClr val="FFFF00"/>
              </a:highlight>
            </a:endParaRPr>
          </a:p>
          <a:p>
            <a:pPr marL="457200" lvl="1" indent="0">
              <a:buNone/>
            </a:pPr>
            <a:r>
              <a:rPr lang="en-US" sz="2800" dirty="0">
                <a:highlight>
                  <a:srgbClr val="FFFF00"/>
                </a:highlight>
                <a:sym typeface="+mn-ea"/>
              </a:rPr>
              <a:t>  background-color: yellow;</a:t>
            </a:r>
            <a:endParaRPr lang="en-US" sz="2800" dirty="0">
              <a:highlight>
                <a:srgbClr val="FFFF00"/>
              </a:highlight>
            </a:endParaRPr>
          </a:p>
          <a:p>
            <a:pPr marL="457200" lvl="1" indent="0">
              <a:buNone/>
            </a:pPr>
            <a:r>
              <a:rPr lang="en-US" sz="2800" dirty="0">
                <a:highlight>
                  <a:srgbClr val="FFFF00"/>
                </a:highlight>
                <a:sym typeface="+mn-ea"/>
              </a:rPr>
              <a:t>  color: black;</a:t>
            </a:r>
            <a:endParaRPr lang="en-US" sz="2800" dirty="0">
              <a:highlight>
                <a:srgbClr val="FFFF00"/>
              </a:highlight>
            </a:endParaRPr>
          </a:p>
          <a:p>
            <a:pPr marL="457200" lvl="1" indent="0">
              <a:buNone/>
            </a:pPr>
            <a:r>
              <a:rPr lang="en-US" sz="2800" dirty="0">
                <a:highlight>
                  <a:srgbClr val="FFFF00"/>
                </a:highlight>
                <a:sym typeface="+mn-ea"/>
              </a:rPr>
              <a:t>}</a:t>
            </a:r>
            <a:endParaRPr lang="en-US" dirty="0">
              <a:highlight>
                <a:srgbClr val="FFFF00"/>
              </a:highlight>
            </a:endParaRPr>
          </a:p>
          <a:p>
            <a:pPr marL="0" indent="0">
              <a:buNone/>
            </a:pPr>
            <a:r>
              <a:rPr lang="en-US" b="1" dirty="0"/>
              <a:t>HTML &lt;time&gt; Tag</a:t>
            </a:r>
          </a:p>
          <a:p>
            <a:r>
              <a:rPr lang="en-US" dirty="0"/>
              <a:t>The &lt;time&gt; tag defines a human-readable date/time.</a:t>
            </a:r>
          </a:p>
          <a:p>
            <a:r>
              <a:rPr lang="en-US" dirty="0"/>
              <a:t>This element can also be used to encode dates and times in a machine-readable way so that user agents can offer to add birthday reminders or scheduled events to the user's calendar, and search engines can produce smarter search results.</a:t>
            </a:r>
          </a:p>
          <a:p>
            <a:r>
              <a:rPr lang="en-US" altLang="en-US" dirty="0"/>
              <a:t>&lt;time&gt; tag </a:t>
            </a:r>
            <a:r>
              <a:rPr lang="en-US" dirty="0"/>
              <a:t>Attributes</a:t>
            </a:r>
          </a:p>
          <a:p>
            <a:r>
              <a:rPr lang="en-US" dirty="0"/>
              <a:t>datetime</a:t>
            </a:r>
            <a:r>
              <a:rPr lang="en-US" altLang="en-US" dirty="0"/>
              <a:t>	</a:t>
            </a:r>
            <a:r>
              <a:rPr lang="en-US" dirty="0">
                <a:highlight>
                  <a:srgbClr val="00FFFF"/>
                </a:highlight>
              </a:rPr>
              <a:t>Represent a machine-readable date/time of the &lt;time&gt; element</a:t>
            </a:r>
          </a:p>
          <a:p>
            <a:pPr marL="457200" lvl="1" indent="0">
              <a:buNone/>
            </a:pPr>
            <a:r>
              <a:rPr lang="en-US" dirty="0"/>
              <a:t> &lt;p&gt;We open at &lt;time&gt;10:00&lt;/time&gt; every morning.&lt;/p&gt;</a:t>
            </a:r>
          </a:p>
          <a:p>
            <a:pPr marL="457200" lvl="1" indent="0">
              <a:buNone/>
            </a:pPr>
            <a:r>
              <a:rPr lang="en-US" dirty="0"/>
              <a:t>&lt;p&gt;I have a date on &lt;time datetime="2008-02-14 20:00"&gt;Valentines day&lt;/time&gt;.&lt;/p&gt; </a:t>
            </a:r>
          </a:p>
          <a:p>
            <a:pPr marL="457200" lvl="1" indent="0">
              <a:buNone/>
            </a:pPr>
            <a:endParaRPr lang="en-US" dirty="0"/>
          </a:p>
          <a:p>
            <a:pPr marL="457200" lvl="1"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150"/>
            <a:ext cx="10996930" cy="6293485"/>
          </a:xfrm>
        </p:spPr>
        <p:txBody>
          <a:bodyPr>
            <a:normAutofit fontScale="80000"/>
          </a:bodyPr>
          <a:lstStyle/>
          <a:p>
            <a:pPr marL="0" indent="0">
              <a:buNone/>
            </a:pPr>
            <a:r>
              <a:rPr lang="en-US" b="1"/>
              <a:t>HTML5 &lt;figure&gt; and &lt;figcaption&gt; Elements</a:t>
            </a:r>
          </a:p>
          <a:p>
            <a:r>
              <a:rPr lang="en-US"/>
              <a:t>The purpose of a figure caption is to add a visual explanation to an image.</a:t>
            </a:r>
          </a:p>
          <a:p>
            <a:r>
              <a:rPr lang="en-US"/>
              <a:t>In HTML5, an image and a caption can be grouped together in a &lt;figure&gt; element:</a:t>
            </a:r>
          </a:p>
          <a:p>
            <a:pPr marL="457200" lvl="1" indent="0">
              <a:buNone/>
            </a:pPr>
            <a:r>
              <a:rPr lang="en-US" sz="2800">
                <a:sym typeface="+mn-ea"/>
              </a:rPr>
              <a:t>&lt;figure&gt;</a:t>
            </a:r>
            <a:endParaRPr lang="en-US" sz="2800"/>
          </a:p>
          <a:p>
            <a:pPr marL="457200" lvl="1" indent="0">
              <a:buNone/>
            </a:pPr>
            <a:r>
              <a:rPr lang="en-US" sz="2800">
                <a:sym typeface="+mn-ea"/>
              </a:rPr>
              <a:t>  &lt;img src="pic_trulli.jpg" alt="Trulli"&gt;</a:t>
            </a:r>
            <a:endParaRPr lang="en-US" sz="2800"/>
          </a:p>
          <a:p>
            <a:pPr marL="457200" lvl="1" indent="0">
              <a:buNone/>
            </a:pPr>
            <a:r>
              <a:rPr lang="en-US" sz="2800">
                <a:sym typeface="+mn-ea"/>
              </a:rPr>
              <a:t>  &lt;figcaption&gt;Fig1. - Trulli, Puglia, Italy.&lt;/figcaption&gt;</a:t>
            </a:r>
            <a:endParaRPr lang="en-US" sz="2800"/>
          </a:p>
          <a:p>
            <a:pPr marL="457200" lvl="1" indent="0">
              <a:buNone/>
            </a:pPr>
            <a:r>
              <a:rPr lang="en-US" sz="2800">
                <a:sym typeface="+mn-ea"/>
              </a:rPr>
              <a:t>&lt;/figure&gt; </a:t>
            </a:r>
          </a:p>
          <a:p>
            <a:pPr marL="457200" lvl="1" indent="0">
              <a:buNone/>
            </a:pPr>
            <a:endParaRPr lang="en-US"/>
          </a:p>
          <a:p>
            <a:pPr marL="0" indent="0">
              <a:buNone/>
            </a:pPr>
            <a:r>
              <a:rPr lang="en-US" b="1"/>
              <a:t>Why Semantic Elements?</a:t>
            </a:r>
          </a:p>
          <a:p>
            <a:r>
              <a:rPr lang="en-US"/>
              <a:t>With HTML4, developers used their own id/class names to style elements: header, top, bottom, footer, menu, navigation, main, container, content, article, sidebar, topnav, etc.</a:t>
            </a:r>
          </a:p>
          <a:p>
            <a:r>
              <a:rPr lang="en-US"/>
              <a:t>This made it impossible for search engines to identify the correct web page content.</a:t>
            </a:r>
          </a:p>
          <a:p>
            <a:r>
              <a:rPr lang="en-US"/>
              <a:t>With the new HTML5 elements (&lt;header&gt; &lt;footer&gt; &lt;nav&gt; &lt;section&gt; &lt;article&gt;), this will become easier.</a:t>
            </a:r>
          </a:p>
          <a:p>
            <a:pPr marL="457200" lvl="1"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new in HTML5?</a:t>
            </a:r>
          </a:p>
        </p:txBody>
      </p:sp>
      <p:sp>
        <p:nvSpPr>
          <p:cNvPr id="3" name="Content Placeholder 2"/>
          <p:cNvSpPr>
            <a:spLocks noGrp="1"/>
          </p:cNvSpPr>
          <p:nvPr>
            <p:ph idx="1"/>
          </p:nvPr>
        </p:nvSpPr>
        <p:spPr>
          <a:xfrm>
            <a:off x="838200" y="1374775"/>
            <a:ext cx="10515600" cy="5409565"/>
          </a:xfrm>
        </p:spPr>
        <p:txBody>
          <a:bodyPr>
            <a:normAutofit fontScale="65000" lnSpcReduction="20000"/>
          </a:bodyPr>
          <a:lstStyle/>
          <a:p>
            <a:r>
              <a:rPr lang="en-US" dirty="0"/>
              <a:t>The DOCTYPE declaration for HTML5 is very simple:</a:t>
            </a:r>
          </a:p>
          <a:p>
            <a:pPr marL="0" indent="0">
              <a:buNone/>
            </a:pPr>
            <a:r>
              <a:rPr lang="en-US" altLang="en-US" dirty="0"/>
              <a:t>	</a:t>
            </a:r>
            <a:r>
              <a:rPr lang="en-US" dirty="0">
                <a:highlight>
                  <a:srgbClr val="00FFFF"/>
                </a:highlight>
              </a:rPr>
              <a:t>&lt;!DOCTYPE html&gt;</a:t>
            </a:r>
          </a:p>
          <a:p>
            <a:r>
              <a:rPr lang="en-US" dirty="0"/>
              <a:t>The character encoding (charset) declaration is also very simple:</a:t>
            </a:r>
          </a:p>
          <a:p>
            <a:pPr marL="0" indent="0">
              <a:buNone/>
            </a:pPr>
            <a:r>
              <a:rPr lang="en-US" altLang="en-US" dirty="0"/>
              <a:t>	</a:t>
            </a:r>
            <a:r>
              <a:rPr lang="en-US" dirty="0">
                <a:highlight>
                  <a:srgbClr val="00FFFF"/>
                </a:highlight>
              </a:rPr>
              <a:t>&lt;meta charset="UTF-8"&gt;</a:t>
            </a:r>
          </a:p>
          <a:p>
            <a:pPr marL="0" indent="0">
              <a:buNone/>
            </a:pPr>
            <a:r>
              <a:rPr lang="en-US" altLang="en-US" b="1" dirty="0"/>
              <a:t>HTML5 Example:</a:t>
            </a:r>
            <a:endParaRPr lang="en-US" dirty="0"/>
          </a:p>
          <a:p>
            <a:pPr marL="0" indent="0">
              <a:buNone/>
            </a:pPr>
            <a:r>
              <a:rPr lang="en-US" dirty="0"/>
              <a:t>  &lt;!DOCTYPE html&gt;</a:t>
            </a:r>
          </a:p>
          <a:p>
            <a:pPr marL="0" indent="0">
              <a:buNone/>
            </a:pPr>
            <a:r>
              <a:rPr lang="en-US" dirty="0"/>
              <a:t>  &lt;html&gt;</a:t>
            </a:r>
          </a:p>
          <a:p>
            <a:pPr marL="0" indent="0">
              <a:buNone/>
            </a:pPr>
            <a:r>
              <a:rPr lang="en-US" dirty="0"/>
              <a:t>  &lt;head&gt;</a:t>
            </a:r>
          </a:p>
          <a:p>
            <a:pPr marL="0" indent="0">
              <a:buNone/>
            </a:pPr>
            <a:r>
              <a:rPr lang="en-US" dirty="0"/>
              <a:t>     &lt;meta charset="UTF-8"&gt;</a:t>
            </a:r>
          </a:p>
          <a:p>
            <a:pPr marL="0" indent="0">
              <a:buNone/>
            </a:pPr>
            <a:r>
              <a:rPr lang="en-US" dirty="0"/>
              <a:t>     &lt;title&gt;Page Title&lt;/title&gt;</a:t>
            </a:r>
          </a:p>
          <a:p>
            <a:pPr marL="0" indent="0">
              <a:buNone/>
            </a:pPr>
            <a:r>
              <a:rPr lang="en-US" dirty="0"/>
              <a:t>   &lt;/head&gt;</a:t>
            </a:r>
          </a:p>
          <a:p>
            <a:pPr marL="0" indent="0">
              <a:buNone/>
            </a:pPr>
            <a:r>
              <a:rPr lang="en-US" dirty="0"/>
              <a:t>   &lt;body&gt;</a:t>
            </a:r>
          </a:p>
          <a:p>
            <a:pPr marL="0" indent="0">
              <a:buNone/>
            </a:pPr>
            <a:r>
              <a:rPr lang="en-US" dirty="0"/>
              <a:t>       &lt;h1&gt;This is a Heading&lt;/h1&gt;</a:t>
            </a:r>
          </a:p>
          <a:p>
            <a:pPr marL="0" indent="0">
              <a:buNone/>
            </a:pPr>
            <a:r>
              <a:rPr lang="en-US" dirty="0"/>
              <a:t>       &lt;p&gt;This is a paragraph.&lt;/p&gt;</a:t>
            </a:r>
          </a:p>
          <a:p>
            <a:pPr marL="0" indent="0">
              <a:buNone/>
            </a:pPr>
            <a:r>
              <a:rPr lang="en-US" dirty="0"/>
              <a:t>   &lt;/body&gt;</a:t>
            </a:r>
          </a:p>
          <a:p>
            <a:pPr marL="0" indent="0">
              <a:buNone/>
            </a:pPr>
            <a:r>
              <a:rPr lang="en-US" dirty="0"/>
              <a:t>&lt;/html&gt;</a:t>
            </a:r>
          </a:p>
          <a:p>
            <a:pPr marL="0" indent="0">
              <a:buNone/>
            </a:pPr>
            <a:r>
              <a:rPr lang="en-US" altLang="en-US" b="1" dirty="0"/>
              <a:t>Note:</a:t>
            </a:r>
            <a:r>
              <a:rPr lang="en-US" altLang="en-US" dirty="0"/>
              <a:t> The default character encoding in HTML5 is UTF-8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700405"/>
          </a:xfrm>
        </p:spPr>
        <p:txBody>
          <a:bodyPr>
            <a:normAutofit fontScale="90000"/>
          </a:bodyPr>
          <a:lstStyle/>
          <a:p>
            <a:r>
              <a:rPr lang="en-US"/>
              <a:t>Setting The Viewport</a:t>
            </a:r>
          </a:p>
        </p:txBody>
      </p:sp>
      <p:sp>
        <p:nvSpPr>
          <p:cNvPr id="3" name="Content Placeholder 2"/>
          <p:cNvSpPr>
            <a:spLocks noGrp="1"/>
          </p:cNvSpPr>
          <p:nvPr>
            <p:ph idx="1"/>
          </p:nvPr>
        </p:nvSpPr>
        <p:spPr>
          <a:xfrm>
            <a:off x="838200" y="905510"/>
            <a:ext cx="10515600" cy="5271770"/>
          </a:xfrm>
        </p:spPr>
        <p:txBody>
          <a:bodyPr>
            <a:normAutofit fontScale="97500"/>
          </a:bodyPr>
          <a:lstStyle/>
          <a:p>
            <a:r>
              <a:rPr lang="en-US" dirty="0"/>
              <a:t>The viewport is the user's visible area of a web page. It varies with the device, and will be smaller on a mobile phone than on a computer screen.</a:t>
            </a:r>
          </a:p>
          <a:p>
            <a:pPr marL="0" indent="0">
              <a:buNone/>
            </a:pPr>
            <a:r>
              <a:rPr lang="en-US" dirty="0">
                <a:highlight>
                  <a:srgbClr val="00FFFF"/>
                </a:highlight>
              </a:rPr>
              <a:t>&lt;meta name="viewport" content="width=device-width, initial-scale=1.0"&gt;</a:t>
            </a:r>
          </a:p>
          <a:p>
            <a:r>
              <a:rPr lang="en-US" dirty="0"/>
              <a:t>A &lt;meta&gt; viewport element gives the browser instructions on how to control the page's dimensions and scaling.</a:t>
            </a:r>
          </a:p>
          <a:p>
            <a:r>
              <a:rPr lang="en-US" dirty="0"/>
              <a:t>The width=device-width part sets the width of the page to follow the screen-width of the device (which will vary depending on the device).</a:t>
            </a:r>
          </a:p>
          <a:p>
            <a:r>
              <a:rPr lang="en-US" dirty="0"/>
              <a:t>The initial-scale=1.0 part sets the initial zoom level when the page is first loaded by the browser.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945" y="156845"/>
            <a:ext cx="10515600" cy="774065"/>
          </a:xfrm>
        </p:spPr>
        <p:txBody>
          <a:bodyPr/>
          <a:lstStyle/>
          <a:p>
            <a:r>
              <a:rPr lang="en-US" altLang="en-US"/>
              <a:t>HTML Graphics</a:t>
            </a:r>
          </a:p>
        </p:txBody>
      </p:sp>
      <p:sp>
        <p:nvSpPr>
          <p:cNvPr id="3" name="Content Placeholder 2"/>
          <p:cNvSpPr>
            <a:spLocks noGrp="1"/>
          </p:cNvSpPr>
          <p:nvPr>
            <p:ph idx="1"/>
          </p:nvPr>
        </p:nvSpPr>
        <p:spPr>
          <a:xfrm>
            <a:off x="838200" y="930910"/>
            <a:ext cx="10515600" cy="5712460"/>
          </a:xfrm>
        </p:spPr>
        <p:txBody>
          <a:bodyPr>
            <a:noAutofit/>
          </a:bodyPr>
          <a:lstStyle/>
          <a:p>
            <a:pPr marL="0" indent="0">
              <a:buNone/>
            </a:pPr>
            <a:r>
              <a:rPr lang="en-US" sz="1800" b="1" dirty="0"/>
              <a:t>HTML5 Canvas</a:t>
            </a:r>
          </a:p>
          <a:p>
            <a:r>
              <a:rPr lang="en-US" sz="1800" dirty="0"/>
              <a:t>The HTML &lt;canvas&gt; element is used to draw graphics on a web page </a:t>
            </a:r>
            <a:r>
              <a:rPr lang="en-US" altLang="en-US" sz="1800" dirty="0"/>
              <a:t>via </a:t>
            </a:r>
            <a:r>
              <a:rPr lang="en-US" altLang="en-US" sz="1800" dirty="0" err="1"/>
              <a:t>javascript</a:t>
            </a:r>
            <a:r>
              <a:rPr lang="en-US" altLang="en-US" sz="1800" dirty="0"/>
              <a:t>.</a:t>
            </a:r>
          </a:p>
          <a:p>
            <a:r>
              <a:rPr lang="en-US" altLang="en-US" sz="1800" dirty="0"/>
              <a:t>The &lt;canvas&gt; element is only a container for graphics. You must use JavaScript to actually draw the graphics.</a:t>
            </a:r>
          </a:p>
          <a:p>
            <a:r>
              <a:rPr lang="en-US" altLang="en-US" sz="1800" dirty="0">
                <a:highlight>
                  <a:srgbClr val="00FFFF"/>
                </a:highlight>
              </a:rPr>
              <a:t>Canvas has several methods for drawing paths, boxes, circles, text, and adding images.</a:t>
            </a:r>
          </a:p>
          <a:p>
            <a:r>
              <a:rPr lang="en-US" altLang="en-US" sz="1800" dirty="0"/>
              <a:t>A canvas is a rectangular area on an HTML page. By default, a canvas has no border and no content.</a:t>
            </a:r>
          </a:p>
          <a:p>
            <a:pPr marL="0" indent="0">
              <a:buNone/>
            </a:pPr>
            <a:r>
              <a:rPr lang="en-US" altLang="en-US" sz="1800" dirty="0"/>
              <a:t>	&lt;canvas id="</a:t>
            </a:r>
            <a:r>
              <a:rPr lang="en-US" altLang="en-US" sz="1800" dirty="0" err="1"/>
              <a:t>myCanvas</a:t>
            </a:r>
            <a:r>
              <a:rPr lang="en-US" altLang="en-US" sz="1800" dirty="0"/>
              <a:t>" width="200" height="100"&gt;&lt;/canvas&gt;</a:t>
            </a:r>
          </a:p>
          <a:p>
            <a:r>
              <a:rPr lang="en-US" altLang="en-US" sz="1800" b="1" dirty="0"/>
              <a:t>Note</a:t>
            </a:r>
            <a:r>
              <a:rPr lang="en-US" altLang="en-US" sz="1800" dirty="0"/>
              <a:t>: Always specify an id attribute (to be referred to in a script), and a width and height attribute to define the size of the canvas. To add a border, use the style attribute.</a:t>
            </a:r>
          </a:p>
          <a:p>
            <a:pPr marL="457200" lvl="1" indent="0">
              <a:buNone/>
            </a:pPr>
            <a:r>
              <a:rPr lang="en-US" altLang="en-US" sz="1800" dirty="0">
                <a:sym typeface="+mn-ea"/>
              </a:rPr>
              <a:t>&lt;canvas id="</a:t>
            </a:r>
            <a:r>
              <a:rPr lang="en-US" altLang="en-US" sz="1800" dirty="0" err="1">
                <a:sym typeface="+mn-ea"/>
              </a:rPr>
              <a:t>myCanvas</a:t>
            </a:r>
            <a:r>
              <a:rPr lang="en-US" altLang="en-US" sz="1800" dirty="0">
                <a:sym typeface="+mn-ea"/>
              </a:rPr>
              <a:t>" width="200" height="100" style="border:1px solid #000000;"&gt;</a:t>
            </a:r>
            <a:endParaRPr lang="en-US" altLang="en-US" sz="1800" dirty="0"/>
          </a:p>
          <a:p>
            <a:pPr marL="457200" lvl="1" indent="0">
              <a:buNone/>
            </a:pPr>
            <a:r>
              <a:rPr lang="en-US" altLang="en-US" sz="1800" dirty="0">
                <a:sym typeface="+mn-ea"/>
              </a:rPr>
              <a:t>&lt;/canvas&gt;</a:t>
            </a:r>
            <a:endParaRPr lang="en-US" altLang="en-US" sz="1800" dirty="0"/>
          </a:p>
          <a:p>
            <a:pPr marL="0" indent="0">
              <a:buNone/>
            </a:pPr>
            <a:r>
              <a:rPr lang="en-US" altLang="en-US" sz="1800" b="1" dirty="0">
                <a:sym typeface="+mn-ea"/>
              </a:rPr>
              <a:t>What is SVG?</a:t>
            </a:r>
          </a:p>
          <a:p>
            <a:r>
              <a:rPr lang="en-US" altLang="en-US" sz="1800" dirty="0">
                <a:sym typeface="+mn-ea"/>
              </a:rPr>
              <a:t>SVG stands for Scalable Vector Graphics</a:t>
            </a:r>
          </a:p>
          <a:p>
            <a:r>
              <a:rPr lang="en-US" altLang="en-US" sz="1800" dirty="0">
                <a:sym typeface="+mn-ea"/>
              </a:rPr>
              <a:t>SVG is used to define graphics for the Web</a:t>
            </a:r>
          </a:p>
          <a:p>
            <a:r>
              <a:rPr lang="en-US" altLang="en-US" sz="1800" dirty="0">
                <a:sym typeface="+mn-ea"/>
              </a:rPr>
              <a:t>SVG is a W3C recommendation</a:t>
            </a:r>
            <a:endParaRPr lang="en-US" altLang="en-US" sz="1800" dirty="0"/>
          </a:p>
          <a:p>
            <a:endParaRPr lang="en-US" altLang="en-US" sz="1800" dirty="0"/>
          </a:p>
          <a:p>
            <a:pPr marL="457200" lvl="1" indent="0">
              <a:buNone/>
            </a:pPr>
            <a:r>
              <a:rPr lang="en-US" altLang="en-US" sz="18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85" y="119380"/>
            <a:ext cx="11613515" cy="6627929"/>
          </a:xfrm>
        </p:spPr>
        <p:txBody>
          <a:bodyPr>
            <a:normAutofit fontScale="85000" lnSpcReduction="20000"/>
          </a:bodyPr>
          <a:lstStyle/>
          <a:p>
            <a:pPr marL="0" indent="0">
              <a:buNone/>
            </a:pPr>
            <a:r>
              <a:rPr lang="en-US" b="1" dirty="0"/>
              <a:t>The HTML &lt;</a:t>
            </a:r>
            <a:r>
              <a:rPr lang="en-US" b="1" dirty="0" err="1"/>
              <a:t>svg</a:t>
            </a:r>
            <a:r>
              <a:rPr lang="en-US" b="1" dirty="0"/>
              <a:t>&gt; Element</a:t>
            </a:r>
            <a:endParaRPr lang="en-US" dirty="0"/>
          </a:p>
          <a:p>
            <a:r>
              <a:rPr lang="en-US" dirty="0"/>
              <a:t>The HTML &lt;</a:t>
            </a:r>
            <a:r>
              <a:rPr lang="en-US" dirty="0" err="1"/>
              <a:t>svg</a:t>
            </a:r>
            <a:r>
              <a:rPr lang="en-US" dirty="0"/>
              <a:t>&gt; element is a container for SVG graphics.</a:t>
            </a:r>
          </a:p>
          <a:p>
            <a:r>
              <a:rPr lang="en-US" dirty="0"/>
              <a:t>SVG has several methods for drawing paths, boxes, circles, text, and graphic images.</a:t>
            </a:r>
          </a:p>
          <a:p>
            <a:pPr marL="0" indent="0">
              <a:buNone/>
            </a:pPr>
            <a:r>
              <a:rPr lang="en-US" b="1" dirty="0"/>
              <a:t>SVG Circle</a:t>
            </a:r>
            <a:endParaRPr lang="en-US" dirty="0"/>
          </a:p>
          <a:p>
            <a:pPr marL="457200" lvl="1" indent="0">
              <a:buNone/>
            </a:pPr>
            <a:r>
              <a:rPr lang="en-US" dirty="0"/>
              <a:t>&lt;</a:t>
            </a:r>
            <a:r>
              <a:rPr lang="en-US" dirty="0" err="1"/>
              <a:t>svg</a:t>
            </a:r>
            <a:r>
              <a:rPr lang="en-US" dirty="0"/>
              <a:t> width="100" height="100"&gt;</a:t>
            </a:r>
          </a:p>
          <a:p>
            <a:pPr marL="457200" lvl="1" indent="0">
              <a:buNone/>
            </a:pPr>
            <a:r>
              <a:rPr lang="en-US" dirty="0">
                <a:highlight>
                  <a:srgbClr val="FF00FF"/>
                </a:highlight>
              </a:rPr>
              <a:t>  &lt;circle cx="50" cy="50" r="40" stroke="green" stroke-width="4" fill="yellow" /&gt;</a:t>
            </a:r>
          </a:p>
          <a:p>
            <a:pPr marL="457200" lvl="1" indent="0">
              <a:buNone/>
            </a:pPr>
            <a:r>
              <a:rPr lang="en-US" dirty="0"/>
              <a:t>&lt;/</a:t>
            </a:r>
            <a:r>
              <a:rPr lang="en-US" dirty="0" err="1"/>
              <a:t>svg</a:t>
            </a:r>
            <a:r>
              <a:rPr lang="en-US" dirty="0"/>
              <a:t>&gt;</a:t>
            </a:r>
          </a:p>
          <a:p>
            <a:pPr marL="0" indent="0">
              <a:buNone/>
            </a:pPr>
            <a:r>
              <a:rPr lang="en-US" b="1" dirty="0"/>
              <a:t>SVG Rectangle</a:t>
            </a:r>
          </a:p>
          <a:p>
            <a:pPr marL="457200" lvl="1" indent="0">
              <a:buNone/>
            </a:pPr>
            <a:r>
              <a:rPr lang="en-US" dirty="0"/>
              <a:t>&lt;</a:t>
            </a:r>
            <a:r>
              <a:rPr lang="en-US" dirty="0" err="1"/>
              <a:t>svg</a:t>
            </a:r>
            <a:r>
              <a:rPr lang="en-US" dirty="0"/>
              <a:t> width="400" height="100"&gt;</a:t>
            </a:r>
          </a:p>
          <a:p>
            <a:pPr marL="457200" lvl="1" indent="0">
              <a:buNone/>
            </a:pPr>
            <a:r>
              <a:rPr lang="en-US" dirty="0"/>
              <a:t>  &lt;</a:t>
            </a:r>
            <a:r>
              <a:rPr lang="en-US" dirty="0" err="1"/>
              <a:t>rect</a:t>
            </a:r>
            <a:r>
              <a:rPr lang="en-US" dirty="0"/>
              <a:t> width="400" height="100" style="</a:t>
            </a:r>
            <a:r>
              <a:rPr lang="en-US" dirty="0" err="1"/>
              <a:t>fill:rgb</a:t>
            </a:r>
            <a:r>
              <a:rPr lang="en-US" dirty="0"/>
              <a:t>(0,0,255);stroke-width:10;stroke:rgb(0,0,0)" /&gt;</a:t>
            </a:r>
          </a:p>
          <a:p>
            <a:pPr marL="457200" lvl="1" indent="0">
              <a:buNone/>
            </a:pPr>
            <a:r>
              <a:rPr lang="en-US" dirty="0"/>
              <a:t>&lt;/</a:t>
            </a:r>
            <a:r>
              <a:rPr lang="en-US" dirty="0" err="1"/>
              <a:t>svg</a:t>
            </a:r>
            <a:r>
              <a:rPr lang="en-US" dirty="0"/>
              <a:t>&gt;</a:t>
            </a:r>
          </a:p>
          <a:p>
            <a:pPr marL="0" indent="0">
              <a:buNone/>
            </a:pPr>
            <a:r>
              <a:rPr lang="en-US" b="1" dirty="0"/>
              <a:t>SVG Rounded Rectangle</a:t>
            </a:r>
          </a:p>
          <a:p>
            <a:pPr marL="457200" lvl="1" indent="0">
              <a:buNone/>
            </a:pPr>
            <a:r>
              <a:rPr lang="en-US" dirty="0"/>
              <a:t>&lt;</a:t>
            </a:r>
            <a:r>
              <a:rPr lang="en-US" dirty="0" err="1"/>
              <a:t>svg</a:t>
            </a:r>
            <a:r>
              <a:rPr lang="en-US" dirty="0"/>
              <a:t> width="400" height="180"&gt;</a:t>
            </a:r>
          </a:p>
          <a:p>
            <a:pPr marL="457200" lvl="1" indent="0">
              <a:buNone/>
            </a:pPr>
            <a:r>
              <a:rPr lang="en-US" dirty="0">
                <a:highlight>
                  <a:srgbClr val="00FFFF"/>
                </a:highlight>
              </a:rPr>
              <a:t>  &lt;</a:t>
            </a:r>
            <a:r>
              <a:rPr lang="en-US" dirty="0" err="1">
                <a:highlight>
                  <a:srgbClr val="00FFFF"/>
                </a:highlight>
              </a:rPr>
              <a:t>rect</a:t>
            </a:r>
            <a:r>
              <a:rPr lang="en-US" dirty="0">
                <a:highlight>
                  <a:srgbClr val="00FFFF"/>
                </a:highlight>
              </a:rPr>
              <a:t> x="50" y="20" </a:t>
            </a:r>
            <a:r>
              <a:rPr lang="en-US" dirty="0" err="1">
                <a:highlight>
                  <a:srgbClr val="00FFFF"/>
                </a:highlight>
              </a:rPr>
              <a:t>rx</a:t>
            </a:r>
            <a:r>
              <a:rPr lang="en-US" dirty="0">
                <a:highlight>
                  <a:srgbClr val="00FFFF"/>
                </a:highlight>
              </a:rPr>
              <a:t>="20" </a:t>
            </a:r>
            <a:r>
              <a:rPr lang="en-US" dirty="0" err="1">
                <a:highlight>
                  <a:srgbClr val="00FFFF"/>
                </a:highlight>
              </a:rPr>
              <a:t>ry</a:t>
            </a:r>
            <a:r>
              <a:rPr lang="en-US" dirty="0">
                <a:highlight>
                  <a:srgbClr val="00FFFF"/>
                </a:highlight>
              </a:rPr>
              <a:t>="20" width="150" height="150"  style="fill:red;stroke:black;stroke-width:5;opacity:0.5" /&gt;</a:t>
            </a:r>
          </a:p>
          <a:p>
            <a:pPr marL="457200" lvl="1" indent="0">
              <a:buNone/>
            </a:pPr>
            <a:r>
              <a:rPr lang="en-US" dirty="0"/>
              <a:t>&lt;/</a:t>
            </a:r>
            <a:r>
              <a:rPr lang="en-US" dirty="0" err="1"/>
              <a:t>svg</a:t>
            </a:r>
            <a:r>
              <a:rPr lang="en-US" dirty="0"/>
              <a:t>&gt;</a:t>
            </a:r>
          </a:p>
          <a:p>
            <a:pPr marL="0" indent="0">
              <a:buNone/>
            </a:pPr>
            <a:r>
              <a:rPr lang="en-US" b="1" dirty="0">
                <a:sym typeface="+mn-ea"/>
              </a:rPr>
              <a:t>SVG Star</a:t>
            </a:r>
            <a:endParaRPr lang="en-US" dirty="0"/>
          </a:p>
          <a:p>
            <a:pPr marL="457200" lvl="1" indent="0">
              <a:buNone/>
            </a:pPr>
            <a:r>
              <a:rPr lang="en-US" dirty="0">
                <a:sym typeface="+mn-ea"/>
              </a:rPr>
              <a:t>&lt;</a:t>
            </a:r>
            <a:r>
              <a:rPr lang="en-US" dirty="0" err="1">
                <a:sym typeface="+mn-ea"/>
              </a:rPr>
              <a:t>svg</a:t>
            </a:r>
            <a:r>
              <a:rPr lang="en-US" dirty="0">
                <a:sym typeface="+mn-ea"/>
              </a:rPr>
              <a:t> width="300" height="200"&gt;</a:t>
            </a:r>
            <a:endParaRPr lang="en-US" dirty="0"/>
          </a:p>
          <a:p>
            <a:pPr marL="457200" lvl="1" indent="0">
              <a:buNone/>
            </a:pPr>
            <a:r>
              <a:rPr lang="en-US" dirty="0">
                <a:sym typeface="+mn-ea"/>
              </a:rPr>
              <a:t>  &lt;polygon points="100,10 40,198 190,78 10,78 160,198"  style="fill:lime;stroke:purple;stroke-width:5;fill-rule:evenodd;" /&gt;</a:t>
            </a:r>
            <a:endParaRPr lang="en-US" dirty="0"/>
          </a:p>
          <a:p>
            <a:pPr marL="457200" lvl="1" indent="0">
              <a:buNone/>
            </a:pPr>
            <a:r>
              <a:rPr lang="en-US" dirty="0">
                <a:sym typeface="+mn-ea"/>
              </a:rPr>
              <a:t>&lt;/</a:t>
            </a:r>
            <a:r>
              <a:rPr lang="en-US" dirty="0" err="1">
                <a:sym typeface="+mn-ea"/>
              </a:rPr>
              <a:t>svg</a:t>
            </a:r>
            <a:r>
              <a:rPr lang="en-US" dirty="0">
                <a:sym typeface="+mn-ea"/>
              </a:rPr>
              <a:t>&gt;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5909945"/>
          </a:xfrm>
        </p:spPr>
        <p:txBody>
          <a:bodyPr>
            <a:normAutofit fontScale="97500"/>
          </a:bodyPr>
          <a:lstStyle/>
          <a:p>
            <a:pPr marL="0" indent="0">
              <a:buNone/>
            </a:pPr>
            <a:r>
              <a:rPr lang="en-US" b="1" dirty="0"/>
              <a:t>Differences Between SVG and Canvas</a:t>
            </a:r>
            <a:endParaRPr lang="en-US" dirty="0"/>
          </a:p>
          <a:p>
            <a:r>
              <a:rPr lang="en-US" dirty="0"/>
              <a:t>SVG is a language for describing 2D graphics in XML.</a:t>
            </a:r>
          </a:p>
          <a:p>
            <a:r>
              <a:rPr lang="en-US" dirty="0"/>
              <a:t>Canvas draws 2D graphics, on the fly (with a JavaScript).</a:t>
            </a:r>
          </a:p>
          <a:p>
            <a:r>
              <a:rPr lang="en-US" dirty="0">
                <a:highlight>
                  <a:srgbClr val="00FF00"/>
                </a:highlight>
              </a:rPr>
              <a:t>SVG is XML based, which means that every element is available within the SVG DOM. You can attach JavaScript event handlers for an element.</a:t>
            </a:r>
          </a:p>
          <a:p>
            <a:r>
              <a:rPr lang="en-US" dirty="0">
                <a:highlight>
                  <a:srgbClr val="FF00FF"/>
                </a:highlight>
              </a:rPr>
              <a:t>In SVG, each drawn shape is remembered as an object. If attributes of an SVG object are changed, the browser can automatically re-render the shape.</a:t>
            </a:r>
          </a:p>
          <a:p>
            <a:r>
              <a:rPr lang="en-US" dirty="0">
                <a:highlight>
                  <a:srgbClr val="00FFFF"/>
                </a:highlight>
              </a:rPr>
              <a:t>Canvas is rendered pixel by pixel. In canvas, once the graphic is drawn, it is forgotten by the browser. If its position should be changed, the entire scene needs to be redrawn, including any objects that might have been covered by the graphic.</a:t>
            </a:r>
          </a:p>
          <a:p>
            <a:endParaRPr lang="en-US" dirty="0"/>
          </a:p>
          <a:p>
            <a:endParaRPr lang="en-US" dirty="0"/>
          </a:p>
          <a:p>
            <a:endParaRPr lang="en-US"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55"/>
            <a:ext cx="10515600" cy="5800725"/>
          </a:xfrm>
        </p:spPr>
        <p:txBody>
          <a:bodyPr/>
          <a:lstStyle/>
          <a:p>
            <a:r>
              <a:rPr lang="en-US">
                <a:sym typeface="+mn-ea"/>
              </a:rPr>
              <a:t>Comparison of Canvas and SVG</a:t>
            </a:r>
          </a:p>
          <a:p>
            <a:endParaRPr lang="en-US"/>
          </a:p>
        </p:txBody>
      </p:sp>
      <p:graphicFrame>
        <p:nvGraphicFramePr>
          <p:cNvPr id="4" name="Table 3"/>
          <p:cNvGraphicFramePr/>
          <p:nvPr/>
        </p:nvGraphicFramePr>
        <p:xfrm>
          <a:off x="1186180" y="1158240"/>
          <a:ext cx="10167620" cy="2748280"/>
        </p:xfrm>
        <a:graphic>
          <a:graphicData uri="http://schemas.openxmlformats.org/drawingml/2006/table">
            <a:tbl>
              <a:tblPr firstRow="1" bandRow="1">
                <a:tableStyleId>{5C22544A-7EE6-4342-B048-85BDC9FD1C3A}</a:tableStyleId>
              </a:tblPr>
              <a:tblGrid>
                <a:gridCol w="5083810">
                  <a:extLst>
                    <a:ext uri="{9D8B030D-6E8A-4147-A177-3AD203B41FA5}">
                      <a16:colId xmlns:a16="http://schemas.microsoft.com/office/drawing/2014/main" val="20000"/>
                    </a:ext>
                  </a:extLst>
                </a:gridCol>
                <a:gridCol w="5083810">
                  <a:extLst>
                    <a:ext uri="{9D8B030D-6E8A-4147-A177-3AD203B41FA5}">
                      <a16:colId xmlns:a16="http://schemas.microsoft.com/office/drawing/2014/main" val="20001"/>
                    </a:ext>
                  </a:extLst>
                </a:gridCol>
              </a:tblGrid>
              <a:tr h="523240">
                <a:tc>
                  <a:txBody>
                    <a:bodyPr/>
                    <a:lstStyle/>
                    <a:p>
                      <a:pPr algn="ctr">
                        <a:lnSpc>
                          <a:spcPct val="110000"/>
                        </a:lnSpc>
                        <a:buNone/>
                      </a:pPr>
                      <a:r>
                        <a:rPr lang="en-US" altLang="en-US" sz="2000"/>
                        <a:t>Canvas</a:t>
                      </a:r>
                    </a:p>
                  </a:txBody>
                  <a:tcPr/>
                </a:tc>
                <a:tc>
                  <a:txBody>
                    <a:bodyPr/>
                    <a:lstStyle/>
                    <a:p>
                      <a:pPr algn="ctr">
                        <a:lnSpc>
                          <a:spcPct val="110000"/>
                        </a:lnSpc>
                        <a:buNone/>
                      </a:pPr>
                      <a:r>
                        <a:rPr lang="en-US" altLang="en-US" sz="2000"/>
                        <a:t>SVG</a:t>
                      </a:r>
                    </a:p>
                  </a:txBody>
                  <a:tcPr/>
                </a:tc>
                <a:extLst>
                  <a:ext uri="{0D108BD9-81ED-4DB2-BD59-A6C34878D82A}">
                    <a16:rowId xmlns:a16="http://schemas.microsoft.com/office/drawing/2014/main" val="10000"/>
                  </a:ext>
                </a:extLst>
              </a:tr>
              <a:tr h="1325880">
                <a:tc>
                  <a:txBody>
                    <a:bodyPr/>
                    <a:lstStyle/>
                    <a:p>
                      <a:pPr marL="342900" indent="-342900">
                        <a:buFont typeface="Arial" panose="020B0604020202020204" pitchFamily="34" charset="0"/>
                        <a:buChar char="•"/>
                      </a:pPr>
                      <a:r>
                        <a:rPr lang="en-US" sz="2000"/>
                        <a:t>Resolution dependent</a:t>
                      </a:r>
                    </a:p>
                    <a:p>
                      <a:pPr marL="285750" indent="-285750" algn="l">
                        <a:buFont typeface="Arial" panose="020B0604020202020204" pitchFamily="34" charset="0"/>
                        <a:buChar char="•"/>
                      </a:pPr>
                      <a:r>
                        <a:rPr lang="en-US" sz="2000"/>
                        <a:t>No support for event handlers</a:t>
                      </a:r>
                    </a:p>
                    <a:p>
                      <a:pPr marL="285750" indent="-285750" algn="l">
                        <a:buFont typeface="Arial" panose="020B0604020202020204" pitchFamily="34" charset="0"/>
                        <a:buChar char="•"/>
                      </a:pPr>
                      <a:r>
                        <a:rPr lang="en-US" sz="2000"/>
                        <a:t>Poor text rendering capabilities</a:t>
                      </a:r>
                    </a:p>
                    <a:p>
                      <a:pPr marL="285750" indent="-285750" algn="l">
                        <a:buFont typeface="Arial" panose="020B0604020202020204" pitchFamily="34" charset="0"/>
                        <a:buChar char="•"/>
                      </a:pPr>
                      <a:r>
                        <a:rPr lang="en-US" sz="2000"/>
                        <a:t>You can save the resulting image as .png or .jpg</a:t>
                      </a:r>
                    </a:p>
                    <a:p>
                      <a:pPr marL="285750" indent="-285750" algn="l">
                        <a:buFont typeface="Arial" panose="020B0604020202020204" pitchFamily="34" charset="0"/>
                        <a:buChar char="•"/>
                      </a:pPr>
                      <a:r>
                        <a:rPr lang="en-US" sz="2000"/>
                        <a:t>Well suited for graphic-intensive games</a:t>
                      </a:r>
                    </a:p>
                  </a:txBody>
                  <a:tcPr/>
                </a:tc>
                <a:tc>
                  <a:txBody>
                    <a:bodyPr/>
                    <a:lstStyle/>
                    <a:p>
                      <a:pPr marL="342900" indent="-342900">
                        <a:buFont typeface="Arial" panose="020B0604020202020204" pitchFamily="34" charset="0"/>
                        <a:buChar char="•"/>
                      </a:pPr>
                      <a:r>
                        <a:rPr lang="en-US" sz="2000"/>
                        <a:t>Resolution independent</a:t>
                      </a:r>
                    </a:p>
                    <a:p>
                      <a:pPr marL="285750" indent="-285750">
                        <a:buFont typeface="Arial" panose="020B0604020202020204" pitchFamily="34" charset="0"/>
                        <a:buChar char="•"/>
                      </a:pPr>
                      <a:r>
                        <a:rPr lang="en-US" sz="2000"/>
                        <a:t>Support for event handlers</a:t>
                      </a:r>
                    </a:p>
                    <a:p>
                      <a:pPr marL="285750" indent="-285750">
                        <a:buFont typeface="Arial" panose="020B0604020202020204" pitchFamily="34" charset="0"/>
                        <a:buChar char="•"/>
                      </a:pPr>
                      <a:r>
                        <a:rPr lang="en-US" sz="2000"/>
                        <a:t>Best suited for applications with large rendering areas (Google Maps)</a:t>
                      </a:r>
                    </a:p>
                    <a:p>
                      <a:pPr marL="285750" indent="-285750">
                        <a:buFont typeface="Arial" panose="020B0604020202020204" pitchFamily="34" charset="0"/>
                        <a:buChar char="•"/>
                      </a:pPr>
                      <a:r>
                        <a:rPr lang="en-US" sz="2000"/>
                        <a:t>Slow rendering if complex (anything that uses the DOM a lot will be slow)</a:t>
                      </a:r>
                    </a:p>
                    <a:p>
                      <a:pPr marL="285750" indent="-285750">
                        <a:buFont typeface="Arial" panose="020B0604020202020204" pitchFamily="34" charset="0"/>
                        <a:buChar char="•"/>
                      </a:pPr>
                      <a:r>
                        <a:rPr lang="en-US" sz="2000"/>
                        <a:t>Not suited for game applications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132080"/>
            <a:ext cx="10515600" cy="749300"/>
          </a:xfrm>
        </p:spPr>
        <p:txBody>
          <a:bodyPr/>
          <a:lstStyle/>
          <a:p>
            <a:r>
              <a:rPr lang="en-US"/>
              <a:t>HTML Multimedia</a:t>
            </a:r>
          </a:p>
        </p:txBody>
      </p:sp>
      <p:sp>
        <p:nvSpPr>
          <p:cNvPr id="3" name="Content Placeholder 2"/>
          <p:cNvSpPr>
            <a:spLocks noGrp="1"/>
          </p:cNvSpPr>
          <p:nvPr>
            <p:ph idx="1"/>
          </p:nvPr>
        </p:nvSpPr>
        <p:spPr>
          <a:xfrm>
            <a:off x="838200" y="746760"/>
            <a:ext cx="11067415" cy="6377305"/>
          </a:xfrm>
        </p:spPr>
        <p:txBody>
          <a:bodyPr>
            <a:normAutofit/>
          </a:bodyPr>
          <a:lstStyle/>
          <a:p>
            <a:pPr marL="0" indent="0">
              <a:buNone/>
            </a:pPr>
            <a:r>
              <a:rPr lang="en-US" sz="1600" b="1"/>
              <a:t>What is Multimedia?</a:t>
            </a:r>
          </a:p>
          <a:p>
            <a:r>
              <a:rPr lang="en-US" sz="1600"/>
              <a:t>Multimedia comes in many different formats. It can be almost anything you can hear or see.</a:t>
            </a:r>
          </a:p>
          <a:p>
            <a:r>
              <a:rPr lang="en-US" sz="1600"/>
              <a:t>Examples: Images, music, sound, videos, records, films, animations, and more.</a:t>
            </a:r>
          </a:p>
          <a:p>
            <a:r>
              <a:rPr lang="en-US" sz="1600"/>
              <a:t>Web pages often contain multimedia elements of different types and formats.</a:t>
            </a:r>
          </a:p>
          <a:p>
            <a:pPr marL="0" indent="0">
              <a:buNone/>
            </a:pPr>
            <a:r>
              <a:rPr lang="en-US" sz="1600" b="1"/>
              <a:t>HTML5 Video</a:t>
            </a:r>
            <a:endParaRPr lang="en-US" sz="1600"/>
          </a:p>
          <a:p>
            <a:r>
              <a:rPr lang="en-US" sz="1600"/>
              <a:t>Before HTML5, a video could only be played in a browser with a plug-in (like flash).</a:t>
            </a:r>
          </a:p>
          <a:p>
            <a:r>
              <a:rPr lang="en-US" sz="1600"/>
              <a:t>The HTML5 &lt;video&gt; element specifies a standard way to embed a video in a web page.</a:t>
            </a:r>
          </a:p>
          <a:p>
            <a:pPr marL="457200" lvl="1" indent="0">
              <a:buNone/>
            </a:pPr>
            <a:r>
              <a:rPr lang="en-US" sz="1600"/>
              <a:t> &lt;video width="320" height="240" controls&gt;</a:t>
            </a:r>
          </a:p>
          <a:p>
            <a:pPr marL="457200" lvl="1" indent="0">
              <a:buNone/>
            </a:pPr>
            <a:r>
              <a:rPr lang="en-US" sz="1600"/>
              <a:t>  &lt;source src="movie.mp4" type="video/mp4"&gt;</a:t>
            </a:r>
          </a:p>
          <a:p>
            <a:pPr marL="457200" lvl="1" indent="0">
              <a:buNone/>
            </a:pPr>
            <a:r>
              <a:rPr lang="en-US" sz="1600"/>
              <a:t>  &lt;source src="movie.ogg" type="video/ogg"&gt;</a:t>
            </a:r>
          </a:p>
          <a:p>
            <a:pPr marL="457200" lvl="1" indent="0">
              <a:buNone/>
            </a:pPr>
            <a:r>
              <a:rPr lang="en-US" sz="1600"/>
              <a:t>Your browser does not support the video tag.</a:t>
            </a:r>
          </a:p>
          <a:p>
            <a:pPr marL="457200" lvl="1" indent="0">
              <a:buNone/>
            </a:pPr>
            <a:r>
              <a:rPr lang="en-US" sz="1600"/>
              <a:t>&lt;/video&gt; </a:t>
            </a:r>
          </a:p>
          <a:p>
            <a:r>
              <a:rPr lang="en-US" sz="1600">
                <a:sym typeface="+mn-ea"/>
              </a:rPr>
              <a:t>The controls attribute adds video controls, like play, pause, and volume.</a:t>
            </a:r>
            <a:endParaRPr lang="en-US" sz="1600"/>
          </a:p>
          <a:p>
            <a:r>
              <a:rPr lang="en-US" sz="1600"/>
              <a:t>It is a good idea to always include width and height attributes. If height and width are not set, the page might flicker while the video loads.</a:t>
            </a:r>
          </a:p>
          <a:p>
            <a:r>
              <a:rPr lang="en-US" sz="1600"/>
              <a:t>The &lt;source&gt; element allows you to specify alternative video files which the browser may choose from. The browser will use the first recognized format.</a:t>
            </a:r>
          </a:p>
          <a:p>
            <a:r>
              <a:rPr lang="en-US" sz="1600"/>
              <a:t>The text between the &lt;video&gt; and &lt;/video&gt; tags will only be displayed in browsers that do not support the &lt;video&gt; element.</a:t>
            </a:r>
          </a:p>
          <a:p>
            <a:endParaRPr lang="en-US" sz="1600"/>
          </a:p>
          <a:p>
            <a:endParaRPr lang="en-US" sz="1600"/>
          </a:p>
          <a:p>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897880"/>
          </a:xfrm>
        </p:spPr>
        <p:txBody>
          <a:bodyPr>
            <a:normAutofit fontScale="85000" lnSpcReduction="10000"/>
          </a:bodyPr>
          <a:lstStyle/>
          <a:p>
            <a:pPr marL="0" indent="0">
              <a:buNone/>
            </a:pPr>
            <a:r>
              <a:rPr lang="en-US" b="1" dirty="0"/>
              <a:t>HTML &lt;video&gt; Autoplay</a:t>
            </a:r>
            <a:endParaRPr lang="en-US" dirty="0"/>
          </a:p>
          <a:p>
            <a:r>
              <a:rPr lang="en-US" dirty="0"/>
              <a:t>To start a video automatically use the autoplay attribute:</a:t>
            </a:r>
          </a:p>
          <a:p>
            <a:pPr marL="0" indent="0">
              <a:buNone/>
            </a:pPr>
            <a:r>
              <a:rPr lang="en-US" altLang="en-US" dirty="0"/>
              <a:t>	</a:t>
            </a:r>
            <a:r>
              <a:rPr lang="en-US" dirty="0"/>
              <a:t>&lt;video width="320" height="240" autoplay&gt;</a:t>
            </a:r>
          </a:p>
          <a:p>
            <a:r>
              <a:rPr lang="en-US" dirty="0">
                <a:highlight>
                  <a:srgbClr val="00FFFF"/>
                </a:highlight>
              </a:rPr>
              <a:t>The autoplay attribute does not work in mobile devices like iPad and iPhone.</a:t>
            </a:r>
          </a:p>
          <a:p>
            <a:r>
              <a:rPr lang="en-US" dirty="0">
                <a:highlight>
                  <a:srgbClr val="00FFFF"/>
                </a:highlight>
              </a:rPr>
              <a:t>In HTML5, there are 3 supported video formats: MP4, </a:t>
            </a:r>
            <a:r>
              <a:rPr lang="en-US" dirty="0" err="1">
                <a:highlight>
                  <a:srgbClr val="00FFFF"/>
                </a:highlight>
              </a:rPr>
              <a:t>WebM</a:t>
            </a:r>
            <a:r>
              <a:rPr lang="en-US" dirty="0">
                <a:highlight>
                  <a:srgbClr val="00FFFF"/>
                </a:highlight>
              </a:rPr>
              <a:t>, and Ogg.</a:t>
            </a:r>
          </a:p>
          <a:p>
            <a:pPr marL="0" indent="0">
              <a:buNone/>
            </a:pPr>
            <a:r>
              <a:rPr lang="en-US" b="1" dirty="0"/>
              <a:t>HTML &lt;track&gt; Tag</a:t>
            </a:r>
            <a:endParaRPr lang="en-US" dirty="0"/>
          </a:p>
          <a:p>
            <a:r>
              <a:rPr lang="en-US" dirty="0"/>
              <a:t>The &lt;track&gt; tag specifies text tracks for media elements (&lt;audio&gt; and &lt;video&gt;).</a:t>
            </a:r>
          </a:p>
          <a:p>
            <a:r>
              <a:rPr lang="en-US" dirty="0"/>
              <a:t>This element is used to specify subtitles, caption files or other files containing text, that should be visible when the media is playing.</a:t>
            </a:r>
          </a:p>
          <a:p>
            <a:pPr marL="457200" lvl="1" indent="0">
              <a:buNone/>
            </a:pPr>
            <a:r>
              <a:rPr lang="en-US" dirty="0"/>
              <a:t>&lt;video width="320" height="240" controls&gt;</a:t>
            </a:r>
          </a:p>
          <a:p>
            <a:pPr marL="457200" lvl="1" indent="0">
              <a:buNone/>
            </a:pPr>
            <a:r>
              <a:rPr lang="en-US" dirty="0"/>
              <a:t>  &lt;source </a:t>
            </a:r>
            <a:r>
              <a:rPr lang="en-US" dirty="0" err="1"/>
              <a:t>src</a:t>
            </a:r>
            <a:r>
              <a:rPr lang="en-US" dirty="0"/>
              <a:t>="forrest_gump.mp4" type="video/mp4"&gt;</a:t>
            </a:r>
          </a:p>
          <a:p>
            <a:pPr marL="457200" lvl="1" indent="0">
              <a:buNone/>
            </a:pPr>
            <a:r>
              <a:rPr lang="en-US" dirty="0"/>
              <a:t>  &lt;source </a:t>
            </a:r>
            <a:r>
              <a:rPr lang="en-US" dirty="0" err="1"/>
              <a:t>src</a:t>
            </a:r>
            <a:r>
              <a:rPr lang="en-US" dirty="0"/>
              <a:t>="forrest_gump.ogg" type="video/</a:t>
            </a:r>
            <a:r>
              <a:rPr lang="en-US" dirty="0" err="1"/>
              <a:t>ogg</a:t>
            </a:r>
            <a:r>
              <a:rPr lang="en-US" dirty="0"/>
              <a:t>"&gt;</a:t>
            </a:r>
          </a:p>
          <a:p>
            <a:pPr marL="457200" lvl="1" indent="0">
              <a:buNone/>
            </a:pPr>
            <a:r>
              <a:rPr lang="en-US" dirty="0"/>
              <a:t>  &lt;track </a:t>
            </a:r>
            <a:r>
              <a:rPr lang="en-US" dirty="0" err="1"/>
              <a:t>src</a:t>
            </a:r>
            <a:r>
              <a:rPr lang="en-US" dirty="0"/>
              <a:t>="</a:t>
            </a:r>
            <a:r>
              <a:rPr lang="en-US" dirty="0" err="1"/>
              <a:t>subtitles_en.vtt</a:t>
            </a:r>
            <a:r>
              <a:rPr lang="en-US" dirty="0"/>
              <a:t>" kind="subtitles" </a:t>
            </a:r>
            <a:r>
              <a:rPr lang="en-US" dirty="0" err="1"/>
              <a:t>srclang</a:t>
            </a:r>
            <a:r>
              <a:rPr lang="en-US" dirty="0"/>
              <a:t>="</a:t>
            </a:r>
            <a:r>
              <a:rPr lang="en-US" dirty="0" err="1"/>
              <a:t>en</a:t>
            </a:r>
            <a:r>
              <a:rPr lang="en-US" dirty="0"/>
              <a:t>" label="English"&gt;</a:t>
            </a:r>
          </a:p>
          <a:p>
            <a:pPr marL="457200" lvl="1" indent="0">
              <a:buNone/>
            </a:pPr>
            <a:r>
              <a:rPr lang="en-US" dirty="0"/>
              <a:t>  &lt;track </a:t>
            </a:r>
            <a:r>
              <a:rPr lang="en-US" dirty="0" err="1"/>
              <a:t>src</a:t>
            </a:r>
            <a:r>
              <a:rPr lang="en-US" dirty="0"/>
              <a:t>="</a:t>
            </a:r>
            <a:r>
              <a:rPr lang="en-US" dirty="0" err="1"/>
              <a:t>subtitles_no.vtt</a:t>
            </a:r>
            <a:r>
              <a:rPr lang="en-US" dirty="0"/>
              <a:t>" kind="subtitles" </a:t>
            </a:r>
            <a:r>
              <a:rPr lang="en-US" dirty="0" err="1"/>
              <a:t>srclang</a:t>
            </a:r>
            <a:r>
              <a:rPr lang="en-US" dirty="0"/>
              <a:t>="no" label="Norwegian"&gt;</a:t>
            </a:r>
          </a:p>
          <a:p>
            <a:pPr marL="457200" lvl="1" indent="0">
              <a:buNone/>
            </a:pPr>
            <a:r>
              <a:rPr lang="en-US" dirty="0"/>
              <a:t>&lt;/video&gt;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505"/>
            <a:ext cx="10515600" cy="5946775"/>
          </a:xfrm>
        </p:spPr>
        <p:txBody>
          <a:bodyPr>
            <a:normAutofit fontScale="60000"/>
          </a:bodyPr>
          <a:lstStyle/>
          <a:p>
            <a:pPr marL="0" indent="0">
              <a:buNone/>
            </a:pPr>
            <a:r>
              <a:rPr lang="en-US" b="1"/>
              <a:t>HTML5 Audio</a:t>
            </a:r>
            <a:endParaRPr lang="en-US"/>
          </a:p>
          <a:p>
            <a:r>
              <a:rPr lang="en-US"/>
              <a:t>Before HTML5, audio files could only be played in a browser with a plug-in (like flash).</a:t>
            </a:r>
          </a:p>
          <a:p>
            <a:r>
              <a:rPr lang="en-US"/>
              <a:t>The HTML5 &lt;audio&gt; element specifies a standard way to embed audio in a web page.</a:t>
            </a:r>
          </a:p>
          <a:p>
            <a:r>
              <a:rPr lang="en-US"/>
              <a:t>The controls attribute adds audio controls, like play, pause, and volume.</a:t>
            </a:r>
          </a:p>
          <a:p>
            <a:r>
              <a:rPr lang="en-US"/>
              <a:t>The &lt;source&gt; element allows you to specify alternative audio files which the browser may choose from. The browser will use the first recognized format.</a:t>
            </a:r>
          </a:p>
          <a:p>
            <a:r>
              <a:rPr lang="en-US"/>
              <a:t>The text between the &lt;audio&gt; and &lt;/audio&gt; tags will only be displayed in browsers that do not support the &lt;audio&gt; element.</a:t>
            </a:r>
          </a:p>
          <a:p>
            <a:pPr marL="457200" lvl="1" indent="0">
              <a:buNone/>
            </a:pPr>
            <a:r>
              <a:rPr lang="en-US"/>
              <a:t> &lt;audio controls&gt;</a:t>
            </a:r>
          </a:p>
          <a:p>
            <a:pPr marL="457200" lvl="1" indent="0">
              <a:buNone/>
            </a:pPr>
            <a:r>
              <a:rPr lang="en-US"/>
              <a:t>  &lt;source src="horse.ogg" type="audio/ogg"&gt;</a:t>
            </a:r>
          </a:p>
          <a:p>
            <a:pPr marL="457200" lvl="1" indent="0">
              <a:buNone/>
            </a:pPr>
            <a:r>
              <a:rPr lang="en-US"/>
              <a:t>  &lt;source src="horse.mp3" type="audio/mpeg"&gt;</a:t>
            </a:r>
          </a:p>
          <a:p>
            <a:pPr marL="457200" lvl="1" indent="0">
              <a:buNone/>
            </a:pPr>
            <a:r>
              <a:rPr lang="en-US"/>
              <a:t>Your browser does not support the audio element.</a:t>
            </a:r>
          </a:p>
          <a:p>
            <a:pPr marL="457200" lvl="1" indent="0">
              <a:buNone/>
            </a:pPr>
            <a:r>
              <a:rPr lang="en-US"/>
              <a:t>&lt;/audio&gt; </a:t>
            </a:r>
          </a:p>
          <a:p>
            <a:r>
              <a:rPr lang="en-US">
                <a:sym typeface="+mn-ea"/>
              </a:rPr>
              <a:t>HTML5 defines DOM methods, properties, and events for the &lt;audio&gt; element.</a:t>
            </a:r>
            <a:endParaRPr lang="en-US"/>
          </a:p>
          <a:p>
            <a:r>
              <a:rPr lang="en-US"/>
              <a:t>This allows you to load, play, and pause audios, as well as set duration and volume.</a:t>
            </a:r>
          </a:p>
          <a:p>
            <a:r>
              <a:rPr lang="en-US"/>
              <a:t>There are also DOM events that can notify you when an audio begins to play, is paused, etc.</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6413500"/>
          </a:xfrm>
        </p:spPr>
        <p:txBody>
          <a:bodyPr>
            <a:normAutofit fontScale="50000"/>
          </a:bodyPr>
          <a:lstStyle/>
          <a:p>
            <a:pPr marL="0" indent="0">
              <a:buNone/>
            </a:pPr>
            <a:r>
              <a:rPr lang="en-US" b="1"/>
              <a:t>HTML Plug-ins</a:t>
            </a:r>
            <a:endParaRPr lang="en-US"/>
          </a:p>
          <a:p>
            <a:r>
              <a:rPr lang="en-US"/>
              <a:t>The purpose of a plug-in is to extend the functionality of a web browser.</a:t>
            </a:r>
          </a:p>
          <a:p>
            <a:r>
              <a:rPr lang="en-US"/>
              <a:t>Examples of well-known plug-ins are Java applets.</a:t>
            </a:r>
          </a:p>
          <a:p>
            <a:r>
              <a:rPr lang="en-US"/>
              <a:t>Plug-ins can be added to web pages with the &lt;object&gt; tag or the &lt;embed&gt; tag. </a:t>
            </a:r>
          </a:p>
          <a:p>
            <a:r>
              <a:rPr lang="en-US"/>
              <a:t>Plug-ins can be used for many purposes: display maps, scan for viruses, verify your bank id, etc.</a:t>
            </a:r>
          </a:p>
          <a:p>
            <a:pPr marL="0" indent="0">
              <a:buNone/>
            </a:pPr>
            <a:r>
              <a:rPr lang="en-US" b="1"/>
              <a:t>The &lt;object&gt; Element</a:t>
            </a:r>
          </a:p>
          <a:p>
            <a:r>
              <a:rPr lang="en-US"/>
              <a:t>The &lt;object&gt; element is supported by all browsers.</a:t>
            </a:r>
          </a:p>
          <a:p>
            <a:r>
              <a:rPr lang="en-US"/>
              <a:t>The &lt;object&gt; element defines an embedded object within an HTML document.</a:t>
            </a:r>
          </a:p>
          <a:p>
            <a:r>
              <a:rPr lang="en-US"/>
              <a:t>It is used to embed plug-ins (like Java applets, PDF readers, Flash Players) in web pages.</a:t>
            </a:r>
          </a:p>
          <a:p>
            <a:pPr marL="0" indent="0">
              <a:buNone/>
            </a:pPr>
            <a:r>
              <a:rPr lang="en-US"/>
              <a:t>       &lt;object width="400" height="50" data="bookmark.swf"&gt;&lt;/object&gt; </a:t>
            </a:r>
          </a:p>
          <a:p>
            <a:r>
              <a:rPr lang="en-US"/>
              <a:t>The &lt;object&gt; element can also be used to include HTML in HTML</a:t>
            </a:r>
          </a:p>
          <a:p>
            <a:pPr marL="457200" lvl="1" indent="0">
              <a:buNone/>
            </a:pPr>
            <a:r>
              <a:rPr lang="en-US"/>
              <a:t> &lt;object width="100%" height="500px" data="snippet.html"&gt;&lt;/object&gt; </a:t>
            </a:r>
          </a:p>
          <a:p>
            <a:pPr marL="457200" lvl="1" indent="0">
              <a:buNone/>
            </a:pPr>
            <a:r>
              <a:rPr lang="en-US"/>
              <a:t> &lt;object data="audi.jpeg"&gt;&lt;/object&gt; </a:t>
            </a:r>
          </a:p>
          <a:p>
            <a:pPr marL="0" indent="0">
              <a:buNone/>
            </a:pPr>
            <a:r>
              <a:rPr lang="en-US" b="1"/>
              <a:t>The &lt;embed&gt; Element</a:t>
            </a:r>
            <a:endParaRPr lang="en-US"/>
          </a:p>
          <a:p>
            <a:r>
              <a:rPr lang="en-US"/>
              <a:t>The &lt;embed&gt; element is supported in all major browsers.</a:t>
            </a:r>
          </a:p>
          <a:p>
            <a:r>
              <a:rPr lang="en-US"/>
              <a:t>The &lt;embed&gt; element also defines an embedded object within an HTML document.</a:t>
            </a:r>
          </a:p>
          <a:p>
            <a:pPr marL="0" indent="0">
              <a:buNone/>
            </a:pPr>
            <a:r>
              <a:rPr lang="en-US"/>
              <a:t> </a:t>
            </a:r>
            <a:r>
              <a:rPr lang="en-US" altLang="en-US"/>
              <a:t>	</a:t>
            </a:r>
            <a:r>
              <a:rPr lang="en-US"/>
              <a:t>&lt;embed width="400" height="50" src="bookmark.swf"&gt; </a:t>
            </a:r>
          </a:p>
          <a:p>
            <a:r>
              <a:rPr lang="en-US"/>
              <a:t>Note that the &lt;embed&gt; element does not have a closing tag. It can not contain alternative text.</a:t>
            </a:r>
          </a:p>
          <a:p>
            <a:pPr marL="0" indent="0">
              <a:buNone/>
            </a:pPr>
            <a:r>
              <a:rPr lang="en-US"/>
              <a:t> </a:t>
            </a:r>
            <a:r>
              <a:rPr lang="en-US" altLang="en-US"/>
              <a:t>	</a:t>
            </a:r>
            <a:r>
              <a:rPr lang="en-US"/>
              <a:t>&lt;embed width="100%" height="500px" src="snippet.html"&gt; </a:t>
            </a:r>
          </a:p>
          <a:p>
            <a:pPr marL="0" indent="0">
              <a:buNone/>
            </a:pPr>
            <a:r>
              <a:rPr lang="en-US"/>
              <a:t> </a:t>
            </a:r>
            <a:r>
              <a:rPr lang="en-US" altLang="en-US"/>
              <a:t>	</a:t>
            </a:r>
            <a:r>
              <a:rPr lang="en-US"/>
              <a:t>&lt;embed src="audi.jpeg"&gt; </a:t>
            </a:r>
          </a:p>
          <a:p>
            <a:pPr marL="0" inden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10"/>
            <a:ext cx="10515600" cy="6451600"/>
          </a:xfrm>
        </p:spPr>
        <p:txBody>
          <a:bodyPr>
            <a:normAutofit fontScale="65000"/>
          </a:bodyPr>
          <a:lstStyle/>
          <a:p>
            <a:pPr marL="0" indent="0">
              <a:buNone/>
            </a:pPr>
            <a:r>
              <a:rPr lang="en-US" b="1"/>
              <a:t>HTML YouTube Videos</a:t>
            </a:r>
          </a:p>
          <a:p>
            <a:r>
              <a:rPr lang="en-US" altLang="en-US"/>
              <a:t>T</a:t>
            </a:r>
            <a:r>
              <a:rPr lang="en-US"/>
              <a:t>o convert your videos to different formats to make them play in all browsers.</a:t>
            </a:r>
          </a:p>
          <a:p>
            <a:r>
              <a:rPr lang="en-US"/>
              <a:t>Converting videos to different formats can be difficult and time-consuming.</a:t>
            </a:r>
          </a:p>
          <a:p>
            <a:r>
              <a:rPr lang="en-US"/>
              <a:t>An easier solution is to let YouTube play the videos in your web page.</a:t>
            </a:r>
          </a:p>
          <a:p>
            <a:pPr marL="0" indent="0">
              <a:buNone/>
            </a:pPr>
            <a:r>
              <a:rPr lang="en-US" b="1"/>
              <a:t>YouTube Video Id</a:t>
            </a:r>
          </a:p>
          <a:p>
            <a:r>
              <a:rPr lang="en-US"/>
              <a:t>YouTube will display an id (like tgbNymZ7vqY), when you save (or play) a video.</a:t>
            </a:r>
          </a:p>
          <a:p>
            <a:r>
              <a:rPr lang="en-US"/>
              <a:t>You can use this id, and refer to your video in the HTML code.</a:t>
            </a:r>
          </a:p>
          <a:p>
            <a:r>
              <a:rPr lang="en-US"/>
              <a:t>Playing a YouTube Video in HTML</a:t>
            </a:r>
          </a:p>
          <a:p>
            <a:pPr marL="0" indent="0">
              <a:buNone/>
            </a:pPr>
            <a:r>
              <a:rPr lang="en-US"/>
              <a:t>To play your video on a web page, do the following:</a:t>
            </a:r>
          </a:p>
          <a:p>
            <a:r>
              <a:rPr lang="en-US"/>
              <a:t>    Upload the video to YouTube</a:t>
            </a:r>
          </a:p>
          <a:p>
            <a:r>
              <a:rPr lang="en-US"/>
              <a:t>    Take a note of the video id</a:t>
            </a:r>
          </a:p>
          <a:p>
            <a:r>
              <a:rPr lang="en-US"/>
              <a:t>    Define an &lt;iframe&gt; element in your web page</a:t>
            </a:r>
          </a:p>
          <a:p>
            <a:r>
              <a:rPr lang="en-US"/>
              <a:t>    Let the src attribute point to the video URL</a:t>
            </a:r>
          </a:p>
          <a:p>
            <a:r>
              <a:rPr lang="en-US"/>
              <a:t>    Use the width and height attributes to specify the dimension of the player</a:t>
            </a:r>
          </a:p>
          <a:p>
            <a:r>
              <a:rPr lang="en-US"/>
              <a:t>    Add any other parameters to the URL (see below)</a:t>
            </a:r>
          </a:p>
          <a:p>
            <a:pPr marL="457200" lvl="1" indent="0">
              <a:buNone/>
            </a:pPr>
            <a:r>
              <a:rPr lang="en-US"/>
              <a:t> &lt;iframe width="420" height="315"src="https://www.youtube.com/embed/tgbNymZ7vqY"&gt;</a:t>
            </a:r>
          </a:p>
          <a:p>
            <a:pPr marL="457200" lvl="1" indent="0">
              <a:buNone/>
            </a:pPr>
            <a:r>
              <a:rPr lang="en-US"/>
              <a:t>&lt;/iframe&gt;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972185"/>
          </a:xfrm>
        </p:spPr>
        <p:txBody>
          <a:bodyPr/>
          <a:lstStyle/>
          <a:p>
            <a:r>
              <a:rPr lang="en-US" altLang="en-US"/>
              <a:t>HTML5 new elements</a:t>
            </a:r>
          </a:p>
        </p:txBody>
      </p:sp>
      <p:sp>
        <p:nvSpPr>
          <p:cNvPr id="3" name="Content Placeholder 2"/>
          <p:cNvSpPr>
            <a:spLocks noGrp="1"/>
          </p:cNvSpPr>
          <p:nvPr>
            <p:ph idx="1"/>
          </p:nvPr>
        </p:nvSpPr>
        <p:spPr>
          <a:xfrm>
            <a:off x="838200" y="1032510"/>
            <a:ext cx="10515600" cy="5144770"/>
          </a:xfrm>
        </p:spPr>
        <p:txBody>
          <a:bodyPr>
            <a:normAutofit fontScale="87500"/>
          </a:bodyPr>
          <a:lstStyle/>
          <a:p>
            <a:r>
              <a:rPr lang="en-US" dirty="0"/>
              <a:t>semantic elements like &lt;header&gt;, &lt;footer&gt;, &lt;article&gt;, and &lt;section&gt;.</a:t>
            </a:r>
          </a:p>
          <a:p>
            <a:r>
              <a:rPr lang="en-US" dirty="0"/>
              <a:t>New attributes of form elements like number, date, time, calendar, and range.</a:t>
            </a:r>
          </a:p>
          <a:p>
            <a:r>
              <a:rPr lang="en-US" altLang="en-US" dirty="0"/>
              <a:t>G</a:t>
            </a:r>
            <a:r>
              <a:rPr lang="en-US" dirty="0"/>
              <a:t>raphic elements: &lt;</a:t>
            </a:r>
            <a:r>
              <a:rPr lang="en-US" dirty="0" err="1"/>
              <a:t>svg</a:t>
            </a:r>
            <a:r>
              <a:rPr lang="en-US" dirty="0"/>
              <a:t>&gt; and &lt;canvas&gt;.</a:t>
            </a:r>
          </a:p>
          <a:p>
            <a:r>
              <a:rPr lang="en-US" altLang="en-US" dirty="0"/>
              <a:t>M</a:t>
            </a:r>
            <a:r>
              <a:rPr lang="en-US" dirty="0"/>
              <a:t>ultimedia elements: &lt;audio&gt; and &lt;video&gt;.</a:t>
            </a:r>
          </a:p>
          <a:p>
            <a:pPr marL="0" indent="0">
              <a:buNone/>
            </a:pPr>
            <a:r>
              <a:rPr lang="en-US" b="1" dirty="0"/>
              <a:t>New HTML5 API's (Application Programming Interfaces)</a:t>
            </a:r>
            <a:endParaRPr lang="en-US" dirty="0"/>
          </a:p>
          <a:p>
            <a:r>
              <a:rPr lang="en-US" dirty="0">
                <a:highlight>
                  <a:srgbClr val="00FFFF"/>
                </a:highlight>
              </a:rPr>
              <a:t>HTML Geolocation</a:t>
            </a:r>
          </a:p>
          <a:p>
            <a:r>
              <a:rPr lang="en-US" dirty="0">
                <a:highlight>
                  <a:srgbClr val="C0C0C0"/>
                </a:highlight>
              </a:rPr>
              <a:t>HTML Drag and Drop</a:t>
            </a:r>
          </a:p>
          <a:p>
            <a:r>
              <a:rPr lang="en-US" altLang="en-US" dirty="0">
                <a:highlight>
                  <a:srgbClr val="C0C0C0"/>
                </a:highlight>
              </a:rPr>
              <a:t>H</a:t>
            </a:r>
            <a:r>
              <a:rPr lang="en-US" dirty="0">
                <a:highlight>
                  <a:srgbClr val="C0C0C0"/>
                </a:highlight>
              </a:rPr>
              <a:t>TML Local Storage</a:t>
            </a:r>
          </a:p>
          <a:p>
            <a:r>
              <a:rPr lang="en-US" dirty="0">
                <a:highlight>
                  <a:srgbClr val="C0C0C0"/>
                </a:highlight>
              </a:rPr>
              <a:t>HTML Application Cache</a:t>
            </a:r>
          </a:p>
          <a:p>
            <a:r>
              <a:rPr lang="en-US" dirty="0">
                <a:highlight>
                  <a:srgbClr val="C0C0C0"/>
                </a:highlight>
              </a:rPr>
              <a:t>HTML Web Workers</a:t>
            </a:r>
          </a:p>
          <a:p>
            <a:r>
              <a:rPr lang="en-US" dirty="0">
                <a:highlight>
                  <a:srgbClr val="C0C0C0"/>
                </a:highlight>
              </a:rPr>
              <a:t>HTML SSE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5909945"/>
          </a:xfrm>
        </p:spPr>
        <p:txBody>
          <a:bodyPr>
            <a:normAutofit fontScale="85000" lnSpcReduction="10000"/>
          </a:bodyPr>
          <a:lstStyle/>
          <a:p>
            <a:pPr marL="0" indent="0">
              <a:buNone/>
            </a:pPr>
            <a:r>
              <a:rPr lang="en-US" b="1" dirty="0"/>
              <a:t>YouTube Autoplay</a:t>
            </a:r>
            <a:endParaRPr lang="en-US" dirty="0"/>
          </a:p>
          <a:p>
            <a:r>
              <a:rPr lang="en-US" dirty="0"/>
              <a:t>You can have your video start playing automatically when a user visits that page by adding a simple parameter to your YouTube URL.</a:t>
            </a:r>
          </a:p>
          <a:p>
            <a:r>
              <a:rPr lang="en-US" dirty="0"/>
              <a:t>Value 0 (default): The video will not play automatically when the player loads.</a:t>
            </a:r>
          </a:p>
          <a:p>
            <a:r>
              <a:rPr lang="en-US" dirty="0"/>
              <a:t>Value 1: The video will play automatically when the player loads.</a:t>
            </a:r>
          </a:p>
          <a:p>
            <a:pPr marL="457200" lvl="1" indent="0">
              <a:buNone/>
            </a:pPr>
            <a:r>
              <a:rPr lang="en-US" dirty="0"/>
              <a:t> &lt;</a:t>
            </a:r>
            <a:r>
              <a:rPr lang="en-US" dirty="0" err="1"/>
              <a:t>iframe</a:t>
            </a:r>
            <a:r>
              <a:rPr lang="en-US" dirty="0"/>
              <a:t> width="420" height="315"</a:t>
            </a:r>
          </a:p>
          <a:p>
            <a:pPr marL="457200" lvl="1" indent="0">
              <a:buNone/>
            </a:pPr>
            <a:r>
              <a:rPr lang="en-US" dirty="0" err="1">
                <a:highlight>
                  <a:srgbClr val="00FFFF"/>
                </a:highlight>
              </a:rPr>
              <a:t>src</a:t>
            </a:r>
            <a:r>
              <a:rPr lang="en-US" dirty="0">
                <a:highlight>
                  <a:srgbClr val="00FFFF"/>
                </a:highlight>
              </a:rPr>
              <a:t>="https://www.youtube.com/embed/tgbNymZ7vqY?autoplay=1"&gt;</a:t>
            </a:r>
          </a:p>
          <a:p>
            <a:pPr marL="457200" lvl="1" indent="0">
              <a:buNone/>
            </a:pPr>
            <a:r>
              <a:rPr lang="en-US" dirty="0"/>
              <a:t>&lt;/</a:t>
            </a:r>
            <a:r>
              <a:rPr lang="en-US" dirty="0" err="1"/>
              <a:t>iframe</a:t>
            </a:r>
            <a:r>
              <a:rPr lang="en-US" dirty="0"/>
              <a:t>&gt; </a:t>
            </a:r>
          </a:p>
          <a:p>
            <a:pPr marL="0" indent="0">
              <a:buNone/>
            </a:pPr>
            <a:r>
              <a:rPr lang="en-US" b="1" dirty="0"/>
              <a:t>YouTube Playlist</a:t>
            </a:r>
            <a:endParaRPr lang="en-US" dirty="0"/>
          </a:p>
          <a:p>
            <a:r>
              <a:rPr lang="en-US" dirty="0"/>
              <a:t>A comma separated list of videos to play (in addition to the original URL).</a:t>
            </a:r>
          </a:p>
          <a:p>
            <a:pPr marL="0" indent="0">
              <a:buNone/>
            </a:pPr>
            <a:r>
              <a:rPr lang="en-US" b="1" dirty="0"/>
              <a:t>YouTube Loop</a:t>
            </a:r>
            <a:endParaRPr lang="en-US" dirty="0"/>
          </a:p>
          <a:p>
            <a:r>
              <a:rPr lang="en-US" dirty="0"/>
              <a:t>Value 0 (default): The video will play only once.</a:t>
            </a:r>
          </a:p>
          <a:p>
            <a:r>
              <a:rPr lang="en-US" dirty="0"/>
              <a:t>Value 1: The video will loop (forever).</a:t>
            </a:r>
          </a:p>
          <a:p>
            <a:pPr marL="457200" lvl="1" indent="0">
              <a:buNone/>
            </a:pPr>
            <a:r>
              <a:rPr lang="en-US" dirty="0"/>
              <a:t> &lt;</a:t>
            </a:r>
            <a:r>
              <a:rPr lang="en-US" dirty="0" err="1"/>
              <a:t>iframe</a:t>
            </a:r>
            <a:r>
              <a:rPr lang="en-US" dirty="0"/>
              <a:t> width="420" height="315"</a:t>
            </a:r>
          </a:p>
          <a:p>
            <a:pPr marL="457200" lvl="1" indent="0">
              <a:buNone/>
            </a:pPr>
            <a:r>
              <a:rPr lang="en-US" dirty="0" err="1">
                <a:highlight>
                  <a:srgbClr val="00FF00"/>
                </a:highlight>
              </a:rPr>
              <a:t>src</a:t>
            </a:r>
            <a:r>
              <a:rPr lang="en-US" dirty="0">
                <a:highlight>
                  <a:srgbClr val="00FF00"/>
                </a:highlight>
              </a:rPr>
              <a:t>="https://www.youtube.com/embed/tgbNymZ7vqY?playlist=tgbNymZ7vqY&amp;loop=1"&gt;</a:t>
            </a:r>
          </a:p>
          <a:p>
            <a:pPr marL="457200" lvl="1" indent="0">
              <a:buNone/>
            </a:pPr>
            <a:r>
              <a:rPr lang="en-US" dirty="0"/>
              <a:t>&lt;/</a:t>
            </a:r>
            <a:r>
              <a:rPr lang="en-US" dirty="0" err="1"/>
              <a:t>iframe</a:t>
            </a:r>
            <a:r>
              <a:rPr lang="en-US" dirty="0"/>
              <a:t>&gt;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45"/>
            <a:ext cx="11246485" cy="5855335"/>
          </a:xfrm>
        </p:spPr>
        <p:txBody>
          <a:bodyPr/>
          <a:lstStyle/>
          <a:p>
            <a:pPr marL="0" indent="0">
              <a:buNone/>
            </a:pPr>
            <a:r>
              <a:rPr lang="en-US" b="1" dirty="0"/>
              <a:t>YouTube Controls</a:t>
            </a:r>
            <a:endParaRPr lang="en-US" dirty="0"/>
          </a:p>
          <a:p>
            <a:r>
              <a:rPr lang="en-US" dirty="0"/>
              <a:t>Value 0: Player controls does not display.</a:t>
            </a:r>
          </a:p>
          <a:p>
            <a:r>
              <a:rPr lang="en-US" dirty="0"/>
              <a:t>Value 1 (default): Player controls display.</a:t>
            </a:r>
          </a:p>
          <a:p>
            <a:pPr marL="457200" lvl="1" indent="0">
              <a:buNone/>
            </a:pPr>
            <a:r>
              <a:rPr lang="en-US" dirty="0"/>
              <a:t> &lt;</a:t>
            </a:r>
            <a:r>
              <a:rPr lang="en-US" dirty="0" err="1"/>
              <a:t>iframe</a:t>
            </a:r>
            <a:r>
              <a:rPr lang="en-US" dirty="0"/>
              <a:t> width="420" height="315"</a:t>
            </a:r>
          </a:p>
          <a:p>
            <a:pPr marL="457200" lvl="1" indent="0">
              <a:buNone/>
            </a:pPr>
            <a:r>
              <a:rPr lang="en-US" dirty="0" err="1">
                <a:highlight>
                  <a:srgbClr val="FF00FF"/>
                </a:highlight>
              </a:rPr>
              <a:t>src</a:t>
            </a:r>
            <a:r>
              <a:rPr lang="en-US" dirty="0">
                <a:highlight>
                  <a:srgbClr val="FF00FF"/>
                </a:highlight>
              </a:rPr>
              <a:t>="https://www.youtube.com/embed/tgbNymZ7vqY?controls=0"&gt;</a:t>
            </a:r>
          </a:p>
          <a:p>
            <a:pPr marL="457200" lvl="1" indent="0">
              <a:buNone/>
            </a:pPr>
            <a:r>
              <a:rPr lang="en-US" dirty="0"/>
              <a:t>&lt;/</a:t>
            </a:r>
            <a:r>
              <a:rPr lang="en-US" dirty="0" err="1"/>
              <a:t>iframe</a:t>
            </a:r>
            <a:r>
              <a:rPr lang="en-US" dirty="0"/>
              <a:t>&gt;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
            <a:ext cx="10515600" cy="801370"/>
          </a:xfrm>
        </p:spPr>
        <p:txBody>
          <a:bodyPr/>
          <a:lstStyle/>
          <a:p>
            <a:r>
              <a:rPr lang="en-US"/>
              <a:t>HTML5 Browser Support</a:t>
            </a:r>
          </a:p>
        </p:txBody>
      </p:sp>
      <p:sp>
        <p:nvSpPr>
          <p:cNvPr id="3" name="Content Placeholder 2"/>
          <p:cNvSpPr>
            <a:spLocks noGrp="1"/>
          </p:cNvSpPr>
          <p:nvPr>
            <p:ph idx="1"/>
          </p:nvPr>
        </p:nvSpPr>
        <p:spPr>
          <a:xfrm>
            <a:off x="838200" y="923925"/>
            <a:ext cx="10515600" cy="5253355"/>
          </a:xfrm>
        </p:spPr>
        <p:txBody>
          <a:bodyPr>
            <a:normAutofit fontScale="82500" lnSpcReduction="10000"/>
          </a:bodyPr>
          <a:lstStyle/>
          <a:p>
            <a:r>
              <a:rPr lang="en-US" dirty="0"/>
              <a:t>HTML5 is supported in all modern browsers.</a:t>
            </a:r>
          </a:p>
          <a:p>
            <a:r>
              <a:rPr lang="en-US" altLang="en-US" dirty="0"/>
              <a:t>A</a:t>
            </a:r>
            <a:r>
              <a:rPr lang="en-US" dirty="0"/>
              <a:t>ll browsers, old and new, automatically handle unrecognized elements as inline elements.</a:t>
            </a:r>
          </a:p>
          <a:p>
            <a:r>
              <a:rPr lang="en-US" dirty="0"/>
              <a:t>Because of this, you can "teach" older browsers to handle "unknown" HTML elements.</a:t>
            </a:r>
          </a:p>
          <a:p>
            <a:pPr marL="0" indent="0">
              <a:buNone/>
            </a:pPr>
            <a:r>
              <a:rPr lang="en-US" b="1" dirty="0"/>
              <a:t>Define Semantic Elements as Block Elements</a:t>
            </a:r>
          </a:p>
          <a:p>
            <a:r>
              <a:rPr lang="en-US" dirty="0"/>
              <a:t>HTML5 defines eight new semantic elements. All these are block-level elements.</a:t>
            </a:r>
          </a:p>
          <a:p>
            <a:r>
              <a:rPr lang="en-US" dirty="0"/>
              <a:t>To secure correct behavior in older browsers, you can set the CSS display property for these HTML elements to block:</a:t>
            </a:r>
          </a:p>
          <a:p>
            <a:endParaRPr lang="en-US" dirty="0"/>
          </a:p>
          <a:p>
            <a:pPr marL="0" indent="0">
              <a:buNone/>
            </a:pPr>
            <a:r>
              <a:rPr lang="en-US" dirty="0"/>
              <a:t>header, section, footer, aside, nav, main, article, figure </a:t>
            </a:r>
          </a:p>
          <a:p>
            <a:pPr marL="0" indent="0">
              <a:buNone/>
            </a:pPr>
            <a:r>
              <a:rPr lang="en-US" dirty="0"/>
              <a:t>{</a:t>
            </a:r>
          </a:p>
          <a:p>
            <a:pPr marL="0" indent="0">
              <a:buNone/>
            </a:pPr>
            <a:r>
              <a:rPr lang="en-US" dirty="0"/>
              <a:t>  display: block;</a:t>
            </a:r>
          </a:p>
          <a:p>
            <a:pPr marL="0" indent="0">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705"/>
            <a:ext cx="10515600" cy="572135"/>
          </a:xfrm>
        </p:spPr>
        <p:txBody>
          <a:bodyPr>
            <a:normAutofit fontScale="90000"/>
          </a:bodyPr>
          <a:lstStyle/>
          <a:p>
            <a:r>
              <a:rPr lang="en-US" dirty="0"/>
              <a:t>Add New Elements to HTML</a:t>
            </a:r>
          </a:p>
        </p:txBody>
      </p:sp>
      <p:sp>
        <p:nvSpPr>
          <p:cNvPr id="3" name="Content Placeholder 2"/>
          <p:cNvSpPr>
            <a:spLocks noGrp="1"/>
          </p:cNvSpPr>
          <p:nvPr>
            <p:ph idx="1"/>
          </p:nvPr>
        </p:nvSpPr>
        <p:spPr>
          <a:xfrm>
            <a:off x="838200" y="680720"/>
            <a:ext cx="10515600" cy="6177280"/>
          </a:xfrm>
        </p:spPr>
        <p:txBody>
          <a:bodyPr>
            <a:noAutofit/>
          </a:bodyPr>
          <a:lstStyle/>
          <a:p>
            <a:pPr marL="0" indent="0">
              <a:buNone/>
            </a:pPr>
            <a:r>
              <a:rPr lang="en-US" sz="1400" dirty="0"/>
              <a:t> &lt;!DOCTYPE html&gt;</a:t>
            </a:r>
          </a:p>
          <a:p>
            <a:pPr marL="0" indent="0">
              <a:buNone/>
            </a:pPr>
            <a:r>
              <a:rPr lang="en-US" sz="1400" dirty="0"/>
              <a:t>&lt;html&gt;</a:t>
            </a:r>
          </a:p>
          <a:p>
            <a:pPr marL="0" indent="0">
              <a:buNone/>
            </a:pPr>
            <a:r>
              <a:rPr lang="en-US" sz="1400" dirty="0"/>
              <a:t>&lt;head&gt;</a:t>
            </a:r>
          </a:p>
          <a:p>
            <a:pPr marL="0" indent="0">
              <a:buNone/>
            </a:pPr>
            <a:r>
              <a:rPr lang="en-US" sz="1400" dirty="0"/>
              <a:t>&lt;script&gt;</a:t>
            </a:r>
            <a:r>
              <a:rPr lang="en-US" sz="1400" dirty="0" err="1"/>
              <a:t>document.createElement</a:t>
            </a:r>
            <a:r>
              <a:rPr lang="en-US" sz="1400" dirty="0"/>
              <a:t>("</a:t>
            </a:r>
            <a:r>
              <a:rPr lang="en-US" sz="1400" dirty="0" err="1"/>
              <a:t>myHero</a:t>
            </a:r>
            <a:r>
              <a:rPr lang="en-US" sz="1400" dirty="0"/>
              <a:t>")&lt;/script&gt;</a:t>
            </a:r>
          </a:p>
          <a:p>
            <a:pPr marL="0" indent="0">
              <a:buNone/>
            </a:pPr>
            <a:r>
              <a:rPr lang="en-US" sz="1400" dirty="0"/>
              <a:t>&lt;style&gt;</a:t>
            </a:r>
          </a:p>
          <a:p>
            <a:pPr marL="0" indent="0">
              <a:buNone/>
            </a:pPr>
            <a:r>
              <a:rPr lang="en-US" sz="1400" dirty="0" err="1"/>
              <a:t>myHero</a:t>
            </a:r>
            <a:r>
              <a:rPr lang="en-US" sz="1400" dirty="0"/>
              <a:t> {</a:t>
            </a:r>
          </a:p>
          <a:p>
            <a:pPr marL="0" indent="0">
              <a:buNone/>
            </a:pPr>
            <a:r>
              <a:rPr lang="en-US" sz="1400" dirty="0"/>
              <a:t>  display: block;</a:t>
            </a:r>
          </a:p>
          <a:p>
            <a:pPr marL="0" indent="0">
              <a:buNone/>
            </a:pPr>
            <a:r>
              <a:rPr lang="en-US" sz="1400" dirty="0"/>
              <a:t>  background-color: #</a:t>
            </a:r>
            <a:r>
              <a:rPr lang="en-US" sz="1400" dirty="0" err="1"/>
              <a:t>dddddd</a:t>
            </a:r>
            <a:r>
              <a:rPr lang="en-US" sz="1400" dirty="0"/>
              <a:t>;</a:t>
            </a:r>
          </a:p>
          <a:p>
            <a:pPr marL="0" indent="0">
              <a:buNone/>
            </a:pPr>
            <a:r>
              <a:rPr lang="en-US" sz="1400" dirty="0"/>
              <a:t>  padding: 50px;</a:t>
            </a:r>
          </a:p>
          <a:p>
            <a:pPr marL="0" indent="0">
              <a:buNone/>
            </a:pPr>
            <a:r>
              <a:rPr lang="en-US" sz="1400" dirty="0"/>
              <a:t>  font-size: 30px;</a:t>
            </a:r>
          </a:p>
          <a:p>
            <a:pPr marL="0" indent="0">
              <a:buNone/>
            </a:pPr>
            <a:r>
              <a:rPr lang="en-US" sz="1400" dirty="0"/>
              <a:t>}</a:t>
            </a:r>
          </a:p>
          <a:p>
            <a:pPr marL="0" indent="0">
              <a:buNone/>
            </a:pPr>
            <a:r>
              <a:rPr lang="en-US" sz="1400" dirty="0"/>
              <a:t>&lt;/style&gt;</a:t>
            </a:r>
          </a:p>
          <a:p>
            <a:pPr marL="0" indent="0">
              <a:buNone/>
            </a:pPr>
            <a:r>
              <a:rPr lang="en-US" sz="1400" dirty="0"/>
              <a:t>&lt;/head&gt;</a:t>
            </a:r>
          </a:p>
          <a:p>
            <a:pPr marL="0" indent="0">
              <a:buNone/>
            </a:pPr>
            <a:r>
              <a:rPr lang="en-US" sz="1400" dirty="0"/>
              <a:t>&lt;body&gt;</a:t>
            </a:r>
          </a:p>
          <a:p>
            <a:pPr marL="0" indent="0">
              <a:buNone/>
            </a:pPr>
            <a:r>
              <a:rPr lang="en-US" sz="1400" dirty="0"/>
              <a:t>&lt;h1&gt;A Heading&lt;/h1&gt;</a:t>
            </a:r>
          </a:p>
          <a:p>
            <a:pPr marL="0" indent="0">
              <a:buNone/>
            </a:pPr>
            <a:r>
              <a:rPr lang="en-US" sz="1400" dirty="0"/>
              <a:t>&lt;</a:t>
            </a:r>
            <a:r>
              <a:rPr lang="en-US" sz="1400" dirty="0" err="1"/>
              <a:t>myHero</a:t>
            </a:r>
            <a:r>
              <a:rPr lang="en-US" sz="1400" dirty="0"/>
              <a:t>&gt;My Hero Element&lt;/</a:t>
            </a:r>
            <a:r>
              <a:rPr lang="en-US" sz="1400" dirty="0" err="1"/>
              <a:t>myHero</a:t>
            </a:r>
            <a:r>
              <a:rPr lang="en-US" sz="1400" dirty="0"/>
              <a:t>&gt;</a:t>
            </a:r>
          </a:p>
          <a:p>
            <a:pPr marL="0" indent="0">
              <a:buNone/>
            </a:pPr>
            <a:r>
              <a:rPr lang="en-US" sz="1400" dirty="0"/>
              <a:t>&lt;/body&gt;</a:t>
            </a:r>
          </a:p>
          <a:p>
            <a:pPr marL="0" indent="0">
              <a:buNone/>
            </a:pPr>
            <a:r>
              <a:rPr lang="en-US" sz="1400" dirty="0"/>
              <a:t>&lt;/html&gt; </a:t>
            </a:r>
          </a:p>
          <a:p>
            <a:pPr marL="0" indent="0">
              <a:buNone/>
            </a:pPr>
            <a:r>
              <a:rPr lang="en-US" sz="1400" b="1" dirty="0">
                <a:highlight>
                  <a:srgbClr val="00FFFF"/>
                </a:highlight>
              </a:rPr>
              <a:t>The JavaScript statement </a:t>
            </a:r>
            <a:r>
              <a:rPr lang="en-US" sz="1400" b="1" dirty="0" err="1">
                <a:highlight>
                  <a:srgbClr val="00FFFF"/>
                </a:highlight>
              </a:rPr>
              <a:t>document.createElement</a:t>
            </a:r>
            <a:r>
              <a:rPr lang="en-US" sz="1400" b="1" dirty="0">
                <a:highlight>
                  <a:srgbClr val="00FFFF"/>
                </a:highlight>
              </a:rPr>
              <a:t>("</a:t>
            </a:r>
            <a:r>
              <a:rPr lang="en-US" sz="1400" b="1" dirty="0" err="1">
                <a:highlight>
                  <a:srgbClr val="00FFFF"/>
                </a:highlight>
              </a:rPr>
              <a:t>myHero</a:t>
            </a:r>
            <a:r>
              <a:rPr lang="en-US" sz="1400" b="1" dirty="0">
                <a:highlight>
                  <a:srgbClr val="00FFFF"/>
                </a:highlight>
              </a:rPr>
              <a:t>") is needed to create a new element in IE 9, and earlier.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2"/>
            <a:ext cx="10515600" cy="5696017"/>
          </a:xfrm>
        </p:spPr>
        <p:txBody>
          <a:bodyPr>
            <a:normAutofit fontScale="65000" lnSpcReduction="20000"/>
          </a:bodyPr>
          <a:lstStyle/>
          <a:p>
            <a:pPr marL="0" indent="0">
              <a:buNone/>
            </a:pPr>
            <a:r>
              <a:rPr lang="en-US" b="1" dirty="0"/>
              <a:t>Problem With Internet Explorer 8</a:t>
            </a:r>
          </a:p>
          <a:p>
            <a:r>
              <a:rPr lang="en-US" dirty="0"/>
              <a:t>IE8 (and earlier) does not allow styling of unknown elements!</a:t>
            </a:r>
          </a:p>
          <a:p>
            <a:r>
              <a:rPr lang="en-US" dirty="0"/>
              <a:t>The HTML5Shiv is a JavaScript workaround to enable styling of HTML5 elements in versions of Internet Explorer prior to version 9.</a:t>
            </a:r>
          </a:p>
          <a:p>
            <a:pPr marL="0" indent="0">
              <a:buNone/>
            </a:pPr>
            <a:r>
              <a:rPr lang="en-US" b="1" dirty="0"/>
              <a:t>Syntax For HTML5Shiv</a:t>
            </a:r>
          </a:p>
          <a:p>
            <a:r>
              <a:rPr lang="en-US" dirty="0"/>
              <a:t>The HTML5Shiv is placed within the &lt;head&gt; tag.</a:t>
            </a:r>
          </a:p>
          <a:p>
            <a:r>
              <a:rPr lang="en-US" dirty="0"/>
              <a:t>The HTML5Shiv is a </a:t>
            </a:r>
            <a:r>
              <a:rPr lang="en-US" dirty="0" err="1"/>
              <a:t>javascript</a:t>
            </a:r>
            <a:r>
              <a:rPr lang="en-US" dirty="0"/>
              <a:t> file that is referenced in a &lt;script&gt; tag.</a:t>
            </a:r>
          </a:p>
          <a:p>
            <a:r>
              <a:rPr lang="en-US" dirty="0">
                <a:highlight>
                  <a:srgbClr val="00FFFF"/>
                </a:highlight>
              </a:rPr>
              <a:t>You should use the HTML5Shiv when you are using the new HTML5 elements such as: &lt;article&gt;, &lt;section&gt;, &lt;aside&gt;, &lt;nav&gt;, &lt;footer&gt;</a:t>
            </a:r>
            <a:r>
              <a:rPr lang="en-US" dirty="0"/>
              <a:t>.</a:t>
            </a:r>
          </a:p>
          <a:p>
            <a:pPr marL="0" indent="0">
              <a:buNone/>
            </a:pPr>
            <a:r>
              <a:rPr lang="en-US" dirty="0"/>
              <a:t> &lt;head&gt;</a:t>
            </a:r>
          </a:p>
          <a:p>
            <a:pPr marL="0" indent="0">
              <a:buNone/>
            </a:pPr>
            <a:r>
              <a:rPr lang="en-US" dirty="0"/>
              <a:t>  &lt;!--[if </a:t>
            </a:r>
            <a:r>
              <a:rPr lang="en-US" dirty="0" err="1"/>
              <a:t>lt</a:t>
            </a:r>
            <a:r>
              <a:rPr lang="en-US" dirty="0"/>
              <a:t> IE 9]&gt;</a:t>
            </a:r>
          </a:p>
          <a:p>
            <a:pPr marL="0" indent="0">
              <a:buNone/>
            </a:pPr>
            <a:r>
              <a:rPr lang="en-US" dirty="0"/>
              <a:t>    &lt;script </a:t>
            </a:r>
            <a:r>
              <a:rPr lang="en-US" dirty="0" err="1"/>
              <a:t>src</a:t>
            </a:r>
            <a:r>
              <a:rPr lang="en-US" dirty="0"/>
              <a:t>="/</a:t>
            </a:r>
            <a:r>
              <a:rPr lang="en-US" dirty="0" err="1"/>
              <a:t>js</a:t>
            </a:r>
            <a:r>
              <a:rPr lang="en-US" dirty="0"/>
              <a:t>/html5shiv.js"&gt;&lt;/script&gt;</a:t>
            </a:r>
          </a:p>
          <a:p>
            <a:pPr marL="0" indent="0">
              <a:buNone/>
            </a:pPr>
            <a:r>
              <a:rPr lang="en-US" dirty="0"/>
              <a:t>  &lt;![endif]--&gt;</a:t>
            </a:r>
          </a:p>
          <a:p>
            <a:pPr marL="0" indent="0">
              <a:buNone/>
            </a:pPr>
            <a:r>
              <a:rPr lang="en-US" dirty="0"/>
              <a:t>&lt;/head&gt; </a:t>
            </a:r>
          </a:p>
          <a:p>
            <a:r>
              <a:rPr lang="en-US" dirty="0"/>
              <a:t>If you do not want to download and store the HTML5Shiv on your site, you could reference the version found on the CDN site.</a:t>
            </a:r>
          </a:p>
          <a:p>
            <a:pPr marL="0" indent="0">
              <a:buNone/>
            </a:pPr>
            <a:r>
              <a:rPr lang="en-US" altLang="en-US" dirty="0">
                <a:sym typeface="+mn-ea"/>
              </a:rPr>
              <a:t>	</a:t>
            </a:r>
            <a:r>
              <a:rPr lang="en-US" dirty="0">
                <a:sym typeface="+mn-ea"/>
              </a:rPr>
              <a:t>&lt;script </a:t>
            </a:r>
            <a:r>
              <a:rPr lang="en-US" dirty="0" err="1">
                <a:sym typeface="+mn-ea"/>
              </a:rPr>
              <a:t>src</a:t>
            </a:r>
            <a:r>
              <a:rPr lang="en-US" dirty="0">
                <a:sym typeface="+mn-ea"/>
              </a:rPr>
              <a:t>="https://oss.maxcdn.com/libs/html5shiv/3.7.0/html5shiv.js"&gt;&lt;/script&gt;</a:t>
            </a:r>
            <a:endParaRPr lang="en-US" dirty="0"/>
          </a:p>
          <a:p>
            <a:endParaRPr lang="en-US" dirty="0"/>
          </a:p>
          <a:p>
            <a:r>
              <a:rPr lang="en-US" dirty="0"/>
              <a:t>The HTML5Shiv script must be placed in the &lt;head&gt; element, after any stylesheets:</a:t>
            </a:r>
          </a:p>
          <a:p>
            <a:pPr marL="0" indent="0">
              <a:buNone/>
            </a:pP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39"/>
            <a:ext cx="11033125" cy="6132195"/>
          </a:xfrm>
        </p:spPr>
        <p:txBody>
          <a:bodyPr>
            <a:normAutofit fontScale="75000" lnSpcReduction="20000"/>
          </a:bodyPr>
          <a:lstStyle/>
          <a:p>
            <a:pPr marL="0" indent="0">
              <a:buNone/>
            </a:pPr>
            <a:r>
              <a:rPr lang="en-US" b="1" dirty="0"/>
              <a:t>New Semantic/Structural Elements</a:t>
            </a:r>
            <a:endParaRPr lang="en-US" dirty="0"/>
          </a:p>
          <a:p>
            <a:pPr marL="457200" lvl="1" indent="0">
              <a:buNone/>
            </a:pPr>
            <a:r>
              <a:rPr lang="en-US" dirty="0">
                <a:highlight>
                  <a:srgbClr val="C0C0C0"/>
                </a:highlight>
              </a:rPr>
              <a:t>&lt;article&gt; 	Defines an article in a document</a:t>
            </a:r>
          </a:p>
          <a:p>
            <a:pPr marL="457200" lvl="1" indent="0">
              <a:buNone/>
            </a:pPr>
            <a:r>
              <a:rPr lang="en-US" dirty="0">
                <a:highlight>
                  <a:srgbClr val="C0C0C0"/>
                </a:highlight>
              </a:rPr>
              <a:t>&lt;aside&gt; 	Defines content aside from the page content</a:t>
            </a:r>
          </a:p>
          <a:p>
            <a:pPr marL="457200" lvl="1" indent="0">
              <a:buNone/>
            </a:pPr>
            <a:r>
              <a:rPr lang="en-US" dirty="0">
                <a:highlight>
                  <a:srgbClr val="C0C0C0"/>
                </a:highlight>
              </a:rPr>
              <a:t>&lt;</a:t>
            </a:r>
            <a:r>
              <a:rPr lang="en-US" dirty="0" err="1">
                <a:highlight>
                  <a:srgbClr val="C0C0C0"/>
                </a:highlight>
              </a:rPr>
              <a:t>bdi</a:t>
            </a:r>
            <a:r>
              <a:rPr lang="en-US" dirty="0">
                <a:highlight>
                  <a:srgbClr val="C0C0C0"/>
                </a:highlight>
              </a:rPr>
              <a:t>&gt; 	Isolates a part of text that might be formatted in a different direction from other text 		outside it</a:t>
            </a:r>
          </a:p>
          <a:p>
            <a:pPr marL="457200" lvl="1" indent="0">
              <a:buNone/>
            </a:pPr>
            <a:r>
              <a:rPr lang="en-US" dirty="0">
                <a:highlight>
                  <a:srgbClr val="C0C0C0"/>
                </a:highlight>
              </a:rPr>
              <a:t>&lt;details&gt; 	Defines additional details that the user can view or hide</a:t>
            </a:r>
          </a:p>
          <a:p>
            <a:pPr marL="457200" lvl="1" indent="0">
              <a:buNone/>
            </a:pPr>
            <a:r>
              <a:rPr lang="en-US" dirty="0">
                <a:highlight>
                  <a:srgbClr val="C0C0C0"/>
                </a:highlight>
              </a:rPr>
              <a:t>&lt;dialog&gt; 	Defines a dialog box or window</a:t>
            </a:r>
          </a:p>
          <a:p>
            <a:pPr marL="457200" lvl="1" indent="0">
              <a:buNone/>
            </a:pPr>
            <a:r>
              <a:rPr lang="en-US" dirty="0">
                <a:highlight>
                  <a:srgbClr val="C0C0C0"/>
                </a:highlight>
              </a:rPr>
              <a:t>&lt;</a:t>
            </a:r>
            <a:r>
              <a:rPr lang="en-US" dirty="0" err="1">
                <a:highlight>
                  <a:srgbClr val="C0C0C0"/>
                </a:highlight>
              </a:rPr>
              <a:t>figcaption</a:t>
            </a:r>
            <a:r>
              <a:rPr lang="en-US" dirty="0">
                <a:highlight>
                  <a:srgbClr val="C0C0C0"/>
                </a:highlight>
              </a:rPr>
              <a:t>&gt;  Defines a caption for a &lt;figure&gt; element</a:t>
            </a:r>
          </a:p>
          <a:p>
            <a:pPr marL="457200" lvl="1" indent="0">
              <a:buNone/>
            </a:pPr>
            <a:r>
              <a:rPr lang="en-US" dirty="0">
                <a:highlight>
                  <a:srgbClr val="C0C0C0"/>
                </a:highlight>
              </a:rPr>
              <a:t>&lt;figure&gt; 	Defines self-contained content</a:t>
            </a:r>
          </a:p>
          <a:p>
            <a:pPr marL="457200" lvl="1" indent="0">
              <a:buNone/>
            </a:pPr>
            <a:r>
              <a:rPr lang="en-US" dirty="0">
                <a:highlight>
                  <a:srgbClr val="C0C0C0"/>
                </a:highlight>
              </a:rPr>
              <a:t>&lt;footer&gt; 	Defines a footer for a document or section</a:t>
            </a:r>
          </a:p>
          <a:p>
            <a:pPr marL="457200" lvl="1" indent="0">
              <a:buNone/>
            </a:pPr>
            <a:r>
              <a:rPr lang="en-US" dirty="0">
                <a:highlight>
                  <a:srgbClr val="C0C0C0"/>
                </a:highlight>
              </a:rPr>
              <a:t>&lt;header&gt; 	Defines a header for a document or section</a:t>
            </a:r>
          </a:p>
          <a:p>
            <a:pPr marL="457200" lvl="1" indent="0">
              <a:buNone/>
            </a:pPr>
            <a:r>
              <a:rPr lang="en-US" dirty="0">
                <a:highlight>
                  <a:srgbClr val="C0C0C0"/>
                </a:highlight>
              </a:rPr>
              <a:t>&lt;main&gt; 	Defines the main content of a document</a:t>
            </a:r>
          </a:p>
          <a:p>
            <a:pPr marL="457200" lvl="1" indent="0">
              <a:buNone/>
            </a:pPr>
            <a:r>
              <a:rPr lang="en-US" dirty="0">
                <a:highlight>
                  <a:srgbClr val="C0C0C0"/>
                </a:highlight>
              </a:rPr>
              <a:t>&lt;mark&gt; 	Defines marked/highlighted text</a:t>
            </a:r>
          </a:p>
          <a:p>
            <a:pPr marL="457200" lvl="1" indent="0">
              <a:buNone/>
            </a:pPr>
            <a:r>
              <a:rPr lang="en-US" dirty="0">
                <a:highlight>
                  <a:srgbClr val="C0C0C0"/>
                </a:highlight>
              </a:rPr>
              <a:t>&lt;meter&gt; 	Defines a scalar measurement within a known range (a gauge)</a:t>
            </a:r>
          </a:p>
          <a:p>
            <a:pPr marL="457200" lvl="1" indent="0">
              <a:buNone/>
            </a:pPr>
            <a:r>
              <a:rPr lang="en-US" dirty="0">
                <a:highlight>
                  <a:srgbClr val="C0C0C0"/>
                </a:highlight>
              </a:rPr>
              <a:t>&lt;</a:t>
            </a:r>
            <a:r>
              <a:rPr lang="en-US" dirty="0" err="1">
                <a:highlight>
                  <a:srgbClr val="C0C0C0"/>
                </a:highlight>
              </a:rPr>
              <a:t>nav</a:t>
            </a:r>
            <a:r>
              <a:rPr lang="en-US" dirty="0">
                <a:highlight>
                  <a:srgbClr val="C0C0C0"/>
                </a:highlight>
              </a:rPr>
              <a:t>&gt; 	Defines navigation links</a:t>
            </a:r>
          </a:p>
          <a:p>
            <a:pPr marL="457200" lvl="1" indent="0">
              <a:buNone/>
            </a:pPr>
            <a:r>
              <a:rPr lang="en-US" dirty="0">
                <a:highlight>
                  <a:srgbClr val="C0C0C0"/>
                </a:highlight>
              </a:rPr>
              <a:t>&lt;progress&gt;    Represents the progress of a task</a:t>
            </a:r>
          </a:p>
          <a:p>
            <a:pPr marL="457200" lvl="1" indent="0">
              <a:buNone/>
            </a:pPr>
            <a:r>
              <a:rPr lang="en-US" dirty="0">
                <a:highlight>
                  <a:srgbClr val="C0C0C0"/>
                </a:highlight>
              </a:rPr>
              <a:t>&lt;</a:t>
            </a:r>
            <a:r>
              <a:rPr lang="en-US" dirty="0" err="1">
                <a:highlight>
                  <a:srgbClr val="C0C0C0"/>
                </a:highlight>
              </a:rPr>
              <a:t>rp</a:t>
            </a:r>
            <a:r>
              <a:rPr lang="en-US" dirty="0">
                <a:highlight>
                  <a:srgbClr val="C0C0C0"/>
                </a:highlight>
              </a:rPr>
              <a:t>&gt; 	Defines what to show in browsers that do not support ruby annotations</a:t>
            </a:r>
          </a:p>
          <a:p>
            <a:pPr marL="457200" lvl="1" indent="0">
              <a:buNone/>
            </a:pPr>
            <a:r>
              <a:rPr lang="en-US" dirty="0">
                <a:highlight>
                  <a:srgbClr val="C0C0C0"/>
                </a:highlight>
              </a:rPr>
              <a:t>&lt;</a:t>
            </a:r>
            <a:r>
              <a:rPr lang="en-US" dirty="0" err="1">
                <a:highlight>
                  <a:srgbClr val="C0C0C0"/>
                </a:highlight>
              </a:rPr>
              <a:t>rt</a:t>
            </a:r>
            <a:r>
              <a:rPr lang="en-US" dirty="0">
                <a:highlight>
                  <a:srgbClr val="C0C0C0"/>
                </a:highlight>
              </a:rPr>
              <a:t>&gt;   	Defines an explanation/pronunciation of characters (for East Asian typography)</a:t>
            </a:r>
          </a:p>
          <a:p>
            <a:pPr marL="457200" lvl="1" indent="0">
              <a:buNone/>
            </a:pPr>
            <a:r>
              <a:rPr lang="en-US" dirty="0">
                <a:highlight>
                  <a:srgbClr val="C0C0C0"/>
                </a:highlight>
              </a:rPr>
              <a:t>&lt;ruby&gt; 	Defines a ruby annotation (for East Asian typography)</a:t>
            </a:r>
          </a:p>
          <a:p>
            <a:pPr marL="457200" lvl="1" indent="0">
              <a:buNone/>
            </a:pPr>
            <a:r>
              <a:rPr lang="en-US" dirty="0">
                <a:highlight>
                  <a:srgbClr val="C0C0C0"/>
                </a:highlight>
              </a:rPr>
              <a:t>&lt;section&gt; 	Defines a section in a document</a:t>
            </a:r>
          </a:p>
          <a:p>
            <a:pPr marL="457200" lvl="1" indent="0">
              <a:buNone/>
            </a:pPr>
            <a:r>
              <a:rPr lang="en-US" dirty="0">
                <a:highlight>
                  <a:srgbClr val="C0C0C0"/>
                </a:highlight>
              </a:rPr>
              <a:t>&lt;summary&gt;   Defines a visible heading for a &lt;details&gt; element</a:t>
            </a:r>
          </a:p>
          <a:p>
            <a:pPr marL="457200" lvl="1" indent="0">
              <a:buNone/>
            </a:pPr>
            <a:r>
              <a:rPr lang="en-US" dirty="0">
                <a:highlight>
                  <a:srgbClr val="C0C0C0"/>
                </a:highlight>
              </a:rPr>
              <a:t>&lt;time&gt; 	Defines a date/time</a:t>
            </a:r>
          </a:p>
          <a:p>
            <a:pPr marL="457200" lvl="1" indent="0">
              <a:buNone/>
            </a:pPr>
            <a:r>
              <a:rPr lang="en-US" dirty="0">
                <a:highlight>
                  <a:srgbClr val="C0C0C0"/>
                </a:highlight>
              </a:rPr>
              <a:t>&lt;</a:t>
            </a:r>
            <a:r>
              <a:rPr lang="en-US" dirty="0" err="1">
                <a:highlight>
                  <a:srgbClr val="C0C0C0"/>
                </a:highlight>
              </a:rPr>
              <a:t>wbr</a:t>
            </a:r>
            <a:r>
              <a:rPr lang="en-US" dirty="0">
                <a:highlight>
                  <a:srgbClr val="C0C0C0"/>
                </a:highlight>
              </a:rPr>
              <a:t>&gt; 	Defines a possible line-break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5544" y="442762"/>
            <a:ext cx="9390247" cy="5724892"/>
          </a:xfrm>
        </p:spPr>
        <p:txBody>
          <a:bodyPr>
            <a:normAutofit fontScale="70000" lnSpcReduction="20000"/>
          </a:bodyPr>
          <a:lstStyle/>
          <a:p>
            <a:pPr marL="0" indent="0">
              <a:buNone/>
            </a:pPr>
            <a:r>
              <a:rPr lang="en-US" b="1" dirty="0"/>
              <a:t>New Form Elements</a:t>
            </a:r>
          </a:p>
          <a:p>
            <a:pPr marL="457200" lvl="1" indent="0">
              <a:buNone/>
            </a:pPr>
            <a:r>
              <a:rPr lang="en-US" sz="2800" dirty="0">
                <a:sym typeface="+mn-ea"/>
              </a:rPr>
              <a:t>&lt;</a:t>
            </a:r>
            <a:r>
              <a:rPr lang="en-US" sz="2800" dirty="0" err="1">
                <a:sym typeface="+mn-ea"/>
              </a:rPr>
              <a:t>datalist</a:t>
            </a:r>
            <a:r>
              <a:rPr lang="en-US" sz="2800" dirty="0">
                <a:sym typeface="+mn-ea"/>
              </a:rPr>
              <a:t>&gt; 	Specifies a list of pre-defined options for input controls</a:t>
            </a:r>
            <a:endParaRPr lang="en-US" sz="2800" dirty="0"/>
          </a:p>
          <a:p>
            <a:pPr marL="457200" lvl="1" indent="0">
              <a:buNone/>
            </a:pPr>
            <a:r>
              <a:rPr lang="en-US" sz="2800" dirty="0">
                <a:sym typeface="+mn-ea"/>
              </a:rPr>
              <a:t>&lt;output&gt; 	Defines the result of a calculation</a:t>
            </a:r>
            <a:endParaRPr lang="en-US" sz="2800" dirty="0"/>
          </a:p>
          <a:p>
            <a:pPr marL="0" indent="0">
              <a:buNone/>
            </a:pPr>
            <a:r>
              <a:rPr lang="en-US" b="1" dirty="0">
                <a:highlight>
                  <a:srgbClr val="C0C0C0"/>
                </a:highlight>
              </a:rPr>
              <a:t>New Input Types</a:t>
            </a:r>
          </a:p>
          <a:p>
            <a:r>
              <a:rPr lang="en-US" dirty="0">
                <a:highlight>
                  <a:srgbClr val="C0C0C0"/>
                </a:highlight>
              </a:rPr>
              <a:t>    color</a:t>
            </a:r>
          </a:p>
          <a:p>
            <a:r>
              <a:rPr lang="en-US" dirty="0">
                <a:highlight>
                  <a:srgbClr val="C0C0C0"/>
                </a:highlight>
              </a:rPr>
              <a:t>    date</a:t>
            </a:r>
          </a:p>
          <a:p>
            <a:r>
              <a:rPr lang="en-US" dirty="0">
                <a:highlight>
                  <a:srgbClr val="C0C0C0"/>
                </a:highlight>
              </a:rPr>
              <a:t>    datetime</a:t>
            </a:r>
          </a:p>
          <a:p>
            <a:r>
              <a:rPr lang="en-US" dirty="0">
                <a:highlight>
                  <a:srgbClr val="C0C0C0"/>
                </a:highlight>
              </a:rPr>
              <a:t>    datetime-local</a:t>
            </a:r>
          </a:p>
          <a:p>
            <a:r>
              <a:rPr lang="en-US" dirty="0">
                <a:highlight>
                  <a:srgbClr val="C0C0C0"/>
                </a:highlight>
              </a:rPr>
              <a:t>    email</a:t>
            </a:r>
          </a:p>
          <a:p>
            <a:r>
              <a:rPr lang="en-US" dirty="0">
                <a:highlight>
                  <a:srgbClr val="C0C0C0"/>
                </a:highlight>
              </a:rPr>
              <a:t>    month</a:t>
            </a:r>
          </a:p>
          <a:p>
            <a:r>
              <a:rPr lang="en-US" dirty="0">
                <a:highlight>
                  <a:srgbClr val="C0C0C0"/>
                </a:highlight>
              </a:rPr>
              <a:t>    number</a:t>
            </a:r>
          </a:p>
          <a:p>
            <a:r>
              <a:rPr lang="en-US" dirty="0">
                <a:highlight>
                  <a:srgbClr val="C0C0C0"/>
                </a:highlight>
              </a:rPr>
              <a:t>    range</a:t>
            </a:r>
          </a:p>
          <a:p>
            <a:r>
              <a:rPr lang="en-US" dirty="0">
                <a:highlight>
                  <a:srgbClr val="C0C0C0"/>
                </a:highlight>
              </a:rPr>
              <a:t>    search</a:t>
            </a:r>
          </a:p>
          <a:p>
            <a:r>
              <a:rPr lang="en-US" dirty="0">
                <a:highlight>
                  <a:srgbClr val="C0C0C0"/>
                </a:highlight>
              </a:rPr>
              <a:t>    </a:t>
            </a:r>
            <a:r>
              <a:rPr lang="en-US" dirty="0" err="1">
                <a:highlight>
                  <a:srgbClr val="C0C0C0"/>
                </a:highlight>
              </a:rPr>
              <a:t>tel</a:t>
            </a:r>
            <a:endParaRPr lang="en-US" dirty="0">
              <a:highlight>
                <a:srgbClr val="C0C0C0"/>
              </a:highlight>
            </a:endParaRPr>
          </a:p>
          <a:p>
            <a:r>
              <a:rPr lang="en-US" dirty="0">
                <a:highlight>
                  <a:srgbClr val="C0C0C0"/>
                </a:highlight>
              </a:rPr>
              <a:t>    time</a:t>
            </a:r>
          </a:p>
          <a:p>
            <a:r>
              <a:rPr lang="en-US" dirty="0">
                <a:highlight>
                  <a:srgbClr val="C0C0C0"/>
                </a:highlight>
              </a:rPr>
              <a:t>    </a:t>
            </a:r>
            <a:r>
              <a:rPr lang="en-US" dirty="0" err="1">
                <a:highlight>
                  <a:srgbClr val="C0C0C0"/>
                </a:highlight>
              </a:rPr>
              <a:t>url</a:t>
            </a:r>
            <a:endParaRPr lang="en-US" dirty="0">
              <a:highlight>
                <a:srgbClr val="C0C0C0"/>
              </a:highlight>
            </a:endParaRPr>
          </a:p>
          <a:p>
            <a:r>
              <a:rPr lang="en-US" dirty="0">
                <a:highlight>
                  <a:srgbClr val="C0C0C0"/>
                </a:highlight>
              </a:rPr>
              <a:t>    week</a:t>
            </a:r>
          </a:p>
          <a:p>
            <a:pPr marL="0" indent="0">
              <a:buNone/>
            </a:pPr>
            <a:endParaRPr lang="en-US" dirty="0"/>
          </a:p>
          <a:p>
            <a:pPr marL="457200" lvl="1" indent="0">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580"/>
          </a:xfrm>
        </p:spPr>
        <p:txBody>
          <a:bodyPr>
            <a:normAutofit fontScale="72500" lnSpcReduction="20000"/>
          </a:bodyPr>
          <a:lstStyle/>
          <a:p>
            <a:pPr marL="0" indent="0">
              <a:buNone/>
            </a:pPr>
            <a:r>
              <a:rPr lang="en-US" sz="2800" b="1" dirty="0">
                <a:highlight>
                  <a:srgbClr val="00FFFF"/>
                </a:highlight>
                <a:sym typeface="+mn-ea"/>
              </a:rPr>
              <a:t>New Input Attributes</a:t>
            </a:r>
          </a:p>
          <a:p>
            <a:r>
              <a:rPr lang="en-US" sz="2800" dirty="0">
                <a:highlight>
                  <a:srgbClr val="00FFFF"/>
                </a:highlight>
                <a:sym typeface="+mn-ea"/>
              </a:rPr>
              <a:t>    autocomplete</a:t>
            </a:r>
            <a:endParaRPr lang="en-US" sz="2800" dirty="0">
              <a:highlight>
                <a:srgbClr val="00FFFF"/>
              </a:highlight>
            </a:endParaRPr>
          </a:p>
          <a:p>
            <a:r>
              <a:rPr lang="en-US" sz="2800" dirty="0">
                <a:highlight>
                  <a:srgbClr val="00FFFF"/>
                </a:highlight>
                <a:sym typeface="+mn-ea"/>
              </a:rPr>
              <a:t>    autofocus</a:t>
            </a:r>
            <a:endParaRPr lang="en-US" sz="2800" dirty="0">
              <a:highlight>
                <a:srgbClr val="00FFFF"/>
              </a:highlight>
            </a:endParaRPr>
          </a:p>
          <a:p>
            <a:r>
              <a:rPr lang="en-US" sz="2800" dirty="0">
                <a:highlight>
                  <a:srgbClr val="00FFFF"/>
                </a:highlight>
                <a:sym typeface="+mn-ea"/>
              </a:rPr>
              <a:t>    form</a:t>
            </a:r>
            <a:endParaRPr lang="en-US" sz="2800" dirty="0">
              <a:highlight>
                <a:srgbClr val="00FFFF"/>
              </a:highlight>
            </a:endParaRPr>
          </a:p>
          <a:p>
            <a:r>
              <a:rPr lang="en-US" sz="2800" dirty="0">
                <a:highlight>
                  <a:srgbClr val="00FFFF"/>
                </a:highlight>
                <a:sym typeface="+mn-ea"/>
              </a:rPr>
              <a:t>    </a:t>
            </a:r>
            <a:r>
              <a:rPr lang="en-US" sz="2800" dirty="0" err="1">
                <a:highlight>
                  <a:srgbClr val="00FFFF"/>
                </a:highlight>
                <a:sym typeface="+mn-ea"/>
              </a:rPr>
              <a:t>formaction</a:t>
            </a:r>
            <a:endParaRPr lang="en-US" sz="2800" dirty="0">
              <a:highlight>
                <a:srgbClr val="00FFFF"/>
              </a:highlight>
            </a:endParaRPr>
          </a:p>
          <a:p>
            <a:r>
              <a:rPr lang="en-US" sz="2800" dirty="0">
                <a:highlight>
                  <a:srgbClr val="00FFFF"/>
                </a:highlight>
                <a:sym typeface="+mn-ea"/>
              </a:rPr>
              <a:t>    </a:t>
            </a:r>
            <a:r>
              <a:rPr lang="en-US" sz="2800" dirty="0" err="1">
                <a:highlight>
                  <a:srgbClr val="00FFFF"/>
                </a:highlight>
                <a:sym typeface="+mn-ea"/>
              </a:rPr>
              <a:t>formenctype</a:t>
            </a:r>
            <a:endParaRPr lang="en-US" sz="2800" dirty="0">
              <a:highlight>
                <a:srgbClr val="00FFFF"/>
              </a:highlight>
            </a:endParaRPr>
          </a:p>
          <a:p>
            <a:r>
              <a:rPr lang="en-US" sz="2800" dirty="0">
                <a:highlight>
                  <a:srgbClr val="00FFFF"/>
                </a:highlight>
                <a:sym typeface="+mn-ea"/>
              </a:rPr>
              <a:t>    </a:t>
            </a:r>
            <a:r>
              <a:rPr lang="en-US" sz="2800" dirty="0" err="1">
                <a:highlight>
                  <a:srgbClr val="00FFFF"/>
                </a:highlight>
                <a:sym typeface="+mn-ea"/>
              </a:rPr>
              <a:t>formmethod</a:t>
            </a:r>
            <a:endParaRPr lang="en-US" sz="2800" dirty="0">
              <a:highlight>
                <a:srgbClr val="00FFFF"/>
              </a:highlight>
            </a:endParaRPr>
          </a:p>
          <a:p>
            <a:r>
              <a:rPr lang="en-US" sz="2800" dirty="0">
                <a:highlight>
                  <a:srgbClr val="00FFFF"/>
                </a:highlight>
                <a:sym typeface="+mn-ea"/>
              </a:rPr>
              <a:t>    </a:t>
            </a:r>
            <a:r>
              <a:rPr lang="en-US" sz="2800" dirty="0" err="1">
                <a:highlight>
                  <a:srgbClr val="00FFFF"/>
                </a:highlight>
                <a:sym typeface="+mn-ea"/>
              </a:rPr>
              <a:t>formnovalidate</a:t>
            </a:r>
            <a:endParaRPr lang="en-US" sz="2800" dirty="0">
              <a:highlight>
                <a:srgbClr val="00FFFF"/>
              </a:highlight>
            </a:endParaRPr>
          </a:p>
          <a:p>
            <a:r>
              <a:rPr lang="en-US" sz="2800" dirty="0">
                <a:highlight>
                  <a:srgbClr val="00FFFF"/>
                </a:highlight>
                <a:sym typeface="+mn-ea"/>
              </a:rPr>
              <a:t>    </a:t>
            </a:r>
            <a:r>
              <a:rPr lang="en-US" sz="2800" dirty="0" err="1">
                <a:highlight>
                  <a:srgbClr val="00FFFF"/>
                </a:highlight>
                <a:sym typeface="+mn-ea"/>
              </a:rPr>
              <a:t>formtarget</a:t>
            </a:r>
            <a:endParaRPr lang="en-US" sz="2800" dirty="0">
              <a:highlight>
                <a:srgbClr val="00FFFF"/>
              </a:highlight>
            </a:endParaRPr>
          </a:p>
          <a:p>
            <a:r>
              <a:rPr lang="en-US" sz="2800" dirty="0">
                <a:highlight>
                  <a:srgbClr val="00FFFF"/>
                </a:highlight>
                <a:sym typeface="+mn-ea"/>
              </a:rPr>
              <a:t>    height and width</a:t>
            </a:r>
            <a:endParaRPr lang="en-US" sz="2800" dirty="0">
              <a:highlight>
                <a:srgbClr val="00FFFF"/>
              </a:highlight>
            </a:endParaRPr>
          </a:p>
          <a:p>
            <a:r>
              <a:rPr lang="en-US" sz="2800" dirty="0">
                <a:highlight>
                  <a:srgbClr val="00FFFF"/>
                </a:highlight>
                <a:sym typeface="+mn-ea"/>
              </a:rPr>
              <a:t>    list</a:t>
            </a:r>
            <a:endParaRPr lang="en-US" sz="2800" dirty="0">
              <a:highlight>
                <a:srgbClr val="00FFFF"/>
              </a:highlight>
            </a:endParaRPr>
          </a:p>
          <a:p>
            <a:r>
              <a:rPr lang="en-US" sz="2800" dirty="0">
                <a:highlight>
                  <a:srgbClr val="00FFFF"/>
                </a:highlight>
                <a:sym typeface="+mn-ea"/>
              </a:rPr>
              <a:t>    min and max</a:t>
            </a:r>
            <a:endParaRPr lang="en-US" sz="2800" dirty="0">
              <a:highlight>
                <a:srgbClr val="00FFFF"/>
              </a:highlight>
            </a:endParaRPr>
          </a:p>
          <a:p>
            <a:r>
              <a:rPr lang="en-US" sz="2800" dirty="0">
                <a:highlight>
                  <a:srgbClr val="00FFFF"/>
                </a:highlight>
                <a:sym typeface="+mn-ea"/>
              </a:rPr>
              <a:t>    multiple</a:t>
            </a:r>
            <a:endParaRPr lang="en-US" sz="2800" dirty="0">
              <a:highlight>
                <a:srgbClr val="00FFFF"/>
              </a:highlight>
            </a:endParaRPr>
          </a:p>
          <a:p>
            <a:r>
              <a:rPr lang="en-US" sz="2800" dirty="0">
                <a:highlight>
                  <a:srgbClr val="00FFFF"/>
                </a:highlight>
                <a:sym typeface="+mn-ea"/>
              </a:rPr>
              <a:t>    pattern (</a:t>
            </a:r>
            <a:r>
              <a:rPr lang="en-US" sz="2800" dirty="0" err="1">
                <a:highlight>
                  <a:srgbClr val="00FFFF"/>
                </a:highlight>
                <a:sym typeface="+mn-ea"/>
              </a:rPr>
              <a:t>regexp</a:t>
            </a:r>
            <a:r>
              <a:rPr lang="en-US" sz="2800" dirty="0">
                <a:highlight>
                  <a:srgbClr val="00FFFF"/>
                </a:highlight>
                <a:sym typeface="+mn-ea"/>
              </a:rPr>
              <a:t>)</a:t>
            </a:r>
            <a:endParaRPr lang="en-US" sz="2800" dirty="0">
              <a:highlight>
                <a:srgbClr val="00FFFF"/>
              </a:highlight>
            </a:endParaRPr>
          </a:p>
          <a:p>
            <a:r>
              <a:rPr lang="en-US" sz="2800" dirty="0">
                <a:highlight>
                  <a:srgbClr val="00FFFF"/>
                </a:highlight>
                <a:sym typeface="+mn-ea"/>
              </a:rPr>
              <a:t>    placeholder</a:t>
            </a:r>
            <a:endParaRPr lang="en-US" sz="2800" dirty="0">
              <a:highlight>
                <a:srgbClr val="00FFFF"/>
              </a:highlight>
            </a:endParaRPr>
          </a:p>
          <a:p>
            <a:r>
              <a:rPr lang="en-US" sz="2800" dirty="0">
                <a:highlight>
                  <a:srgbClr val="00FFFF"/>
                </a:highlight>
                <a:sym typeface="+mn-ea"/>
              </a:rPr>
              <a:t>    required</a:t>
            </a:r>
            <a:endParaRPr lang="en-US" sz="2800" dirty="0">
              <a:highlight>
                <a:srgbClr val="00FFFF"/>
              </a:highlight>
            </a:endParaRPr>
          </a:p>
          <a:p>
            <a:r>
              <a:rPr lang="en-US" sz="2800" dirty="0">
                <a:highlight>
                  <a:srgbClr val="00FFFF"/>
                </a:highlight>
                <a:sym typeface="+mn-ea"/>
              </a:rPr>
              <a:t>    step</a:t>
            </a:r>
            <a:endParaRPr lang="en-US" sz="2800" dirty="0">
              <a:highlight>
                <a:srgbClr val="00FFFF"/>
              </a:highlight>
            </a:endParaRPr>
          </a:p>
          <a:p>
            <a:pPr marL="457200" lvl="1" indent="0">
              <a:buNone/>
            </a:pPr>
            <a:endParaRPr lang="en-US" altLang="en-US" sz="2800" dirty="0">
              <a:highlight>
                <a:srgbClr val="00FFFF"/>
              </a:highlight>
            </a:endParaRPr>
          </a:p>
          <a:p>
            <a:endParaRPr lang="en-US" dirty="0">
              <a:highlight>
                <a:srgbClr val="00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4639</Words>
  <Application>Microsoft Office PowerPoint</Application>
  <PresentationFormat>Widescreen</PresentationFormat>
  <Paragraphs>433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HTML5</vt:lpstr>
      <vt:lpstr>What is new in HTML5?</vt:lpstr>
      <vt:lpstr>HTML5 new elements</vt:lpstr>
      <vt:lpstr>HTML5 Browser Support</vt:lpstr>
      <vt:lpstr>Add New Elements to HTML</vt:lpstr>
      <vt:lpstr>PowerPoint Presentation</vt:lpstr>
      <vt:lpstr>PowerPoint Presentation</vt:lpstr>
      <vt:lpstr>PowerPoint Presentation</vt:lpstr>
      <vt:lpstr>PowerPoint Presentation</vt:lpstr>
      <vt:lpstr>PowerPoint Presentation</vt:lpstr>
      <vt:lpstr>Semantic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The Viewport</vt:lpstr>
      <vt:lpstr>HTML Graphics</vt:lpstr>
      <vt:lpstr>PowerPoint Presentation</vt:lpstr>
      <vt:lpstr>PowerPoint Presentation</vt:lpstr>
      <vt:lpstr>PowerPoint Presentation</vt:lpstr>
      <vt:lpstr>HTML Multimedia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nimisha</dc:creator>
  <cp:lastModifiedBy>Sanjivkumar Patel</cp:lastModifiedBy>
  <cp:revision>112</cp:revision>
  <dcterms:created xsi:type="dcterms:W3CDTF">2024-07-06T06:20:52Z</dcterms:created>
  <dcterms:modified xsi:type="dcterms:W3CDTF">2024-10-18T06:50:11Z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