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notesMasterIdLst>
    <p:notesMasterId r:id="rId28"/>
  </p:notesMasterIdLst>
  <p:sldIdLst>
    <p:sldId id="256" r:id="rId2"/>
    <p:sldId id="266" r:id="rId3"/>
    <p:sldId id="267" r:id="rId4"/>
    <p:sldId id="270" r:id="rId5"/>
    <p:sldId id="289" r:id="rId6"/>
    <p:sldId id="268" r:id="rId7"/>
    <p:sldId id="283" r:id="rId8"/>
    <p:sldId id="269" r:id="rId9"/>
    <p:sldId id="272" r:id="rId10"/>
    <p:sldId id="273" r:id="rId11"/>
    <p:sldId id="271" r:id="rId12"/>
    <p:sldId id="274" r:id="rId13"/>
    <p:sldId id="275" r:id="rId14"/>
    <p:sldId id="276" r:id="rId15"/>
    <p:sldId id="277" r:id="rId16"/>
    <p:sldId id="278" r:id="rId17"/>
    <p:sldId id="286" r:id="rId18"/>
    <p:sldId id="279" r:id="rId19"/>
    <p:sldId id="284" r:id="rId20"/>
    <p:sldId id="280" r:id="rId21"/>
    <p:sldId id="281" r:id="rId22"/>
    <p:sldId id="282" r:id="rId23"/>
    <p:sldId id="285" r:id="rId24"/>
    <p:sldId id="288" r:id="rId25"/>
    <p:sldId id="287" r:id="rId26"/>
    <p:sldId id="26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nto, Kimberly" initials="GK" lastIdx="1" clrIdx="0">
    <p:extLst>
      <p:ext uri="{19B8F6BF-5375-455C-9EA6-DF929625EA0E}">
        <p15:presenceInfo xmlns:p15="http://schemas.microsoft.com/office/powerpoint/2012/main" userId="S-1-5-21-1844237615-1801674531-682003330-265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81124" autoAdjust="0"/>
  </p:normalViewPr>
  <p:slideViewPr>
    <p:cSldViewPr snapToGrid="0">
      <p:cViewPr varScale="1">
        <p:scale>
          <a:sx n="79" d="100"/>
          <a:sy n="79" d="100"/>
        </p:scale>
        <p:origin x="52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037F07-0947-43E9-9B34-5191954A2CE8}" type="datetimeFigureOut">
              <a:rPr lang="en-US" smtClean="0"/>
              <a:t>11/11/2015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AA3676-49CF-44B9-96F2-F1F8E5F3A990}" type="slidenum">
              <a:rPr lang="en-US" smtClean="0"/>
              <a:t>‹#›</a:t>
            </a:fld>
            <a:endParaRPr lang="en-US"/>
          </a:p>
        </p:txBody>
      </p:sp>
    </p:spTree>
    <p:extLst>
      <p:ext uri="{BB962C8B-B14F-4D97-AF65-F5344CB8AC3E}">
        <p14:creationId xmlns:p14="http://schemas.microsoft.com/office/powerpoint/2010/main" val="40537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11/11/2015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962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11/11/2015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6453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11/11/2015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1202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11/11/2015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2253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11/11/2015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5504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11/11/2015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8908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11/11/2015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0747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11/11/2015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229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11/11/2015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322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11/11/2015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4032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11/11/2015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2353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11/11/2015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2053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11/11/2015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5993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11/11/2015</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5878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11/11/2015</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4209265"/>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SQL Triggers, Functions &amp; Stored Procedures</a:t>
            </a:r>
            <a:endParaRPr lang="en-US" dirty="0"/>
          </a:p>
        </p:txBody>
      </p:sp>
      <p:sp>
        <p:nvSpPr>
          <p:cNvPr id="3" name="Subtitle 2"/>
          <p:cNvSpPr>
            <a:spLocks noGrp="1"/>
          </p:cNvSpPr>
          <p:nvPr>
            <p:ph type="subTitle" idx="1"/>
          </p:nvPr>
        </p:nvSpPr>
        <p:spPr/>
        <p:txBody>
          <a:bodyPr/>
          <a:lstStyle/>
          <a:p>
            <a:r>
              <a:rPr lang="en-US" dirty="0" smtClean="0"/>
              <a:t>Programming Operations</a:t>
            </a:r>
            <a:endParaRPr lang="en-US" dirty="0"/>
          </a:p>
        </p:txBody>
      </p:sp>
    </p:spTree>
    <p:extLst>
      <p:ext uri="{BB962C8B-B14F-4D97-AF65-F5344CB8AC3E}">
        <p14:creationId xmlns:p14="http://schemas.microsoft.com/office/powerpoint/2010/main" val="1326009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Triggers</a:t>
            </a:r>
            <a:endParaRPr lang="en-US" dirty="0"/>
          </a:p>
        </p:txBody>
      </p:sp>
      <p:sp>
        <p:nvSpPr>
          <p:cNvPr id="3" name="Content Placeholder 2"/>
          <p:cNvSpPr>
            <a:spLocks noGrp="1"/>
          </p:cNvSpPr>
          <p:nvPr>
            <p:ph idx="1"/>
          </p:nvPr>
        </p:nvSpPr>
        <p:spPr>
          <a:xfrm>
            <a:off x="494675" y="2222287"/>
            <a:ext cx="11407515" cy="4388375"/>
          </a:xfrm>
        </p:spPr>
        <p:txBody>
          <a:bodyPr>
            <a:normAutofit fontScale="92500" lnSpcReduction="20000"/>
          </a:bodyPr>
          <a:lstStyle/>
          <a:p>
            <a:r>
              <a:rPr lang="en-US" sz="2000" b="1" dirty="0" smtClean="0"/>
              <a:t>INSERT trigger - </a:t>
            </a:r>
            <a:r>
              <a:rPr lang="en-US" sz="2000" dirty="0" smtClean="0"/>
              <a:t>The </a:t>
            </a:r>
            <a:r>
              <a:rPr lang="en-US" sz="2000" dirty="0"/>
              <a:t>trigger is fired when the attempt is made to insert a row in the trigger table. After the INSERT statement is executed the new row is added to the Inserted table.</a:t>
            </a:r>
          </a:p>
          <a:p>
            <a:r>
              <a:rPr lang="en-US" sz="2000" b="1" dirty="0" smtClean="0"/>
              <a:t>DELETE trigger - </a:t>
            </a:r>
            <a:r>
              <a:rPr lang="en-US" sz="2000" dirty="0" smtClean="0"/>
              <a:t>It </a:t>
            </a:r>
            <a:r>
              <a:rPr lang="en-US" sz="2000" dirty="0"/>
              <a:t>is fired when the attempt is made to delete the row from the trigger table. The deleted rows are added to the Deleted table. There are no common rows between deleted and database table.</a:t>
            </a:r>
          </a:p>
          <a:p>
            <a:r>
              <a:rPr lang="en-US" sz="2000" dirty="0"/>
              <a:t>The DELETE trigger is implemented in three ways as mentioned below:</a:t>
            </a:r>
          </a:p>
          <a:p>
            <a:pPr marL="0" indent="0">
              <a:buNone/>
            </a:pPr>
            <a:r>
              <a:rPr lang="en-US" sz="2000" b="1" dirty="0" smtClean="0"/>
              <a:t>		a</a:t>
            </a:r>
            <a:r>
              <a:rPr lang="en-US" sz="2000" b="1" dirty="0"/>
              <a:t>) The cascade method:</a:t>
            </a:r>
            <a:r>
              <a:rPr lang="en-US" sz="2000" dirty="0"/>
              <a:t> It is used to delete the corresponding records from the dependent table when the record is deleted from the master table</a:t>
            </a:r>
          </a:p>
          <a:p>
            <a:pPr marL="0" indent="0">
              <a:buNone/>
            </a:pPr>
            <a:r>
              <a:rPr lang="en-US" sz="2000" b="1" dirty="0" smtClean="0"/>
              <a:t>		b</a:t>
            </a:r>
            <a:r>
              <a:rPr lang="en-US" sz="2000" b="1" dirty="0"/>
              <a:t>) The restrict method:</a:t>
            </a:r>
            <a:r>
              <a:rPr lang="en-US" sz="2000" dirty="0"/>
              <a:t> It restricts the deletion of records from the master table if the related records are present in the dependent table.</a:t>
            </a:r>
          </a:p>
          <a:p>
            <a:pPr marL="0" indent="0">
              <a:buNone/>
            </a:pPr>
            <a:r>
              <a:rPr lang="en-US" sz="2000" b="1" dirty="0" smtClean="0"/>
              <a:t>		c</a:t>
            </a:r>
            <a:r>
              <a:rPr lang="en-US" sz="2000" b="1" dirty="0"/>
              <a:t>) The nullify method:</a:t>
            </a:r>
            <a:r>
              <a:rPr lang="en-US" sz="2000" dirty="0"/>
              <a:t> It is used to nullify the values in the specified columns of the dependent tables whenever a record is deleted from the master table.</a:t>
            </a:r>
          </a:p>
          <a:p>
            <a:r>
              <a:rPr lang="en-US" sz="2000" b="1" dirty="0" smtClean="0"/>
              <a:t>UPDATE trigger - </a:t>
            </a:r>
            <a:r>
              <a:rPr lang="en-US" sz="2000" dirty="0" smtClean="0"/>
              <a:t>It </a:t>
            </a:r>
            <a:r>
              <a:rPr lang="en-US" sz="2000" dirty="0"/>
              <a:t>is fired when the UPDATE statement is executed in the trigger table. Two logical tables are used for the operations performed by the trigger. The Deleted table contains the original rows and the Inserted table contains the new rows</a:t>
            </a:r>
            <a:r>
              <a:rPr lang="en-US" sz="2000" dirty="0" smtClean="0"/>
              <a:t>.</a:t>
            </a:r>
            <a:endParaRPr lang="en-US" sz="2000" dirty="0"/>
          </a:p>
        </p:txBody>
      </p:sp>
    </p:spTree>
    <p:extLst>
      <p:ext uri="{BB962C8B-B14F-4D97-AF65-F5344CB8AC3E}">
        <p14:creationId xmlns:p14="http://schemas.microsoft.com/office/powerpoint/2010/main" val="3353835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Triggers</a:t>
            </a:r>
            <a:endParaRPr lang="en-US" dirty="0"/>
          </a:p>
        </p:txBody>
      </p:sp>
      <p:sp>
        <p:nvSpPr>
          <p:cNvPr id="3" name="Content Placeholder 2"/>
          <p:cNvSpPr>
            <a:spLocks noGrp="1"/>
          </p:cNvSpPr>
          <p:nvPr>
            <p:ph idx="1"/>
          </p:nvPr>
        </p:nvSpPr>
        <p:spPr>
          <a:xfrm>
            <a:off x="494675" y="2222287"/>
            <a:ext cx="11407515" cy="4388375"/>
          </a:xfrm>
        </p:spPr>
        <p:txBody>
          <a:bodyPr>
            <a:normAutofit/>
          </a:bodyPr>
          <a:lstStyle/>
          <a:p>
            <a:r>
              <a:rPr lang="en-US" sz="2000" dirty="0"/>
              <a:t>There are three types of triggers in SQL Server 2012:</a:t>
            </a:r>
          </a:p>
          <a:p>
            <a:pPr lvl="1"/>
            <a:r>
              <a:rPr lang="en-US" sz="2000" dirty="0"/>
              <a:t>AFTER Trigger  - executes after DML SQL statements</a:t>
            </a:r>
          </a:p>
          <a:p>
            <a:pPr lvl="1"/>
            <a:r>
              <a:rPr lang="en-US" sz="2000" dirty="0"/>
              <a:t>INSTEAD OF Trigger - this executes instead of actual DML statement</a:t>
            </a:r>
          </a:p>
          <a:p>
            <a:pPr lvl="1"/>
            <a:r>
              <a:rPr lang="en-US" sz="2000" dirty="0"/>
              <a:t>FOR Trigger</a:t>
            </a:r>
          </a:p>
          <a:p>
            <a:endParaRPr lang="en-US" sz="2000" dirty="0"/>
          </a:p>
        </p:txBody>
      </p:sp>
    </p:spTree>
    <p:extLst>
      <p:ext uri="{BB962C8B-B14F-4D97-AF65-F5344CB8AC3E}">
        <p14:creationId xmlns:p14="http://schemas.microsoft.com/office/powerpoint/2010/main" val="3360195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Triggers</a:t>
            </a:r>
            <a:endParaRPr lang="en-US" dirty="0"/>
          </a:p>
        </p:txBody>
      </p:sp>
      <p:sp>
        <p:nvSpPr>
          <p:cNvPr id="3" name="Content Placeholder 2"/>
          <p:cNvSpPr>
            <a:spLocks noGrp="1"/>
          </p:cNvSpPr>
          <p:nvPr>
            <p:ph idx="1"/>
          </p:nvPr>
        </p:nvSpPr>
        <p:spPr>
          <a:xfrm>
            <a:off x="494675" y="2222287"/>
            <a:ext cx="11407515" cy="4388375"/>
          </a:xfrm>
        </p:spPr>
        <p:txBody>
          <a:bodyPr>
            <a:normAutofit/>
          </a:bodyPr>
          <a:lstStyle/>
          <a:p>
            <a:r>
              <a:rPr lang="en-US" sz="2000" dirty="0"/>
              <a:t>The </a:t>
            </a:r>
            <a:r>
              <a:rPr lang="en-US" sz="2000" b="1" dirty="0"/>
              <a:t>DDL triggers </a:t>
            </a:r>
            <a:r>
              <a:rPr lang="en-US" sz="2000" dirty="0"/>
              <a:t>are fired in response to the DDL statements as CREATE TABLE and ALTER TABLE. The task as database auditing is performed by the DDL trigger. DDL operations can contain creation of table or view, modification of a table or procedure.</a:t>
            </a:r>
          </a:p>
          <a:p>
            <a:r>
              <a:rPr lang="en-US" sz="2000" b="1" dirty="0"/>
              <a:t>Nested Triggers </a:t>
            </a:r>
            <a:r>
              <a:rPr lang="en-US" sz="2000" b="1" dirty="0" smtClean="0"/>
              <a:t>- </a:t>
            </a:r>
            <a:r>
              <a:rPr lang="en-US" sz="2000" dirty="0" smtClean="0"/>
              <a:t>Nested </a:t>
            </a:r>
            <a:r>
              <a:rPr lang="en-US" sz="2000" dirty="0"/>
              <a:t>triggers are fired due to the actions of other triggers. DML and DDL triggers can be nested while performing an action of initiating another trigger. Consider an example of DELETE trigger on the Department table deleted the corresponding records of employee table and the DELETE trigger on the Employee table inserts those deleted employee records in the </a:t>
            </a:r>
            <a:r>
              <a:rPr lang="en-US" sz="2000" dirty="0" err="1"/>
              <a:t>EmpHistory</a:t>
            </a:r>
            <a:r>
              <a:rPr lang="en-US" sz="2000" dirty="0"/>
              <a:t> table.</a:t>
            </a:r>
          </a:p>
          <a:p>
            <a:r>
              <a:rPr lang="en-US" sz="2000" b="1" dirty="0"/>
              <a:t>Recursive </a:t>
            </a:r>
            <a:r>
              <a:rPr lang="en-US" sz="2000" b="1" dirty="0" smtClean="0"/>
              <a:t>Triggers - </a:t>
            </a:r>
            <a:r>
              <a:rPr lang="en-US" sz="2000" dirty="0" smtClean="0"/>
              <a:t>Recursive </a:t>
            </a:r>
            <a:r>
              <a:rPr lang="en-US" sz="2000" dirty="0"/>
              <a:t>triggers are special type of nested triggers. The recursive trigger can call itself. The types of recursive trigger are as follows:</a:t>
            </a:r>
          </a:p>
          <a:p>
            <a:pPr marL="0" indent="0">
              <a:buNone/>
            </a:pPr>
            <a:r>
              <a:rPr lang="en-US" sz="2000" dirty="0" smtClean="0"/>
              <a:t>		a</a:t>
            </a:r>
            <a:r>
              <a:rPr lang="en-US" sz="2000" dirty="0"/>
              <a:t>) Direct</a:t>
            </a:r>
          </a:p>
          <a:p>
            <a:pPr marL="0" indent="0">
              <a:buNone/>
            </a:pPr>
            <a:r>
              <a:rPr lang="en-US" sz="2000" dirty="0" smtClean="0"/>
              <a:t>		b</a:t>
            </a:r>
            <a:r>
              <a:rPr lang="en-US" sz="2000" dirty="0"/>
              <a:t>) </a:t>
            </a:r>
            <a:r>
              <a:rPr lang="en-US" sz="2000" dirty="0" smtClean="0"/>
              <a:t>Indirect</a:t>
            </a:r>
            <a:endParaRPr lang="en-US" sz="2000" dirty="0"/>
          </a:p>
        </p:txBody>
      </p:sp>
    </p:spTree>
    <p:extLst>
      <p:ext uri="{BB962C8B-B14F-4D97-AF65-F5344CB8AC3E}">
        <p14:creationId xmlns:p14="http://schemas.microsoft.com/office/powerpoint/2010/main" val="1186315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Triggers</a:t>
            </a:r>
            <a:endParaRPr lang="en-US" dirty="0"/>
          </a:p>
        </p:txBody>
      </p:sp>
      <p:sp>
        <p:nvSpPr>
          <p:cNvPr id="3" name="Content Placeholder 2"/>
          <p:cNvSpPr>
            <a:spLocks noGrp="1"/>
          </p:cNvSpPr>
          <p:nvPr>
            <p:ph idx="1"/>
          </p:nvPr>
        </p:nvSpPr>
        <p:spPr>
          <a:xfrm>
            <a:off x="494675" y="2222287"/>
            <a:ext cx="11407515" cy="4388375"/>
          </a:xfrm>
        </p:spPr>
        <p:txBody>
          <a:bodyPr>
            <a:normAutofit/>
          </a:bodyPr>
          <a:lstStyle/>
          <a:p>
            <a:r>
              <a:rPr lang="en-US" sz="2000" b="1" dirty="0"/>
              <a:t>Direct recursive trigger - </a:t>
            </a:r>
            <a:r>
              <a:rPr lang="en-US" sz="2000" dirty="0"/>
              <a:t>When a trigger is fired and actions are performed causing the same trigger to fire again. The trigger is known as direct recursive trigger</a:t>
            </a:r>
            <a:r>
              <a:rPr lang="en-US" sz="2000" dirty="0" smtClean="0"/>
              <a:t>.</a:t>
            </a:r>
          </a:p>
          <a:p>
            <a:r>
              <a:rPr lang="en-US" sz="2000" dirty="0"/>
              <a:t>An </a:t>
            </a:r>
            <a:r>
              <a:rPr lang="en-US" sz="2000" b="1" dirty="0"/>
              <a:t>indirect recursive trigger </a:t>
            </a:r>
            <a:r>
              <a:rPr lang="en-US" sz="2000" dirty="0"/>
              <a:t>fires a trigger on another table and the nested trigger ends up firing the first trigger again. Consider an example, table A fires a trigger, it fires an update on table B. The table B fires another trigger on table C. Table C causes another trigger on table A again. The update trigger is fired on table A again.</a:t>
            </a:r>
          </a:p>
        </p:txBody>
      </p:sp>
    </p:spTree>
    <p:extLst>
      <p:ext uri="{BB962C8B-B14F-4D97-AF65-F5344CB8AC3E}">
        <p14:creationId xmlns:p14="http://schemas.microsoft.com/office/powerpoint/2010/main" val="2544930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Triggers</a:t>
            </a:r>
            <a:endParaRPr lang="en-US" dirty="0"/>
          </a:p>
        </p:txBody>
      </p:sp>
      <p:sp>
        <p:nvSpPr>
          <p:cNvPr id="3" name="Content Placeholder 2"/>
          <p:cNvSpPr>
            <a:spLocks noGrp="1"/>
          </p:cNvSpPr>
          <p:nvPr>
            <p:ph idx="1"/>
          </p:nvPr>
        </p:nvSpPr>
        <p:spPr>
          <a:xfrm>
            <a:off x="494675" y="2222287"/>
            <a:ext cx="11407515" cy="4388375"/>
          </a:xfrm>
        </p:spPr>
        <p:txBody>
          <a:bodyPr>
            <a:normAutofit/>
          </a:bodyPr>
          <a:lstStyle/>
          <a:p>
            <a:r>
              <a:rPr lang="en-US" sz="2000" dirty="0"/>
              <a:t>The CREATE TRIGGER statement is used to create the trigger. The syntax for creating trigger is as shown below</a:t>
            </a:r>
            <a:r>
              <a:rPr lang="en-US" sz="2000" dirty="0" smtClean="0"/>
              <a:t>:</a:t>
            </a:r>
          </a:p>
          <a:p>
            <a:pPr marL="0" indent="0">
              <a:buNone/>
            </a:pPr>
            <a:endParaRPr lang="en-US" sz="2000" dirty="0"/>
          </a:p>
          <a:p>
            <a:pPr marL="0" indent="0">
              <a:buNone/>
            </a:pPr>
            <a:r>
              <a:rPr lang="en-US" sz="2000" dirty="0" smtClean="0"/>
              <a:t>	</a:t>
            </a:r>
            <a:r>
              <a:rPr lang="en-US" dirty="0" smtClean="0"/>
              <a:t>create trigger tr1 on empholiday1</a:t>
            </a:r>
            <a:br>
              <a:rPr lang="en-US" dirty="0" smtClean="0"/>
            </a:br>
            <a:r>
              <a:rPr lang="en-US" dirty="0" smtClean="0"/>
              <a:t>             after update as</a:t>
            </a:r>
            <a:br>
              <a:rPr lang="en-US" dirty="0" smtClean="0"/>
            </a:br>
            <a:r>
              <a:rPr lang="en-US" dirty="0" smtClean="0"/>
              <a:t>             begin</a:t>
            </a:r>
          </a:p>
          <a:p>
            <a:pPr marL="0" indent="0">
              <a:buNone/>
            </a:pPr>
            <a:r>
              <a:rPr lang="en-US" dirty="0" smtClean="0"/>
              <a:t>                 update empholiday1</a:t>
            </a:r>
            <a:br>
              <a:rPr lang="en-US" dirty="0" smtClean="0"/>
            </a:br>
            <a:r>
              <a:rPr lang="en-US" dirty="0" smtClean="0"/>
              <a:t>                set </a:t>
            </a:r>
            <a:r>
              <a:rPr lang="en-US" dirty="0" err="1" smtClean="0"/>
              <a:t>empid</a:t>
            </a:r>
            <a:r>
              <a:rPr lang="en-US" dirty="0" smtClean="0"/>
              <a:t>=202 from inserted when </a:t>
            </a:r>
            <a:r>
              <a:rPr lang="en-US" dirty="0" err="1" smtClean="0"/>
              <a:t>inserted.vacationhours</a:t>
            </a:r>
            <a:r>
              <a:rPr lang="en-US" dirty="0" smtClean="0"/>
              <a:t>=80;</a:t>
            </a:r>
          </a:p>
          <a:p>
            <a:pPr marL="0" indent="0">
              <a:buNone/>
            </a:pPr>
            <a:r>
              <a:rPr lang="en-US" dirty="0" smtClean="0"/>
              <a:t>             end</a:t>
            </a:r>
          </a:p>
          <a:p>
            <a:endParaRPr lang="en-US" sz="2000" dirty="0"/>
          </a:p>
        </p:txBody>
      </p:sp>
    </p:spTree>
    <p:extLst>
      <p:ext uri="{BB962C8B-B14F-4D97-AF65-F5344CB8AC3E}">
        <p14:creationId xmlns:p14="http://schemas.microsoft.com/office/powerpoint/2010/main" val="791924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Triggers</a:t>
            </a:r>
            <a:endParaRPr lang="en-US" dirty="0"/>
          </a:p>
        </p:txBody>
      </p:sp>
      <p:sp>
        <p:nvSpPr>
          <p:cNvPr id="3" name="Content Placeholder 2"/>
          <p:cNvSpPr>
            <a:spLocks noGrp="1"/>
          </p:cNvSpPr>
          <p:nvPr>
            <p:ph idx="1"/>
          </p:nvPr>
        </p:nvSpPr>
        <p:spPr>
          <a:xfrm>
            <a:off x="494675" y="2222287"/>
            <a:ext cx="11407515" cy="4388375"/>
          </a:xfrm>
        </p:spPr>
        <p:txBody>
          <a:bodyPr>
            <a:normAutofit/>
          </a:bodyPr>
          <a:lstStyle/>
          <a:p>
            <a:r>
              <a:rPr lang="en-US" sz="2000" dirty="0"/>
              <a:t>The following statement is used to display the data inserted into the magic table.</a:t>
            </a:r>
          </a:p>
          <a:p>
            <a:pPr marL="0" indent="0">
              <a:buNone/>
            </a:pPr>
            <a:r>
              <a:rPr lang="en-US" sz="2000" dirty="0"/>
              <a:t>            </a:t>
            </a:r>
            <a:endParaRPr lang="en-US" sz="2000" dirty="0" smtClean="0"/>
          </a:p>
          <a:p>
            <a:pPr marL="0" indent="0">
              <a:buNone/>
            </a:pPr>
            <a:r>
              <a:rPr lang="en-US" sz="2000" dirty="0"/>
              <a:t>	</a:t>
            </a:r>
            <a:r>
              <a:rPr lang="en-US" sz="2000" dirty="0"/>
              <a:t> create trigger trg2 on empholiday1</a:t>
            </a:r>
            <a:br>
              <a:rPr lang="en-US" sz="2000" dirty="0"/>
            </a:br>
            <a:r>
              <a:rPr lang="en-US" sz="2000" dirty="0"/>
              <a:t>             after update as</a:t>
            </a:r>
            <a:endParaRPr lang="en-US" sz="2000" dirty="0"/>
          </a:p>
          <a:p>
            <a:pPr marL="0" indent="0">
              <a:buNone/>
            </a:pPr>
            <a:r>
              <a:rPr lang="en-US" sz="2000" dirty="0"/>
              <a:t>             begin</a:t>
            </a:r>
            <a:endParaRPr lang="en-US" sz="2000" dirty="0"/>
          </a:p>
          <a:p>
            <a:pPr marL="0" indent="0">
              <a:buNone/>
            </a:pPr>
            <a:r>
              <a:rPr lang="en-US" sz="2000" dirty="0"/>
              <a:t>                select * from deleted</a:t>
            </a:r>
            <a:br>
              <a:rPr lang="en-US" sz="2000" dirty="0"/>
            </a:br>
            <a:r>
              <a:rPr lang="en-US" sz="2000" dirty="0"/>
              <a:t>                select * from inserted</a:t>
            </a:r>
            <a:br>
              <a:rPr lang="en-US" sz="2000" dirty="0"/>
            </a:br>
            <a:r>
              <a:rPr lang="en-US" sz="2000" dirty="0"/>
              <a:t>             end</a:t>
            </a:r>
            <a:endParaRPr lang="en-US" sz="2000" dirty="0"/>
          </a:p>
          <a:p>
            <a:endParaRPr lang="en-US" sz="2000" dirty="0"/>
          </a:p>
        </p:txBody>
      </p:sp>
    </p:spTree>
    <p:extLst>
      <p:ext uri="{BB962C8B-B14F-4D97-AF65-F5344CB8AC3E}">
        <p14:creationId xmlns:p14="http://schemas.microsoft.com/office/powerpoint/2010/main" val="781459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a:t>
            </a:r>
            <a:r>
              <a:rPr lang="en-US" dirty="0" smtClean="0"/>
              <a:t>Functions</a:t>
            </a:r>
            <a:endParaRPr lang="en-US" dirty="0"/>
          </a:p>
        </p:txBody>
      </p:sp>
      <p:sp>
        <p:nvSpPr>
          <p:cNvPr id="3" name="Content Placeholder 2"/>
          <p:cNvSpPr>
            <a:spLocks noGrp="1"/>
          </p:cNvSpPr>
          <p:nvPr>
            <p:ph idx="1"/>
          </p:nvPr>
        </p:nvSpPr>
        <p:spPr>
          <a:xfrm>
            <a:off x="494675" y="2222287"/>
            <a:ext cx="11407515" cy="4388375"/>
          </a:xfrm>
        </p:spPr>
        <p:txBody>
          <a:bodyPr>
            <a:normAutofit/>
          </a:bodyPr>
          <a:lstStyle/>
          <a:p>
            <a:r>
              <a:rPr lang="en-US" sz="2000" dirty="0"/>
              <a:t>User can create functions in SQL Server for saving the SQL statements permanently in the system. The functions are calls as User Defined Functions ( UDF ). The UDF is the database object that contains a set of SQL statements. The function accepts input as parameters, performs actions and the result set is returned as action. The return value can be a result set or a single value.</a:t>
            </a:r>
          </a:p>
          <a:p>
            <a:r>
              <a:rPr lang="en-US" sz="2000" dirty="0"/>
              <a:t>The user defined functions has limited functionality as compared to the stored procedures. When user does not require any permanent changes to the database objects, the user defined functions are implemented. The database modifications are not possible through the functions.</a:t>
            </a:r>
          </a:p>
          <a:p>
            <a:r>
              <a:rPr lang="en-US" sz="2000" dirty="0"/>
              <a:t>Depending on the use, the user defined functions are categorized as scalar functions and table valued functions</a:t>
            </a:r>
            <a:r>
              <a:rPr lang="en-US" sz="2000" dirty="0" smtClean="0"/>
              <a:t>.</a:t>
            </a:r>
            <a:endParaRPr lang="en-US" sz="2000" dirty="0"/>
          </a:p>
        </p:txBody>
      </p:sp>
    </p:spTree>
    <p:extLst>
      <p:ext uri="{BB962C8B-B14F-4D97-AF65-F5344CB8AC3E}">
        <p14:creationId xmlns:p14="http://schemas.microsoft.com/office/powerpoint/2010/main" val="1289260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a:t>
            </a:r>
            <a:r>
              <a:rPr lang="en-US" dirty="0" smtClean="0"/>
              <a:t>Functions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0576" y="2236999"/>
            <a:ext cx="9265920" cy="4354286"/>
          </a:xfrm>
        </p:spPr>
      </p:pic>
    </p:spTree>
    <p:extLst>
      <p:ext uri="{BB962C8B-B14F-4D97-AF65-F5344CB8AC3E}">
        <p14:creationId xmlns:p14="http://schemas.microsoft.com/office/powerpoint/2010/main" val="550415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a:t>
            </a:r>
            <a:r>
              <a:rPr lang="en-US" dirty="0" smtClean="0"/>
              <a:t>Functions</a:t>
            </a:r>
            <a:endParaRPr lang="en-US" dirty="0"/>
          </a:p>
        </p:txBody>
      </p:sp>
      <p:sp>
        <p:nvSpPr>
          <p:cNvPr id="3" name="Content Placeholder 2"/>
          <p:cNvSpPr>
            <a:spLocks noGrp="1"/>
          </p:cNvSpPr>
          <p:nvPr>
            <p:ph idx="1"/>
          </p:nvPr>
        </p:nvSpPr>
        <p:spPr>
          <a:xfrm>
            <a:off x="494675" y="2222287"/>
            <a:ext cx="11407515" cy="4388375"/>
          </a:xfrm>
        </p:spPr>
        <p:txBody>
          <a:bodyPr>
            <a:normAutofit/>
          </a:bodyPr>
          <a:lstStyle/>
          <a:p>
            <a:r>
              <a:rPr lang="en-US" sz="2000" b="1" dirty="0"/>
              <a:t>Creating user defined functions</a:t>
            </a:r>
            <a:endParaRPr lang="en-US" sz="2000" b="1" dirty="0"/>
          </a:p>
          <a:p>
            <a:r>
              <a:rPr lang="en-US" sz="2000" dirty="0"/>
              <a:t>The User defined functions contains the following components.</a:t>
            </a:r>
          </a:p>
          <a:p>
            <a:pPr marL="0" indent="0">
              <a:buNone/>
            </a:pPr>
            <a:r>
              <a:rPr lang="en-US" dirty="0" smtClean="0"/>
              <a:t>	1</a:t>
            </a:r>
            <a:r>
              <a:rPr lang="en-US" dirty="0"/>
              <a:t>) The functional name with the optional schema name</a:t>
            </a:r>
          </a:p>
          <a:p>
            <a:pPr marL="0" indent="0">
              <a:buNone/>
            </a:pPr>
            <a:r>
              <a:rPr lang="en-US" dirty="0" smtClean="0"/>
              <a:t>	2</a:t>
            </a:r>
            <a:r>
              <a:rPr lang="en-US" dirty="0"/>
              <a:t>) The input parameter and the data type</a:t>
            </a:r>
          </a:p>
          <a:p>
            <a:pPr marL="0" indent="0">
              <a:buNone/>
            </a:pPr>
            <a:r>
              <a:rPr lang="en-US" dirty="0" smtClean="0"/>
              <a:t>	3</a:t>
            </a:r>
            <a:r>
              <a:rPr lang="en-US" dirty="0"/>
              <a:t>) The several options applicable to the input parameter</a:t>
            </a:r>
          </a:p>
          <a:p>
            <a:pPr marL="0" indent="0">
              <a:buNone/>
            </a:pPr>
            <a:r>
              <a:rPr lang="en-US" dirty="0" smtClean="0"/>
              <a:t>	4</a:t>
            </a:r>
            <a:r>
              <a:rPr lang="en-US" dirty="0"/>
              <a:t>) The return parameter type and the optional name</a:t>
            </a:r>
          </a:p>
          <a:p>
            <a:pPr marL="0" indent="0">
              <a:buNone/>
            </a:pPr>
            <a:r>
              <a:rPr lang="en-US" dirty="0" smtClean="0"/>
              <a:t>	5</a:t>
            </a:r>
            <a:r>
              <a:rPr lang="en-US" dirty="0"/>
              <a:t>) The options applicable for the return parameter</a:t>
            </a:r>
          </a:p>
          <a:p>
            <a:pPr marL="0" indent="0">
              <a:buNone/>
            </a:pPr>
            <a:r>
              <a:rPr lang="en-US" dirty="0" smtClean="0"/>
              <a:t>	6) </a:t>
            </a:r>
            <a:r>
              <a:rPr lang="en-US" dirty="0"/>
              <a:t>One or more </a:t>
            </a:r>
            <a:r>
              <a:rPr lang="en-US" dirty="0" smtClean="0"/>
              <a:t>SQL </a:t>
            </a:r>
            <a:r>
              <a:rPr lang="en-US" dirty="0"/>
              <a:t>statements defined by the </a:t>
            </a:r>
            <a:r>
              <a:rPr lang="en-US" dirty="0" smtClean="0"/>
              <a:t>user</a:t>
            </a:r>
          </a:p>
          <a:p>
            <a:r>
              <a:rPr lang="en-US" dirty="0"/>
              <a:t>The </a:t>
            </a:r>
            <a:r>
              <a:rPr lang="en-US" b="1" dirty="0"/>
              <a:t>CREATE FUCNTION </a:t>
            </a:r>
            <a:r>
              <a:rPr lang="en-US" dirty="0"/>
              <a:t>is used for creating the user defined function</a:t>
            </a:r>
          </a:p>
        </p:txBody>
      </p:sp>
    </p:spTree>
    <p:extLst>
      <p:ext uri="{BB962C8B-B14F-4D97-AF65-F5344CB8AC3E}">
        <p14:creationId xmlns:p14="http://schemas.microsoft.com/office/powerpoint/2010/main" val="143320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a:t>
            </a:r>
            <a:r>
              <a:rPr lang="en-US" dirty="0" smtClean="0"/>
              <a:t>Functions</a:t>
            </a:r>
            <a:endParaRPr lang="en-US" dirty="0"/>
          </a:p>
        </p:txBody>
      </p:sp>
      <p:sp>
        <p:nvSpPr>
          <p:cNvPr id="3" name="Content Placeholder 2"/>
          <p:cNvSpPr>
            <a:spLocks noGrp="1"/>
          </p:cNvSpPr>
          <p:nvPr>
            <p:ph idx="1"/>
          </p:nvPr>
        </p:nvSpPr>
        <p:spPr>
          <a:xfrm>
            <a:off x="494675" y="2222287"/>
            <a:ext cx="11407515" cy="4388375"/>
          </a:xfrm>
        </p:spPr>
        <p:txBody>
          <a:bodyPr>
            <a:normAutofit/>
          </a:bodyPr>
          <a:lstStyle/>
          <a:p>
            <a:r>
              <a:rPr lang="en-US" sz="2000" b="1" dirty="0"/>
              <a:t>Functions can be Scalar or Table-valued</a:t>
            </a:r>
          </a:p>
          <a:p>
            <a:r>
              <a:rPr lang="en-US" sz="2000" dirty="0"/>
              <a:t>Basically Scalar returns one value and Table-valued functions (TVF) returns...well a table of results and this are usually found in the FROM clause of a statement.</a:t>
            </a:r>
            <a:endParaRPr lang="en-US" sz="2000" b="1" dirty="0"/>
          </a:p>
          <a:p>
            <a:pPr marL="0" indent="0">
              <a:buNone/>
            </a:pPr>
            <a:endParaRPr lang="en-US" sz="2000" b="1" dirty="0"/>
          </a:p>
          <a:p>
            <a:r>
              <a:rPr lang="en-US" sz="2000" b="1" dirty="0"/>
              <a:t>Functions can be Deterministic or</a:t>
            </a:r>
            <a:r>
              <a:rPr lang="en-US" sz="2000" dirty="0"/>
              <a:t> </a:t>
            </a:r>
            <a:r>
              <a:rPr lang="en-US" sz="2000" b="1" dirty="0"/>
              <a:t>Nondeterministic</a:t>
            </a:r>
          </a:p>
          <a:p>
            <a:r>
              <a:rPr lang="en-US" sz="2000" b="1" dirty="0" err="1"/>
              <a:t>Demerministic</a:t>
            </a:r>
            <a:r>
              <a:rPr lang="en-US" sz="2000" b="1" dirty="0"/>
              <a:t> </a:t>
            </a:r>
            <a:r>
              <a:rPr lang="en-US" sz="2000" dirty="0"/>
              <a:t>=  This means they return the same value any time they are called with a specific set of input values. </a:t>
            </a:r>
            <a:endParaRPr lang="en-US" sz="2000" b="1" dirty="0"/>
          </a:p>
          <a:p>
            <a:pPr lvl="1"/>
            <a:r>
              <a:rPr lang="en-US" dirty="0" err="1"/>
              <a:t>i.e</a:t>
            </a:r>
            <a:r>
              <a:rPr lang="en-US" dirty="0"/>
              <a:t> SELECT LEN('TEST) will always returns 4</a:t>
            </a:r>
            <a:endParaRPr lang="en-US" b="1" dirty="0"/>
          </a:p>
          <a:p>
            <a:r>
              <a:rPr lang="en-US" sz="2000" b="1" dirty="0"/>
              <a:t>Nondeterministic </a:t>
            </a:r>
            <a:r>
              <a:rPr lang="en-US" sz="2000" dirty="0"/>
              <a:t>= different results every time</a:t>
            </a:r>
            <a:endParaRPr lang="en-US" sz="2000" b="1" dirty="0"/>
          </a:p>
          <a:p>
            <a:pPr lvl="1"/>
            <a:r>
              <a:rPr lang="en-US" dirty="0" err="1"/>
              <a:t>i.e</a:t>
            </a:r>
            <a:r>
              <a:rPr lang="en-US" dirty="0"/>
              <a:t> SELECT GETDATE()</a:t>
            </a:r>
            <a:endParaRPr lang="en-US" b="1" dirty="0"/>
          </a:p>
        </p:txBody>
      </p:sp>
    </p:spTree>
    <p:extLst>
      <p:ext uri="{BB962C8B-B14F-4D97-AF65-F5344CB8AC3E}">
        <p14:creationId xmlns:p14="http://schemas.microsoft.com/office/powerpoint/2010/main" val="3115566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818712" y="2387387"/>
            <a:ext cx="10554574" cy="4026113"/>
          </a:xfrm>
        </p:spPr>
        <p:txBody>
          <a:bodyPr>
            <a:normAutofit/>
          </a:bodyPr>
          <a:lstStyle/>
          <a:p>
            <a:r>
              <a:rPr lang="en-US" dirty="0"/>
              <a:t>Understand </a:t>
            </a:r>
            <a:r>
              <a:rPr lang="en-US" dirty="0" smtClean="0"/>
              <a:t>Triggers and their usefulness</a:t>
            </a:r>
          </a:p>
          <a:p>
            <a:r>
              <a:rPr lang="en-US" dirty="0" smtClean="0"/>
              <a:t>Understand Functions</a:t>
            </a:r>
          </a:p>
          <a:p>
            <a:r>
              <a:rPr lang="en-US" dirty="0" smtClean="0"/>
              <a:t>Understand Stored Procedures</a:t>
            </a:r>
          </a:p>
          <a:p>
            <a:endParaRPr lang="en-US" dirty="0" smtClean="0"/>
          </a:p>
          <a:p>
            <a:endParaRPr lang="en-US" dirty="0"/>
          </a:p>
        </p:txBody>
      </p:sp>
    </p:spTree>
    <p:extLst>
      <p:ext uri="{BB962C8B-B14F-4D97-AF65-F5344CB8AC3E}">
        <p14:creationId xmlns:p14="http://schemas.microsoft.com/office/powerpoint/2010/main" val="2468665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a:t>
            </a:r>
            <a:r>
              <a:rPr lang="en-US" dirty="0" smtClean="0"/>
              <a:t>Functions</a:t>
            </a:r>
            <a:endParaRPr lang="en-US" dirty="0"/>
          </a:p>
        </p:txBody>
      </p:sp>
      <p:sp>
        <p:nvSpPr>
          <p:cNvPr id="3" name="Content Placeholder 2"/>
          <p:cNvSpPr>
            <a:spLocks noGrp="1"/>
          </p:cNvSpPr>
          <p:nvPr>
            <p:ph idx="1"/>
          </p:nvPr>
        </p:nvSpPr>
        <p:spPr>
          <a:xfrm>
            <a:off x="494675" y="2222287"/>
            <a:ext cx="11407515" cy="4388375"/>
          </a:xfrm>
        </p:spPr>
        <p:txBody>
          <a:bodyPr>
            <a:normAutofit/>
          </a:bodyPr>
          <a:lstStyle/>
          <a:p>
            <a:r>
              <a:rPr lang="en-US" sz="2000" b="1" dirty="0"/>
              <a:t>Scalar functions </a:t>
            </a:r>
            <a:r>
              <a:rPr lang="en-US" sz="2000" dirty="0"/>
              <a:t>accept list of parameters as input and returns a single data value of the data type specified in the RETURNS clause. A scalar function can return any data type except text, image, </a:t>
            </a:r>
            <a:r>
              <a:rPr lang="en-US" sz="2000" dirty="0" err="1"/>
              <a:t>ntext</a:t>
            </a:r>
            <a:r>
              <a:rPr lang="en-US" sz="2000" dirty="0"/>
              <a:t>, and timestamp. Some of the scalar functions do not need any arguments. </a:t>
            </a:r>
          </a:p>
          <a:p>
            <a:r>
              <a:rPr lang="en-US" sz="2000" dirty="0"/>
              <a:t>The function is defined between the BEGIN…END block of the function body.</a:t>
            </a:r>
          </a:p>
          <a:p>
            <a:r>
              <a:rPr lang="en-US" sz="2000" dirty="0"/>
              <a:t>Consider the example for calculating the salary of employees. The function takes the rate as input and returns the salary of the employee.</a:t>
            </a:r>
          </a:p>
        </p:txBody>
      </p:sp>
    </p:spTree>
    <p:extLst>
      <p:ext uri="{BB962C8B-B14F-4D97-AF65-F5344CB8AC3E}">
        <p14:creationId xmlns:p14="http://schemas.microsoft.com/office/powerpoint/2010/main" val="213244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a:t>
            </a:r>
            <a:r>
              <a:rPr lang="en-US" dirty="0" smtClean="0"/>
              <a:t>Functions</a:t>
            </a:r>
            <a:endParaRPr lang="en-US" dirty="0"/>
          </a:p>
        </p:txBody>
      </p:sp>
      <p:sp>
        <p:nvSpPr>
          <p:cNvPr id="3" name="Content Placeholder 2"/>
          <p:cNvSpPr>
            <a:spLocks noGrp="1"/>
          </p:cNvSpPr>
          <p:nvPr>
            <p:ph idx="1"/>
          </p:nvPr>
        </p:nvSpPr>
        <p:spPr>
          <a:xfrm>
            <a:off x="494675" y="2222287"/>
            <a:ext cx="11407515" cy="4388375"/>
          </a:xfrm>
        </p:spPr>
        <p:txBody>
          <a:bodyPr>
            <a:normAutofit/>
          </a:bodyPr>
          <a:lstStyle/>
          <a:p>
            <a:r>
              <a:rPr lang="en-US" sz="2000" dirty="0"/>
              <a:t>A table valued function returns the variable of the table data type derived from the</a:t>
            </a:r>
            <a:br>
              <a:rPr lang="en-US" sz="2000" dirty="0"/>
            </a:br>
            <a:r>
              <a:rPr lang="en-US" sz="2000" dirty="0"/>
              <a:t>SELECT statement. The table valued function returns the output as a table data type. The table data type is a special data type used for the set of rows. Table valued functions are of the following types.</a:t>
            </a:r>
          </a:p>
          <a:p>
            <a:pPr marL="400050" lvl="1" indent="0">
              <a:buNone/>
            </a:pPr>
            <a:r>
              <a:rPr lang="en-US" dirty="0"/>
              <a:t>1) Inline table valued functions</a:t>
            </a:r>
          </a:p>
          <a:p>
            <a:pPr marL="400050" lvl="1" indent="0">
              <a:buNone/>
            </a:pPr>
            <a:r>
              <a:rPr lang="en-US" dirty="0"/>
              <a:t>2) </a:t>
            </a:r>
            <a:r>
              <a:rPr lang="en-US" dirty="0" err="1"/>
              <a:t>Multistatement</a:t>
            </a:r>
            <a:r>
              <a:rPr lang="en-US" dirty="0"/>
              <a:t> table valued functions</a:t>
            </a:r>
          </a:p>
          <a:p>
            <a:r>
              <a:rPr lang="en-US" sz="2000" b="1" dirty="0" smtClean="0"/>
              <a:t>Inline </a:t>
            </a:r>
            <a:r>
              <a:rPr lang="en-US" sz="2000" b="1" dirty="0"/>
              <a:t>table values functions</a:t>
            </a:r>
            <a:endParaRPr lang="en-US" sz="2000" b="1" dirty="0"/>
          </a:p>
          <a:p>
            <a:r>
              <a:rPr lang="en-US" sz="2000" dirty="0"/>
              <a:t>An inline table valued functions returns a variable of a table data type from the result set of a SELECT statements. The inline function does not contain a function body with in the BEGIN and END statements</a:t>
            </a:r>
            <a:r>
              <a:rPr lang="en-US" sz="2000" dirty="0" smtClean="0"/>
              <a:t>.</a:t>
            </a:r>
            <a:endParaRPr lang="en-US" sz="2000" dirty="0"/>
          </a:p>
        </p:txBody>
      </p:sp>
    </p:spTree>
    <p:extLst>
      <p:ext uri="{BB962C8B-B14F-4D97-AF65-F5344CB8AC3E}">
        <p14:creationId xmlns:p14="http://schemas.microsoft.com/office/powerpoint/2010/main" val="871987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a:t>
            </a:r>
            <a:r>
              <a:rPr lang="en-US" dirty="0" smtClean="0"/>
              <a:t>Functions</a:t>
            </a:r>
            <a:endParaRPr lang="en-US" dirty="0"/>
          </a:p>
        </p:txBody>
      </p:sp>
      <p:sp>
        <p:nvSpPr>
          <p:cNvPr id="3" name="Content Placeholder 2"/>
          <p:cNvSpPr>
            <a:spLocks noGrp="1"/>
          </p:cNvSpPr>
          <p:nvPr>
            <p:ph idx="1"/>
          </p:nvPr>
        </p:nvSpPr>
        <p:spPr>
          <a:xfrm>
            <a:off x="494675" y="2222287"/>
            <a:ext cx="11407515" cy="4388375"/>
          </a:xfrm>
        </p:spPr>
        <p:txBody>
          <a:bodyPr>
            <a:normAutofit/>
          </a:bodyPr>
          <a:lstStyle/>
          <a:p>
            <a:r>
              <a:rPr lang="en-US" sz="2000" b="1" dirty="0" err="1" smtClean="0"/>
              <a:t>Multistatement</a:t>
            </a:r>
            <a:r>
              <a:rPr lang="en-US" sz="2000" b="1" dirty="0" smtClean="0"/>
              <a:t> table </a:t>
            </a:r>
            <a:r>
              <a:rPr lang="en-US" sz="2000" b="1" dirty="0"/>
              <a:t>values functions</a:t>
            </a:r>
            <a:endParaRPr lang="en-US" sz="2000" b="1" dirty="0"/>
          </a:p>
          <a:p>
            <a:r>
              <a:rPr lang="en-US" sz="2000" dirty="0"/>
              <a:t>A </a:t>
            </a:r>
            <a:r>
              <a:rPr lang="en-US" sz="2000" dirty="0" err="1"/>
              <a:t>multistatement</a:t>
            </a:r>
            <a:r>
              <a:rPr lang="en-US" sz="2000" dirty="0"/>
              <a:t> table valued functions uses the multiple statements to build the table that is returned to the calling statements. The function is enclosed in the BEGIN … END block. The statements are used to insert rows in the temporary table. The table is returned in the result set and is created based on the specification mentioned statement.</a:t>
            </a:r>
          </a:p>
        </p:txBody>
      </p:sp>
    </p:spTree>
    <p:extLst>
      <p:ext uri="{BB962C8B-B14F-4D97-AF65-F5344CB8AC3E}">
        <p14:creationId xmlns:p14="http://schemas.microsoft.com/office/powerpoint/2010/main" val="132795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Stored Procedures</a:t>
            </a:r>
            <a:endParaRPr lang="en-US" dirty="0"/>
          </a:p>
        </p:txBody>
      </p:sp>
      <p:sp>
        <p:nvSpPr>
          <p:cNvPr id="3" name="Content Placeholder 2"/>
          <p:cNvSpPr>
            <a:spLocks noGrp="1"/>
          </p:cNvSpPr>
          <p:nvPr>
            <p:ph idx="1"/>
          </p:nvPr>
        </p:nvSpPr>
        <p:spPr>
          <a:xfrm>
            <a:off x="818712" y="2222287"/>
            <a:ext cx="10554574" cy="4349201"/>
          </a:xfrm>
        </p:spPr>
        <p:txBody>
          <a:bodyPr>
            <a:normAutofit/>
          </a:bodyPr>
          <a:lstStyle/>
          <a:p>
            <a:r>
              <a:rPr lang="en-US" dirty="0"/>
              <a:t>A stored procedure is an already written SQL statement that is saved in the database. If you find yourself using the same query over and over again, it would make sense to put it into a stored procedure. When you put this SQL statement in a stored procedure, you can then run the stored procedure from the database’s command </a:t>
            </a:r>
            <a:r>
              <a:rPr lang="en-US" dirty="0" smtClean="0"/>
              <a:t>environment </a:t>
            </a:r>
            <a:r>
              <a:rPr lang="en-US" dirty="0"/>
              <a:t>using the exec command.</a:t>
            </a:r>
            <a:endParaRPr lang="en-US" dirty="0" smtClean="0"/>
          </a:p>
          <a:p>
            <a:r>
              <a:rPr lang="en-US" dirty="0" smtClean="0"/>
              <a:t>Like </a:t>
            </a:r>
            <a:r>
              <a:rPr lang="en-US" dirty="0"/>
              <a:t>a function, a stored procedure can be used to perform a calculation. As an alternative to a regular function, a stored procedure can produce a query. Like a view, a stored procedure can be used to create and store a query. As an alternative to a view, a stored procedure can be used to create and store many queries from tables that have nothing in common. A stored procedure solves many more problems than that (this discussion doesn't suggest in any way that a stored procedure is better or worse than either a function or a view; functions, views, and stored procedures are used to solve different types of problems</a:t>
            </a:r>
            <a:r>
              <a:rPr lang="en-US" dirty="0" smtClean="0"/>
              <a:t>).</a:t>
            </a:r>
          </a:p>
          <a:p>
            <a:r>
              <a:rPr lang="en-US" dirty="0"/>
              <a:t>exec </a:t>
            </a:r>
            <a:r>
              <a:rPr lang="en-US" dirty="0" err="1" smtClean="0"/>
              <a:t>usp_displayallusers</a:t>
            </a:r>
            <a:r>
              <a:rPr lang="en-US" dirty="0" smtClean="0"/>
              <a:t>  ---  (select </a:t>
            </a:r>
            <a:r>
              <a:rPr lang="en-US" dirty="0" err="1" smtClean="0"/>
              <a:t>user_name</a:t>
            </a:r>
            <a:r>
              <a:rPr lang="en-US" dirty="0" smtClean="0"/>
              <a:t> from </a:t>
            </a:r>
            <a:r>
              <a:rPr lang="en-US" dirty="0" err="1" smtClean="0"/>
              <a:t>all_users</a:t>
            </a:r>
            <a:r>
              <a:rPr lang="en-US" dirty="0" smtClean="0"/>
              <a:t>)</a:t>
            </a:r>
            <a:endParaRPr lang="en-US" dirty="0"/>
          </a:p>
        </p:txBody>
      </p:sp>
    </p:spTree>
    <p:extLst>
      <p:ext uri="{BB962C8B-B14F-4D97-AF65-F5344CB8AC3E}">
        <p14:creationId xmlns:p14="http://schemas.microsoft.com/office/powerpoint/2010/main" val="2915370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Stored Procedures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2477357"/>
            <a:ext cx="6934200" cy="3648456"/>
          </a:xfrm>
        </p:spPr>
      </p:pic>
    </p:spTree>
    <p:extLst>
      <p:ext uri="{BB962C8B-B14F-4D97-AF65-F5344CB8AC3E}">
        <p14:creationId xmlns:p14="http://schemas.microsoft.com/office/powerpoint/2010/main" val="97121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Stored Procedures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8527" y="2330136"/>
            <a:ext cx="7376161" cy="4346261"/>
          </a:xfrm>
        </p:spPr>
      </p:pic>
    </p:spTree>
    <p:extLst>
      <p:ext uri="{BB962C8B-B14F-4D97-AF65-F5344CB8AC3E}">
        <p14:creationId xmlns:p14="http://schemas.microsoft.com/office/powerpoint/2010/main" val="38270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Rectangle 1"/>
          <p:cNvSpPr>
            <a:spLocks noGrp="1" noChangeArrowheads="1"/>
          </p:cNvSpPr>
          <p:nvPr>
            <p:ph idx="1"/>
          </p:nvPr>
        </p:nvSpPr>
        <p:spPr bwMode="auto">
          <a:xfrm>
            <a:off x="300039" y="3183297"/>
            <a:ext cx="1143684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pPr>
            <a:r>
              <a:rPr kumimoji="0" lang="en-US" altLang="en-US" b="0" i="0" u="none" strike="noStrike" cap="none" normalizeH="0" baseline="0" dirty="0" smtClean="0">
                <a:ln>
                  <a:noFill/>
                </a:ln>
                <a:solidFill>
                  <a:schemeClr val="tx1"/>
                </a:solidFill>
                <a:effectLst/>
                <a:latin typeface="Calibri" panose="020F0502020204030204" pitchFamily="34" charset="0"/>
              </a:rPr>
              <a:t>Stored procedures are a very powerful database component. </a:t>
            </a:r>
          </a:p>
          <a:p>
            <a:pPr defTabSz="914400" eaLnBrk="0" fontAlgn="base" hangingPunct="0">
              <a:spcBef>
                <a:spcPct val="0"/>
              </a:spcBef>
              <a:spcAft>
                <a:spcPct val="0"/>
              </a:spcAft>
              <a:buClrTx/>
            </a:pPr>
            <a:r>
              <a:rPr kumimoji="0" lang="en-US" altLang="en-US" b="0" i="0" u="none" strike="noStrike" cap="none" normalizeH="0" baseline="0" dirty="0" smtClean="0">
                <a:ln>
                  <a:noFill/>
                </a:ln>
                <a:solidFill>
                  <a:schemeClr val="tx1"/>
                </a:solidFill>
                <a:effectLst/>
                <a:latin typeface="Calibri" panose="020F0502020204030204" pitchFamily="34" charset="0"/>
              </a:rPr>
              <a:t>System-stored procedures are useful for database administration and maintenance. </a:t>
            </a:r>
          </a:p>
          <a:p>
            <a:pPr defTabSz="914400" eaLnBrk="0" fontAlgn="base" hangingPunct="0">
              <a:spcBef>
                <a:spcPct val="0"/>
              </a:spcBef>
              <a:spcAft>
                <a:spcPct val="0"/>
              </a:spcAft>
              <a:buClrTx/>
            </a:pPr>
            <a:r>
              <a:rPr kumimoji="0" lang="en-US" altLang="en-US" b="0" i="0" u="none" strike="noStrike" cap="none" normalizeH="0" baseline="0" dirty="0" smtClean="0">
                <a:ln>
                  <a:noFill/>
                </a:ln>
                <a:solidFill>
                  <a:schemeClr val="tx1"/>
                </a:solidFill>
                <a:effectLst/>
                <a:latin typeface="Calibri" panose="020F0502020204030204" pitchFamily="34" charset="0"/>
              </a:rPr>
              <a:t>User-defined stored procedures are useful for whatever you have designed them for. </a:t>
            </a:r>
          </a:p>
          <a:p>
            <a:pPr defTabSz="914400" eaLnBrk="0" fontAlgn="base" hangingPunct="0">
              <a:spcBef>
                <a:spcPct val="0"/>
              </a:spcBef>
              <a:spcAft>
                <a:spcPct val="0"/>
              </a:spcAft>
              <a:buClrTx/>
            </a:pPr>
            <a:r>
              <a:rPr kumimoji="0" lang="en-US" altLang="en-US" b="0" i="0" u="none" strike="noStrike" cap="none" normalizeH="0" baseline="0" dirty="0" smtClean="0">
                <a:ln>
                  <a:noFill/>
                </a:ln>
                <a:solidFill>
                  <a:schemeClr val="tx1"/>
                </a:solidFill>
                <a:effectLst/>
                <a:latin typeface="Calibri" panose="020F0502020204030204" pitchFamily="34" charset="0"/>
              </a:rPr>
              <a:t>They have advantages over views and queries in that they are precompiled, and after their first execution, their execution plan is stored in the procedure cache that resides in random access memory (</a:t>
            </a:r>
            <a:r>
              <a:rPr kumimoji="0" lang="en-US" altLang="en-US" b="0" i="1" u="none" strike="noStrike" cap="none" normalizeH="0" baseline="0" dirty="0" smtClean="0">
                <a:ln>
                  <a:noFill/>
                </a:ln>
                <a:solidFill>
                  <a:schemeClr val="tx1"/>
                </a:solidFill>
                <a:effectLst/>
                <a:latin typeface="Calibri" panose="020F0502020204030204" pitchFamily="34" charset="0"/>
              </a:rPr>
              <a:t>RAM</a:t>
            </a:r>
            <a:r>
              <a:rPr kumimoji="0" lang="en-US" altLang="en-US" b="0" i="0" u="none" strike="noStrike" cap="none" normalizeH="0" baseline="0" dirty="0" smtClean="0">
                <a:ln>
                  <a:noFill/>
                </a:ln>
                <a:solidFill>
                  <a:schemeClr val="tx1"/>
                </a:solidFill>
                <a:effectLst/>
                <a:latin typeface="Calibri" panose="020F0502020204030204" pitchFamily="34" charset="0"/>
              </a:rPr>
              <a:t>). </a:t>
            </a:r>
          </a:p>
          <a:p>
            <a:pPr defTabSz="914400" eaLnBrk="0" fontAlgn="base" hangingPunct="0">
              <a:spcBef>
                <a:spcPct val="0"/>
              </a:spcBef>
              <a:spcAft>
                <a:spcPct val="0"/>
              </a:spcAft>
              <a:buClrTx/>
            </a:pPr>
            <a:r>
              <a:rPr kumimoji="0" lang="en-US" altLang="en-US" b="0" i="0" u="none" strike="noStrike" cap="none" normalizeH="0" baseline="0" dirty="0" smtClean="0">
                <a:ln>
                  <a:noFill/>
                </a:ln>
                <a:solidFill>
                  <a:schemeClr val="tx1"/>
                </a:solidFill>
                <a:effectLst/>
                <a:latin typeface="Calibri" panose="020F0502020204030204" pitchFamily="34" charset="0"/>
              </a:rPr>
              <a:t>Another benefit of stored procedures is that you can assign permission to a user to run a stored procedure even if that user does not have permissions on the underlying tables. </a:t>
            </a:r>
          </a:p>
          <a:p>
            <a:pPr defTabSz="914400" eaLnBrk="0" fontAlgn="base" hangingPunct="0">
              <a:spcBef>
                <a:spcPct val="0"/>
              </a:spcBef>
              <a:spcAft>
                <a:spcPct val="0"/>
              </a:spcAft>
              <a:buClrTx/>
            </a:pPr>
            <a:r>
              <a:rPr kumimoji="0" lang="en-US" altLang="en-US" b="0" i="0" u="none" strike="noStrike" cap="none" normalizeH="0" baseline="0" dirty="0" smtClean="0">
                <a:ln>
                  <a:noFill/>
                </a:ln>
                <a:solidFill>
                  <a:schemeClr val="tx1"/>
                </a:solidFill>
                <a:effectLst/>
                <a:latin typeface="Calibri" panose="020F0502020204030204" pitchFamily="34" charset="0"/>
              </a:rPr>
              <a:t>You can view some interesting stored procedure code by running the </a:t>
            </a:r>
            <a:r>
              <a:rPr kumimoji="0" lang="en-US" altLang="en-US" b="0" i="0" u="none" strike="noStrike" cap="none" normalizeH="0" baseline="0" dirty="0" err="1" smtClean="0">
                <a:ln>
                  <a:noFill/>
                </a:ln>
                <a:solidFill>
                  <a:schemeClr val="tx1"/>
                </a:solidFill>
                <a:effectLst/>
                <a:latin typeface="Calibri" panose="020F0502020204030204" pitchFamily="34" charset="0"/>
              </a:rPr>
              <a:t>sp_helptext</a:t>
            </a:r>
            <a:r>
              <a:rPr kumimoji="0" lang="en-US" altLang="en-US" b="0" i="0" u="none" strike="noStrike" cap="none" normalizeH="0" baseline="0" dirty="0" smtClean="0">
                <a:ln>
                  <a:noFill/>
                </a:ln>
                <a:solidFill>
                  <a:schemeClr val="tx1"/>
                </a:solidFill>
                <a:effectLst/>
                <a:latin typeface="Calibri" panose="020F0502020204030204" pitchFamily="34" charset="0"/>
              </a:rPr>
              <a:t> system-stored procedure on the stored procedures in the master database (for example, </a:t>
            </a:r>
            <a:r>
              <a:rPr kumimoji="0" lang="en-US" altLang="en-US" b="0" i="0" u="none" strike="noStrike" cap="none" normalizeH="0" baseline="0" dirty="0" err="1" smtClean="0">
                <a:ln>
                  <a:noFill/>
                </a:ln>
                <a:solidFill>
                  <a:schemeClr val="tx1"/>
                </a:solidFill>
                <a:effectLst/>
                <a:latin typeface="Calibri" panose="020F0502020204030204" pitchFamily="34" charset="0"/>
              </a:rPr>
              <a:t>sp_helptext</a:t>
            </a:r>
            <a:r>
              <a:rPr kumimoji="0" lang="en-US" altLang="en-US" b="0" i="0" u="none" strike="noStrike" cap="none" normalizeH="0" baseline="0" dirty="0" smtClean="0">
                <a:ln>
                  <a:noFill/>
                </a:ln>
                <a:solidFill>
                  <a:schemeClr val="tx1"/>
                </a:solidFill>
                <a:effectLst/>
                <a:latin typeface="Calibri" panose="020F0502020204030204" pitchFamily="34" charset="0"/>
              </a:rPr>
              <a:t> </a:t>
            </a:r>
            <a:r>
              <a:rPr kumimoji="0" lang="en-US" altLang="en-US" b="0" i="0" u="none" strike="noStrike" cap="none" normalizeH="0" baseline="0" dirty="0" err="1" smtClean="0">
                <a:ln>
                  <a:noFill/>
                </a:ln>
                <a:solidFill>
                  <a:schemeClr val="tx1"/>
                </a:solidFill>
                <a:effectLst/>
                <a:latin typeface="Calibri" panose="020F0502020204030204" pitchFamily="34" charset="0"/>
              </a:rPr>
              <a:t>sp_helpdevice</a:t>
            </a:r>
            <a:r>
              <a:rPr kumimoji="0" lang="en-US" altLang="en-US" b="0" i="0" u="none" strike="noStrike" cap="none" normalizeH="0" baseline="0" dirty="0" smtClean="0">
                <a:ln>
                  <a:noFill/>
                </a:ln>
                <a:solidFill>
                  <a:schemeClr val="tx1"/>
                </a:solidFill>
                <a:effectLst/>
                <a:latin typeface="Calibri" panose="020F0502020204030204" pitchFamily="34" charset="0"/>
              </a:rPr>
              <a:t>).</a:t>
            </a:r>
          </a:p>
        </p:txBody>
      </p:sp>
    </p:spTree>
    <p:extLst>
      <p:ext uri="{BB962C8B-B14F-4D97-AF65-F5344CB8AC3E}">
        <p14:creationId xmlns:p14="http://schemas.microsoft.com/office/powerpoint/2010/main" val="2161790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Administrator’s Duties</a:t>
            </a:r>
            <a:endParaRPr lang="en-US" dirty="0"/>
          </a:p>
        </p:txBody>
      </p:sp>
      <p:sp>
        <p:nvSpPr>
          <p:cNvPr id="3" name="Content Placeholder 2"/>
          <p:cNvSpPr>
            <a:spLocks noGrp="1"/>
          </p:cNvSpPr>
          <p:nvPr>
            <p:ph idx="1"/>
          </p:nvPr>
        </p:nvSpPr>
        <p:spPr>
          <a:xfrm>
            <a:off x="818712" y="2222287"/>
            <a:ext cx="10554574" cy="4445213"/>
          </a:xfrm>
        </p:spPr>
        <p:txBody>
          <a:bodyPr>
            <a:normAutofit/>
          </a:bodyPr>
          <a:lstStyle/>
          <a:p>
            <a:r>
              <a:rPr lang="en-US" dirty="0"/>
              <a:t>Install and configure SQL </a:t>
            </a:r>
            <a:r>
              <a:rPr lang="en-US" dirty="0" smtClean="0"/>
              <a:t>Server</a:t>
            </a:r>
            <a:endParaRPr lang="en-US" dirty="0"/>
          </a:p>
          <a:p>
            <a:r>
              <a:rPr lang="en-US" dirty="0" smtClean="0"/>
              <a:t>Plan </a:t>
            </a:r>
            <a:r>
              <a:rPr lang="en-US" dirty="0"/>
              <a:t>and create databases </a:t>
            </a:r>
            <a:endParaRPr lang="en-US" dirty="0" smtClean="0"/>
          </a:p>
          <a:p>
            <a:r>
              <a:rPr lang="en-US" dirty="0" smtClean="0"/>
              <a:t>Back </a:t>
            </a:r>
            <a:r>
              <a:rPr lang="en-US" dirty="0"/>
              <a:t>up the databases </a:t>
            </a:r>
            <a:endParaRPr lang="en-US" dirty="0" smtClean="0"/>
          </a:p>
          <a:p>
            <a:r>
              <a:rPr lang="en-US" dirty="0" smtClean="0"/>
              <a:t>Restore </a:t>
            </a:r>
            <a:r>
              <a:rPr lang="en-US" dirty="0"/>
              <a:t>the databases when necessary </a:t>
            </a:r>
            <a:endParaRPr lang="en-US" dirty="0" smtClean="0"/>
          </a:p>
          <a:p>
            <a:r>
              <a:rPr lang="en-US" dirty="0" smtClean="0"/>
              <a:t>Set </a:t>
            </a:r>
            <a:r>
              <a:rPr lang="en-US" dirty="0"/>
              <a:t>up and manage users for SQL Server </a:t>
            </a:r>
            <a:endParaRPr lang="en-US" dirty="0" smtClean="0"/>
          </a:p>
          <a:p>
            <a:r>
              <a:rPr lang="en-US" dirty="0" smtClean="0"/>
              <a:t>Manage </a:t>
            </a:r>
            <a:r>
              <a:rPr lang="en-US" dirty="0"/>
              <a:t>security for new users and existing users </a:t>
            </a:r>
            <a:endParaRPr lang="en-US" dirty="0" smtClean="0"/>
          </a:p>
          <a:p>
            <a:r>
              <a:rPr lang="en-US" dirty="0" smtClean="0"/>
              <a:t>Import </a:t>
            </a:r>
            <a:r>
              <a:rPr lang="en-US" dirty="0"/>
              <a:t>and export data </a:t>
            </a:r>
            <a:endParaRPr lang="en-US" dirty="0" smtClean="0"/>
          </a:p>
          <a:p>
            <a:r>
              <a:rPr lang="en-US" dirty="0" smtClean="0"/>
              <a:t>Set </a:t>
            </a:r>
            <a:r>
              <a:rPr lang="en-US" dirty="0"/>
              <a:t>up and manage tasks, alerts, and operators </a:t>
            </a:r>
            <a:endParaRPr lang="en-US" dirty="0" smtClean="0"/>
          </a:p>
          <a:p>
            <a:r>
              <a:rPr lang="en-US" dirty="0" smtClean="0"/>
              <a:t>Manage </a:t>
            </a:r>
            <a:r>
              <a:rPr lang="en-US" dirty="0"/>
              <a:t>the replication environment </a:t>
            </a:r>
            <a:endParaRPr lang="en-US" dirty="0" smtClean="0"/>
          </a:p>
          <a:p>
            <a:r>
              <a:rPr lang="en-US" b="1" dirty="0" smtClean="0">
                <a:solidFill>
                  <a:srgbClr val="FFFF00"/>
                </a:solidFill>
              </a:rPr>
              <a:t>Tune </a:t>
            </a:r>
            <a:r>
              <a:rPr lang="en-US" b="1" dirty="0">
                <a:solidFill>
                  <a:srgbClr val="FFFF00"/>
                </a:solidFill>
              </a:rPr>
              <a:t>the SQL Server system for the optimal performance </a:t>
            </a:r>
          </a:p>
          <a:p>
            <a:r>
              <a:rPr lang="en-US" b="1" dirty="0">
                <a:solidFill>
                  <a:srgbClr val="FFFF00"/>
                </a:solidFill>
              </a:rPr>
              <a:t>Troubleshoot any SQL Server problems </a:t>
            </a:r>
          </a:p>
        </p:txBody>
      </p:sp>
    </p:spTree>
    <p:extLst>
      <p:ext uri="{BB962C8B-B14F-4D97-AF65-F5344CB8AC3E}">
        <p14:creationId xmlns:p14="http://schemas.microsoft.com/office/powerpoint/2010/main" val="4104681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Triggers and Stored Procedures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0748" y="2222499"/>
            <a:ext cx="7499284" cy="4545237"/>
          </a:xfrm>
        </p:spPr>
      </p:pic>
    </p:spTree>
    <p:extLst>
      <p:ext uri="{BB962C8B-B14F-4D97-AF65-F5344CB8AC3E}">
        <p14:creationId xmlns:p14="http://schemas.microsoft.com/office/powerpoint/2010/main" val="2419484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Triggers and Stored Procedures</a:t>
            </a:r>
            <a:endParaRPr lang="en-US" dirty="0"/>
          </a:p>
        </p:txBody>
      </p:sp>
      <p:sp>
        <p:nvSpPr>
          <p:cNvPr id="3" name="Content Placeholder 2"/>
          <p:cNvSpPr>
            <a:spLocks noGrp="1"/>
          </p:cNvSpPr>
          <p:nvPr>
            <p:ph idx="1"/>
          </p:nvPr>
        </p:nvSpPr>
        <p:spPr/>
        <p:txBody>
          <a:bodyPr>
            <a:normAutofit/>
          </a:bodyPr>
          <a:lstStyle/>
          <a:p>
            <a:r>
              <a:rPr lang="en-US" sz="2000" dirty="0"/>
              <a:t>Stored Procedures and Triggers within a database are similar constructs. They can both perform the same SQL statements. The biggest difference between the two is how they are executed. A stored procedure has to be executed by a user, while a trigger is executed by the system as the result of an event. Events that cause triggers to be activated include data inserts, updates and deletes. One drawback to using triggers instead of stored procedures is that they cannot accept parameters</a:t>
            </a:r>
            <a:r>
              <a:rPr lang="en-US" sz="2000" dirty="0" smtClean="0"/>
              <a:t>.</a:t>
            </a:r>
            <a:endParaRPr lang="en-US" sz="2000" dirty="0"/>
          </a:p>
        </p:txBody>
      </p:sp>
    </p:spTree>
    <p:extLst>
      <p:ext uri="{BB962C8B-B14F-4D97-AF65-F5344CB8AC3E}">
        <p14:creationId xmlns:p14="http://schemas.microsoft.com/office/powerpoint/2010/main" val="1987652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Triggers</a:t>
            </a:r>
            <a:endParaRPr lang="en-US" dirty="0"/>
          </a:p>
        </p:txBody>
      </p:sp>
      <p:sp>
        <p:nvSpPr>
          <p:cNvPr id="3" name="Content Placeholder 2"/>
          <p:cNvSpPr>
            <a:spLocks noGrp="1"/>
          </p:cNvSpPr>
          <p:nvPr>
            <p:ph idx="1"/>
          </p:nvPr>
        </p:nvSpPr>
        <p:spPr/>
        <p:txBody>
          <a:bodyPr/>
          <a:lstStyle/>
          <a:p>
            <a:r>
              <a:rPr lang="en-US" sz="2000" dirty="0"/>
              <a:t>Triggers in SQL Server 2012 are a special kind of stored procedure that fires automatically; they are invoked or executed when an event occurs in the database server. We can create Data Manipulation Language (DML) triggers and Data Definition Language (DDL) triggers in SQL Server 2012.</a:t>
            </a:r>
          </a:p>
          <a:p>
            <a:r>
              <a:rPr lang="en-US" sz="2000" dirty="0"/>
              <a:t>When the user wants to modify data using a DML event then the DML trigger is executed. In other words, a DML trigger is used for INSERT, DELETE and UPDATE statements of a table or view.  </a:t>
            </a:r>
          </a:p>
          <a:p>
            <a:r>
              <a:rPr lang="en-US" sz="2000" dirty="0"/>
              <a:t>When the user attempts to perform an operation using DDL then the DDL trigger is executed. In other words, a DDL trigger is executed for CREATE, ALTER and DROP statements of a table or view.</a:t>
            </a:r>
          </a:p>
          <a:p>
            <a:endParaRPr lang="en-US" dirty="0"/>
          </a:p>
        </p:txBody>
      </p:sp>
    </p:spTree>
    <p:extLst>
      <p:ext uri="{BB962C8B-B14F-4D97-AF65-F5344CB8AC3E}">
        <p14:creationId xmlns:p14="http://schemas.microsoft.com/office/powerpoint/2010/main" val="3899686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Triggers</a:t>
            </a:r>
            <a:endParaRPr lang="en-US" dirty="0"/>
          </a:p>
        </p:txBody>
      </p:sp>
      <p:sp>
        <p:nvSpPr>
          <p:cNvPr id="3" name="Content Placeholder 2"/>
          <p:cNvSpPr>
            <a:spLocks noGrp="1"/>
          </p:cNvSpPr>
          <p:nvPr>
            <p:ph idx="1"/>
          </p:nvPr>
        </p:nvSpPr>
        <p:spPr/>
        <p:txBody>
          <a:bodyPr/>
          <a:lstStyle/>
          <a:p>
            <a:r>
              <a:rPr lang="en-US" sz="2000" dirty="0"/>
              <a:t>Why use Triggers</a:t>
            </a:r>
            <a:r>
              <a:rPr lang="en-US" sz="2000" dirty="0" smtClean="0"/>
              <a:t>?</a:t>
            </a:r>
          </a:p>
          <a:p>
            <a:r>
              <a:rPr lang="en-US" sz="2000" dirty="0" smtClean="0"/>
              <a:t>There </a:t>
            </a:r>
            <a:r>
              <a:rPr lang="en-US" sz="2000" dirty="0"/>
              <a:t>are several reasons to use triggers</a:t>
            </a:r>
            <a:r>
              <a:rPr lang="en-US" sz="2000" dirty="0" smtClean="0"/>
              <a:t>.  Some </a:t>
            </a:r>
            <a:r>
              <a:rPr lang="en-US" sz="2000" dirty="0"/>
              <a:t>of them listed </a:t>
            </a:r>
            <a:r>
              <a:rPr lang="en-US" sz="2000" dirty="0" smtClean="0"/>
              <a:t>below:</a:t>
            </a:r>
          </a:p>
          <a:p>
            <a:pPr lvl="1"/>
            <a:r>
              <a:rPr lang="en-US" dirty="0" smtClean="0"/>
              <a:t>Log </a:t>
            </a:r>
            <a:r>
              <a:rPr lang="en-US" dirty="0"/>
              <a:t>database activity</a:t>
            </a:r>
          </a:p>
          <a:p>
            <a:pPr lvl="1"/>
            <a:r>
              <a:rPr lang="en-US" dirty="0"/>
              <a:t>Implement Business Rule</a:t>
            </a:r>
          </a:p>
          <a:p>
            <a:pPr lvl="1"/>
            <a:r>
              <a:rPr lang="en-US" dirty="0"/>
              <a:t>Enforce referential integrity. Example: When you delete a customer, you can use a trigger to delete corresponding rows in the orders table.</a:t>
            </a:r>
          </a:p>
          <a:p>
            <a:pPr lvl="1"/>
            <a:r>
              <a:rPr lang="en-US" dirty="0"/>
              <a:t>Triggers can access both old and changed values on insert, delete, update operations.</a:t>
            </a:r>
          </a:p>
          <a:p>
            <a:endParaRPr lang="en-US" dirty="0"/>
          </a:p>
        </p:txBody>
      </p:sp>
    </p:spTree>
    <p:extLst>
      <p:ext uri="{BB962C8B-B14F-4D97-AF65-F5344CB8AC3E}">
        <p14:creationId xmlns:p14="http://schemas.microsoft.com/office/powerpoint/2010/main" val="3322974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Triggers</a:t>
            </a:r>
            <a:endParaRPr lang="en-US" dirty="0"/>
          </a:p>
        </p:txBody>
      </p:sp>
      <p:sp>
        <p:nvSpPr>
          <p:cNvPr id="3" name="Content Placeholder 2"/>
          <p:cNvSpPr>
            <a:spLocks noGrp="1"/>
          </p:cNvSpPr>
          <p:nvPr>
            <p:ph idx="1"/>
          </p:nvPr>
        </p:nvSpPr>
        <p:spPr>
          <a:xfrm>
            <a:off x="494675" y="2222287"/>
            <a:ext cx="11407515" cy="4388375"/>
          </a:xfrm>
        </p:spPr>
        <p:txBody>
          <a:bodyPr>
            <a:normAutofit fontScale="92500" lnSpcReduction="20000"/>
          </a:bodyPr>
          <a:lstStyle/>
          <a:p>
            <a:r>
              <a:rPr lang="en-US" sz="2000" dirty="0"/>
              <a:t>Data manipulation is necessary with many operations in SQL server. Several database objects require manipulation of data. The trigger allows user to implement the data manipulation. A trigger is a set of SQL statements that are activated in response to certain actions.</a:t>
            </a:r>
          </a:p>
          <a:p>
            <a:r>
              <a:rPr lang="en-US" sz="2000" dirty="0"/>
              <a:t>The data integrity is ensured with triggers in SQL server for data manipulation. A trigger is a stored procedure for executing in response to certain events.</a:t>
            </a:r>
          </a:p>
          <a:p>
            <a:pPr marL="0" indent="0">
              <a:buNone/>
            </a:pPr>
            <a:r>
              <a:rPr lang="en-US" sz="2000" b="1" dirty="0"/>
              <a:t>Types of Triggers</a:t>
            </a:r>
            <a:endParaRPr lang="en-US" sz="2000" b="1" dirty="0"/>
          </a:p>
          <a:p>
            <a:r>
              <a:rPr lang="en-US" sz="2000" dirty="0"/>
              <a:t>In SQL Server, there are several types data manipulation operations. The following trigger types are used in SQL Server.</a:t>
            </a:r>
          </a:p>
          <a:p>
            <a:pPr marL="0" indent="0">
              <a:buNone/>
            </a:pPr>
            <a:r>
              <a:rPr lang="en-US" sz="2000" dirty="0" smtClean="0"/>
              <a:t>		1</a:t>
            </a:r>
            <a:r>
              <a:rPr lang="en-US" sz="2000" dirty="0"/>
              <a:t>) Data Manipulation Language ( DML )</a:t>
            </a:r>
          </a:p>
          <a:p>
            <a:pPr marL="0" indent="0">
              <a:buNone/>
            </a:pPr>
            <a:r>
              <a:rPr lang="en-US" sz="2000" dirty="0" smtClean="0"/>
              <a:t>		2</a:t>
            </a:r>
            <a:r>
              <a:rPr lang="en-US" sz="2000" dirty="0"/>
              <a:t>) Data Definition Language ( DDL </a:t>
            </a:r>
            <a:r>
              <a:rPr lang="en-US" sz="2000" dirty="0" smtClean="0"/>
              <a:t>)</a:t>
            </a:r>
          </a:p>
          <a:p>
            <a:pPr marL="0" indent="0">
              <a:buNone/>
            </a:pPr>
            <a:r>
              <a:rPr lang="en-US" sz="2000" dirty="0" smtClean="0"/>
              <a:t>		3) CLR </a:t>
            </a:r>
            <a:r>
              <a:rPr lang="en-US" sz="2000" dirty="0"/>
              <a:t>Triggers</a:t>
            </a:r>
            <a:endParaRPr lang="en-US" sz="2000" dirty="0"/>
          </a:p>
          <a:p>
            <a:pPr marL="0" indent="0">
              <a:buNone/>
            </a:pPr>
            <a:r>
              <a:rPr lang="en-US" sz="2000" dirty="0" smtClean="0"/>
              <a:t>		4) Logon Triggers</a:t>
            </a:r>
            <a:endParaRPr lang="en-US" sz="2000" dirty="0"/>
          </a:p>
        </p:txBody>
      </p:sp>
    </p:spTree>
    <p:extLst>
      <p:ext uri="{BB962C8B-B14F-4D97-AF65-F5344CB8AC3E}">
        <p14:creationId xmlns:p14="http://schemas.microsoft.com/office/powerpoint/2010/main" val="1107024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Triggers</a:t>
            </a:r>
            <a:endParaRPr lang="en-US" dirty="0"/>
          </a:p>
        </p:txBody>
      </p:sp>
      <p:sp>
        <p:nvSpPr>
          <p:cNvPr id="3" name="Content Placeholder 2"/>
          <p:cNvSpPr>
            <a:spLocks noGrp="1"/>
          </p:cNvSpPr>
          <p:nvPr>
            <p:ph idx="1"/>
          </p:nvPr>
        </p:nvSpPr>
        <p:spPr>
          <a:xfrm>
            <a:off x="494675" y="2222287"/>
            <a:ext cx="11407515" cy="4388375"/>
          </a:xfrm>
        </p:spPr>
        <p:txBody>
          <a:bodyPr>
            <a:normAutofit lnSpcReduction="10000"/>
          </a:bodyPr>
          <a:lstStyle/>
          <a:p>
            <a:r>
              <a:rPr lang="en-US" sz="2000" dirty="0"/>
              <a:t>A </a:t>
            </a:r>
            <a:r>
              <a:rPr lang="en-US" sz="2000" b="1" dirty="0"/>
              <a:t>DML trigger</a:t>
            </a:r>
            <a:r>
              <a:rPr lang="en-US" sz="2000" dirty="0"/>
              <a:t> is used when the tables are affected by the DML statements, as INSERT, UPDATE and DELETE. They help user in maintaining the consistent, reliable, and proper data in the tables.</a:t>
            </a:r>
          </a:p>
          <a:p>
            <a:r>
              <a:rPr lang="en-US" sz="2000" dirty="0"/>
              <a:t>The characteristics of the </a:t>
            </a:r>
            <a:r>
              <a:rPr lang="en-US" sz="2000" b="1" dirty="0"/>
              <a:t>DML trigger </a:t>
            </a:r>
            <a:r>
              <a:rPr lang="en-US" sz="2000" dirty="0"/>
              <a:t>are as shown below:</a:t>
            </a:r>
          </a:p>
          <a:p>
            <a:pPr marL="0" indent="0">
              <a:buNone/>
            </a:pPr>
            <a:r>
              <a:rPr lang="en-US" sz="2000" dirty="0" smtClean="0"/>
              <a:t>	1</a:t>
            </a:r>
            <a:r>
              <a:rPr lang="en-US" sz="2000" dirty="0"/>
              <a:t>) They do not return any data to the user</a:t>
            </a:r>
          </a:p>
          <a:p>
            <a:pPr marL="0" indent="0">
              <a:buNone/>
            </a:pPr>
            <a:r>
              <a:rPr lang="en-US" sz="2000" dirty="0" smtClean="0"/>
              <a:t>	2</a:t>
            </a:r>
            <a:r>
              <a:rPr lang="en-US" sz="2000" dirty="0"/>
              <a:t>) The incorrect, inconsistent and unauthorized changes are restricted by the user</a:t>
            </a:r>
          </a:p>
          <a:p>
            <a:pPr marL="0" indent="0">
              <a:buNone/>
            </a:pPr>
            <a:r>
              <a:rPr lang="en-US" sz="2000" dirty="0" smtClean="0"/>
              <a:t>	3</a:t>
            </a:r>
            <a:r>
              <a:rPr lang="en-US" sz="2000" dirty="0"/>
              <a:t>) They cannot be explicitly invoked or executed</a:t>
            </a:r>
          </a:p>
          <a:p>
            <a:pPr marL="0" indent="0">
              <a:buNone/>
            </a:pPr>
            <a:r>
              <a:rPr lang="en-US" sz="2000" dirty="0" smtClean="0"/>
              <a:t>	4</a:t>
            </a:r>
            <a:r>
              <a:rPr lang="en-US" sz="2000" dirty="0"/>
              <a:t>) They are fired automatically when the data modifications statement is executed</a:t>
            </a:r>
          </a:p>
          <a:p>
            <a:pPr marL="0" indent="0">
              <a:buNone/>
            </a:pPr>
            <a:r>
              <a:rPr lang="en-US" sz="2000" dirty="0" smtClean="0"/>
              <a:t>	5</a:t>
            </a:r>
            <a:r>
              <a:rPr lang="en-US" sz="2000" dirty="0"/>
              <a:t>) The nesting up to 32 levels is allowed in the triggers</a:t>
            </a:r>
          </a:p>
          <a:p>
            <a:r>
              <a:rPr lang="en-US" sz="2000" dirty="0"/>
              <a:t>User fires a trigger in response to the </a:t>
            </a:r>
            <a:r>
              <a:rPr lang="en-US" sz="2000" b="1" dirty="0"/>
              <a:t>INSERT, DELETE and UPDATE </a:t>
            </a:r>
            <a:r>
              <a:rPr lang="en-US" sz="2000" dirty="0"/>
              <a:t>statements. Two temporary tables are created which are known as magic tables. They are known as </a:t>
            </a:r>
            <a:r>
              <a:rPr lang="en-US" sz="2000" b="1" dirty="0"/>
              <a:t>inserted or deleted</a:t>
            </a:r>
            <a:r>
              <a:rPr lang="en-US" sz="2000" dirty="0"/>
              <a:t>. The structure of these tables is similar to the database tables.</a:t>
            </a:r>
          </a:p>
        </p:txBody>
      </p:sp>
    </p:spTree>
    <p:extLst>
      <p:ext uri="{BB962C8B-B14F-4D97-AF65-F5344CB8AC3E}">
        <p14:creationId xmlns:p14="http://schemas.microsoft.com/office/powerpoint/2010/main" val="29259226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12990</TotalTime>
  <Words>1542</Words>
  <Application>Microsoft Office PowerPoint</Application>
  <PresentationFormat>Widescreen</PresentationFormat>
  <Paragraphs>134</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Century Gothic</vt:lpstr>
      <vt:lpstr>Wingdings 2</vt:lpstr>
      <vt:lpstr>Quotable</vt:lpstr>
      <vt:lpstr>SQL Triggers, Functions &amp; Stored Procedures</vt:lpstr>
      <vt:lpstr>Objectives</vt:lpstr>
      <vt:lpstr>SQL Server Administrator’s Duties</vt:lpstr>
      <vt:lpstr>Introduction to Triggers and Stored Procedures</vt:lpstr>
      <vt:lpstr>Introduction to Triggers and Stored Procedures</vt:lpstr>
      <vt:lpstr>SQL Triggers</vt:lpstr>
      <vt:lpstr>SQL Triggers</vt:lpstr>
      <vt:lpstr>SQL Triggers</vt:lpstr>
      <vt:lpstr>SQL Triggers</vt:lpstr>
      <vt:lpstr>SQL Triggers</vt:lpstr>
      <vt:lpstr>SQL Triggers</vt:lpstr>
      <vt:lpstr>SQL Triggers</vt:lpstr>
      <vt:lpstr>SQL Triggers</vt:lpstr>
      <vt:lpstr>SQL Triggers</vt:lpstr>
      <vt:lpstr>SQL Triggers</vt:lpstr>
      <vt:lpstr>SQL Functions</vt:lpstr>
      <vt:lpstr>SQL Functions</vt:lpstr>
      <vt:lpstr>SQL Functions</vt:lpstr>
      <vt:lpstr>SQL Functions</vt:lpstr>
      <vt:lpstr>SQL Functions</vt:lpstr>
      <vt:lpstr>SQL Functions</vt:lpstr>
      <vt:lpstr>SQL Functions</vt:lpstr>
      <vt:lpstr>SQL Stored Procedures</vt:lpstr>
      <vt:lpstr>SQL Stored Procedures</vt:lpstr>
      <vt:lpstr>SQL Stored Procedures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Garnto, Kimberly</dc:creator>
  <cp:lastModifiedBy>Garnto, Kimberly</cp:lastModifiedBy>
  <cp:revision>148</cp:revision>
  <dcterms:created xsi:type="dcterms:W3CDTF">2015-08-25T16:21:52Z</dcterms:created>
  <dcterms:modified xsi:type="dcterms:W3CDTF">2015-11-12T19:53:28Z</dcterms:modified>
</cp:coreProperties>
</file>