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Franklin Gothic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83B3BE-9E10-4E77-92EF-6CA9522738BD}">
  <a:tblStyle styleId="{8A83B3BE-9E10-4E77-92EF-6CA9522738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FranklinGothic-bold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febbc5fb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dfebbc5fb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febbc5fb6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febbc5fb6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168b2e1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168b2e1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febbc5fb6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febbc5fb6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f68fb4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f68fb4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ff68fb42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ff68fb42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168b2e1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168b2e1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febbc5fb6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febbc5fb6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febbc5fb6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febbc5fb6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Windowing is done to reduce the effects of leakage and enhance the ability of FFT to extract spectral data.  HAMMING Window is used here.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 resolutio = 5000/64 =78 lower is good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a911fc4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a911fc4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febbc5fb6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febbc5fb6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ebbc5fb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dfebbc5fb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febbc5fb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febbc5fb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febbc5fb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febbc5fb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(the request can be sent from the Blynk app, and the CSV file will be sent over mail to the registered user).</a:t>
            </a:r>
            <a:endParaRPr sz="13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febbc5fb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febbc5fb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ebbc5fb6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ebbc5fb6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f68fb42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f68fb42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febbc5fb6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febbc5fb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ebbc5fb6_3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ebbc5fb6_3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febbc5fb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febbc5fb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</a:t>
            </a:r>
            <a:r>
              <a:rPr lang="en"/>
              <a:t> noise is due to vehicular pollution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15d44e4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15d44e4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febbc5fb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febbc5fb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device is developed to control the noise pollution levels.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febbc5fb6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febbc5fb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febbc5fb6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febbc5fb6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febbc5fb6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febbc5fb6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febbc5fb6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febbc5fb6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1" y="0"/>
            <a:ext cx="9152400" cy="552300"/>
          </a:xfrm>
          <a:prstGeom prst="rect">
            <a:avLst/>
          </a:prstGeom>
          <a:gradFill>
            <a:gsLst>
              <a:gs pos="0">
                <a:srgbClr val="166018"/>
              </a:gs>
              <a:gs pos="1000">
                <a:srgbClr val="166018"/>
              </a:gs>
              <a:gs pos="52000">
                <a:srgbClr val="00B0F0"/>
              </a:gs>
              <a:gs pos="100000">
                <a:srgbClr val="17365D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INDIAN INSTITUTE OF TECHNOLOGY ROORKEE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7896" y="-961"/>
            <a:ext cx="755828" cy="54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3754613"/>
            <a:ext cx="9133729" cy="138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286" y="-1110"/>
            <a:ext cx="979715" cy="7210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3"/>
          <p:cNvCxnSpPr/>
          <p:nvPr/>
        </p:nvCxnSpPr>
        <p:spPr>
          <a:xfrm>
            <a:off x="0" y="74295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0" y="50673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197" y="4835469"/>
            <a:ext cx="1666875" cy="14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073" y="1588659"/>
            <a:ext cx="5321658" cy="263293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8382001" y="4955721"/>
            <a:ext cx="7620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80654" y="880488"/>
            <a:ext cx="8768100" cy="3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">
  <p:cSld name="Last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/>
        </p:nvSpPr>
        <p:spPr>
          <a:xfrm>
            <a:off x="8382001" y="4955721"/>
            <a:ext cx="7620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3363913" y="2228851"/>
            <a:ext cx="245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27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7" name="Google Shape;27;p4"/>
          <p:cNvCxnSpPr/>
          <p:nvPr/>
        </p:nvCxnSpPr>
        <p:spPr>
          <a:xfrm>
            <a:off x="3595525" y="2714651"/>
            <a:ext cx="20097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1pPr>
            <a:lvl2pPr indent="-361950" lvl="1" marL="91440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2pPr>
            <a:lvl3pPr indent="-342900" lvl="2" marL="13716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23850" lvl="3" marL="1828800" rtl="0"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4pPr>
            <a:lvl5pPr indent="-323850" lvl="4" marL="2286000" rtl="0">
              <a:spcBef>
                <a:spcPts val="300"/>
              </a:spcBef>
              <a:spcAft>
                <a:spcPts val="0"/>
              </a:spcAft>
              <a:buSzPts val="1500"/>
              <a:buChar char="»"/>
              <a:defRPr/>
            </a:lvl5pPr>
            <a:lvl6pPr indent="-323850" lvl="5" marL="27432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6pPr>
            <a:lvl7pPr indent="-323850" lvl="6" marL="32004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7pPr>
            <a:lvl8pPr indent="-323850" lvl="7" marL="36576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8pPr>
            <a:lvl9pPr indent="-323850" lvl="8" marL="41148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8.jpg"/><Relationship Id="rId7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20.jpg"/><Relationship Id="rId7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berdrola.com/environment/what-is-noise-pollution-causes-effects-solution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hyperlink" Target="https://github.com/Khushi38/IoT_based_Noise_Monitoring_System/blob/main/Combined_Cod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VPBrJyltbioUzqeBu8sF0lE80EYDSadp/view" TargetMode="External"/><Relationship Id="rId4" Type="http://schemas.openxmlformats.org/officeDocument/2006/relationships/image" Target="../media/image13.png"/><Relationship Id="rId5" Type="http://schemas.openxmlformats.org/officeDocument/2006/relationships/hyperlink" Target="https://drive.google.com/file/d/1Xs5gQI1cUHFWI_DuNe8GxeqBEThEBrwz/view?usp=sharin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in.pinterest.com/pin/323766660702134412/" TargetMode="External"/><Relationship Id="rId4" Type="http://schemas.openxmlformats.org/officeDocument/2006/relationships/hyperlink" Target="https://www.gcaudio.com/tips-tricks/decibel-loudness-comparison-chart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thetablebar.blogspot.com/2020/07/bar-graph-of-noise-pollution-in-india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hyperlink" Target="https://www.lidolearning.com/questions/ph-bb-selina8-ch7-exsa-q8/q8-how-is-loudness-related-to-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hyperlink" Target="https://www.arduino.cc/reference/en/language/functions/math/map/" TargetMode="External"/><Relationship Id="rId5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/>
        </p:nvSpPr>
        <p:spPr>
          <a:xfrm>
            <a:off x="870000" y="996725"/>
            <a:ext cx="740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SMART LOW COST IOT DEVICE FOR MONITORING NOISE POLLUTION IN VEHICLES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8"/>
          <p:cNvSpPr txBox="1"/>
          <p:nvPr/>
        </p:nvSpPr>
        <p:spPr>
          <a:xfrm>
            <a:off x="4819725" y="2691875"/>
            <a:ext cx="3780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Project Members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Khushi Vishwakarma (18116038)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Nunsavath Prashanth </a:t>
            </a:r>
            <a:r>
              <a:rPr lang="en" sz="17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(18116056)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8"/>
          <p:cNvSpPr txBox="1"/>
          <p:nvPr/>
        </p:nvSpPr>
        <p:spPr>
          <a:xfrm>
            <a:off x="2652300" y="2043425"/>
            <a:ext cx="370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Based Project -ECN 300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8"/>
          <p:cNvSpPr txBox="1"/>
          <p:nvPr/>
        </p:nvSpPr>
        <p:spPr>
          <a:xfrm>
            <a:off x="870000" y="2691875"/>
            <a:ext cx="3296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Project Supervisor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Dr.Sanjeev Manhas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(ECE </a:t>
            </a:r>
            <a:r>
              <a:rPr lang="en" sz="17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r>
              <a:rPr lang="en" sz="17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LOUDNESS MEASUREMENT : FLOW CHART</a:t>
            </a:r>
            <a:endParaRPr sz="2200"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 flipH="1">
            <a:off x="-935022" y="880500"/>
            <a:ext cx="356700" cy="391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525" y="1739263"/>
            <a:ext cx="2018600" cy="15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 rotWithShape="1">
          <a:blip r:embed="rId4">
            <a:alphaModFix/>
          </a:blip>
          <a:srcRect b="30007" l="9681" r="72068" t="42581"/>
          <a:stretch/>
        </p:blipFill>
        <p:spPr>
          <a:xfrm>
            <a:off x="6791525" y="1603338"/>
            <a:ext cx="1726501" cy="19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62025" y="1069768"/>
            <a:ext cx="723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 rotWithShape="1">
          <a:blip r:embed="rId6">
            <a:alphaModFix/>
          </a:blip>
          <a:srcRect b="2981" l="0" r="0" t="2981"/>
          <a:stretch/>
        </p:blipFill>
        <p:spPr>
          <a:xfrm>
            <a:off x="409025" y="1638475"/>
            <a:ext cx="1804950" cy="1697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17"/>
          <p:cNvSpPr/>
          <p:nvPr/>
        </p:nvSpPr>
        <p:spPr>
          <a:xfrm rot="5400000">
            <a:off x="2690600" y="2041200"/>
            <a:ext cx="210300" cy="87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 rot="5400000">
            <a:off x="5992575" y="2018075"/>
            <a:ext cx="202500" cy="929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8074" y="1879623"/>
            <a:ext cx="503945" cy="4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409025" y="3501375"/>
            <a:ext cx="220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Measures the amplitude of input sound signals.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2998875" y="3540150"/>
            <a:ext cx="29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peak to peak value is calculated, converted to db and then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communicated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to the app.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6500675" y="3609225"/>
            <a:ext cx="230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Loudness value is displayed in the app.If value&gt;90 db,alerts the user.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544925" y="1166150"/>
            <a:ext cx="207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MAX4466 sound sensor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3412325" y="1166150"/>
            <a:ext cx="191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NodeMCU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7149200" y="1166150"/>
            <a:ext cx="123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Blynk App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LOUDNESS MEASUREMENT : RESULTS</a:t>
            </a:r>
            <a:endParaRPr/>
          </a:p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180654" y="880488"/>
            <a:ext cx="8768100" cy="391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 b="15399" l="2008" r="0" t="12575"/>
          <a:stretch/>
        </p:blipFill>
        <p:spPr>
          <a:xfrm>
            <a:off x="545325" y="693625"/>
            <a:ext cx="7845401" cy="38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607300" y="4511400"/>
            <a:ext cx="71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 : Graph showing the loudness value(in db) on y-axis and time in x-axis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VIBRATION (BASS) MEASUREMENT</a:t>
            </a:r>
            <a:endParaRPr sz="2300"/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180650" y="1024975"/>
            <a:ext cx="4975200" cy="327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Times New Roman"/>
              <a:buChar char="•"/>
            </a:pPr>
            <a:r>
              <a:rPr b="1" lang="en" sz="16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Vibration</a:t>
            </a:r>
            <a:r>
              <a:rPr lang="en" sz="16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means quickly moving back and forth about a point of equilibrium. If molecules vibrate in air, this generates a sound wave.</a:t>
            </a:r>
            <a:endParaRPr sz="16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Times New Roman"/>
              <a:buChar char="•"/>
            </a:pPr>
            <a:r>
              <a:rPr lang="en" sz="16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vibration levels for a continuous period is dangerous for heart patients.</a:t>
            </a:r>
            <a:endParaRPr sz="16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Times New Roman"/>
              <a:buChar char="•"/>
            </a:pPr>
            <a:r>
              <a:rPr lang="en" sz="16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vibration is measured using </a:t>
            </a:r>
            <a:r>
              <a:rPr b="1" lang="en" sz="16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SW420 </a:t>
            </a:r>
            <a:r>
              <a:rPr lang="en" sz="16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vibration sensor with the help of NodeMCU.</a:t>
            </a:r>
            <a:endParaRPr sz="16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Times New Roman"/>
              <a:buChar char="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Vibration can be measured using displacement (amplitude), velocity and acceleration.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–"/>
            </a:pPr>
            <a:r>
              <a:rPr b="1" lang="en" sz="160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Amplitude </a:t>
            </a:r>
            <a:r>
              <a:rPr lang="en" sz="160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measurement of vibration is suited for this application.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3">
            <a:alphaModFix/>
          </a:blip>
          <a:srcRect b="2741" l="0" r="0" t="2741"/>
          <a:stretch/>
        </p:blipFill>
        <p:spPr>
          <a:xfrm>
            <a:off x="4924275" y="1154600"/>
            <a:ext cx="4160499" cy="21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 txBox="1"/>
          <p:nvPr/>
        </p:nvSpPr>
        <p:spPr>
          <a:xfrm>
            <a:off x="180650" y="4836175"/>
            <a:ext cx="53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Source : http://w3.ric.edu/faculty/PSCI103/waves/waves_notes.pdf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5900375" y="3383550"/>
            <a:ext cx="25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 8 :: Vibrating air molecules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VIBRATION (BASS) MEASUREMENT</a:t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180650" y="880500"/>
            <a:ext cx="4489800" cy="285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400"/>
              </a:spcBef>
              <a:spcAft>
                <a:spcPts val="0"/>
              </a:spcAft>
              <a:buSzPts val="1700"/>
              <a:buFont typeface="Times New Roman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 first half has 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high vibration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- the signal is high for a long time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 other half has 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low vibration (nearly zero)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– the signal is high for significantly lesser time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pulsein function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is used to calculate the total time for which the input signal is high.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If this pulsein function output value is higher than the threshold, then the app will 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alert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 user by sending a warning notification.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 b="0" l="5357" r="5348" t="0"/>
          <a:stretch/>
        </p:blipFill>
        <p:spPr>
          <a:xfrm>
            <a:off x="5131100" y="1078300"/>
            <a:ext cx="3482725" cy="1735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20"/>
          <p:cNvSpPr txBox="1"/>
          <p:nvPr/>
        </p:nvSpPr>
        <p:spPr>
          <a:xfrm>
            <a:off x="5261163" y="2887775"/>
            <a:ext cx="32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 9: Vibration in a signal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605275" y="3912225"/>
            <a:ext cx="19443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is collected using Vibration sensor.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3444225" y="3912150"/>
            <a:ext cx="21888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Time for which the signal is high is calculated using pulsein() function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6316100" y="3912150"/>
            <a:ext cx="21888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this value crosses the threshold limit, an alert is sent to the user.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4" name="Google Shape;174;p20"/>
          <p:cNvCxnSpPr/>
          <p:nvPr/>
        </p:nvCxnSpPr>
        <p:spPr>
          <a:xfrm>
            <a:off x="5633025" y="4324350"/>
            <a:ext cx="7077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0"/>
          <p:cNvCxnSpPr>
            <a:stCxn id="171" idx="3"/>
          </p:cNvCxnSpPr>
          <p:nvPr/>
        </p:nvCxnSpPr>
        <p:spPr>
          <a:xfrm>
            <a:off x="2549575" y="4327875"/>
            <a:ext cx="918900" cy="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0"/>
          <p:cNvSpPr txBox="1"/>
          <p:nvPr/>
        </p:nvSpPr>
        <p:spPr>
          <a:xfrm>
            <a:off x="0" y="48617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Source 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https://scikit-dsp-comm.readthedocs.io/en/latest/_images/nb_examples_Continuous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VIBRATION MEASUREMENT : FLOW CHART</a:t>
            </a:r>
            <a:endParaRPr sz="2200"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 flipH="1">
            <a:off x="-935022" y="880500"/>
            <a:ext cx="356700" cy="391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525" y="1739263"/>
            <a:ext cx="2018600" cy="15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 rotWithShape="1">
          <a:blip r:embed="rId4">
            <a:alphaModFix/>
          </a:blip>
          <a:srcRect b="30007" l="9681" r="72068" t="42581"/>
          <a:stretch/>
        </p:blipFill>
        <p:spPr>
          <a:xfrm>
            <a:off x="6791525" y="1672413"/>
            <a:ext cx="1726501" cy="19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62025" y="1069768"/>
            <a:ext cx="723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6">
            <a:alphaModFix/>
          </a:blip>
          <a:srcRect b="0" l="6158" r="8893" t="0"/>
          <a:stretch/>
        </p:blipFill>
        <p:spPr>
          <a:xfrm>
            <a:off x="339600" y="1751660"/>
            <a:ext cx="2018601" cy="15841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21"/>
          <p:cNvSpPr/>
          <p:nvPr/>
        </p:nvSpPr>
        <p:spPr>
          <a:xfrm rot="5400000">
            <a:off x="2784313" y="2103963"/>
            <a:ext cx="167100" cy="87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 rot="5400000">
            <a:off x="5992575" y="2018075"/>
            <a:ext cx="202500" cy="929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8074" y="1879623"/>
            <a:ext cx="503945" cy="4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409025" y="3501375"/>
            <a:ext cx="220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Detects whether input signal is high or low.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2998875" y="3540150"/>
            <a:ext cx="290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Measures the time for which input signal is HIGH using pulsein function.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6500675" y="3609225"/>
            <a:ext cx="230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this value is higher than threshold,app alerts the user.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409025" y="1170600"/>
            <a:ext cx="207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SW420 vibration sensor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3412325" y="1166150"/>
            <a:ext cx="191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NodeMCU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7149200" y="1166150"/>
            <a:ext cx="123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Blynk App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VIBRATION MEASUREMENT : RESULTS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80654" y="880488"/>
            <a:ext cx="8768100" cy="391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25" y="731250"/>
            <a:ext cx="8341150" cy="35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/>
        </p:nvSpPr>
        <p:spPr>
          <a:xfrm>
            <a:off x="1094400" y="4488700"/>
            <a:ext cx="71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 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Graph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showing the time for which the input is high (on y-axis)  vs time (on x-axis)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FREQUENCY MEASUREMENT</a:t>
            </a:r>
            <a:endParaRPr sz="2300"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80525" y="880525"/>
            <a:ext cx="5075400" cy="391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Frequency analysis is done to identify the source responsible for producing maximum loudness.eg. the horn.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Input data - sound sensor values at a sampling rate of 1/5000 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Nyquist Sampling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theorem - </a:t>
            </a:r>
            <a:r>
              <a:rPr b="1" lang="en"/>
              <a:t>f </a:t>
            </a:r>
            <a:r>
              <a:rPr b="1" baseline="-25000" lang="en"/>
              <a:t>s </a:t>
            </a:r>
            <a:r>
              <a:rPr b="1" lang="en"/>
              <a:t>&gt;= 2*f </a:t>
            </a:r>
            <a:r>
              <a:rPr b="1" baseline="-25000" lang="en"/>
              <a:t>max</a:t>
            </a:r>
            <a:endParaRPr b="1" baseline="-25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–"/>
            </a:pPr>
            <a:r>
              <a:rPr lang="en" sz="1700"/>
              <a:t>f </a:t>
            </a:r>
            <a:r>
              <a:rPr baseline="-25000" lang="en" sz="1700"/>
              <a:t>max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= 2500 Hz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–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Sapling frequency </a:t>
            </a:r>
            <a:r>
              <a:rPr b="1" lang="en" sz="1800"/>
              <a:t>f </a:t>
            </a:r>
            <a:r>
              <a:rPr b="1" baseline="-25000" lang="en" sz="1800"/>
              <a:t>s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= 5000 Hz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Fast Fourier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Transform (FFT)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is used in the analysis.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baseline="-25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3">
            <a:alphaModFix/>
          </a:blip>
          <a:srcRect b="0" l="7209" r="0" t="0"/>
          <a:stretch/>
        </p:blipFill>
        <p:spPr>
          <a:xfrm>
            <a:off x="5001025" y="1330126"/>
            <a:ext cx="4017825" cy="27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/>
        </p:nvSpPr>
        <p:spPr>
          <a:xfrm>
            <a:off x="5201075" y="4011450"/>
            <a:ext cx="3617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5: Working of FFT: Time domain data converted to Frequency domain to find out the dominant frequency componen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180650" y="4835050"/>
            <a:ext cx="65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Source : https://leightonzhang.com/2016/11/08/nyquist-shannon-sampling-theory/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FREQUENCY COMPUTATION </a:t>
            </a:r>
            <a:endParaRPr sz="2300"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180650" y="880500"/>
            <a:ext cx="5122800" cy="391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64 input samples are collected each at 0.0002s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–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N=64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Windowing (Hamming Window) - reduce error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Time domain signal transformed to frequency domain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–"/>
            </a:pPr>
            <a:r>
              <a:rPr lang="en" sz="1600">
                <a:solidFill>
                  <a:srgbClr val="2E2E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DFT coefficients X(k) computed via  Fast Fourier Transform (FFT) algorithm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Magnitude value for each of the bin k is computed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Frequency corresponding to the bin k 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Dominant frequency - frequency having maximum amplitude is returned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5746450" y="903450"/>
            <a:ext cx="30000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Collection of 64 samples of raw data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5746450" y="1835550"/>
            <a:ext cx="3000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Windowing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5746450" y="2496750"/>
            <a:ext cx="3000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Time domain-&gt; frequency domain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5746450" y="3839850"/>
            <a:ext cx="3000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Dominant frequency returned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5746450" y="3168288"/>
            <a:ext cx="3000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Magnitude Calculation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24" name="Google Shape;224;p24"/>
          <p:cNvCxnSpPr>
            <a:stCxn id="220" idx="2"/>
          </p:cNvCxnSpPr>
          <p:nvPr/>
        </p:nvCxnSpPr>
        <p:spPr>
          <a:xfrm>
            <a:off x="7246450" y="2235750"/>
            <a:ext cx="3600" cy="240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4"/>
          <p:cNvCxnSpPr>
            <a:stCxn id="219" idx="2"/>
            <a:endCxn id="220" idx="0"/>
          </p:cNvCxnSpPr>
          <p:nvPr/>
        </p:nvCxnSpPr>
        <p:spPr>
          <a:xfrm>
            <a:off x="7246450" y="1519050"/>
            <a:ext cx="0" cy="316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4"/>
          <p:cNvCxnSpPr>
            <a:stCxn id="223" idx="2"/>
            <a:endCxn id="222" idx="0"/>
          </p:cNvCxnSpPr>
          <p:nvPr/>
        </p:nvCxnSpPr>
        <p:spPr>
          <a:xfrm>
            <a:off x="7246450" y="3568488"/>
            <a:ext cx="0" cy="271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4"/>
          <p:cNvCxnSpPr>
            <a:stCxn id="221" idx="2"/>
            <a:endCxn id="223" idx="0"/>
          </p:cNvCxnSpPr>
          <p:nvPr/>
        </p:nvCxnSpPr>
        <p:spPr>
          <a:xfrm>
            <a:off x="7246450" y="2896950"/>
            <a:ext cx="0" cy="271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4"/>
          <p:cNvSpPr txBox="1"/>
          <p:nvPr/>
        </p:nvSpPr>
        <p:spPr>
          <a:xfrm>
            <a:off x="5807975" y="4368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6: Algorithm for frequency computation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24"/>
          <p:cNvPicPr preferRelativeResize="0"/>
          <p:nvPr/>
        </p:nvPicPr>
        <p:blipFill rotWithShape="1">
          <a:blip r:embed="rId3">
            <a:alphaModFix/>
          </a:blip>
          <a:srcRect b="11158" l="0" r="0" t="13340"/>
          <a:stretch/>
        </p:blipFill>
        <p:spPr>
          <a:xfrm>
            <a:off x="972775" y="2735988"/>
            <a:ext cx="3390900" cy="7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4"/>
          <p:cNvPicPr preferRelativeResize="0"/>
          <p:nvPr/>
        </p:nvPicPr>
        <p:blipFill rotWithShape="1">
          <a:blip r:embed="rId4">
            <a:alphaModFix/>
          </a:blip>
          <a:srcRect b="17883" l="0" r="0" t="17832"/>
          <a:stretch/>
        </p:blipFill>
        <p:spPr>
          <a:xfrm>
            <a:off x="3889350" y="3483850"/>
            <a:ext cx="944017" cy="4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180648" y="152250"/>
            <a:ext cx="66609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FREQUENCY</a:t>
            </a:r>
            <a:r>
              <a:rPr lang="en" sz="2300"/>
              <a:t> MEASUREMENT : RESULTS</a:t>
            </a:r>
            <a:endParaRPr sz="2300"/>
          </a:p>
        </p:txBody>
      </p:sp>
      <p:sp>
        <p:nvSpPr>
          <p:cNvPr id="236" name="Google Shape;236;p25"/>
          <p:cNvSpPr txBox="1"/>
          <p:nvPr>
            <p:ph idx="1" type="body"/>
          </p:nvPr>
        </p:nvSpPr>
        <p:spPr>
          <a:xfrm flipH="1">
            <a:off x="-606923" y="956700"/>
            <a:ext cx="419100" cy="391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5"/>
          <p:cNvPicPr preferRelativeResize="0"/>
          <p:nvPr/>
        </p:nvPicPr>
        <p:blipFill rotWithShape="1">
          <a:blip r:embed="rId3">
            <a:alphaModFix/>
          </a:blip>
          <a:srcRect b="5627" l="0" r="0" t="10634"/>
          <a:stretch/>
        </p:blipFill>
        <p:spPr>
          <a:xfrm>
            <a:off x="865988" y="622325"/>
            <a:ext cx="7238474" cy="40219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8" name="Google Shape;238;p25"/>
          <p:cNvSpPr txBox="1"/>
          <p:nvPr/>
        </p:nvSpPr>
        <p:spPr>
          <a:xfrm>
            <a:off x="1492350" y="4644300"/>
            <a:ext cx="57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 : Plot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showing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the different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frequency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values on y-axis and time on x axis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LOCATION OF THE VEHICLE</a:t>
            </a:r>
            <a:endParaRPr sz="2300"/>
          </a:p>
        </p:txBody>
      </p:sp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463675" y="1205475"/>
            <a:ext cx="4391400" cy="3715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700"/>
              <a:buFont typeface="Times New Roman"/>
              <a:buChar char="•"/>
            </a:pPr>
            <a:r>
              <a:rPr lang="en" sz="17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Google Maps API for tracking the location of the vehicle.</a:t>
            </a:r>
            <a:endParaRPr sz="17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700"/>
              <a:buFont typeface="Times New Roman"/>
              <a:buChar char="•"/>
            </a:pPr>
            <a:r>
              <a:rPr lang="en" sz="17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GPS sensor of the mobile phone is used.</a:t>
            </a:r>
            <a:endParaRPr sz="17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700"/>
              <a:buFont typeface="Times New Roman"/>
              <a:buChar char="•"/>
            </a:pPr>
            <a:r>
              <a:rPr lang="en" sz="17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successive prototype, the location data will be used for alerting/notifying the user if any red alerting places like hospitals, nursing homes are present nearby. </a:t>
            </a:r>
            <a:endParaRPr sz="17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5" name="Google Shape;2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975" y="775875"/>
            <a:ext cx="1934600" cy="37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 txBox="1"/>
          <p:nvPr/>
        </p:nvSpPr>
        <p:spPr>
          <a:xfrm>
            <a:off x="5051825" y="4392900"/>
            <a:ext cx="342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 10: Location data -map and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coordinates displayed on the app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NOISE POLLUTION </a:t>
            </a:r>
            <a:endParaRPr sz="2300"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64350" y="1055275"/>
            <a:ext cx="6139800" cy="391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What is Noise pollution?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Any excessive or unwanted noise that lead to harmful effects on humans or wildlife.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Regular exposure to elevated sound levels can lead to :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40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Permanent hearing loss (reduced hearing sensitivity)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Increased blood pressure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Cardiovascular effects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Lack of concentration, stress, and fatigue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Sleep disturbance (Insomnia)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9"/>
          <p:cNvSpPr txBox="1"/>
          <p:nvPr/>
        </p:nvSpPr>
        <p:spPr>
          <a:xfrm>
            <a:off x="130075" y="4572475"/>
            <a:ext cx="72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Source-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https://www.iberdrola.com/environment/what-is-noise-pollution-causes-effects-solutions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WORKING OF THE DEVICE</a:t>
            </a:r>
            <a:endParaRPr sz="2500"/>
          </a:p>
        </p:txBody>
      </p:sp>
      <p:sp>
        <p:nvSpPr>
          <p:cNvPr id="252" name="Google Shape;252;p27"/>
          <p:cNvSpPr txBox="1"/>
          <p:nvPr>
            <p:ph idx="1" type="body"/>
          </p:nvPr>
        </p:nvSpPr>
        <p:spPr>
          <a:xfrm>
            <a:off x="6034525" y="880500"/>
            <a:ext cx="2914200" cy="391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700"/>
              <a:buFont typeface="Times New Roman"/>
              <a:buChar char="•"/>
            </a:pPr>
            <a:r>
              <a:rPr lang="en" sz="17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sensors collects the Loudness, Frequency, Vibration</a:t>
            </a:r>
            <a:r>
              <a:rPr b="1" lang="en" sz="17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data.</a:t>
            </a:r>
            <a:endParaRPr sz="17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700"/>
              <a:buFont typeface="Times New Roman"/>
              <a:buChar char="•"/>
            </a:pPr>
            <a:r>
              <a:rPr lang="en" sz="17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NodeMCU collects the data and process it as per the program written in the Arduino IDE.</a:t>
            </a:r>
            <a:endParaRPr sz="17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700"/>
              <a:buFont typeface="Times New Roman"/>
              <a:buChar char="•"/>
            </a:pPr>
            <a:r>
              <a:rPr lang="en" sz="17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NodeMCU is connected to the Blynk Application over the Internet, and the data is stored on the Blynk server.</a:t>
            </a:r>
            <a:endParaRPr sz="17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1651050" y="4306750"/>
            <a:ext cx="27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11: Flow of working of the project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p27"/>
          <p:cNvPicPr preferRelativeResize="0"/>
          <p:nvPr/>
        </p:nvPicPr>
        <p:blipFill rotWithShape="1">
          <a:blip r:embed="rId3">
            <a:alphaModFix/>
          </a:blip>
          <a:srcRect b="2619" l="0" r="0" t="0"/>
          <a:stretch/>
        </p:blipFill>
        <p:spPr>
          <a:xfrm>
            <a:off x="129050" y="1275875"/>
            <a:ext cx="5905474" cy="28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WORKING OF THE DEVICE</a:t>
            </a:r>
            <a:endParaRPr/>
          </a:p>
        </p:txBody>
      </p:sp>
      <p:sp>
        <p:nvSpPr>
          <p:cNvPr id="260" name="Google Shape;260;p28"/>
          <p:cNvSpPr txBox="1"/>
          <p:nvPr>
            <p:ph idx="1" type="body"/>
          </p:nvPr>
        </p:nvSpPr>
        <p:spPr>
          <a:xfrm>
            <a:off x="180652" y="880500"/>
            <a:ext cx="5245800" cy="391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Blynk app will display the real-time data stored in the Blynk server.</a:t>
            </a:r>
            <a:endParaRPr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 will also display the location data of the vehicle using Google Maps API.</a:t>
            </a:r>
            <a:endParaRPr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Blynk app will notify the user</a:t>
            </a:r>
            <a:r>
              <a:rPr b="1" lang="en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loudness or bass value exceeds a certain threshold.</a:t>
            </a:r>
            <a:endParaRPr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is stored on the Blynk server and can be accessed and downloaded as a CSV (excel) file format </a:t>
            </a:r>
            <a:endParaRPr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1" name="Google Shape;2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075" y="922926"/>
            <a:ext cx="1697800" cy="32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499" y="906800"/>
            <a:ext cx="1697800" cy="33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8"/>
          <p:cNvSpPr/>
          <p:nvPr/>
        </p:nvSpPr>
        <p:spPr>
          <a:xfrm>
            <a:off x="5750613" y="2153375"/>
            <a:ext cx="1210200" cy="8367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"/>
          <p:cNvSpPr/>
          <p:nvPr/>
        </p:nvSpPr>
        <p:spPr>
          <a:xfrm>
            <a:off x="7601113" y="2153400"/>
            <a:ext cx="1210200" cy="8367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 txBox="1"/>
          <p:nvPr/>
        </p:nvSpPr>
        <p:spPr>
          <a:xfrm>
            <a:off x="5684900" y="4319075"/>
            <a:ext cx="33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 12: Notification sent to alert the user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CIRCUIT CONNECTIONS</a:t>
            </a:r>
            <a:endParaRPr sz="2300"/>
          </a:p>
        </p:txBody>
      </p:sp>
      <p:sp>
        <p:nvSpPr>
          <p:cNvPr id="271" name="Google Shape;271;p29"/>
          <p:cNvSpPr txBox="1"/>
          <p:nvPr>
            <p:ph idx="1" type="body"/>
          </p:nvPr>
        </p:nvSpPr>
        <p:spPr>
          <a:xfrm flipH="1">
            <a:off x="-1144447" y="880500"/>
            <a:ext cx="541500" cy="391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29"/>
          <p:cNvPicPr preferRelativeResize="0"/>
          <p:nvPr/>
        </p:nvPicPr>
        <p:blipFill rotWithShape="1">
          <a:blip r:embed="rId3">
            <a:alphaModFix/>
          </a:blip>
          <a:srcRect b="2326" l="739" r="3263" t="2326"/>
          <a:stretch/>
        </p:blipFill>
        <p:spPr>
          <a:xfrm>
            <a:off x="4655387" y="1056325"/>
            <a:ext cx="4331350" cy="2457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3" name="Google Shape;2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63" y="1056325"/>
            <a:ext cx="4409875" cy="2457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4" name="Google Shape;274;p29"/>
          <p:cNvSpPr txBox="1"/>
          <p:nvPr/>
        </p:nvSpPr>
        <p:spPr>
          <a:xfrm>
            <a:off x="2160288" y="3540725"/>
            <a:ext cx="48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6550313" y="3513750"/>
            <a:ext cx="54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(b)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2521751" y="3858175"/>
            <a:ext cx="433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Fig 13 (a) &amp; (b) Circuit connections for the device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202275" y="4435550"/>
            <a:ext cx="872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CODE 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https://github.com/Khushi38/IoT_based_Noise_Monitoring_System/blob/main/Combined_Code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DEMO VIDEO </a:t>
            </a:r>
            <a:endParaRPr sz="2300"/>
          </a:p>
        </p:txBody>
      </p:sp>
      <p:sp>
        <p:nvSpPr>
          <p:cNvPr id="283" name="Google Shape;283;p30"/>
          <p:cNvSpPr txBox="1"/>
          <p:nvPr>
            <p:ph idx="1" type="body"/>
          </p:nvPr>
        </p:nvSpPr>
        <p:spPr>
          <a:xfrm flipH="1">
            <a:off x="-447873" y="880500"/>
            <a:ext cx="274500" cy="391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0" title="LBP_demo_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550" y="808277"/>
            <a:ext cx="5626825" cy="42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0"/>
          <p:cNvSpPr txBox="1"/>
          <p:nvPr/>
        </p:nvSpPr>
        <p:spPr>
          <a:xfrm>
            <a:off x="6802425" y="3513500"/>
            <a:ext cx="2210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Demo video link : </a:t>
            </a:r>
            <a:r>
              <a:rPr lang="en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https://drive.google.com/file/d/1Xs5gQI1cUHFWI_DuNe8GxeqBEThEBrwz/view?usp=sharing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EXPECTED </a:t>
            </a:r>
            <a:r>
              <a:rPr lang="en" sz="2300"/>
              <a:t>VALUES</a:t>
            </a:r>
            <a:r>
              <a:rPr lang="en" sz="2300"/>
              <a:t> </a:t>
            </a:r>
            <a:r>
              <a:rPr lang="en" sz="2300"/>
              <a:t>vs</a:t>
            </a:r>
            <a:r>
              <a:rPr lang="en" sz="2300"/>
              <a:t> MEASURED VALUES</a:t>
            </a:r>
            <a:endParaRPr sz="2300"/>
          </a:p>
        </p:txBody>
      </p:sp>
      <p:sp>
        <p:nvSpPr>
          <p:cNvPr id="291" name="Google Shape;291;p31"/>
          <p:cNvSpPr txBox="1"/>
          <p:nvPr>
            <p:ph idx="1" type="body"/>
          </p:nvPr>
        </p:nvSpPr>
        <p:spPr>
          <a:xfrm flipH="1">
            <a:off x="-866798" y="1109100"/>
            <a:ext cx="476700" cy="391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2" name="Google Shape;292;p31"/>
          <p:cNvGraphicFramePr/>
          <p:nvPr/>
        </p:nvGraphicFramePr>
        <p:xfrm>
          <a:off x="706450" y="96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{8A83B3BE-9E10-4E77-92EF-6CA9522738BD}</a:tableStyleId>
              </a:tblPr>
              <a:tblGrid>
                <a:gridCol w="1954900"/>
                <a:gridCol w="1854075"/>
                <a:gridCol w="1854075"/>
                <a:gridCol w="1854075"/>
              </a:tblGrid>
              <a:tr h="42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Sound source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Sound Parameter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Expected Value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Measured Value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Normal Conversation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Loudness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50-60 db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 db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Car Engine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Loudness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70-75 db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 db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Car Horn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Loudness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85-95 db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 db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High bass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Music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Vibration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Vibration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High Vibration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Car Horn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Frequency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400-600  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500-600 Hz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Fire alarm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Frequency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500-550 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530-560 Hz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3" name="Google Shape;293;p31"/>
          <p:cNvSpPr txBox="1"/>
          <p:nvPr/>
        </p:nvSpPr>
        <p:spPr>
          <a:xfrm>
            <a:off x="706450" y="4350300"/>
            <a:ext cx="806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Source :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https://in.pinterest.com/pin/323766660702134412/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https://www.gcaudio.com/tips-tricks/decibel-loudness-comparison-chart/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1820475" y="4016550"/>
            <a:ext cx="49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Table 1 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Comparison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between 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expected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data and measured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CONCLUSION</a:t>
            </a:r>
            <a:endParaRPr sz="2300"/>
          </a:p>
        </p:txBody>
      </p:sp>
      <p:sp>
        <p:nvSpPr>
          <p:cNvPr id="300" name="Google Shape;300;p32"/>
          <p:cNvSpPr txBox="1"/>
          <p:nvPr>
            <p:ph idx="1" type="body"/>
          </p:nvPr>
        </p:nvSpPr>
        <p:spPr>
          <a:xfrm>
            <a:off x="254479" y="880488"/>
            <a:ext cx="8768100" cy="391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device is used for controlling noise pollution by alerting the user when harmful noise levels are observed.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project (device) can be used as a base to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develop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 complete prototype.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future work of this prototype can includes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Alerting/notifying the user if any red alerting places like hospitals, nursing homes are present nearby.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frequency data measured could be used to identify the source, like the horn or the engine producing the loud sound levels.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PCB designed sensors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–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gives more accurate results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–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specific to the application.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REFERENCES</a:t>
            </a:r>
            <a:endParaRPr sz="2300"/>
          </a:p>
        </p:txBody>
      </p:sp>
      <p:sp>
        <p:nvSpPr>
          <p:cNvPr id="306" name="Google Shape;306;p33"/>
          <p:cNvSpPr txBox="1"/>
          <p:nvPr>
            <p:ph idx="1" type="body"/>
          </p:nvPr>
        </p:nvSpPr>
        <p:spPr>
          <a:xfrm>
            <a:off x="187954" y="720513"/>
            <a:ext cx="8768100" cy="391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[1]   Malchaire.J : “Sound Measuring Instruments” (Université Catholique de Louvain, B-1200 Bruxelles, Belgium).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[2]   “Noise Sources and their measurements” [online] https://www.who.int/docstore/peh/noise/Comnoise-2.pdf]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[3]   “NodeMCU datasheet” by Components101/NodeMCU (22 April 2020) [online] https://components101.com/development-boards/nodemcuesp8266-pinout-features-and-datasheet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[4]   “Vibration Technical guide” by IMV Corporation (Japan). https://www.imv.co.jp/e/pr/vibration_measuring/chapter03/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[5]   Mads Aasvik , “What Is FFT and How Can You Implement It on an Arduino ” (Norwegian Creations) by (10 Aug,2017) https://www.norwegiancreations.com/2017/08/what -is -fft -and - how -can -you -implement -it -on -an -arduino/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[6]   ”MAX4466 with adjustable gain” by Adafruit [online] https://www.adafruit.com/product/1063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[7]   “Vibration Sensor datasheet” by Components101 (29 April 2020) [online] https://components101.com/sensors/sw-420-vibration-sensormodule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[8]   “Blynk Official ” [online] https://blynk.io/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[9]   “Frequency resolution” by science Direct https://www.sciencedirect.com/topics/computer-science/frequency-resolution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CAUSES OF NOISE POLLUTION</a:t>
            </a:r>
            <a:endParaRPr sz="2300"/>
          </a:p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464102" y="880500"/>
            <a:ext cx="4107900" cy="391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Road traffic is the major source of noise pollution -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50%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Contributing factors in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vehicular noise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horn noise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engine noise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Loud music played inside the vehicle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High bass music played inside the vehicle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3">
            <a:alphaModFix/>
          </a:blip>
          <a:srcRect b="13730" l="3513" r="3550" t="8960"/>
          <a:stretch/>
        </p:blipFill>
        <p:spPr>
          <a:xfrm>
            <a:off x="5322075" y="880500"/>
            <a:ext cx="3207800" cy="33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/>
        </p:nvSpPr>
        <p:spPr>
          <a:xfrm>
            <a:off x="186050" y="4377450"/>
            <a:ext cx="459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Source: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https://thetablebar.blogspot.com/2020/07/bar-graph-of-noise-pollution-in-india.html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0"/>
          <p:cNvSpPr txBox="1"/>
          <p:nvPr/>
        </p:nvSpPr>
        <p:spPr>
          <a:xfrm>
            <a:off x="5322075" y="4221400"/>
            <a:ext cx="35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 1: Contributing factors in noise pollution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80654" y="880488"/>
            <a:ext cx="8768100" cy="391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9250" lvl="0" marL="457200" rtl="0" algn="l">
              <a:spcBef>
                <a:spcPts val="40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Loudness m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easurement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Vibration (Bass)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measurement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Frequency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measurement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Location tracking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Working of the device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Circuit connections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Demo video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table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INTRODUCTION</a:t>
            </a:r>
            <a:endParaRPr sz="2300"/>
          </a:p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418900" y="964600"/>
            <a:ext cx="6981000" cy="3225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device is developed to control the noise pollution levels.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device is used to measure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Loudness level in the vehicle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Frequency of the source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Bass (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Vibration)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interface, created through Blink App (open source) is used to display these values.</a:t>
            </a:r>
            <a:endParaRPr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vehicle's location data is also displayed in the application.</a:t>
            </a:r>
            <a:endParaRPr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LOUDNESS MEASUREMENT</a:t>
            </a:r>
            <a:endParaRPr sz="1500"/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0" y="917150"/>
            <a:ext cx="5094300" cy="3880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 Loudness is the gap between the maximum and minimum amplitude levels of the input signal over a defined 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eriod of time.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/>
              <a:t>A </a:t>
            </a:r>
            <a:r>
              <a:rPr baseline="-25000" lang="en" sz="1900"/>
              <a:t>p-p</a:t>
            </a:r>
            <a:r>
              <a:rPr lang="en" sz="1900"/>
              <a:t> = A </a:t>
            </a:r>
            <a:r>
              <a:rPr baseline="-25000" lang="en" sz="1900"/>
              <a:t>max</a:t>
            </a:r>
            <a:r>
              <a:rPr lang="en" sz="1900"/>
              <a:t> – A </a:t>
            </a:r>
            <a:r>
              <a:rPr baseline="-25000" lang="en" sz="1900"/>
              <a:t>min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This value of loudness is calculated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sing 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MAX4466 sound sensor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,which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akes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analog sound signals as input.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 sound sensor measures the amplitude of every sample for a period of time and after processing, outputs the loudness value in dB.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 b="3354" l="9777" r="11624" t="3726"/>
          <a:stretch/>
        </p:blipFill>
        <p:spPr>
          <a:xfrm>
            <a:off x="5249975" y="812125"/>
            <a:ext cx="3506924" cy="35192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5690900" y="4331375"/>
            <a:ext cx="27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 2: low and high loudness levels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180650" y="4414350"/>
            <a:ext cx="551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Source :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https://www.lidolearning.com/questions/ph-bb-selina8-ch7-exsa-q8/q8-how-is-loudness-related-to-/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LOUDNESS MEASUREMENT</a:t>
            </a:r>
            <a:endParaRPr sz="2200"/>
          </a:p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187950" y="843300"/>
            <a:ext cx="5595300" cy="391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NodeMCU (ESP8266)</a:t>
            </a:r>
            <a:r>
              <a:rPr lang="en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WIFi enabled microcontroller is used. </a:t>
            </a:r>
            <a:endParaRPr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difference between the maximum and the minimum amplitude levels is calculated-Peak to peak value</a:t>
            </a:r>
            <a:endParaRPr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value is converted into decibels using the </a:t>
            </a:r>
            <a:r>
              <a:rPr b="1" lang="en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function</a:t>
            </a:r>
            <a:r>
              <a:rPr lang="en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500"/>
              <a:buFont typeface="Times New Roman"/>
              <a:buChar char="–"/>
            </a:pPr>
            <a:r>
              <a:rPr lang="en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maps one particular range of values to other range of values.</a:t>
            </a:r>
            <a:endParaRPr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Loudness value (in dB) is communicated to the App via Internet connectivity</a:t>
            </a:r>
            <a:endParaRPr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loudness &gt; threshold (90 dB)</a:t>
            </a:r>
            <a:endParaRPr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500"/>
              <a:buFont typeface="Times New Roman"/>
              <a:buChar char="–"/>
            </a:pPr>
            <a:r>
              <a:rPr lang="en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 / Warning notification sent to the user</a:t>
            </a:r>
            <a:endParaRPr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925" y="1024375"/>
            <a:ext cx="3160200" cy="30947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6174625" y="4119125"/>
            <a:ext cx="283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 3 : Circuit connection of NodeMCU with sound sensor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LOUDNESS MEASUREMENT: </a:t>
            </a:r>
            <a:r>
              <a:rPr lang="en" sz="2300"/>
              <a:t>MAP FUNCTION</a:t>
            </a:r>
            <a:endParaRPr sz="2300"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180654" y="880488"/>
            <a:ext cx="8768100" cy="391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25" y="1165025"/>
            <a:ext cx="3507500" cy="2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353125" y="3489975"/>
            <a:ext cx="3420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map function implementation - The map function divides the analog range into equal intervals and assigns a value to each interval.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214600" y="4617825"/>
            <a:ext cx="69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Source :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https://www.arduino.cc/reference/en/language/functions/math/map/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5">
            <a:alphaModFix/>
          </a:blip>
          <a:srcRect b="0" l="-12561" r="0" t="0"/>
          <a:stretch/>
        </p:blipFill>
        <p:spPr>
          <a:xfrm>
            <a:off x="3668325" y="2001625"/>
            <a:ext cx="4809150" cy="9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6382875" y="1028700"/>
            <a:ext cx="20946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peaktoPeak is the gap between max and min amplitudes of the signal.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320925" y="3011750"/>
            <a:ext cx="21069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 db is the db value of peaktoPeak converted using map function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>
            <a:off x="4771675" y="1462500"/>
            <a:ext cx="0" cy="52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>
            <a:stCxn id="101" idx="1"/>
          </p:cNvCxnSpPr>
          <p:nvPr/>
        </p:nvCxnSpPr>
        <p:spPr>
          <a:xfrm flipH="1">
            <a:off x="4784175" y="1444350"/>
            <a:ext cx="1598700" cy="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>
            <a:stCxn id="102" idx="1"/>
          </p:cNvCxnSpPr>
          <p:nvPr/>
        </p:nvCxnSpPr>
        <p:spPr>
          <a:xfrm flipH="1">
            <a:off x="4858425" y="3427400"/>
            <a:ext cx="1462500" cy="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5"/>
          <p:cNvCxnSpPr/>
          <p:nvPr/>
        </p:nvCxnSpPr>
        <p:spPr>
          <a:xfrm rot="10800000">
            <a:off x="4858450" y="2838125"/>
            <a:ext cx="0" cy="5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180654" y="152243"/>
            <a:ext cx="7042200" cy="41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LOUDNESS MEASUREMENT : </a:t>
            </a:r>
            <a:r>
              <a:rPr lang="en" sz="2300"/>
              <a:t>FLOW CHART</a:t>
            </a:r>
            <a:endParaRPr sz="2300"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 flipH="1">
            <a:off x="-947250" y="880500"/>
            <a:ext cx="578100" cy="391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494249" y="1428913"/>
            <a:ext cx="21822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collected using MAX4466 sound sensor.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3275037" y="1428925"/>
            <a:ext cx="21822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transfered to NodeMCU ,M</a:t>
            </a:r>
            <a:r>
              <a:rPr lang="en">
                <a:solidFill>
                  <a:srgbClr val="000000"/>
                </a:solidFill>
              </a:rPr>
              <a:t>ax and Min values </a:t>
            </a:r>
            <a:r>
              <a:rPr lang="en"/>
              <a:t>are</a:t>
            </a:r>
            <a:r>
              <a:rPr lang="en">
                <a:solidFill>
                  <a:srgbClr val="000000"/>
                </a:solidFill>
              </a:rPr>
              <a:t> stored.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5956651" y="1428925"/>
            <a:ext cx="21822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Peak to peak value -’p’ is calculated.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5956651" y="2496979"/>
            <a:ext cx="21822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</a:t>
            </a:r>
            <a:r>
              <a:rPr lang="en">
                <a:solidFill>
                  <a:srgbClr val="000000"/>
                </a:solidFill>
              </a:rPr>
              <a:t>p</a:t>
            </a:r>
            <a:r>
              <a:rPr lang="en"/>
              <a:t>’</a:t>
            </a:r>
            <a:r>
              <a:rPr lang="en">
                <a:solidFill>
                  <a:srgbClr val="000000"/>
                </a:solidFill>
              </a:rPr>
              <a:t> is mapped to the dB scale </a:t>
            </a:r>
            <a:r>
              <a:rPr lang="en"/>
              <a:t>using map function.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3268450" y="2627442"/>
            <a:ext cx="21822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value </a:t>
            </a:r>
            <a:r>
              <a:rPr lang="en"/>
              <a:t>transferred</a:t>
            </a:r>
            <a:r>
              <a:rPr lang="en"/>
              <a:t> to app and displayed as </a:t>
            </a:r>
            <a:r>
              <a:rPr lang="en">
                <a:solidFill>
                  <a:srgbClr val="000000"/>
                </a:solidFill>
              </a:rPr>
              <a:t>Loudness</a:t>
            </a:r>
            <a:r>
              <a:rPr lang="en"/>
              <a:t> o</a:t>
            </a:r>
            <a:r>
              <a:rPr lang="en">
                <a:solidFill>
                  <a:srgbClr val="000000"/>
                </a:solidFill>
              </a:rPr>
              <a:t>n the Blynk App.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580250" y="2627442"/>
            <a:ext cx="21822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</a:t>
            </a:r>
            <a:r>
              <a:rPr lang="en"/>
              <a:t>L</a:t>
            </a:r>
            <a:r>
              <a:rPr lang="en">
                <a:solidFill>
                  <a:srgbClr val="000000"/>
                </a:solidFill>
              </a:rPr>
              <a:t> &gt; 90dB, an alert sent to the user. 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19" name="Google Shape;119;p16"/>
          <p:cNvCxnSpPr/>
          <p:nvPr/>
        </p:nvCxnSpPr>
        <p:spPr>
          <a:xfrm>
            <a:off x="2696150" y="1777763"/>
            <a:ext cx="559200" cy="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6"/>
          <p:cNvCxnSpPr/>
          <p:nvPr/>
        </p:nvCxnSpPr>
        <p:spPr>
          <a:xfrm>
            <a:off x="5450650" y="1801263"/>
            <a:ext cx="49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6"/>
          <p:cNvCxnSpPr/>
          <p:nvPr/>
        </p:nvCxnSpPr>
        <p:spPr>
          <a:xfrm rot="10800000">
            <a:off x="5450425" y="2999781"/>
            <a:ext cx="49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6"/>
          <p:cNvCxnSpPr/>
          <p:nvPr/>
        </p:nvCxnSpPr>
        <p:spPr>
          <a:xfrm rot="10800000">
            <a:off x="2775398" y="2999781"/>
            <a:ext cx="49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6"/>
          <p:cNvCxnSpPr/>
          <p:nvPr/>
        </p:nvCxnSpPr>
        <p:spPr>
          <a:xfrm rot="10800000">
            <a:off x="8138625" y="2999781"/>
            <a:ext cx="49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6"/>
          <p:cNvCxnSpPr/>
          <p:nvPr/>
        </p:nvCxnSpPr>
        <p:spPr>
          <a:xfrm rot="10800000">
            <a:off x="8636735" y="1791739"/>
            <a:ext cx="0" cy="123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6"/>
          <p:cNvCxnSpPr>
            <a:endCxn id="115" idx="3"/>
          </p:cNvCxnSpPr>
          <p:nvPr/>
        </p:nvCxnSpPr>
        <p:spPr>
          <a:xfrm rot="10800000">
            <a:off x="8138851" y="1736725"/>
            <a:ext cx="498000" cy="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6"/>
          <p:cNvSpPr txBox="1"/>
          <p:nvPr/>
        </p:nvSpPr>
        <p:spPr>
          <a:xfrm>
            <a:off x="855200" y="3962300"/>
            <a:ext cx="686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Fig 4: Explaining the flow chart of loudness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measurement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ITR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