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13"/>
  </p:notesMasterIdLst>
  <p:sldIdLst>
    <p:sldId id="257" r:id="rId2"/>
    <p:sldId id="258" r:id="rId3"/>
    <p:sldId id="259" r:id="rId4"/>
    <p:sldId id="274" r:id="rId5"/>
    <p:sldId id="266" r:id="rId6"/>
    <p:sldId id="270" r:id="rId7"/>
    <p:sldId id="271" r:id="rId8"/>
    <p:sldId id="269" r:id="rId9"/>
    <p:sldId id="268" r:id="rId10"/>
    <p:sldId id="272" r:id="rId11"/>
    <p:sldId id="27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19" autoAdjust="0"/>
    <p:restoredTop sz="94652" autoAdjust="0"/>
  </p:normalViewPr>
  <p:slideViewPr>
    <p:cSldViewPr snapToGrid="0">
      <p:cViewPr varScale="1">
        <p:scale>
          <a:sx n="87" d="100"/>
          <a:sy n="87" d="100"/>
        </p:scale>
        <p:origin x="446" y="58"/>
      </p:cViewPr>
      <p:guideLst/>
    </p:cSldViewPr>
  </p:slideViewPr>
  <p:outlineViewPr>
    <p:cViewPr>
      <p:scale>
        <a:sx n="33" d="100"/>
        <a:sy n="33" d="100"/>
      </p:scale>
      <p:origin x="0" y="-37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0A50ED-EA52-4504-B816-C780D08895AF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3A629C1-DDF3-4E54-8899-553F99378DA3}" type="pres">
      <dgm:prSet presAssocID="{1E0A50ED-EA52-4504-B816-C780D08895A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A64BEDE0-58C9-4AC6-B841-BFF08915A1A3}" type="presOf" srcId="{1E0A50ED-EA52-4504-B816-C780D08895AF}" destId="{43A629C1-DDF3-4E54-8899-553F99378DA3}" srcOrd="0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BE084-88B5-4D45-95C9-F17A25B1AC06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AF3594-50CE-453A-AD74-44706123F2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6095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AF3594-50CE-453A-AD74-44706123F2C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53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65A5E8A-6A55-4CC3-A520-2AEDA739FC5A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49D1-50B2-48F7-B009-C3025BEE1B1A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015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A5E8A-6A55-4CC3-A520-2AEDA739FC5A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49D1-50B2-48F7-B009-C3025BEE1B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514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A5E8A-6A55-4CC3-A520-2AEDA739FC5A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49D1-50B2-48F7-B009-C3025BEE1B1A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646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A5E8A-6A55-4CC3-A520-2AEDA739FC5A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49D1-50B2-48F7-B009-C3025BEE1B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55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A5E8A-6A55-4CC3-A520-2AEDA739FC5A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49D1-50B2-48F7-B009-C3025BEE1B1A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019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A5E8A-6A55-4CC3-A520-2AEDA739FC5A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49D1-50B2-48F7-B009-C3025BEE1B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355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A5E8A-6A55-4CC3-A520-2AEDA739FC5A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49D1-50B2-48F7-B009-C3025BEE1B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632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A5E8A-6A55-4CC3-A520-2AEDA739FC5A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49D1-50B2-48F7-B009-C3025BEE1B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4591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A5E8A-6A55-4CC3-A520-2AEDA739FC5A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49D1-50B2-48F7-B009-C3025BEE1B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0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A5E8A-6A55-4CC3-A520-2AEDA739FC5A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49D1-50B2-48F7-B009-C3025BEE1B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460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A5E8A-6A55-4CC3-A520-2AEDA739FC5A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49D1-50B2-48F7-B009-C3025BEE1B1A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183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65A5E8A-6A55-4CC3-A520-2AEDA739FC5A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B7449D1-50B2-48F7-B009-C3025BEE1B1A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42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732" y="4088423"/>
            <a:ext cx="7148146" cy="2637692"/>
          </a:xfrm>
        </p:spPr>
        <p:txBody>
          <a:bodyPr>
            <a:noAutofit/>
          </a:bodyPr>
          <a:lstStyle/>
          <a:p>
            <a:r>
              <a:rPr lang="en-IN" sz="44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Airline</a:t>
            </a:r>
            <a:r>
              <a:rPr lang="en-IN" sz="44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8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Passenger </a:t>
            </a:r>
            <a:br>
              <a:rPr lang="en-IN" sz="48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8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Satisfaction </a:t>
            </a:r>
            <a:br>
              <a:rPr lang="en-IN" sz="48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8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endParaRPr lang="en-IN" sz="4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68" b="22368"/>
          <a:stretch/>
        </p:blipFill>
        <p:spPr>
          <a:xfrm>
            <a:off x="-89332" y="-96717"/>
            <a:ext cx="12281331" cy="38334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90084" y="4633546"/>
            <a:ext cx="3358661" cy="1705708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sz="1400" dirty="0" smtClean="0">
                <a:solidFill>
                  <a:schemeClr val="accent4">
                    <a:lumMod val="50000"/>
                  </a:schemeClr>
                </a:solidFill>
                <a:latin typeface="Bookman Old Style" panose="02050604050505020204" pitchFamily="18" charset="0"/>
              </a:rPr>
              <a:t>This project analyzes </a:t>
            </a:r>
            <a:r>
              <a:rPr lang="en-US" sz="1400" b="1" dirty="0" smtClean="0">
                <a:solidFill>
                  <a:schemeClr val="accent4">
                    <a:lumMod val="50000"/>
                  </a:schemeClr>
                </a:solidFill>
                <a:latin typeface="Bookman Old Style" panose="02050604050505020204" pitchFamily="18" charset="0"/>
              </a:rPr>
              <a:t>airline</a:t>
            </a:r>
            <a:r>
              <a:rPr lang="en-US" sz="1400" dirty="0" smtClean="0">
                <a:solidFill>
                  <a:schemeClr val="accent4">
                    <a:lumMod val="5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sz="1400" b="1" dirty="0" smtClean="0">
                <a:solidFill>
                  <a:schemeClr val="accent4">
                    <a:lumMod val="50000"/>
                  </a:schemeClr>
                </a:solidFill>
                <a:latin typeface="Bookman Old Style" panose="02050604050505020204" pitchFamily="18" charset="0"/>
              </a:rPr>
              <a:t>passenger data </a:t>
            </a:r>
            <a:r>
              <a:rPr lang="en-US" sz="1400" dirty="0" smtClean="0">
                <a:solidFill>
                  <a:schemeClr val="accent4">
                    <a:lumMod val="50000"/>
                  </a:schemeClr>
                </a:solidFill>
                <a:latin typeface="Bookman Old Style" panose="02050604050505020204" pitchFamily="18" charset="0"/>
              </a:rPr>
              <a:t>to predict whether a passenger is satisfied or not based on their travel experience. </a:t>
            </a:r>
            <a:r>
              <a:rPr lang="en-US" sz="1400" dirty="0" smtClean="0">
                <a:solidFill>
                  <a:schemeClr val="accent4">
                    <a:lumMod val="50000"/>
                  </a:schemeClr>
                </a:solidFill>
                <a:latin typeface="Bookman Old Style" panose="02050604050505020204" pitchFamily="18" charset="0"/>
              </a:rPr>
              <a:t>I </a:t>
            </a:r>
            <a:r>
              <a:rPr lang="en-US" sz="1400" dirty="0" smtClean="0">
                <a:solidFill>
                  <a:schemeClr val="accent4">
                    <a:lumMod val="50000"/>
                  </a:schemeClr>
                </a:solidFill>
                <a:latin typeface="Bookman Old Style" panose="02050604050505020204" pitchFamily="18" charset="0"/>
              </a:rPr>
              <a:t>explored </a:t>
            </a:r>
            <a:r>
              <a:rPr lang="en-US" sz="1400" dirty="0" smtClean="0">
                <a:solidFill>
                  <a:schemeClr val="accent4">
                    <a:lumMod val="50000"/>
                  </a:schemeClr>
                </a:solidFill>
                <a:latin typeface="Bookman Old Style" panose="02050604050505020204" pitchFamily="18" charset="0"/>
              </a:rPr>
              <a:t>the dataset, performed </a:t>
            </a:r>
            <a:r>
              <a:rPr lang="en-US" sz="1400" b="1" dirty="0" smtClean="0">
                <a:solidFill>
                  <a:schemeClr val="accent4">
                    <a:lumMod val="50000"/>
                  </a:schemeClr>
                </a:solidFill>
                <a:latin typeface="Bookman Old Style" panose="02050604050505020204" pitchFamily="18" charset="0"/>
              </a:rPr>
              <a:t>EDA</a:t>
            </a:r>
            <a:r>
              <a:rPr lang="en-US" sz="1400" dirty="0" smtClean="0">
                <a:solidFill>
                  <a:schemeClr val="accent4">
                    <a:lumMod val="50000"/>
                  </a:schemeClr>
                </a:solidFill>
                <a:latin typeface="Bookman Old Style" panose="02050604050505020204" pitchFamily="18" charset="0"/>
              </a:rPr>
              <a:t>, applied preprocessing steps, and trained </a:t>
            </a:r>
            <a:r>
              <a:rPr lang="en-US" sz="1400" b="1" dirty="0" smtClean="0">
                <a:solidFill>
                  <a:schemeClr val="accent4">
                    <a:lumMod val="50000"/>
                  </a:schemeClr>
                </a:solidFill>
                <a:latin typeface="Bookman Old Style" panose="02050604050505020204" pitchFamily="18" charset="0"/>
              </a:rPr>
              <a:t>machine learning models</a:t>
            </a:r>
            <a:r>
              <a:rPr lang="en-US" sz="1400" dirty="0" smtClean="0">
                <a:solidFill>
                  <a:schemeClr val="accent4">
                    <a:lumMod val="50000"/>
                  </a:schemeClr>
                </a:solidFill>
                <a:latin typeface="Bookman Old Style" panose="02050604050505020204" pitchFamily="18" charset="0"/>
              </a:rPr>
              <a:t> to identify key drivers of satisfaction.</a:t>
            </a:r>
            <a:endParaRPr lang="en-US" sz="1400" dirty="0">
              <a:solidFill>
                <a:schemeClr val="accent4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30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flipH="1">
            <a:off x="8248261" y="671805"/>
            <a:ext cx="33683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chemeClr val="tx2">
                    <a:lumMod val="75000"/>
                  </a:schemeClr>
                </a:solidFill>
                <a:latin typeface="Bookman Old Style" panose="02050604050505020204" pitchFamily="18" charset="0"/>
              </a:rPr>
              <a:t>Key Findings</a:t>
            </a:r>
          </a:p>
        </p:txBody>
      </p:sp>
      <p:sp>
        <p:nvSpPr>
          <p:cNvPr id="4" name="Rectangle 3"/>
          <p:cNvSpPr/>
          <p:nvPr/>
        </p:nvSpPr>
        <p:spPr>
          <a:xfrm>
            <a:off x="6997958" y="1567542"/>
            <a:ext cx="49172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entury" panose="02040604050505020304" pitchFamily="18" charset="0"/>
              </a:rPr>
              <a:t>Best Model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entury" panose="02040604050505020304" pitchFamily="18" charset="0"/>
              </a:rPr>
              <a:t/>
            </a:r>
            <a:br>
              <a:rPr lang="en-US" dirty="0">
                <a:solidFill>
                  <a:schemeClr val="accent2">
                    <a:lumMod val="50000"/>
                  </a:schemeClr>
                </a:solidFill>
                <a:latin typeface="Century" panose="02040604050505020304" pitchFamily="18" charset="0"/>
              </a:rPr>
            </a:br>
            <a:r>
              <a:rPr lang="en-US" sz="1400" b="1" dirty="0" err="1">
                <a:solidFill>
                  <a:schemeClr val="accent5">
                    <a:lumMod val="50000"/>
                  </a:schemeClr>
                </a:solidFill>
                <a:latin typeface="Calisto MT" panose="02040603050505030304" pitchFamily="18" charset="0"/>
              </a:rPr>
              <a:t>XGBoost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Calisto MT" panose="02040603050505030304" pitchFamily="18" charset="0"/>
              </a:rPr>
              <a:t> Classifier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Calisto MT" panose="02040603050505030304" pitchFamily="18" charset="0"/>
              </a:rPr>
              <a:t> performed best with 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Calisto MT" panose="02040603050505030304" pitchFamily="18" charset="0"/>
              </a:rPr>
              <a:t>96.56% accuracy</a:t>
            </a:r>
            <a:r>
              <a:rPr lang="en-US" sz="1600" dirty="0">
                <a:latin typeface="Calisto MT" panose="02040603050505030304" pitchFamily="18" charset="0"/>
              </a:rPr>
              <a:t>.</a:t>
            </a:r>
            <a:endParaRPr lang="en-IN" sz="1600" dirty="0">
              <a:solidFill>
                <a:schemeClr val="accent3">
                  <a:lumMod val="75000"/>
                </a:schemeClr>
              </a:solidFill>
              <a:latin typeface="Calisto MT" panose="0204060305050503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32645" y="2830533"/>
            <a:ext cx="4917233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latin typeface="Century" panose="02040604050505020304" pitchFamily="18" charset="0"/>
              </a:rPr>
              <a:t>Satisfaction 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entury" panose="02040604050505020304" pitchFamily="18" charset="0"/>
              </a:rPr>
              <a:t>Drivers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Calisto MT" panose="02040603050505030304" pitchFamily="18" charset="0"/>
              </a:rPr>
              <a:t>Service quality features, especially in-flight Wi-Fi, strongly influenced satisfaction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.</a:t>
            </a:r>
            <a:endParaRPr lang="en-IN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997958" y="4174276"/>
            <a:ext cx="4711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accent2">
                    <a:lumMod val="50000"/>
                  </a:schemeClr>
                </a:solidFill>
                <a:latin typeface="Century" panose="02040604050505020304" pitchFamily="18" charset="0"/>
              </a:rPr>
              <a:t>Business 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entury" panose="02040604050505020304" pitchFamily="18" charset="0"/>
              </a:rPr>
              <a:t>Insight</a:t>
            </a:r>
            <a:b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Century" panose="02040604050505020304" pitchFamily="18" charset="0"/>
              </a:rPr>
            </a:br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Calisto MT" panose="02040603050505030304" pitchFamily="18" charset="0"/>
              </a:rPr>
              <a:t>While most passengers are satisfied, areas like Wi-Fi, boarding process, and seat comfort still need improvement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Calisto MT" panose="02040603050505030304" pitchFamily="18" charset="0"/>
              </a:rPr>
              <a:t>.</a:t>
            </a:r>
            <a:endParaRPr lang="en-IN" sz="1400" dirty="0">
              <a:solidFill>
                <a:schemeClr val="accent4">
                  <a:lumMod val="75000"/>
                </a:schemeClr>
              </a:solidFill>
              <a:latin typeface="Calisto MT" panose="0204060305050503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410131" y="1623391"/>
            <a:ext cx="354564" cy="410548"/>
          </a:xfrm>
          <a:prstGeom prst="roundRect">
            <a:avLst/>
          </a:prstGeom>
          <a:scene3d>
            <a:camera prst="isometricLeftDown"/>
            <a:lightRig rig="threePt" dir="t"/>
          </a:scene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6400801" y="2895847"/>
            <a:ext cx="354564" cy="416520"/>
          </a:xfrm>
          <a:prstGeom prst="roundRect">
            <a:avLst/>
          </a:prstGeom>
          <a:scene3d>
            <a:camera prst="isometricLeftDown"/>
            <a:lightRig rig="threePt" dir="t"/>
          </a:scene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400801" y="4174276"/>
            <a:ext cx="363894" cy="425716"/>
          </a:xfrm>
          <a:prstGeom prst="roundRect">
            <a:avLst/>
          </a:prstGeom>
          <a:scene3d>
            <a:camera prst="isometricLeftDown"/>
            <a:lightRig rig="threePt" dir="t"/>
          </a:scene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93" y="951722"/>
            <a:ext cx="4842588" cy="472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21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54963" y="2721819"/>
            <a:ext cx="5728996" cy="92333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>
            <a:spAutoFit/>
          </a:bodyPr>
          <a:lstStyle/>
          <a:p>
            <a:r>
              <a:rPr lang="en-IN" sz="5400" dirty="0">
                <a:solidFill>
                  <a:schemeClr val="accent2">
                    <a:lumMod val="50000"/>
                  </a:schemeClr>
                </a:solidFill>
                <a:latin typeface="Baskerville Old Face" panose="02020602080505020303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2874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  <a:latin typeface="Bookman Old Style" panose="02050604050505020204" pitchFamily="18" charset="0"/>
              </a:rPr>
              <a:t>Data Overview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069" y="2208869"/>
            <a:ext cx="5046785" cy="3810931"/>
          </a:xfrm>
        </p:spPr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Century" panose="02040604050505020304" pitchFamily="18" charset="0"/>
              </a:rPr>
              <a:t>129,880 rows and 24 columns containing passenger information and service ratings</a:t>
            </a:r>
            <a:r>
              <a:rPr lang="en-US" sz="1400" dirty="0" smtClean="0">
                <a:solidFill>
                  <a:schemeClr val="accent4">
                    <a:lumMod val="50000"/>
                  </a:schemeClr>
                </a:solidFill>
                <a:latin typeface="Century" panose="02040604050505020304" pitchFamily="18" charset="0"/>
              </a:rPr>
              <a:t>.</a:t>
            </a:r>
          </a:p>
          <a:p>
            <a:pPr marL="342900" indent="-342900">
              <a:buAutoNum type="arabicPeriod"/>
            </a:pPr>
            <a:endParaRPr lang="en-US" sz="1400" dirty="0" smtClean="0"/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Century" panose="02040604050505020304" pitchFamily="18" charset="0"/>
              </a:rPr>
              <a:t>Age, Gender, Class, Type of Travel, Flight Distance, Service Ratings (e.g., In-flight </a:t>
            </a:r>
            <a:r>
              <a:rPr lang="en-US" sz="1400" dirty="0" smtClean="0">
                <a:solidFill>
                  <a:schemeClr val="accent4">
                    <a:lumMod val="50000"/>
                  </a:schemeClr>
                </a:solidFill>
                <a:latin typeface="Century" panose="02040604050505020304" pitchFamily="18" charset="0"/>
              </a:rPr>
              <a:t>,</a:t>
            </a:r>
            <a:r>
              <a:rPr lang="en-US" sz="1400" dirty="0" err="1" smtClean="0">
                <a:solidFill>
                  <a:schemeClr val="accent4">
                    <a:lumMod val="50000"/>
                  </a:schemeClr>
                </a:solidFill>
                <a:latin typeface="Century" panose="02040604050505020304" pitchFamily="18" charset="0"/>
              </a:rPr>
              <a:t>Wifi</a:t>
            </a:r>
            <a:r>
              <a:rPr lang="en-US" sz="1400" dirty="0" smtClean="0">
                <a:solidFill>
                  <a:schemeClr val="accent4">
                    <a:lumMod val="50000"/>
                  </a:schemeClr>
                </a:solidFill>
                <a:latin typeface="Century" panose="02040604050505020304" pitchFamily="18" charset="0"/>
              </a:rPr>
              <a:t> , </a:t>
            </a: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Century" panose="02040604050505020304" pitchFamily="18" charset="0"/>
              </a:rPr>
              <a:t>Cleanliness</a:t>
            </a:r>
            <a:r>
              <a:rPr lang="en-US" sz="1400" dirty="0" smtClean="0">
                <a:solidFill>
                  <a:schemeClr val="accent4">
                    <a:lumMod val="50000"/>
                  </a:schemeClr>
                </a:solidFill>
                <a:latin typeface="Century" panose="02040604050505020304" pitchFamily="18" charset="0"/>
              </a:rPr>
              <a:t>)</a:t>
            </a:r>
          </a:p>
          <a:p>
            <a:pPr marL="342900" indent="-342900">
              <a:buAutoNum type="arabicPeriod"/>
            </a:pPr>
            <a:endParaRPr lang="en-US" dirty="0" smtClean="0">
              <a:solidFill>
                <a:srgbClr val="0070C0"/>
              </a:solidFill>
            </a:endParaRPr>
          </a:p>
          <a:p>
            <a:r>
              <a:rPr lang="en-IN" b="1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dirty="0">
                <a:solidFill>
                  <a:schemeClr val="accent4">
                    <a:lumMod val="50000"/>
                  </a:schemeClr>
                </a:solidFill>
                <a:latin typeface="Century" panose="02040604050505020304" pitchFamily="18" charset="0"/>
              </a:rPr>
              <a:t>Passenger Satisfaction (Satisfied / Neutral or Dissatisfied)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07189" y="2318928"/>
            <a:ext cx="265410" cy="22860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1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65513" y="3427476"/>
            <a:ext cx="290146" cy="21568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81456" y="4637404"/>
            <a:ext cx="274203" cy="24232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264" y="1244263"/>
            <a:ext cx="4934373" cy="3779674"/>
          </a:xfrm>
        </p:spPr>
      </p:pic>
    </p:spTree>
    <p:extLst>
      <p:ext uri="{BB962C8B-B14F-4D97-AF65-F5344CB8AC3E}">
        <p14:creationId xmlns:p14="http://schemas.microsoft.com/office/powerpoint/2010/main" val="92060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4466" y="747346"/>
            <a:ext cx="4389120" cy="1510160"/>
          </a:xfrm>
        </p:spPr>
        <p:txBody>
          <a:bodyPr/>
          <a:lstStyle/>
          <a:p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Bookman Old Style" panose="02050604050505020204" pitchFamily="18" charset="0"/>
                <a:ea typeface="Kanit Light" pitchFamily="34" charset="-122"/>
                <a:cs typeface="Kanit Light" pitchFamily="34" charset="-120"/>
              </a:rPr>
              <a:t>Data Preprocessing</a:t>
            </a:r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latin typeface="Bookman Old Style" panose="02050604050505020204" pitchFamily="18" charset="0"/>
              </a:rPr>
              <a:t/>
            </a:r>
            <a:br>
              <a:rPr lang="en-US" sz="3200" b="1" dirty="0">
                <a:solidFill>
                  <a:schemeClr val="accent2">
                    <a:lumMod val="50000"/>
                  </a:schemeClr>
                </a:solidFill>
                <a:latin typeface="Bookman Old Style" panose="02050604050505020204" pitchFamily="18" charset="0"/>
              </a:rPr>
            </a:br>
            <a:endParaRPr lang="en-IN" sz="3200" b="1" dirty="0">
              <a:solidFill>
                <a:schemeClr val="accent2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4466" y="2705878"/>
            <a:ext cx="5427632" cy="344873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Handling </a:t>
            </a: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dirty="0">
                <a:solidFill>
                  <a:schemeClr val="accent4">
                    <a:lumMod val="50000"/>
                  </a:schemeClr>
                </a:solidFill>
                <a:latin typeface="Century" panose="02040604050505020304" pitchFamily="18" charset="0"/>
              </a:rPr>
              <a:t>Filled missing values in "Arrival Delay" using the median.</a:t>
            </a:r>
            <a:br>
              <a:rPr lang="en-IN" sz="1400" dirty="0">
                <a:solidFill>
                  <a:schemeClr val="accent4">
                    <a:lumMod val="50000"/>
                  </a:schemeClr>
                </a:solidFill>
                <a:latin typeface="Century" panose="02040604050505020304" pitchFamily="18" charset="0"/>
              </a:rPr>
            </a:br>
            <a:r>
              <a:rPr lang="en-IN" sz="1400" dirty="0">
                <a:solidFill>
                  <a:schemeClr val="accent4">
                    <a:lumMod val="50000"/>
                  </a:schemeClr>
                </a:solidFill>
                <a:latin typeface="Century" panose="02040604050505020304" pitchFamily="18" charset="0"/>
              </a:rPr>
              <a:t>Dropped remaining rows with null values (e.g., in Flight Distance).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Outlier </a:t>
            </a: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Treatment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IN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IN" sz="1400" dirty="0">
                <a:solidFill>
                  <a:schemeClr val="accent4">
                    <a:lumMod val="50000"/>
                  </a:schemeClr>
                </a:solidFill>
                <a:latin typeface="Century" panose="02040604050505020304" pitchFamily="18" charset="0"/>
              </a:rPr>
              <a:t>Visualized using boxplots; handled using IQR method where necessary.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</a:t>
            </a: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Scaling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dirty="0">
                <a:solidFill>
                  <a:schemeClr val="accent4">
                    <a:lumMod val="50000"/>
                  </a:schemeClr>
                </a:solidFill>
                <a:latin typeface="Century" panose="02040604050505020304" pitchFamily="18" charset="0"/>
              </a:rPr>
              <a:t>Standardized numerical features </a:t>
            </a:r>
            <a:r>
              <a:rPr lang="en-IN" sz="1400" dirty="0" smtClean="0">
                <a:solidFill>
                  <a:schemeClr val="accent4">
                    <a:lumMod val="50000"/>
                  </a:schemeClr>
                </a:solidFill>
                <a:latin typeface="Century" panose="02040604050505020304" pitchFamily="18" charset="0"/>
              </a:rPr>
              <a:t>using </a:t>
            </a:r>
            <a:r>
              <a:rPr lang="en-IN" sz="1400" dirty="0" err="1" smtClean="0">
                <a:solidFill>
                  <a:schemeClr val="accent4">
                    <a:lumMod val="50000"/>
                  </a:schemeClr>
                </a:solidFill>
                <a:latin typeface="Century" panose="02040604050505020304" pitchFamily="18" charset="0"/>
              </a:rPr>
              <a:t>StandardScaler</a:t>
            </a:r>
            <a:endParaRPr lang="en-IN" sz="1400" dirty="0">
              <a:solidFill>
                <a:schemeClr val="accent4">
                  <a:lumMod val="50000"/>
                </a:schemeClr>
              </a:solidFill>
              <a:latin typeface="Century" panose="02040604050505020304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512" y="2027073"/>
            <a:ext cx="5678488" cy="3596375"/>
          </a:xfrm>
        </p:spPr>
      </p:pic>
    </p:spTree>
    <p:extLst>
      <p:ext uri="{BB962C8B-B14F-4D97-AF65-F5344CB8AC3E}">
        <p14:creationId xmlns:p14="http://schemas.microsoft.com/office/powerpoint/2010/main" val="396514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1017037"/>
            <a:ext cx="9720072" cy="667852"/>
          </a:xfrm>
        </p:spPr>
        <p:txBody>
          <a:bodyPr>
            <a:normAutofit fontScale="90000"/>
          </a:bodyPr>
          <a:lstStyle/>
          <a:p>
            <a:r>
              <a:rPr lang="en-IN" sz="4000" dirty="0">
                <a:solidFill>
                  <a:schemeClr val="accent2">
                    <a:lumMod val="50000"/>
                  </a:schemeClr>
                </a:solidFill>
                <a:latin typeface="Bookman Old Style" panose="02050604050505020204" pitchFamily="18" charset="0"/>
              </a:rPr>
              <a:t>Exploratory Data </a:t>
            </a:r>
            <a:br>
              <a:rPr lang="en-IN" sz="4000" dirty="0">
                <a:solidFill>
                  <a:schemeClr val="accent2">
                    <a:lumMod val="50000"/>
                  </a:schemeClr>
                </a:solidFill>
                <a:latin typeface="Bookman Old Style" panose="02050604050505020204" pitchFamily="18" charset="0"/>
              </a:rPr>
            </a:br>
            <a:r>
              <a:rPr lang="en-IN" sz="4000" dirty="0">
                <a:solidFill>
                  <a:schemeClr val="accent2">
                    <a:lumMod val="50000"/>
                  </a:schemeClr>
                </a:solidFill>
                <a:latin typeface="Bookman Old Style" panose="02050604050505020204" pitchFamily="18" charset="0"/>
              </a:rPr>
              <a:t>Analysis</a:t>
            </a:r>
            <a:endParaRPr lang="en-IN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313992"/>
            <a:ext cx="5339350" cy="118335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Book Antiqua" panose="02040602050305030304" pitchFamily="18" charset="0"/>
              </a:rPr>
              <a:t>Correlation Analysis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Book Antiqua" panose="02040602050305030304" pitchFamily="18" charset="0"/>
              </a:rPr>
              <a:t>  </a:t>
            </a:r>
            <a:endParaRPr lang="en-US" sz="2000" dirty="0" smtClean="0">
              <a:solidFill>
                <a:schemeClr val="accent2">
                  <a:lumMod val="50000"/>
                </a:schemeClr>
              </a:solidFill>
              <a:latin typeface="Book Antiqua" panose="02040602050305030304" pitchFamily="18" charset="0"/>
            </a:endParaRPr>
          </a:p>
          <a:p>
            <a:r>
              <a:rPr lang="en-US" sz="1500" dirty="0" smtClean="0">
                <a:solidFill>
                  <a:schemeClr val="accent5">
                    <a:lumMod val="50000"/>
                  </a:schemeClr>
                </a:solidFill>
                <a:latin typeface="Century" panose="02040604050505020304" pitchFamily="18" charset="0"/>
              </a:rPr>
              <a:t>Correlation </a:t>
            </a:r>
            <a:r>
              <a:rPr lang="en-US" sz="1500" dirty="0" err="1">
                <a:solidFill>
                  <a:schemeClr val="accent5">
                    <a:lumMod val="50000"/>
                  </a:schemeClr>
                </a:solidFill>
                <a:latin typeface="Century" panose="02040604050505020304" pitchFamily="18" charset="0"/>
              </a:rPr>
              <a:t>h</a:t>
            </a:r>
            <a:r>
              <a:rPr lang="en-US" sz="1500" dirty="0" err="1" smtClean="0">
                <a:solidFill>
                  <a:schemeClr val="accent5">
                    <a:lumMod val="50000"/>
                  </a:schemeClr>
                </a:solidFill>
                <a:latin typeface="Century" panose="02040604050505020304" pitchFamily="18" charset="0"/>
              </a:rPr>
              <a:t>eatmap</a:t>
            </a:r>
            <a:r>
              <a:rPr lang="en-US" sz="1500" dirty="0" smtClean="0">
                <a:solidFill>
                  <a:schemeClr val="accent5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sz="1500" dirty="0">
                <a:solidFill>
                  <a:schemeClr val="accent5">
                    <a:lumMod val="50000"/>
                  </a:schemeClr>
                </a:solidFill>
                <a:latin typeface="Century" panose="02040604050505020304" pitchFamily="18" charset="0"/>
              </a:rPr>
              <a:t>showed strong relationships between several service-related features</a:t>
            </a:r>
            <a:endParaRPr lang="en-IN" sz="1500" dirty="0">
              <a:solidFill>
                <a:schemeClr val="accent5">
                  <a:lumMod val="50000"/>
                </a:schemeClr>
              </a:solidFill>
              <a:latin typeface="Century" panose="02040604050505020304" pitchFamily="18" charset="0"/>
            </a:endParaRPr>
          </a:p>
          <a:p>
            <a:r>
              <a:rPr lang="en-US" sz="1200" dirty="0" smtClean="0">
                <a:solidFill>
                  <a:schemeClr val="accent4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endParaRPr lang="en-IN" sz="1200" dirty="0">
              <a:solidFill>
                <a:schemeClr val="accent4">
                  <a:lumMod val="50000"/>
                </a:schemeClr>
              </a:solidFill>
              <a:latin typeface="Century" panose="02040604050505020304" pitchFamily="18" charset="0"/>
            </a:endParaRPr>
          </a:p>
          <a:p>
            <a:endParaRPr lang="en-IN" dirty="0">
              <a:latin typeface="Comic Sans MS" panose="030F0702030302020204" pitchFamily="66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5992" y="2179636"/>
            <a:ext cx="5001208" cy="82296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900" b="1" dirty="0">
                <a:solidFill>
                  <a:schemeClr val="accent2">
                    <a:lumMod val="50000"/>
                  </a:schemeClr>
                </a:solidFill>
                <a:latin typeface="Book Antiqua" panose="02040602050305030304" pitchFamily="18" charset="0"/>
              </a:rPr>
              <a:t>Distribution </a:t>
            </a:r>
            <a:r>
              <a:rPr lang="en-US" sz="1900" b="1" dirty="0" smtClean="0">
                <a:solidFill>
                  <a:schemeClr val="accent2">
                    <a:lumMod val="50000"/>
                  </a:schemeClr>
                </a:solidFill>
                <a:latin typeface="Book Antiqua" panose="02040602050305030304" pitchFamily="18" charset="0"/>
              </a:rPr>
              <a:t>Plots</a:t>
            </a:r>
          </a:p>
          <a:p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  <a:latin typeface="Century" panose="02040604050505020304" pitchFamily="18" charset="0"/>
              </a:rPr>
              <a:t>Histograms 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Century" panose="02040604050505020304" pitchFamily="18" charset="0"/>
              </a:rPr>
              <a:t>showed balanced target distribution and reasonable data spread</a:t>
            </a:r>
            <a:endParaRPr lang="en-IN" sz="1400" dirty="0">
              <a:solidFill>
                <a:schemeClr val="accent5">
                  <a:lumMod val="50000"/>
                </a:schemeClr>
              </a:solidFill>
              <a:latin typeface="Century" panose="02040604050505020304" pitchFamily="18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4"/>
          <a:stretch/>
        </p:blipFill>
        <p:spPr>
          <a:xfrm>
            <a:off x="1194318" y="3582955"/>
            <a:ext cx="4131487" cy="2547258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" b="1"/>
          <a:stretch/>
        </p:blipFill>
        <p:spPr>
          <a:xfrm>
            <a:off x="7278849" y="3683977"/>
            <a:ext cx="4001861" cy="2446236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9263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3431" y="378069"/>
            <a:ext cx="89505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Book Antiqua" panose="02040602050305030304" pitchFamily="18" charset="0"/>
              </a:rPr>
              <a:t>Categorical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latin typeface="Book Antiqua" panose="02040602050305030304" pitchFamily="18" charset="0"/>
              </a:rPr>
              <a:t>Analysis</a:t>
            </a:r>
          </a:p>
          <a:p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  <a:latin typeface="Book Antiqua" panose="02040602050305030304" pitchFamily="18" charset="0"/>
              </a:rPr>
              <a:t>      </a:t>
            </a:r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  <a:latin typeface="Book Antiqua" panose="02040602050305030304" pitchFamily="18" charset="0"/>
              </a:rPr>
              <a:t>Count plots 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Book Antiqua" panose="02040602050305030304" pitchFamily="18" charset="0"/>
              </a:rPr>
              <a:t>revealed trends by class, travel type, and gender</a:t>
            </a:r>
            <a:r>
              <a:rPr lang="en-US" sz="1600" dirty="0"/>
              <a:t>.</a:t>
            </a:r>
          </a:p>
          <a:p>
            <a:r>
              <a:rPr lang="en-US" dirty="0">
                <a:latin typeface="Book Antiqua" panose="02040602050305030304" pitchFamily="18" charset="0"/>
              </a:rPr>
              <a:t/>
            </a:r>
            <a:br>
              <a:rPr lang="en-US" dirty="0">
                <a:latin typeface="Book Antiqua" panose="02040602050305030304" pitchFamily="18" charset="0"/>
              </a:rPr>
            </a:br>
            <a:endParaRPr lang="en-IN" dirty="0">
              <a:latin typeface="Book Antiqua" panose="0204060205030503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711" y="1085297"/>
            <a:ext cx="2839601" cy="203112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7"/>
          <a:stretch/>
        </p:blipFill>
        <p:spPr>
          <a:xfrm>
            <a:off x="578497" y="1085296"/>
            <a:ext cx="2880367" cy="209644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159" y="973329"/>
            <a:ext cx="2681489" cy="214309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3" name="Rectangle 2"/>
          <p:cNvSpPr/>
          <p:nvPr/>
        </p:nvSpPr>
        <p:spPr>
          <a:xfrm rot="10800000" flipV="1">
            <a:off x="572216" y="3850549"/>
            <a:ext cx="615820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Book Antiqua" panose="02040602050305030304" pitchFamily="18" charset="0"/>
              </a:rPr>
              <a:t>Numerical analysis using histograms revealed skewness and spread in features like Age, Departure Delay, and Flight Distance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Book Antiqua" panose="02040602050305030304" pitchFamily="18" charset="0"/>
              </a:rPr>
              <a:t>.</a:t>
            </a:r>
            <a:endParaRPr lang="en-IN" sz="1600" dirty="0">
              <a:solidFill>
                <a:schemeClr val="accent3">
                  <a:lumMod val="50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 rot="10800000" flipV="1">
            <a:off x="261256" y="3562973"/>
            <a:ext cx="51231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 smtClean="0">
                <a:solidFill>
                  <a:schemeClr val="tx2">
                    <a:lumMod val="50000"/>
                  </a:schemeClr>
                </a:solidFill>
                <a:latin typeface="Book Antiqua" panose="02040602050305030304" pitchFamily="18" charset="0"/>
              </a:rPr>
              <a:t>Numerical </a:t>
            </a:r>
            <a:r>
              <a:rPr lang="en-IN" b="1" dirty="0">
                <a:solidFill>
                  <a:schemeClr val="tx2">
                    <a:lumMod val="50000"/>
                  </a:schemeClr>
                </a:solidFill>
                <a:latin typeface="Book Antiqua" panose="02040602050305030304" pitchFamily="18" charset="0"/>
              </a:rPr>
              <a:t>Analysis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2" y="4871853"/>
            <a:ext cx="5439749" cy="158850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110" y="4871853"/>
            <a:ext cx="4802626" cy="151961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415322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stCxn id="2" idx="1"/>
          </p:cNvCxnSpPr>
          <p:nvPr/>
        </p:nvCxnSpPr>
        <p:spPr>
          <a:xfrm flipH="1">
            <a:off x="1492898" y="3452320"/>
            <a:ext cx="14376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3051115" y="3452320"/>
            <a:ext cx="246172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2" idx="1"/>
          </p:cNvCxnSpPr>
          <p:nvPr/>
        </p:nvCxnSpPr>
        <p:spPr>
          <a:xfrm flipH="1">
            <a:off x="5811420" y="3405670"/>
            <a:ext cx="2235458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2930594" y="3219055"/>
            <a:ext cx="485192" cy="466530"/>
          </a:xfrm>
          <a:prstGeom prst="round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9" name="Rounded Rectangle 8"/>
          <p:cNvSpPr/>
          <p:nvPr/>
        </p:nvSpPr>
        <p:spPr>
          <a:xfrm>
            <a:off x="5488736" y="3172405"/>
            <a:ext cx="485192" cy="466530"/>
          </a:xfrm>
          <a:prstGeom prst="round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8046878" y="3172405"/>
            <a:ext cx="485192" cy="466530"/>
          </a:xfrm>
          <a:prstGeom prst="round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8532070" y="3405670"/>
            <a:ext cx="17673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5731330" y="3685585"/>
            <a:ext cx="1" cy="662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173189" y="2874401"/>
            <a:ext cx="1" cy="363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8289473" y="2843623"/>
            <a:ext cx="1" cy="426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157637" y="521095"/>
            <a:ext cx="5374433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IN" sz="2400" dirty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Model Training and Evaluation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062065" y="2043404"/>
            <a:ext cx="3237723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Data Splitting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/>
            </a:r>
            <a:br>
              <a:rPr lang="en-US" sz="16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Century" panose="02040604050505020304" pitchFamily="18" charset="0"/>
              </a:rPr>
              <a:t>Train-test split: 80% training</a:t>
            </a:r>
            <a:r>
              <a:rPr lang="en-US" sz="1400" dirty="0" smtClean="0">
                <a:solidFill>
                  <a:schemeClr val="accent3">
                    <a:lumMod val="75000"/>
                  </a:schemeClr>
                </a:solidFill>
                <a:latin typeface="Century" panose="02040604050505020304" pitchFamily="18" charset="0"/>
              </a:rPr>
              <a:t>,</a:t>
            </a:r>
          </a:p>
          <a:p>
            <a:r>
              <a:rPr lang="en-US" sz="1400" dirty="0" smtClean="0">
                <a:solidFill>
                  <a:schemeClr val="accent3">
                    <a:lumMod val="75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Century" panose="02040604050505020304" pitchFamily="18" charset="0"/>
              </a:rPr>
              <a:t>20% testing</a:t>
            </a:r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.</a:t>
            </a:r>
            <a:endParaRPr lang="en-IN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 rot="10800000" flipV="1">
            <a:off x="4711958" y="4394307"/>
            <a:ext cx="2267339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Model Training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/>
            </a:r>
            <a:br>
              <a:rPr lang="en-US" sz="1600" dirty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</a:b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Logistic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Regression, Random Forest,</a:t>
            </a:r>
            <a:r>
              <a:rPr lang="en-IN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sz="1400" dirty="0" err="1" smtClean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XGBoos</a:t>
            </a:r>
            <a:r>
              <a:rPr lang="en-IN" sz="1400" dirty="0" err="1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Georgia" panose="02040502050405020303" pitchFamily="18" charset="0"/>
              </a:rPr>
              <a:t>models trained.</a:t>
            </a:r>
            <a:endParaRPr lang="en-IN" sz="1400" dirty="0">
              <a:solidFill>
                <a:schemeClr val="accent3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100596" y="2043404"/>
            <a:ext cx="37788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>Performance Metrics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  <a:t/>
            </a:r>
            <a:br>
              <a:rPr lang="en-US" sz="1600" dirty="0">
                <a:solidFill>
                  <a:schemeClr val="accent3">
                    <a:lumMod val="50000"/>
                  </a:schemeClr>
                </a:solidFill>
                <a:latin typeface="Century" panose="02040604050505020304" pitchFamily="18" charset="0"/>
              </a:rPr>
            </a:br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Georgia" panose="02040502050405020303" pitchFamily="18" charset="0"/>
              </a:rPr>
              <a:t>Evaluated using Accuracy, Precision, Recall, F1-Score, and Confusion Matrix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027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8416" y="718457"/>
            <a:ext cx="62139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 smtClean="0">
                <a:solidFill>
                  <a:schemeClr val="accent2">
                    <a:lumMod val="50000"/>
                  </a:schemeClr>
                </a:solidFill>
                <a:latin typeface="Bookman Old Style" panose="02050604050505020204" pitchFamily="18" charset="0"/>
              </a:rPr>
              <a:t>MODEL SELECTION</a:t>
            </a:r>
            <a:endParaRPr lang="en-IN" sz="3200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737118" y="590966"/>
            <a:ext cx="9331" cy="839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621364285"/>
              </p:ext>
            </p:extLst>
          </p:nvPr>
        </p:nvGraphicFramePr>
        <p:xfrm>
          <a:off x="2041332" y="1866124"/>
          <a:ext cx="3081176" cy="2920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4517330" y="2908542"/>
            <a:ext cx="3081176" cy="1277409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entury" panose="02040604050505020304" pitchFamily="18" charset="0"/>
              </a:rPr>
              <a:t>Random Forest used to capture non-linear relationships.</a:t>
            </a:r>
            <a:endParaRPr lang="en-IN" sz="1600" dirty="0">
              <a:solidFill>
                <a:schemeClr val="accent2">
                  <a:lumMod val="50000"/>
                </a:schemeClr>
              </a:solidFill>
              <a:latin typeface="Century" panose="02040604050505020304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517330" y="2228493"/>
            <a:ext cx="3081176" cy="677632"/>
            <a:chOff x="0" y="24767"/>
            <a:chExt cx="3081176" cy="1065600"/>
          </a:xfrm>
        </p:grpSpPr>
        <p:sp>
          <p:nvSpPr>
            <p:cNvPr id="8" name="Rectangle 7"/>
            <p:cNvSpPr/>
            <p:nvPr/>
          </p:nvSpPr>
          <p:spPr>
            <a:xfrm>
              <a:off x="0" y="24767"/>
              <a:ext cx="3081176" cy="1065600"/>
            </a:xfrm>
            <a:prstGeom prst="rect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sp>
        <p:sp>
          <p:nvSpPr>
            <p:cNvPr id="9" name="TextBox 8"/>
            <p:cNvSpPr txBox="1"/>
            <p:nvPr/>
          </p:nvSpPr>
          <p:spPr>
            <a:xfrm>
              <a:off x="0" y="24767"/>
              <a:ext cx="3081176" cy="1065600"/>
            </a:xfrm>
            <a:prstGeom prst="rect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spcFirstLastPara="0" vert="horz" wrap="square" lIns="170688" tIns="97536" rIns="170688" bIns="97536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400" kern="1200" dirty="0" smtClean="0">
                  <a:latin typeface="Century" panose="02040604050505020304" pitchFamily="18" charset="0"/>
                </a:rPr>
                <a:t> </a:t>
              </a:r>
              <a:endParaRPr lang="en-US" sz="2400" kern="1200" dirty="0">
                <a:latin typeface="Century" panose="02040604050505020304" pitchFamily="18" charset="0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2980592" y="2382643"/>
            <a:ext cx="5868124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 smtClean="0">
                <a:solidFill>
                  <a:schemeClr val="accent5">
                    <a:lumMod val="50000"/>
                  </a:schemeClr>
                </a:solidFill>
                <a:latin typeface="Century" panose="02040604050505020304" pitchFamily="18" charset="0"/>
              </a:rPr>
              <a:t>Tree-based </a:t>
            </a:r>
            <a:r>
              <a:rPr lang="en-IN" sz="2000" b="1" dirty="0">
                <a:solidFill>
                  <a:schemeClr val="accent5">
                    <a:lumMod val="50000"/>
                  </a:schemeClr>
                </a:solidFill>
                <a:latin typeface="Century" panose="02040604050505020304" pitchFamily="18" charset="0"/>
              </a:rPr>
              <a:t>Models</a:t>
            </a:r>
          </a:p>
          <a:p>
            <a:r>
              <a:rPr lang="en-IN" dirty="0"/>
              <a:t/>
            </a:r>
            <a:br>
              <a:rPr lang="en-IN" dirty="0"/>
            </a:br>
            <a:endParaRPr lang="en-IN" dirty="0" smtClean="0"/>
          </a:p>
          <a:p>
            <a:endParaRPr lang="en-IN" dirty="0"/>
          </a:p>
        </p:txBody>
      </p:sp>
      <p:grpSp>
        <p:nvGrpSpPr>
          <p:cNvPr id="12" name="Group 11"/>
          <p:cNvGrpSpPr/>
          <p:nvPr/>
        </p:nvGrpSpPr>
        <p:grpSpPr>
          <a:xfrm>
            <a:off x="621345" y="2250831"/>
            <a:ext cx="3081176" cy="632956"/>
            <a:chOff x="0" y="24767"/>
            <a:chExt cx="3081176" cy="1065600"/>
          </a:xfrm>
        </p:grpSpPr>
        <p:sp>
          <p:nvSpPr>
            <p:cNvPr id="13" name="Rectangle 12"/>
            <p:cNvSpPr/>
            <p:nvPr/>
          </p:nvSpPr>
          <p:spPr>
            <a:xfrm>
              <a:off x="0" y="24767"/>
              <a:ext cx="3081176" cy="10656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</p:sp>
        <p:sp>
          <p:nvSpPr>
            <p:cNvPr id="14" name="TextBox 13"/>
            <p:cNvSpPr txBox="1"/>
            <p:nvPr/>
          </p:nvSpPr>
          <p:spPr>
            <a:xfrm>
              <a:off x="0" y="24767"/>
              <a:ext cx="3081176" cy="10656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spcFirstLastPara="0" vert="horz" wrap="square" lIns="170688" tIns="97536" rIns="170688" bIns="97536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400" kern="1200" dirty="0" smtClean="0">
                  <a:latin typeface="Century" panose="02040604050505020304" pitchFamily="18" charset="0"/>
                </a:rPr>
                <a:t> </a:t>
              </a:r>
              <a:endParaRPr lang="en-US" sz="2400" kern="1200" dirty="0">
                <a:latin typeface="Century" panose="02040604050505020304" pitchFamily="18" charset="0"/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624752" y="2910882"/>
            <a:ext cx="3081176" cy="1277409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entury" panose="02040604050505020304" pitchFamily="18" charset="0"/>
              </a:rPr>
              <a:t>Logistic Regression for baseline classification performance</a:t>
            </a:r>
            <a:endParaRPr lang="en-IN" sz="1600" dirty="0">
              <a:solidFill>
                <a:schemeClr val="accent2">
                  <a:lumMod val="50000"/>
                </a:schemeClr>
              </a:solidFill>
              <a:latin typeface="Century" panose="02040604050505020304" pitchFamily="18" charset="0"/>
            </a:endParaRPr>
          </a:p>
          <a:p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1160586" y="2471208"/>
            <a:ext cx="57523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Linear Models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361587" y="2883787"/>
            <a:ext cx="3081176" cy="1277409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entury" panose="02040604050505020304" pitchFamily="18" charset="0"/>
              </a:rPr>
              <a:t>XGBoost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entury" panose="02040604050505020304" pitchFamily="18" charset="0"/>
              </a:rPr>
              <a:t> used for advanced boosting-based classification with highest accuracy</a:t>
            </a:r>
            <a:endParaRPr lang="en-IN" sz="1600" dirty="0">
              <a:solidFill>
                <a:schemeClr val="accent2">
                  <a:lumMod val="50000"/>
                </a:schemeClr>
              </a:solidFill>
              <a:latin typeface="Century" panose="02040604050505020304" pitchFamily="18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8361587" y="2227730"/>
            <a:ext cx="3081176" cy="632956"/>
            <a:chOff x="0" y="24767"/>
            <a:chExt cx="3081176" cy="1065600"/>
          </a:xfrm>
        </p:grpSpPr>
        <p:sp>
          <p:nvSpPr>
            <p:cNvPr id="19" name="Rectangle 18"/>
            <p:cNvSpPr/>
            <p:nvPr/>
          </p:nvSpPr>
          <p:spPr>
            <a:xfrm>
              <a:off x="0" y="24767"/>
              <a:ext cx="3081176" cy="10656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</p:sp>
        <p:sp>
          <p:nvSpPr>
            <p:cNvPr id="20" name="TextBox 19"/>
            <p:cNvSpPr txBox="1"/>
            <p:nvPr/>
          </p:nvSpPr>
          <p:spPr>
            <a:xfrm>
              <a:off x="0" y="24767"/>
              <a:ext cx="3081176" cy="10656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spcFirstLastPara="0" vert="horz" wrap="square" lIns="170688" tIns="97536" rIns="170688" bIns="97536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400" kern="1200" dirty="0" smtClean="0">
                  <a:latin typeface="Century" panose="02040604050505020304" pitchFamily="18" charset="0"/>
                </a:rPr>
                <a:t> </a:t>
              </a:r>
              <a:endParaRPr lang="en-US" sz="2400" kern="1200" dirty="0">
                <a:latin typeface="Century" panose="02040604050505020304" pitchFamily="18" charset="0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9039599" y="2409589"/>
            <a:ext cx="1725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b="1" dirty="0" err="1">
                <a:solidFill>
                  <a:schemeClr val="accent2">
                    <a:lumMod val="50000"/>
                  </a:schemeClr>
                </a:solidFill>
                <a:latin typeface="Baskerville Old Face" panose="02020602080505020303" pitchFamily="18" charset="0"/>
              </a:rPr>
              <a:t>XGBoost</a:t>
            </a: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Baskerville Old Face" panose="02020602080505020303" pitchFamily="18" charset="0"/>
              </a:rPr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255305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69167" y="536510"/>
            <a:ext cx="96411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>
                <a:solidFill>
                  <a:schemeClr val="accent2">
                    <a:lumMod val="50000"/>
                  </a:schemeClr>
                </a:solidFill>
                <a:latin typeface="Bookman Old Style" panose="02050604050505020204" pitchFamily="18" charset="0"/>
              </a:rPr>
              <a:t>    </a:t>
            </a:r>
            <a:r>
              <a:rPr lang="en-IN" sz="3200" dirty="0" smtClean="0">
                <a:solidFill>
                  <a:schemeClr val="accent2">
                    <a:lumMod val="50000"/>
                  </a:schemeClr>
                </a:solidFill>
                <a:latin typeface="Bookman Old Style" panose="02050604050505020204" pitchFamily="18" charset="0"/>
              </a:rPr>
              <a:t>MODEL PERFORMANCE COMPARISON</a:t>
            </a:r>
            <a:endParaRPr lang="en-IN" sz="2800" dirty="0">
              <a:solidFill>
                <a:schemeClr val="accent2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90465" y="1586204"/>
            <a:ext cx="3069772" cy="140318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entury" panose="02040604050505020304" pitchFamily="18" charset="0"/>
              </a:rPr>
              <a:t>Best Performer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entury" panose="02040604050505020304" pitchFamily="18" charset="0"/>
              </a:rPr>
              <a:t/>
            </a:r>
            <a:br>
              <a:rPr lang="en-US" dirty="0">
                <a:solidFill>
                  <a:schemeClr val="accent2">
                    <a:lumMod val="50000"/>
                  </a:schemeClr>
                </a:solidFill>
                <a:latin typeface="Century" panose="02040604050505020304" pitchFamily="18" charset="0"/>
              </a:rPr>
            </a:br>
            <a:r>
              <a:rPr lang="en-US" sz="1400" b="1" dirty="0" err="1">
                <a:solidFill>
                  <a:schemeClr val="tx2">
                    <a:lumMod val="50000"/>
                  </a:schemeClr>
                </a:solidFill>
                <a:latin typeface="Baskerville Old Face" panose="02020602080505020303" pitchFamily="18" charset="0"/>
              </a:rPr>
              <a:t>XGBoost</a:t>
            </a:r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Baskerville Old Face" panose="02020602080505020303" pitchFamily="18" charset="0"/>
              </a:rPr>
              <a:t> Classifier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Baskerville Old Face" panose="02020602080505020303" pitchFamily="18" charset="0"/>
              </a:rPr>
              <a:t> performed best with </a:t>
            </a:r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Baskerville Old Face" panose="02020602080505020303" pitchFamily="18" charset="0"/>
              </a:rPr>
              <a:t>96.56% accuracy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IN" sz="1400" dirty="0">
              <a:solidFill>
                <a:schemeClr val="tx2">
                  <a:lumMod val="50000"/>
                </a:schemeClr>
              </a:solidFill>
              <a:latin typeface="Century" panose="020406040505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180113" y="1586203"/>
            <a:ext cx="3056451" cy="1403181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entury" panose="02040604050505020304" pitchFamily="18" charset="0"/>
              </a:rPr>
              <a:t>Runner-up</a:t>
            </a:r>
            <a:r>
              <a:rPr lang="en-US" dirty="0"/>
              <a:t/>
            </a:r>
            <a:br>
              <a:rPr lang="en-US" dirty="0"/>
            </a:br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Baskerville Old Face" panose="02020602080505020303" pitchFamily="18" charset="0"/>
              </a:rPr>
              <a:t>Random Forest Classifier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Baskerville Old Face" panose="02020602080505020303" pitchFamily="18" charset="0"/>
              </a:rPr>
              <a:t> achieved an accuracy of </a:t>
            </a:r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Baskerville Old Face" panose="02020602080505020303" pitchFamily="18" charset="0"/>
              </a:rPr>
              <a:t>96%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  <a:latin typeface="Baskerville Old Face" panose="02020602080505020303" pitchFamily="18" charset="0"/>
              </a:rPr>
              <a:t>, securing the second-best performance</a:t>
            </a:r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IN" sz="1400" dirty="0">
              <a:solidFill>
                <a:schemeClr val="tx2">
                  <a:lumMod val="50000"/>
                </a:schemeClr>
              </a:solidFill>
              <a:latin typeface="Century" panose="020406040505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656440" y="1553547"/>
            <a:ext cx="3457037" cy="143583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entury" panose="02040604050505020304" pitchFamily="18" charset="0"/>
              </a:rPr>
              <a:t>Conclusion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1100" b="1" dirty="0" err="1">
                <a:solidFill>
                  <a:schemeClr val="tx2">
                    <a:lumMod val="50000"/>
                  </a:schemeClr>
                </a:solidFill>
                <a:latin typeface="Baskerville Old Face" panose="02020602080505020303" pitchFamily="18" charset="0"/>
              </a:rPr>
              <a:t>XGBoost</a:t>
            </a: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Baskerville Old Face" panose="02020602080505020303" pitchFamily="18" charset="0"/>
              </a:rPr>
              <a:t> provided the highest classification performance with </a:t>
            </a:r>
            <a:r>
              <a:rPr lang="en-US" sz="1100" b="1" dirty="0" smtClean="0">
                <a:solidFill>
                  <a:schemeClr val="tx2">
                    <a:lumMod val="50000"/>
                  </a:schemeClr>
                </a:solidFill>
                <a:latin typeface="Baskerville Old Face" panose="02020602080505020303" pitchFamily="18" charset="0"/>
              </a:rPr>
              <a:t>96.5</a:t>
            </a:r>
            <a:r>
              <a:rPr lang="en-US" sz="1100" b="1" dirty="0">
                <a:solidFill>
                  <a:schemeClr val="tx2">
                    <a:lumMod val="50000"/>
                  </a:schemeClr>
                </a:solidFill>
                <a:latin typeface="Baskerville Old Face" panose="02020602080505020303" pitchFamily="18" charset="0"/>
              </a:rPr>
              <a:t>% accuracy</a:t>
            </a: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Baskerville Old Face" panose="02020602080505020303" pitchFamily="18" charset="0"/>
              </a:rPr>
              <a:t>, followed by </a:t>
            </a:r>
            <a:r>
              <a:rPr lang="en-US" sz="1100" b="1" dirty="0">
                <a:solidFill>
                  <a:schemeClr val="tx2">
                    <a:lumMod val="50000"/>
                  </a:schemeClr>
                </a:solidFill>
                <a:latin typeface="Baskerville Old Face" panose="02020602080505020303" pitchFamily="18" charset="0"/>
              </a:rPr>
              <a:t>Random Forest</a:t>
            </a: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Baskerville Old Face" panose="02020602080505020303" pitchFamily="18" charset="0"/>
              </a:rPr>
              <a:t> at </a:t>
            </a:r>
            <a:r>
              <a:rPr lang="en-US" sz="1100" b="1" dirty="0">
                <a:solidFill>
                  <a:schemeClr val="tx2">
                    <a:lumMod val="50000"/>
                  </a:schemeClr>
                </a:solidFill>
                <a:latin typeface="Baskerville Old Face" panose="02020602080505020303" pitchFamily="18" charset="0"/>
              </a:rPr>
              <a:t>96%</a:t>
            </a: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Baskerville Old Face" panose="02020602080505020303" pitchFamily="18" charset="0"/>
              </a:rPr>
              <a:t>. Logistic Regression served as a strong baseline with </a:t>
            </a:r>
            <a:r>
              <a:rPr lang="en-US" sz="1100" b="1" dirty="0">
                <a:solidFill>
                  <a:schemeClr val="tx2">
                    <a:lumMod val="50000"/>
                  </a:schemeClr>
                </a:solidFill>
                <a:latin typeface="Baskerville Old Face" panose="02020602080505020303" pitchFamily="18" charset="0"/>
              </a:rPr>
              <a:t>83% accuracy</a:t>
            </a:r>
            <a:r>
              <a:rPr lang="en-US" sz="1100" dirty="0">
                <a:solidFill>
                  <a:schemeClr val="tx2">
                    <a:lumMod val="50000"/>
                  </a:schemeClr>
                </a:solidFill>
                <a:latin typeface="Baskerville Old Face" panose="02020602080505020303" pitchFamily="18" charset="0"/>
              </a:rPr>
              <a:t>.</a:t>
            </a:r>
          </a:p>
          <a:p>
            <a:pPr algn="ctr"/>
            <a:endParaRPr lang="en-US" sz="900" dirty="0">
              <a:solidFill>
                <a:schemeClr val="tx2">
                  <a:lumMod val="50000"/>
                </a:schemeClr>
              </a:solidFill>
              <a:latin typeface="Baskerville Old Face" panose="02020602080505020303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26571" y="70912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86408" y="410547"/>
            <a:ext cx="0" cy="775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351" y="3182815"/>
            <a:ext cx="7173731" cy="322704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153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674076" y="2303585"/>
            <a:ext cx="826477" cy="2910254"/>
            <a:chOff x="1024129" y="2179589"/>
            <a:chExt cx="924839" cy="3356713"/>
          </a:xfrm>
        </p:grpSpPr>
        <p:sp>
          <p:nvSpPr>
            <p:cNvPr id="15" name="Freeform 14"/>
            <p:cNvSpPr/>
            <p:nvPr/>
          </p:nvSpPr>
          <p:spPr>
            <a:xfrm>
              <a:off x="1024129" y="2179589"/>
              <a:ext cx="924839" cy="1124406"/>
            </a:xfrm>
            <a:custGeom>
              <a:avLst/>
              <a:gdLst>
                <a:gd name="connsiteX0" fmla="*/ 0 w 1321199"/>
                <a:gd name="connsiteY0" fmla="*/ 0 h 924839"/>
                <a:gd name="connsiteX1" fmla="*/ 858780 w 1321199"/>
                <a:gd name="connsiteY1" fmla="*/ 0 h 924839"/>
                <a:gd name="connsiteX2" fmla="*/ 1321199 w 1321199"/>
                <a:gd name="connsiteY2" fmla="*/ 462420 h 924839"/>
                <a:gd name="connsiteX3" fmla="*/ 858780 w 1321199"/>
                <a:gd name="connsiteY3" fmla="*/ 924839 h 924839"/>
                <a:gd name="connsiteX4" fmla="*/ 0 w 1321199"/>
                <a:gd name="connsiteY4" fmla="*/ 924839 h 924839"/>
                <a:gd name="connsiteX5" fmla="*/ 462420 w 1321199"/>
                <a:gd name="connsiteY5" fmla="*/ 462420 h 924839"/>
                <a:gd name="connsiteX6" fmla="*/ 0 w 1321199"/>
                <a:gd name="connsiteY6" fmla="*/ 0 h 9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1199" h="924839">
                  <a:moveTo>
                    <a:pt x="1321199" y="0"/>
                  </a:moveTo>
                  <a:lnTo>
                    <a:pt x="1321199" y="601146"/>
                  </a:lnTo>
                  <a:lnTo>
                    <a:pt x="660599" y="924839"/>
                  </a:lnTo>
                  <a:lnTo>
                    <a:pt x="0" y="601146"/>
                  </a:lnTo>
                  <a:lnTo>
                    <a:pt x="0" y="0"/>
                  </a:lnTo>
                  <a:lnTo>
                    <a:pt x="660599" y="323694"/>
                  </a:lnTo>
                  <a:lnTo>
                    <a:pt x="1321199" y="0"/>
                  </a:lnTo>
                  <a:close/>
                </a:path>
              </a:pathLst>
            </a:cu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spcFirstLastPara="0" vert="horz" wrap="square" lIns="17781" tIns="480201" rIns="17779" bIns="480199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/>
                <a:t>1     </a:t>
              </a:r>
              <a:endParaRPr lang="en-US" sz="2800" kern="1200" dirty="0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1024129" y="3181690"/>
              <a:ext cx="924839" cy="1149927"/>
            </a:xfrm>
            <a:custGeom>
              <a:avLst/>
              <a:gdLst>
                <a:gd name="connsiteX0" fmla="*/ 0 w 1321199"/>
                <a:gd name="connsiteY0" fmla="*/ 0 h 924839"/>
                <a:gd name="connsiteX1" fmla="*/ 858780 w 1321199"/>
                <a:gd name="connsiteY1" fmla="*/ 0 h 924839"/>
                <a:gd name="connsiteX2" fmla="*/ 1321199 w 1321199"/>
                <a:gd name="connsiteY2" fmla="*/ 462420 h 924839"/>
                <a:gd name="connsiteX3" fmla="*/ 858780 w 1321199"/>
                <a:gd name="connsiteY3" fmla="*/ 924839 h 924839"/>
                <a:gd name="connsiteX4" fmla="*/ 0 w 1321199"/>
                <a:gd name="connsiteY4" fmla="*/ 924839 h 924839"/>
                <a:gd name="connsiteX5" fmla="*/ 462420 w 1321199"/>
                <a:gd name="connsiteY5" fmla="*/ 462420 h 924839"/>
                <a:gd name="connsiteX6" fmla="*/ 0 w 1321199"/>
                <a:gd name="connsiteY6" fmla="*/ 0 h 9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1199" h="924839">
                  <a:moveTo>
                    <a:pt x="1321199" y="0"/>
                  </a:moveTo>
                  <a:lnTo>
                    <a:pt x="1321199" y="601146"/>
                  </a:lnTo>
                  <a:lnTo>
                    <a:pt x="660599" y="924839"/>
                  </a:lnTo>
                  <a:lnTo>
                    <a:pt x="0" y="601146"/>
                  </a:lnTo>
                  <a:lnTo>
                    <a:pt x="0" y="0"/>
                  </a:lnTo>
                  <a:lnTo>
                    <a:pt x="660599" y="323694"/>
                  </a:lnTo>
                  <a:lnTo>
                    <a:pt x="1321199" y="0"/>
                  </a:lnTo>
                  <a:close/>
                </a:path>
              </a:pathLst>
            </a:cu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7781" tIns="480200" rIns="17779" bIns="480199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/>
                <a:t>2</a:t>
              </a:r>
              <a:endParaRPr lang="en-US" sz="2800" kern="1200" dirty="0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1024129" y="4331617"/>
              <a:ext cx="924839" cy="1204685"/>
            </a:xfrm>
            <a:custGeom>
              <a:avLst/>
              <a:gdLst>
                <a:gd name="connsiteX0" fmla="*/ 0 w 1321199"/>
                <a:gd name="connsiteY0" fmla="*/ 0 h 924839"/>
                <a:gd name="connsiteX1" fmla="*/ 858780 w 1321199"/>
                <a:gd name="connsiteY1" fmla="*/ 0 h 924839"/>
                <a:gd name="connsiteX2" fmla="*/ 1321199 w 1321199"/>
                <a:gd name="connsiteY2" fmla="*/ 462420 h 924839"/>
                <a:gd name="connsiteX3" fmla="*/ 858780 w 1321199"/>
                <a:gd name="connsiteY3" fmla="*/ 924839 h 924839"/>
                <a:gd name="connsiteX4" fmla="*/ 0 w 1321199"/>
                <a:gd name="connsiteY4" fmla="*/ 924839 h 924839"/>
                <a:gd name="connsiteX5" fmla="*/ 462420 w 1321199"/>
                <a:gd name="connsiteY5" fmla="*/ 462420 h 924839"/>
                <a:gd name="connsiteX6" fmla="*/ 0 w 1321199"/>
                <a:gd name="connsiteY6" fmla="*/ 0 h 9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1199" h="924839">
                  <a:moveTo>
                    <a:pt x="1321199" y="0"/>
                  </a:moveTo>
                  <a:lnTo>
                    <a:pt x="1321199" y="601146"/>
                  </a:lnTo>
                  <a:lnTo>
                    <a:pt x="660599" y="924839"/>
                  </a:lnTo>
                  <a:lnTo>
                    <a:pt x="0" y="601146"/>
                  </a:lnTo>
                  <a:lnTo>
                    <a:pt x="0" y="0"/>
                  </a:lnTo>
                  <a:lnTo>
                    <a:pt x="660599" y="323694"/>
                  </a:lnTo>
                  <a:lnTo>
                    <a:pt x="1321199" y="0"/>
                  </a:lnTo>
                  <a:close/>
                </a:path>
              </a:pathLst>
            </a:cu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0" vert="horz" wrap="square" lIns="17781" tIns="480200" rIns="17779" bIns="480199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/>
                <a:t>3</a:t>
              </a:r>
              <a:endParaRPr lang="en-US" sz="2800" kern="1200" dirty="0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7"/>
          <a:stretch/>
        </p:blipFill>
        <p:spPr>
          <a:xfrm>
            <a:off x="6939340" y="471509"/>
            <a:ext cx="4841128" cy="5612768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1721570" y="3397359"/>
            <a:ext cx="33290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  <a:latin typeface="Book Antiqua" panose="02040602050305030304" pitchFamily="18" charset="0"/>
              </a:rPr>
              <a:t>In-flight ,</a:t>
            </a:r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  <a:latin typeface="Book Antiqua" panose="02040602050305030304" pitchFamily="18" charset="0"/>
              </a:rPr>
              <a:t>Wifi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  <a:latin typeface="Book Antiqua" panose="02040602050305030304" pitchFamily="18" charset="0"/>
              </a:rPr>
              <a:t> 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Book Antiqua" panose="02040602050305030304" pitchFamily="18" charset="0"/>
              </a:rPr>
              <a:t>Service &amp; Type of Travel</a:t>
            </a:r>
            <a:endParaRPr lang="en-IN" sz="1400" dirty="0">
              <a:solidFill>
                <a:schemeClr val="accent2">
                  <a:lumMod val="50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714500" y="3560885"/>
            <a:ext cx="44137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Book Antiqua" panose="02040602050305030304" pitchFamily="18" charset="0"/>
              </a:rPr>
              <a:t>Also played a major role in </a:t>
            </a:r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  <a:latin typeface="Book Antiqua" panose="02040602050305030304" pitchFamily="18" charset="0"/>
              </a:rPr>
              <a:t>satisfaction 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Book Antiqua" panose="02040602050305030304" pitchFamily="18" charset="0"/>
              </a:rPr>
              <a:t>prediction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.</a:t>
            </a:r>
            <a:endParaRPr lang="en-IN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721570" y="4232175"/>
            <a:ext cx="67789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Book Antiqua" panose="02040602050305030304" pitchFamily="18" charset="0"/>
              </a:rPr>
              <a:t>Other Services like Entertainment, Seat Comfort, and 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  <a:latin typeface="Book Antiqua" panose="02040602050305030304" pitchFamily="18" charset="0"/>
              </a:rPr>
              <a:t>Class</a:t>
            </a:r>
          </a:p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Book Antiqua" panose="02040602050305030304" pitchFamily="18" charset="0"/>
              </a:rPr>
              <a:t>H</a:t>
            </a:r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  <a:latin typeface="Book Antiqua" panose="02040602050305030304" pitchFamily="18" charset="0"/>
              </a:rPr>
              <a:t>ad 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Book Antiqua" panose="02040602050305030304" pitchFamily="18" charset="0"/>
              </a:rPr>
              <a:t>noticeable but moderate influence.</a:t>
            </a:r>
            <a:endParaRPr lang="en-IN" sz="1400" dirty="0">
              <a:solidFill>
                <a:schemeClr val="accent5">
                  <a:lumMod val="50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  <a:latin typeface="Bookman Old Style" panose="02050604050505020204" pitchFamily="18" charset="0"/>
              </a:rPr>
              <a:t>Feature Importance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721570" y="2556931"/>
            <a:ext cx="52177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chemeClr val="accent2">
                    <a:lumMod val="50000"/>
                  </a:schemeClr>
                </a:solidFill>
                <a:latin typeface="Book Antiqua" panose="02040602050305030304" pitchFamily="18" charset="0"/>
              </a:rPr>
              <a:t>Online Boarding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714500" y="2719430"/>
            <a:ext cx="65800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Book Antiqua" panose="02040602050305030304" pitchFamily="18" charset="0"/>
              </a:rPr>
              <a:t>Top feature influencing passenger satisfaction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.</a:t>
            </a:r>
            <a:endParaRPr lang="en-IN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59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676</TotalTime>
  <Words>486</Words>
  <Application>Microsoft Office PowerPoint</Application>
  <PresentationFormat>Widescreen</PresentationFormat>
  <Paragraphs>68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6" baseType="lpstr">
      <vt:lpstr>Baskerville Old Face</vt:lpstr>
      <vt:lpstr>Book Antiqua</vt:lpstr>
      <vt:lpstr>Bookman Old Style</vt:lpstr>
      <vt:lpstr>Calibri</vt:lpstr>
      <vt:lpstr>Calisto MT</vt:lpstr>
      <vt:lpstr>Century</vt:lpstr>
      <vt:lpstr>Comic Sans MS</vt:lpstr>
      <vt:lpstr>Georgia</vt:lpstr>
      <vt:lpstr>Kanit Light</vt:lpstr>
      <vt:lpstr>Times New Roman</vt:lpstr>
      <vt:lpstr>Tw Cen MT</vt:lpstr>
      <vt:lpstr>Tw Cen MT Condensed</vt:lpstr>
      <vt:lpstr>Wingdings</vt:lpstr>
      <vt:lpstr>Wingdings 3</vt:lpstr>
      <vt:lpstr>Integral</vt:lpstr>
      <vt:lpstr>Airline Passenger  Satisfaction  Prediction</vt:lpstr>
      <vt:lpstr>Data Overview</vt:lpstr>
      <vt:lpstr>Data Preprocessing </vt:lpstr>
      <vt:lpstr>Exploratory Data  Analysis</vt:lpstr>
      <vt:lpstr>PowerPoint Presentation</vt:lpstr>
      <vt:lpstr>PowerPoint Presentation</vt:lpstr>
      <vt:lpstr>PowerPoint Presentation</vt:lpstr>
      <vt:lpstr>PowerPoint Presentation</vt:lpstr>
      <vt:lpstr>Feature Importance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Passenger  Satisfaction  Prediction</dc:title>
  <dc:creator>ACER</dc:creator>
  <cp:lastModifiedBy>ACER</cp:lastModifiedBy>
  <cp:revision>56</cp:revision>
  <dcterms:created xsi:type="dcterms:W3CDTF">2025-05-09T06:15:43Z</dcterms:created>
  <dcterms:modified xsi:type="dcterms:W3CDTF">2025-05-23T10:28:10Z</dcterms:modified>
</cp:coreProperties>
</file>