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7" r:id="rId2"/>
    <p:sldId id="258" r:id="rId3"/>
    <p:sldId id="259" r:id="rId4"/>
    <p:sldId id="260" r:id="rId5"/>
    <p:sldId id="264" r:id="rId6"/>
    <p:sldId id="261" r:id="rId7"/>
    <p:sldId id="263" r:id="rId8"/>
    <p:sldId id="262"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314C"/>
    <a:srgbClr val="6F1F5A"/>
    <a:srgbClr val="06042A"/>
    <a:srgbClr val="550F3E"/>
    <a:srgbClr val="E5C9DB"/>
    <a:srgbClr val="F3C5D9"/>
    <a:srgbClr val="EDD2F2"/>
    <a:srgbClr val="760000"/>
    <a:srgbClr val="000026"/>
    <a:srgbClr val="E8CA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64" autoAdjust="0"/>
    <p:restoredTop sz="94660"/>
  </p:normalViewPr>
  <p:slideViewPr>
    <p:cSldViewPr snapToGrid="0">
      <p:cViewPr varScale="1">
        <p:scale>
          <a:sx n="87" d="100"/>
          <a:sy n="87" d="100"/>
        </p:scale>
        <p:origin x="398" y="4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2ED664-CF36-4CFF-A253-F8D1C8FBF371}" type="datetimeFigureOut">
              <a:rPr lang="en-IN" smtClean="0"/>
              <a:t>02-07-2025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838756-7870-4921-B8F1-7A235558357C}" type="slidenum">
              <a:rPr lang="en-IN" smtClean="0"/>
              <a:t>‹#›</a:t>
            </a:fld>
            <a:endParaRPr lang="en-IN"/>
          </a:p>
        </p:txBody>
      </p:sp>
    </p:spTree>
    <p:extLst>
      <p:ext uri="{BB962C8B-B14F-4D97-AF65-F5344CB8AC3E}">
        <p14:creationId xmlns:p14="http://schemas.microsoft.com/office/powerpoint/2010/main" val="90152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D6F1BB6-1FF7-4276-BAF0-B26CC5AAD77C}"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8AEEB-9BDD-4E21-83C4-5C2592C97B89}" type="slidenum">
              <a:rPr lang="en-IN" smtClean="0"/>
              <a:t>‹#›</a:t>
            </a:fld>
            <a:endParaRPr lang="en-IN"/>
          </a:p>
        </p:txBody>
      </p:sp>
    </p:spTree>
    <p:extLst>
      <p:ext uri="{BB962C8B-B14F-4D97-AF65-F5344CB8AC3E}">
        <p14:creationId xmlns:p14="http://schemas.microsoft.com/office/powerpoint/2010/main" val="42344700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6F1BB6-1FF7-4276-BAF0-B26CC5AAD77C}"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8AEEB-9BDD-4E21-83C4-5C2592C97B89}" type="slidenum">
              <a:rPr lang="en-IN" smtClean="0"/>
              <a:t>‹#›</a:t>
            </a:fld>
            <a:endParaRPr lang="en-IN"/>
          </a:p>
        </p:txBody>
      </p:sp>
    </p:spTree>
    <p:extLst>
      <p:ext uri="{BB962C8B-B14F-4D97-AF65-F5344CB8AC3E}">
        <p14:creationId xmlns:p14="http://schemas.microsoft.com/office/powerpoint/2010/main" val="370511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6F1BB6-1FF7-4276-BAF0-B26CC5AAD77C}"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8AEEB-9BDD-4E21-83C4-5C2592C97B89}" type="slidenum">
              <a:rPr lang="en-IN" smtClean="0"/>
              <a:t>‹#›</a:t>
            </a:fld>
            <a:endParaRPr lang="en-IN"/>
          </a:p>
        </p:txBody>
      </p:sp>
    </p:spTree>
    <p:extLst>
      <p:ext uri="{BB962C8B-B14F-4D97-AF65-F5344CB8AC3E}">
        <p14:creationId xmlns:p14="http://schemas.microsoft.com/office/powerpoint/2010/main" val="1835851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D6F1BB6-1FF7-4276-BAF0-B26CC5AAD77C}"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8AEEB-9BDD-4E21-83C4-5C2592C97B89}" type="slidenum">
              <a:rPr lang="en-IN" smtClean="0"/>
              <a:t>‹#›</a:t>
            </a:fld>
            <a:endParaRPr lang="en-IN"/>
          </a:p>
        </p:txBody>
      </p:sp>
    </p:spTree>
    <p:extLst>
      <p:ext uri="{BB962C8B-B14F-4D97-AF65-F5344CB8AC3E}">
        <p14:creationId xmlns:p14="http://schemas.microsoft.com/office/powerpoint/2010/main" val="1740642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D6F1BB6-1FF7-4276-BAF0-B26CC5AAD77C}" type="datetimeFigureOut">
              <a:rPr lang="en-IN" smtClean="0"/>
              <a:t>02-07-2025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5E8AEEB-9BDD-4E21-83C4-5C2592C97B89}" type="slidenum">
              <a:rPr lang="en-IN" smtClean="0"/>
              <a:t>‹#›</a:t>
            </a:fld>
            <a:endParaRPr lang="en-IN"/>
          </a:p>
        </p:txBody>
      </p:sp>
    </p:spTree>
    <p:extLst>
      <p:ext uri="{BB962C8B-B14F-4D97-AF65-F5344CB8AC3E}">
        <p14:creationId xmlns:p14="http://schemas.microsoft.com/office/powerpoint/2010/main" val="1955756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D6F1BB6-1FF7-4276-BAF0-B26CC5AAD77C}"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E8AEEB-9BDD-4E21-83C4-5C2592C97B89}" type="slidenum">
              <a:rPr lang="en-IN" smtClean="0"/>
              <a:t>‹#›</a:t>
            </a:fld>
            <a:endParaRPr lang="en-IN"/>
          </a:p>
        </p:txBody>
      </p:sp>
    </p:spTree>
    <p:extLst>
      <p:ext uri="{BB962C8B-B14F-4D97-AF65-F5344CB8AC3E}">
        <p14:creationId xmlns:p14="http://schemas.microsoft.com/office/powerpoint/2010/main" val="420722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D6F1BB6-1FF7-4276-BAF0-B26CC5AAD77C}" type="datetimeFigureOut">
              <a:rPr lang="en-IN" smtClean="0"/>
              <a:t>02-07-2025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5E8AEEB-9BDD-4E21-83C4-5C2592C97B89}" type="slidenum">
              <a:rPr lang="en-IN" smtClean="0"/>
              <a:t>‹#›</a:t>
            </a:fld>
            <a:endParaRPr lang="en-IN"/>
          </a:p>
        </p:txBody>
      </p:sp>
    </p:spTree>
    <p:extLst>
      <p:ext uri="{BB962C8B-B14F-4D97-AF65-F5344CB8AC3E}">
        <p14:creationId xmlns:p14="http://schemas.microsoft.com/office/powerpoint/2010/main" val="230014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D6F1BB6-1FF7-4276-BAF0-B26CC5AAD77C}" type="datetimeFigureOut">
              <a:rPr lang="en-IN" smtClean="0"/>
              <a:t>02-07-2025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5E8AEEB-9BDD-4E21-83C4-5C2592C97B89}" type="slidenum">
              <a:rPr lang="en-IN" smtClean="0"/>
              <a:t>‹#›</a:t>
            </a:fld>
            <a:endParaRPr lang="en-IN"/>
          </a:p>
        </p:txBody>
      </p:sp>
    </p:spTree>
    <p:extLst>
      <p:ext uri="{BB962C8B-B14F-4D97-AF65-F5344CB8AC3E}">
        <p14:creationId xmlns:p14="http://schemas.microsoft.com/office/powerpoint/2010/main" val="8632869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6F1BB6-1FF7-4276-BAF0-B26CC5AAD77C}" type="datetimeFigureOut">
              <a:rPr lang="en-IN" smtClean="0"/>
              <a:t>02-07-2025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5E8AEEB-9BDD-4E21-83C4-5C2592C97B89}" type="slidenum">
              <a:rPr lang="en-IN" smtClean="0"/>
              <a:t>‹#›</a:t>
            </a:fld>
            <a:endParaRPr lang="en-IN"/>
          </a:p>
        </p:txBody>
      </p:sp>
    </p:spTree>
    <p:extLst>
      <p:ext uri="{BB962C8B-B14F-4D97-AF65-F5344CB8AC3E}">
        <p14:creationId xmlns:p14="http://schemas.microsoft.com/office/powerpoint/2010/main" val="1803790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6F1BB6-1FF7-4276-BAF0-B26CC5AAD77C}"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E8AEEB-9BDD-4E21-83C4-5C2592C97B89}" type="slidenum">
              <a:rPr lang="en-IN" smtClean="0"/>
              <a:t>‹#›</a:t>
            </a:fld>
            <a:endParaRPr lang="en-IN"/>
          </a:p>
        </p:txBody>
      </p:sp>
    </p:spTree>
    <p:extLst>
      <p:ext uri="{BB962C8B-B14F-4D97-AF65-F5344CB8AC3E}">
        <p14:creationId xmlns:p14="http://schemas.microsoft.com/office/powerpoint/2010/main" val="1550900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D6F1BB6-1FF7-4276-BAF0-B26CC5AAD77C}" type="datetimeFigureOut">
              <a:rPr lang="en-IN" smtClean="0"/>
              <a:t>02-07-2025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5E8AEEB-9BDD-4E21-83C4-5C2592C97B89}" type="slidenum">
              <a:rPr lang="en-IN" smtClean="0"/>
              <a:t>‹#›</a:t>
            </a:fld>
            <a:endParaRPr lang="en-IN"/>
          </a:p>
        </p:txBody>
      </p:sp>
    </p:spTree>
    <p:extLst>
      <p:ext uri="{BB962C8B-B14F-4D97-AF65-F5344CB8AC3E}">
        <p14:creationId xmlns:p14="http://schemas.microsoft.com/office/powerpoint/2010/main" val="1077770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6F1BB6-1FF7-4276-BAF0-B26CC5AAD77C}" type="datetimeFigureOut">
              <a:rPr lang="en-IN" smtClean="0"/>
              <a:t>02-07-2025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E8AEEB-9BDD-4E21-83C4-5C2592C97B89}" type="slidenum">
              <a:rPr lang="en-IN" smtClean="0"/>
              <a:t>‹#›</a:t>
            </a:fld>
            <a:endParaRPr lang="en-IN"/>
          </a:p>
        </p:txBody>
      </p:sp>
    </p:spTree>
    <p:extLst>
      <p:ext uri="{BB962C8B-B14F-4D97-AF65-F5344CB8AC3E}">
        <p14:creationId xmlns:p14="http://schemas.microsoft.com/office/powerpoint/2010/main" val="12550943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070979" y="3019892"/>
            <a:ext cx="5943811" cy="830997"/>
          </a:xfrm>
          <a:prstGeom prst="rect">
            <a:avLst/>
          </a:prstGeom>
          <a:noFill/>
          <a:effectLst>
            <a:outerShdw blurRad="50800" dist="38100" dir="2700000" algn="tl" rotWithShape="0">
              <a:prstClr val="black">
                <a:alpha val="40000"/>
              </a:prstClr>
            </a:outerShdw>
          </a:effectLst>
        </p:spPr>
        <p:txBody>
          <a:bodyPr wrap="square" rtlCol="0">
            <a:spAutoFit/>
          </a:bodyPr>
          <a:lstStyle/>
          <a:p>
            <a:pPr algn="ctr"/>
            <a:r>
              <a:rPr lang="en-IN" sz="4800" dirty="0" smtClean="0">
                <a:solidFill>
                  <a:srgbClr val="06042A"/>
                </a:solidFill>
                <a:latin typeface="Times New Roman" panose="02020603050405020304" pitchFamily="18" charset="0"/>
                <a:cs typeface="Times New Roman" panose="02020603050405020304" pitchFamily="18" charset="0"/>
              </a:rPr>
              <a:t>Banking Business</a:t>
            </a:r>
            <a:endParaRPr lang="en-IN" sz="4800" dirty="0">
              <a:solidFill>
                <a:srgbClr val="06042A"/>
              </a:solidFill>
              <a:latin typeface="Times New Roman" panose="02020603050405020304" pitchFamily="18" charset="0"/>
              <a:cs typeface="Times New Roman" panose="02020603050405020304" pitchFamily="18" charset="0"/>
            </a:endParaRPr>
          </a:p>
        </p:txBody>
      </p:sp>
      <p:sp>
        <p:nvSpPr>
          <p:cNvPr id="9" name="TextBox 8"/>
          <p:cNvSpPr txBox="1"/>
          <p:nvPr/>
        </p:nvSpPr>
        <p:spPr>
          <a:xfrm flipH="1">
            <a:off x="7506586" y="1807534"/>
            <a:ext cx="4508204" cy="369332"/>
          </a:xfrm>
          <a:prstGeom prst="rect">
            <a:avLst/>
          </a:prstGeom>
          <a:noFill/>
        </p:spPr>
        <p:txBody>
          <a:bodyPr wrap="square" rtlCol="0">
            <a:spAutoFit/>
          </a:bodyPr>
          <a:lstStyle/>
          <a:p>
            <a:pPr algn="ctr"/>
            <a:r>
              <a:rPr lang="en-IN" dirty="0" smtClean="0">
                <a:solidFill>
                  <a:schemeClr val="bg1"/>
                </a:solidFill>
              </a:rPr>
              <a:t>(Call Centre Domain)</a:t>
            </a:r>
            <a:endParaRPr lang="en-IN" dirty="0">
              <a:solidFill>
                <a:schemeClr val="bg1"/>
              </a:solidFill>
            </a:endParaRPr>
          </a:p>
        </p:txBody>
      </p:sp>
      <p:sp>
        <p:nvSpPr>
          <p:cNvPr id="10" name="TextBox 9"/>
          <p:cNvSpPr txBox="1"/>
          <p:nvPr/>
        </p:nvSpPr>
        <p:spPr>
          <a:xfrm>
            <a:off x="9771321" y="3795823"/>
            <a:ext cx="45719" cy="369332"/>
          </a:xfrm>
          <a:prstGeom prst="rect">
            <a:avLst/>
          </a:prstGeom>
          <a:noFill/>
        </p:spPr>
        <p:txBody>
          <a:bodyPr wrap="square" rtlCol="0">
            <a:spAutoFit/>
          </a:bodyPr>
          <a:lstStyle/>
          <a:p>
            <a:endParaRPr lang="en-IN" dirty="0"/>
          </a:p>
        </p:txBody>
      </p:sp>
      <p:sp>
        <p:nvSpPr>
          <p:cNvPr id="11" name="TextBox 10"/>
          <p:cNvSpPr txBox="1"/>
          <p:nvPr/>
        </p:nvSpPr>
        <p:spPr>
          <a:xfrm>
            <a:off x="5531525" y="5426839"/>
            <a:ext cx="2902689" cy="2862322"/>
          </a:xfrm>
          <a:prstGeom prst="rect">
            <a:avLst/>
          </a:prstGeom>
          <a:noFill/>
        </p:spPr>
        <p:txBody>
          <a:bodyPr wrap="square" rtlCol="0">
            <a:spAutoFit/>
          </a:bodyPr>
          <a:lstStyle/>
          <a:p>
            <a:r>
              <a:rPr lang="en-US" dirty="0" smtClean="0">
                <a:solidFill>
                  <a:schemeClr val="bg1"/>
                </a:solidFill>
              </a:rPr>
              <a:t>I analyzed banking call center data to predict customer subscription to term deposits by exploring the dataset, applying preprocessing techniques, and evaluating multiple machine learning models to identify the most accurate predictor.</a:t>
            </a:r>
            <a:endParaRPr lang="en-IN" dirty="0">
              <a:solidFill>
                <a:schemeClr val="bg1"/>
              </a:solidFill>
              <a:latin typeface="Century" panose="020406040505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718" y="484080"/>
            <a:ext cx="6972300" cy="6230987"/>
          </a:xfrm>
          <a:prstGeom prst="rect">
            <a:avLst/>
          </a:prstGeom>
        </p:spPr>
      </p:pic>
      <p:sp>
        <p:nvSpPr>
          <p:cNvPr id="6" name="Rectangle 5"/>
          <p:cNvSpPr/>
          <p:nvPr/>
        </p:nvSpPr>
        <p:spPr>
          <a:xfrm>
            <a:off x="7296912" y="3756927"/>
            <a:ext cx="3978820" cy="369332"/>
          </a:xfrm>
          <a:prstGeom prst="rect">
            <a:avLst/>
          </a:prstGeom>
        </p:spPr>
        <p:txBody>
          <a:bodyPr wrap="square">
            <a:spAutoFit/>
          </a:bodyPr>
          <a:lstStyle/>
          <a:p>
            <a:r>
              <a:rPr lang="en-US" dirty="0">
                <a:solidFill>
                  <a:schemeClr val="accent1">
                    <a:lumMod val="50000"/>
                  </a:schemeClr>
                </a:solidFill>
              </a:rPr>
              <a:t>Banking Business (Call Centre Domain)</a:t>
            </a:r>
            <a:endParaRPr lang="en-IN" dirty="0">
              <a:solidFill>
                <a:schemeClr val="accent1">
                  <a:lumMod val="50000"/>
                </a:schemeClr>
              </a:solidFill>
            </a:endParaRPr>
          </a:p>
        </p:txBody>
      </p:sp>
      <p:sp>
        <p:nvSpPr>
          <p:cNvPr id="12" name="Rectangle 1"/>
          <p:cNvSpPr>
            <a:spLocks noChangeArrowheads="1"/>
          </p:cNvSpPr>
          <p:nvPr/>
        </p:nvSpPr>
        <p:spPr bwMode="auto">
          <a:xfrm>
            <a:off x="6784582" y="4082308"/>
            <a:ext cx="514951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1200" b="0" i="0" u="none" strike="noStrike" cap="none" normalizeH="0" baseline="0" dirty="0" smtClean="0">
                <a:ln>
                  <a:noFill/>
                </a:ln>
                <a:solidFill>
                  <a:srgbClr val="002060"/>
                </a:solidFill>
                <a:effectLst/>
                <a:latin typeface="Book Antiqua" panose="02040602050305030304" pitchFamily="18" charset="0"/>
              </a:rPr>
              <a:t>This project analyzes banking call center data to predict customer subscription to term deposits. We explored the dataset, applied preprocessing techniques, and evaluated multiple machine learning models to identify the most</a:t>
            </a:r>
            <a:r>
              <a:rPr kumimoji="0" lang="en-US" altLang="en-US" sz="1200" b="0" i="0" u="none" strike="noStrike" cap="none" normalizeH="0" dirty="0" smtClean="0">
                <a:ln>
                  <a:noFill/>
                </a:ln>
                <a:solidFill>
                  <a:srgbClr val="002060"/>
                </a:solidFill>
                <a:effectLst/>
                <a:latin typeface="Book Antiqua" panose="02040602050305030304" pitchFamily="18" charset="0"/>
              </a:rPr>
              <a:t> </a:t>
            </a:r>
            <a:r>
              <a:rPr lang="en-US" altLang="en-US" sz="1200" dirty="0">
                <a:solidFill>
                  <a:srgbClr val="002060"/>
                </a:solidFill>
                <a:latin typeface="Book Antiqua" panose="02040602050305030304" pitchFamily="18" charset="0"/>
              </a:rPr>
              <a:t>accurate predictor</a:t>
            </a:r>
            <a:endParaRPr kumimoji="0" lang="en-US" altLang="en-US" sz="1200" b="0" i="0" u="none" strike="noStrike" cap="none" normalizeH="0" baseline="0" dirty="0" smtClean="0">
              <a:ln>
                <a:noFill/>
              </a:ln>
              <a:solidFill>
                <a:srgbClr val="002060"/>
              </a:solidFill>
              <a:effectLst/>
              <a:latin typeface="Arial" panose="020B0604020202020204" pitchFamily="34" charset="0"/>
            </a:endParaRPr>
          </a:p>
        </p:txBody>
      </p:sp>
    </p:spTree>
    <p:extLst>
      <p:ext uri="{BB962C8B-B14F-4D97-AF65-F5344CB8AC3E}">
        <p14:creationId xmlns:p14="http://schemas.microsoft.com/office/powerpoint/2010/main" val="15436539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134" y="682096"/>
            <a:ext cx="3932237" cy="677007"/>
          </a:xfrm>
        </p:spPr>
        <p:txBody>
          <a:bodyPr/>
          <a:lstStyle/>
          <a:p>
            <a:r>
              <a:rPr lang="en-IN" dirty="0" smtClean="0">
                <a:solidFill>
                  <a:srgbClr val="14314C"/>
                </a:solidFill>
                <a:latin typeface="Bookman Old Style" panose="02050604050505020204" pitchFamily="18" charset="0"/>
              </a:rPr>
              <a:t>Dataset Overview</a:t>
            </a:r>
            <a:endParaRPr lang="en-IN" dirty="0">
              <a:solidFill>
                <a:srgbClr val="14314C"/>
              </a:solidFill>
              <a:latin typeface="Bookman Old Style" panose="02050604050505020204" pitchFamily="18" charset="0"/>
            </a:endParaRPr>
          </a:p>
        </p:txBody>
      </p:sp>
      <p:sp>
        <p:nvSpPr>
          <p:cNvPr id="10" name="TextBox 9"/>
          <p:cNvSpPr txBox="1"/>
          <p:nvPr/>
        </p:nvSpPr>
        <p:spPr>
          <a:xfrm>
            <a:off x="386983" y="7115504"/>
            <a:ext cx="6145823" cy="1077218"/>
          </a:xfrm>
          <a:prstGeom prst="rect">
            <a:avLst/>
          </a:prstGeom>
          <a:noFill/>
        </p:spPr>
        <p:txBody>
          <a:bodyPr wrap="square" rtlCol="0">
            <a:spAutoFit/>
          </a:bodyPr>
          <a:lstStyle/>
          <a:p>
            <a:r>
              <a:rPr lang="en-IN" sz="2800" dirty="0">
                <a:solidFill>
                  <a:schemeClr val="bg1"/>
                </a:solidFill>
                <a:latin typeface="Arial Black" panose="020B0A04020102020204" pitchFamily="34" charset="0"/>
              </a:rPr>
              <a:t>Data Overview</a:t>
            </a:r>
          </a:p>
          <a:p>
            <a:r>
              <a:rPr lang="en-IN" dirty="0"/>
              <a:t/>
            </a:r>
            <a:br>
              <a:rPr lang="en-IN" dirty="0"/>
            </a:br>
            <a:endParaRPr lang="en-IN" dirty="0"/>
          </a:p>
        </p:txBody>
      </p:sp>
      <p:sp>
        <p:nvSpPr>
          <p:cNvPr id="11" name="Rectangle 10"/>
          <p:cNvSpPr/>
          <p:nvPr/>
        </p:nvSpPr>
        <p:spPr>
          <a:xfrm>
            <a:off x="404566" y="2389928"/>
            <a:ext cx="6022732" cy="307777"/>
          </a:xfrm>
          <a:prstGeom prst="rect">
            <a:avLst/>
          </a:prstGeom>
        </p:spPr>
        <p:txBody>
          <a:bodyPr wrap="square">
            <a:spAutoFit/>
          </a:bodyPr>
          <a:lstStyle/>
          <a:p>
            <a:r>
              <a:rPr lang="en-IN" sz="1400" dirty="0">
                <a:solidFill>
                  <a:srgbClr val="6F1F5A"/>
                </a:solidFill>
                <a:latin typeface="Book Antiqua" panose="02040602050305030304" pitchFamily="18" charset="0"/>
              </a:rPr>
              <a:t>45,211 rows × </a:t>
            </a:r>
            <a:r>
              <a:rPr lang="en-IN" sz="1400" dirty="0" smtClean="0">
                <a:solidFill>
                  <a:srgbClr val="6F1F5A"/>
                </a:solidFill>
                <a:latin typeface="Book Antiqua" panose="02040602050305030304" pitchFamily="18" charset="0"/>
              </a:rPr>
              <a:t>17 Columns of </a:t>
            </a:r>
            <a:r>
              <a:rPr lang="en-US" sz="1400" dirty="0">
                <a:solidFill>
                  <a:srgbClr val="6F1F5A"/>
                </a:solidFill>
                <a:latin typeface="Book Antiqua" panose="02040602050305030304" pitchFamily="18" charset="0"/>
              </a:rPr>
              <a:t>Bank Marketing Call Centre Data</a:t>
            </a:r>
            <a:endParaRPr lang="en-IN" sz="1400" dirty="0">
              <a:solidFill>
                <a:srgbClr val="6F1F5A"/>
              </a:solidFill>
              <a:latin typeface="Book Antiqua" panose="02040602050305030304" pitchFamily="18" charset="0"/>
            </a:endParaRPr>
          </a:p>
        </p:txBody>
      </p:sp>
      <p:sp>
        <p:nvSpPr>
          <p:cNvPr id="14" name="Rectangle 13"/>
          <p:cNvSpPr/>
          <p:nvPr/>
        </p:nvSpPr>
        <p:spPr>
          <a:xfrm>
            <a:off x="386983" y="3182479"/>
            <a:ext cx="6128117" cy="584775"/>
          </a:xfrm>
          <a:prstGeom prst="rect">
            <a:avLst/>
          </a:prstGeom>
        </p:spPr>
        <p:txBody>
          <a:bodyPr wrap="square">
            <a:spAutoFit/>
          </a:bodyPr>
          <a:lstStyle/>
          <a:p>
            <a:r>
              <a:rPr lang="en-US" sz="1600" dirty="0">
                <a:solidFill>
                  <a:srgbClr val="6F1F5A"/>
                </a:solidFill>
                <a:latin typeface="Book Antiqua" panose="02040602050305030304" pitchFamily="18" charset="0"/>
              </a:rPr>
              <a:t>age, job, marital status, education, contact method, duration, campaign info, etc</a:t>
            </a:r>
            <a:r>
              <a:rPr lang="en-US" sz="1600" dirty="0">
                <a:solidFill>
                  <a:srgbClr val="6F1F5A"/>
                </a:solidFill>
              </a:rPr>
              <a:t>.</a:t>
            </a:r>
            <a:endParaRPr lang="en-IN" sz="1600" dirty="0">
              <a:solidFill>
                <a:srgbClr val="6F1F5A"/>
              </a:solidFill>
            </a:endParaRPr>
          </a:p>
        </p:txBody>
      </p:sp>
      <p:sp>
        <p:nvSpPr>
          <p:cNvPr id="15" name="TextBox 14"/>
          <p:cNvSpPr txBox="1"/>
          <p:nvPr/>
        </p:nvSpPr>
        <p:spPr>
          <a:xfrm flipH="1">
            <a:off x="747346" y="4344933"/>
            <a:ext cx="4535792" cy="646331"/>
          </a:xfrm>
          <a:prstGeom prst="rect">
            <a:avLst/>
          </a:prstGeom>
          <a:noFill/>
        </p:spPr>
        <p:txBody>
          <a:bodyPr wrap="square" rtlCol="0">
            <a:spAutoFit/>
          </a:bodyPr>
          <a:lstStyle/>
          <a:p>
            <a:r>
              <a:rPr lang="en-IN" dirty="0"/>
              <a:t/>
            </a:r>
            <a:br>
              <a:rPr lang="en-IN" dirty="0"/>
            </a:br>
            <a:endParaRPr lang="en-IN" dirty="0"/>
          </a:p>
        </p:txBody>
      </p:sp>
      <p:sp>
        <p:nvSpPr>
          <p:cNvPr id="18" name="TextBox 17"/>
          <p:cNvSpPr txBox="1"/>
          <p:nvPr/>
        </p:nvSpPr>
        <p:spPr>
          <a:xfrm>
            <a:off x="1601016" y="9994411"/>
            <a:ext cx="1858879" cy="458016"/>
          </a:xfrm>
          <a:prstGeom prst="rect">
            <a:avLst/>
          </a:prstGeom>
          <a:noFill/>
        </p:spPr>
        <p:txBody>
          <a:bodyPr wrap="square" rtlCol="0">
            <a:spAutoFit/>
          </a:bodyPr>
          <a:lstStyle/>
          <a:p>
            <a:endParaRPr lang="en-IN" dirty="0"/>
          </a:p>
        </p:txBody>
      </p:sp>
      <p:sp>
        <p:nvSpPr>
          <p:cNvPr id="19" name="Rectangle 3"/>
          <p:cNvSpPr>
            <a:spLocks noChangeArrowheads="1"/>
          </p:cNvSpPr>
          <p:nvPr/>
        </p:nvSpPr>
        <p:spPr bwMode="auto">
          <a:xfrm>
            <a:off x="509952" y="4332905"/>
            <a:ext cx="1111054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rgbClr val="550F3E"/>
                </a:solidFill>
                <a:effectLst/>
                <a:latin typeface="Book Antiqua" panose="02040602050305030304" pitchFamily="18" charset="0"/>
              </a:rPr>
              <a:t>y</a:t>
            </a:r>
            <a:r>
              <a:rPr kumimoji="0" lang="en-US" altLang="en-US" sz="1400" b="0" i="0" u="none" strike="noStrike" cap="none" normalizeH="0" baseline="0" dirty="0" smtClean="0">
                <a:ln>
                  <a:noFill/>
                </a:ln>
                <a:solidFill>
                  <a:srgbClr val="550F3E"/>
                </a:solidFill>
                <a:effectLst/>
                <a:latin typeface="Book Antiqua" panose="02040602050305030304" pitchFamily="18" charset="0"/>
              </a:rPr>
              <a:t> (subscribed: yes/no) </a:t>
            </a:r>
            <a:endParaRPr kumimoji="0" lang="en-US" altLang="en-US" sz="4000" b="0" i="0" u="none" strike="noStrike" cap="none" normalizeH="0" baseline="0" dirty="0" smtClean="0">
              <a:ln>
                <a:noFill/>
              </a:ln>
              <a:solidFill>
                <a:srgbClr val="550F3E"/>
              </a:solidFill>
              <a:effectLst/>
              <a:latin typeface="Book Antiqua" panose="02040602050305030304" pitchFamily="18" charset="0"/>
            </a:endParaRPr>
          </a:p>
        </p:txBody>
      </p:sp>
      <p:sp>
        <p:nvSpPr>
          <p:cNvPr id="5" name="Rounded Rectangle 4"/>
          <p:cNvSpPr/>
          <p:nvPr/>
        </p:nvSpPr>
        <p:spPr>
          <a:xfrm>
            <a:off x="509952" y="2023999"/>
            <a:ext cx="2637692" cy="369332"/>
          </a:xfrm>
          <a:prstGeom prst="roundRect">
            <a:avLst/>
          </a:prstGeom>
          <a:solidFill>
            <a:srgbClr val="E5C9DB"/>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accent1">
                    <a:lumMod val="50000"/>
                  </a:schemeClr>
                </a:solidFill>
                <a:latin typeface="Kanit"/>
              </a:rPr>
              <a:t>Dataset Size</a:t>
            </a:r>
            <a:endParaRPr lang="en-IN" sz="1400" dirty="0">
              <a:solidFill>
                <a:schemeClr val="accent1">
                  <a:lumMod val="50000"/>
                </a:schemeClr>
              </a:solidFill>
            </a:endParaRPr>
          </a:p>
        </p:txBody>
      </p:sp>
      <p:sp>
        <p:nvSpPr>
          <p:cNvPr id="17" name="Text Placeholder 16"/>
          <p:cNvSpPr>
            <a:spLocks noGrp="1"/>
          </p:cNvSpPr>
          <p:nvPr>
            <p:ph type="body" sz="half" idx="2"/>
          </p:nvPr>
        </p:nvSpPr>
        <p:spPr>
          <a:xfrm>
            <a:off x="509952" y="2830968"/>
            <a:ext cx="2566865" cy="340500"/>
          </a:xfrm>
          <a:prstGeom prst="roundRect">
            <a:avLst/>
          </a:prstGeom>
          <a:solidFill>
            <a:srgbClr val="E5C9DB"/>
          </a:solidFill>
          <a:ln>
            <a:noFill/>
          </a:ln>
          <a:effectLst/>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accent1">
                    <a:lumMod val="50000"/>
                  </a:schemeClr>
                </a:solidFill>
                <a:latin typeface="Kanit"/>
              </a:rPr>
              <a:t>Key Features</a:t>
            </a:r>
            <a:endParaRPr lang="en-IN" sz="1400" dirty="0">
              <a:solidFill>
                <a:schemeClr val="accent1">
                  <a:lumMod val="50000"/>
                </a:schemeClr>
              </a:solidFill>
            </a:endParaRPr>
          </a:p>
        </p:txBody>
      </p:sp>
      <p:sp>
        <p:nvSpPr>
          <p:cNvPr id="20" name="Text Placeholder 16"/>
          <p:cNvSpPr txBox="1">
            <a:spLocks/>
          </p:cNvSpPr>
          <p:nvPr/>
        </p:nvSpPr>
        <p:spPr>
          <a:xfrm>
            <a:off x="545365" y="3893088"/>
            <a:ext cx="2566865" cy="340500"/>
          </a:xfrm>
          <a:prstGeom prst="roundRect">
            <a:avLst/>
          </a:prstGeom>
          <a:solidFill>
            <a:srgbClr val="E5C9DB"/>
          </a:solidFill>
          <a:ln w="12700" cap="flat" cmpd="sng" algn="ctr">
            <a:noFill/>
            <a:prstDash val="solid"/>
            <a:miter lim="800000"/>
          </a:ln>
          <a:scene3d>
            <a:camera prst="orthographicFront">
              <a:rot lat="0" lon="0" rev="0"/>
            </a:camera>
            <a:lightRig rig="chilly" dir="t">
              <a:rot lat="0" lon="0" rev="18480000"/>
            </a:lightRig>
          </a:scene3d>
          <a:sp3d prstMaterial="clear">
            <a:bevelT h="63500"/>
          </a:sp3d>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lt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l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l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lt1"/>
                </a:solidFill>
                <a:latin typeface="+mn-lt"/>
                <a:ea typeface="+mn-ea"/>
                <a:cs typeface="+mn-cs"/>
              </a:defRPr>
            </a:lvl9pPr>
          </a:lstStyle>
          <a:p>
            <a:pPr algn="ctr"/>
            <a:r>
              <a:rPr lang="en-IN" dirty="0">
                <a:solidFill>
                  <a:schemeClr val="accent1">
                    <a:lumMod val="50000"/>
                  </a:schemeClr>
                </a:solidFill>
                <a:latin typeface="Baskerville Old Face" panose="02020602080505020303" pitchFamily="18" charset="0"/>
              </a:rPr>
              <a:t>Target Variable</a:t>
            </a:r>
          </a:p>
        </p:txBody>
      </p:sp>
      <p:pic>
        <p:nvPicPr>
          <p:cNvPr id="26" name="Content Placeholder 25"/>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89905" y="842348"/>
            <a:ext cx="5127382" cy="4680262"/>
          </a:xfrm>
        </p:spPr>
      </p:pic>
    </p:spTree>
    <p:extLst>
      <p:ext uri="{BB962C8B-B14F-4D97-AF65-F5344CB8AC3E}">
        <p14:creationId xmlns:p14="http://schemas.microsoft.com/office/powerpoint/2010/main" val="28688758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899" y="167053"/>
            <a:ext cx="4736305" cy="1097521"/>
          </a:xfrm>
        </p:spPr>
        <p:txBody>
          <a:bodyPr>
            <a:normAutofit/>
          </a:bodyPr>
          <a:lstStyle/>
          <a:p>
            <a:r>
              <a:rPr lang="en-IN" sz="3600" b="1" dirty="0">
                <a:solidFill>
                  <a:srgbClr val="6F1F5A"/>
                </a:solidFill>
                <a:latin typeface="Century" panose="02040604050505020304" pitchFamily="18" charset="0"/>
              </a:rPr>
              <a:t>Data </a:t>
            </a:r>
            <a:r>
              <a:rPr lang="en-IN" sz="3600" b="1" dirty="0" smtClean="0">
                <a:solidFill>
                  <a:srgbClr val="6F1F5A"/>
                </a:solidFill>
                <a:latin typeface="Century" panose="02040604050505020304" pitchFamily="18" charset="0"/>
              </a:rPr>
              <a:t>Pre-processing</a:t>
            </a:r>
            <a:endParaRPr lang="en-IN" sz="3600" b="1" dirty="0">
              <a:solidFill>
                <a:srgbClr val="6F1F5A"/>
              </a:solidFill>
              <a:latin typeface="Century" panose="02040604050505020304" pitchFamily="18" charset="0"/>
            </a:endParaRPr>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945922" y="1914480"/>
            <a:ext cx="4216034" cy="3044382"/>
          </a:xfrm>
        </p:spPr>
      </p:pic>
      <p:sp>
        <p:nvSpPr>
          <p:cNvPr id="4" name="Text Placeholder 3"/>
          <p:cNvSpPr>
            <a:spLocks noGrp="1"/>
          </p:cNvSpPr>
          <p:nvPr>
            <p:ph type="body" sz="half" idx="2"/>
          </p:nvPr>
        </p:nvSpPr>
        <p:spPr>
          <a:xfrm>
            <a:off x="422032" y="1723292"/>
            <a:ext cx="5987560" cy="4809393"/>
          </a:xfrm>
        </p:spPr>
        <p:txBody>
          <a:bodyPr>
            <a:normAutofit/>
          </a:bodyPr>
          <a:lstStyle/>
          <a:p>
            <a:r>
              <a:rPr lang="en-US" sz="1400" dirty="0" smtClean="0">
                <a:solidFill>
                  <a:srgbClr val="550F3E"/>
                </a:solidFill>
                <a:latin typeface="Georgia" panose="02040502050405020303" pitchFamily="18" charset="0"/>
              </a:rPr>
              <a:t>Clean </a:t>
            </a:r>
            <a:r>
              <a:rPr lang="en-US" sz="1400" dirty="0">
                <a:solidFill>
                  <a:srgbClr val="550F3E"/>
                </a:solidFill>
                <a:latin typeface="Georgia" panose="02040502050405020303" pitchFamily="18" charset="0"/>
              </a:rPr>
              <a:t>dataset ensured smoother model training without </a:t>
            </a:r>
            <a:r>
              <a:rPr lang="en-US" sz="1400" dirty="0" smtClean="0">
                <a:solidFill>
                  <a:srgbClr val="550F3E"/>
                </a:solidFill>
                <a:latin typeface="Georgia" panose="02040502050405020303" pitchFamily="18" charset="0"/>
              </a:rPr>
              <a:t>imputation</a:t>
            </a:r>
          </a:p>
          <a:p>
            <a:endParaRPr lang="en-US" sz="1400" dirty="0" smtClean="0">
              <a:solidFill>
                <a:srgbClr val="550F3E"/>
              </a:solidFill>
              <a:latin typeface="Georgia" panose="02040502050405020303" pitchFamily="18" charset="0"/>
            </a:endParaRPr>
          </a:p>
          <a:p>
            <a:r>
              <a:rPr lang="en-US" sz="1400" dirty="0" smtClean="0">
                <a:latin typeface="Georgia" panose="02040502050405020303" pitchFamily="18" charset="0"/>
              </a:rPr>
              <a:t>Converts </a:t>
            </a:r>
            <a:r>
              <a:rPr lang="en-US" sz="1400" dirty="0">
                <a:latin typeface="Georgia" panose="02040502050405020303" pitchFamily="18" charset="0"/>
              </a:rPr>
              <a:t>to numerical format required by ML </a:t>
            </a:r>
            <a:r>
              <a:rPr lang="en-US" sz="1400" dirty="0" smtClean="0">
                <a:latin typeface="Georgia" panose="02040502050405020303" pitchFamily="18" charset="0"/>
              </a:rPr>
              <a:t>models</a:t>
            </a:r>
          </a:p>
          <a:p>
            <a:endParaRPr lang="en-US" sz="1400" dirty="0" smtClean="0">
              <a:latin typeface="Georgia" panose="02040502050405020303" pitchFamily="18" charset="0"/>
            </a:endParaRPr>
          </a:p>
          <a:p>
            <a:r>
              <a:rPr lang="en-US" sz="1400" dirty="0" smtClean="0">
                <a:latin typeface="Georgia" panose="02040502050405020303" pitchFamily="18" charset="0"/>
              </a:rPr>
              <a:t>Prevents ordinal misinterpretation of categories (like `job`, `month`, `outcome`)</a:t>
            </a:r>
          </a:p>
          <a:p>
            <a:endParaRPr lang="en-US" sz="1400" dirty="0" smtClean="0">
              <a:latin typeface="Georgia" panose="02040502050405020303" pitchFamily="18" charset="0"/>
            </a:endParaRPr>
          </a:p>
          <a:p>
            <a:endParaRPr lang="en-US" sz="1400" dirty="0" smtClean="0">
              <a:latin typeface="Georgia" panose="02040502050405020303" pitchFamily="18" charset="0"/>
            </a:endParaRPr>
          </a:p>
          <a:p>
            <a:r>
              <a:rPr lang="en-US" sz="1400" dirty="0" smtClean="0">
                <a:latin typeface="Georgia" panose="02040502050405020303" pitchFamily="18" charset="0"/>
              </a:rPr>
              <a:t>Preserved </a:t>
            </a:r>
            <a:r>
              <a:rPr lang="en-US" sz="1400" dirty="0">
                <a:latin typeface="Georgia" panose="02040502050405020303" pitchFamily="18" charset="0"/>
              </a:rPr>
              <a:t>important business signals like high `balance` or `duration</a:t>
            </a:r>
            <a:r>
              <a:rPr lang="en-US" sz="1400" dirty="0" smtClean="0">
                <a:latin typeface="Georgia" panose="02040502050405020303" pitchFamily="18" charset="0"/>
              </a:rPr>
              <a:t>`</a:t>
            </a:r>
          </a:p>
          <a:p>
            <a:endParaRPr lang="en-US" sz="1400" dirty="0">
              <a:latin typeface="Georgia" panose="02040502050405020303" pitchFamily="18" charset="0"/>
            </a:endParaRPr>
          </a:p>
          <a:p>
            <a:r>
              <a:rPr lang="en-US" sz="1400" dirty="0" smtClean="0">
                <a:latin typeface="Georgia" panose="02040502050405020303" pitchFamily="18" charset="0"/>
              </a:rPr>
              <a:t>Normalized </a:t>
            </a:r>
            <a:r>
              <a:rPr lang="en-US" sz="1400" dirty="0">
                <a:latin typeface="Georgia" panose="02040502050405020303" pitchFamily="18" charset="0"/>
              </a:rPr>
              <a:t>value ranges to improve algorithm performance (especially for distance-based models</a:t>
            </a:r>
            <a:r>
              <a:rPr lang="en-US" dirty="0"/>
              <a:t>)</a:t>
            </a:r>
            <a:endParaRPr lang="en-IN" dirty="0"/>
          </a:p>
        </p:txBody>
      </p:sp>
      <p:sp>
        <p:nvSpPr>
          <p:cNvPr id="5" name="Rounded Rectangle 4"/>
          <p:cNvSpPr/>
          <p:nvPr/>
        </p:nvSpPr>
        <p:spPr>
          <a:xfrm>
            <a:off x="448409" y="1405625"/>
            <a:ext cx="1883752" cy="270863"/>
          </a:xfrm>
          <a:prstGeom prst="roundRect">
            <a:avLst/>
          </a:prstGeom>
          <a:solidFill>
            <a:srgbClr val="E5C9D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rgbClr val="6F1F5A"/>
                </a:solidFill>
                <a:latin typeface="Book Antiqua" panose="02040602050305030304" pitchFamily="18" charset="0"/>
              </a:rPr>
              <a:t>No missing values</a:t>
            </a:r>
          </a:p>
        </p:txBody>
      </p:sp>
      <p:sp>
        <p:nvSpPr>
          <p:cNvPr id="6" name="Rounded Rectangle 5"/>
          <p:cNvSpPr/>
          <p:nvPr/>
        </p:nvSpPr>
        <p:spPr>
          <a:xfrm>
            <a:off x="422031" y="1984547"/>
            <a:ext cx="4484077" cy="345296"/>
          </a:xfrm>
          <a:prstGeom prst="roundRect">
            <a:avLst/>
          </a:prstGeom>
          <a:solidFill>
            <a:srgbClr val="E5C9D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rgbClr val="550F3E"/>
                </a:solidFill>
                <a:latin typeface="Book Antiqua" panose="02040602050305030304" pitchFamily="18" charset="0"/>
              </a:rPr>
              <a:t>Label Encoding for binary categorical features (`yes`/`no`</a:t>
            </a:r>
            <a:r>
              <a:rPr lang="en-US" sz="1200" b="1" dirty="0">
                <a:solidFill>
                  <a:srgbClr val="550F3E"/>
                </a:solidFill>
                <a:latin typeface="Century" panose="02040604050505020304" pitchFamily="18" charset="0"/>
              </a:rPr>
              <a:t>)</a:t>
            </a:r>
          </a:p>
        </p:txBody>
      </p:sp>
      <p:sp>
        <p:nvSpPr>
          <p:cNvPr id="8" name="Rounded Rectangle 7"/>
          <p:cNvSpPr/>
          <p:nvPr/>
        </p:nvSpPr>
        <p:spPr>
          <a:xfrm>
            <a:off x="422032" y="2645974"/>
            <a:ext cx="4484077" cy="331601"/>
          </a:xfrm>
          <a:prstGeom prst="roundRect">
            <a:avLst/>
          </a:prstGeom>
          <a:solidFill>
            <a:srgbClr val="E5C9D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550F3E"/>
                </a:solidFill>
                <a:latin typeface="Book Antiqua" panose="02040602050305030304" pitchFamily="18" charset="0"/>
              </a:rPr>
              <a:t>One-Hot Encoding for multi-category columns </a:t>
            </a:r>
          </a:p>
        </p:txBody>
      </p:sp>
      <p:sp>
        <p:nvSpPr>
          <p:cNvPr id="13" name="Rounded Rectangle 12"/>
          <p:cNvSpPr/>
          <p:nvPr/>
        </p:nvSpPr>
        <p:spPr>
          <a:xfrm>
            <a:off x="422032" y="4409379"/>
            <a:ext cx="5740279" cy="336975"/>
          </a:xfrm>
          <a:prstGeom prst="roundRect">
            <a:avLst/>
          </a:prstGeom>
          <a:solidFill>
            <a:srgbClr val="E5C9D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rgbClr val="550F3E"/>
                </a:solidFill>
                <a:latin typeface="Book Antiqua" panose="02040602050305030304" pitchFamily="18" charset="0"/>
              </a:rPr>
              <a:t>Scaled numerical columns using StandardScaler </a:t>
            </a:r>
          </a:p>
        </p:txBody>
      </p:sp>
      <p:sp>
        <p:nvSpPr>
          <p:cNvPr id="14" name="Rounded Rectangle 13"/>
          <p:cNvSpPr/>
          <p:nvPr/>
        </p:nvSpPr>
        <p:spPr>
          <a:xfrm>
            <a:off x="422032" y="3530540"/>
            <a:ext cx="5740279" cy="562708"/>
          </a:xfrm>
          <a:prstGeom prst="roundRect">
            <a:avLst/>
          </a:prstGeom>
          <a:solidFill>
            <a:srgbClr val="E5C9DB"/>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eaLnBrk="0" fontAlgn="base" hangingPunct="0">
              <a:spcBef>
                <a:spcPct val="0"/>
              </a:spcBef>
              <a:spcAft>
                <a:spcPct val="0"/>
              </a:spcAft>
            </a:pPr>
            <a:r>
              <a:rPr lang="en-US" altLang="en-US" sz="1400" dirty="0">
                <a:solidFill>
                  <a:srgbClr val="6F1F5A"/>
                </a:solidFill>
                <a:latin typeface="Book Antiqua" panose="02040602050305030304" pitchFamily="18" charset="0"/>
              </a:rPr>
              <a:t>Outliers</a:t>
            </a:r>
            <a:r>
              <a:rPr lang="en-US" altLang="en-US" sz="1400" b="1" dirty="0">
                <a:solidFill>
                  <a:srgbClr val="6F1F5A"/>
                </a:solidFill>
                <a:latin typeface="Book Antiqua" panose="02040602050305030304" pitchFamily="18" charset="0"/>
              </a:rPr>
              <a:t> </a:t>
            </a:r>
            <a:r>
              <a:rPr lang="en-US" altLang="en-US" sz="1400" dirty="0">
                <a:solidFill>
                  <a:srgbClr val="6F1F5A"/>
                </a:solidFill>
                <a:latin typeface="Book Antiqua" panose="02040602050305030304" pitchFamily="18" charset="0"/>
              </a:rPr>
              <a:t>were visualized but not forcefully removed to preserve</a:t>
            </a:r>
          </a:p>
          <a:p>
            <a:pPr lvl="0" eaLnBrk="0" fontAlgn="base" hangingPunct="0">
              <a:spcBef>
                <a:spcPct val="0"/>
              </a:spcBef>
              <a:spcAft>
                <a:spcPct val="0"/>
              </a:spcAft>
            </a:pPr>
            <a:r>
              <a:rPr lang="en-US" altLang="en-US" sz="1400" dirty="0">
                <a:solidFill>
                  <a:srgbClr val="6F1F5A"/>
                </a:solidFill>
                <a:latin typeface="Book Antiqua" panose="02040602050305030304" pitchFamily="18" charset="0"/>
              </a:rPr>
              <a:t> important data </a:t>
            </a:r>
            <a:r>
              <a:rPr lang="en-US" altLang="en-US" sz="1400" dirty="0" smtClean="0">
                <a:solidFill>
                  <a:srgbClr val="6F1F5A"/>
                </a:solidFill>
                <a:latin typeface="Book Antiqua" panose="02040602050305030304" pitchFamily="18" charset="0"/>
              </a:rPr>
              <a:t>patterns</a:t>
            </a:r>
            <a:endParaRPr lang="en-US" altLang="en-US" sz="1400" b="1" dirty="0">
              <a:solidFill>
                <a:srgbClr val="6F1F5A"/>
              </a:solidFill>
              <a:latin typeface="Book Antiqua" panose="02040602050305030304" pitchFamily="18" charset="0"/>
            </a:endParaRPr>
          </a:p>
        </p:txBody>
      </p:sp>
    </p:spTree>
    <p:extLst>
      <p:ext uri="{BB962C8B-B14F-4D97-AF65-F5344CB8AC3E}">
        <p14:creationId xmlns:p14="http://schemas.microsoft.com/office/powerpoint/2010/main" val="166156021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59423" y="325316"/>
            <a:ext cx="7171636" cy="606176"/>
          </a:xfrm>
          <a:prstGeom prst="rect">
            <a:avLst/>
          </a:prstGeom>
        </p:spPr>
        <p:txBody>
          <a:bodyPr wrap="square">
            <a:spAutoFit/>
          </a:bodyPr>
          <a:lstStyle/>
          <a:p>
            <a:r>
              <a:rPr lang="en-IN" sz="3200" b="1" dirty="0">
                <a:solidFill>
                  <a:srgbClr val="660033"/>
                </a:solidFill>
                <a:latin typeface="Baskerville Old Face" panose="02020602080505020303" pitchFamily="18" charset="0"/>
              </a:rPr>
              <a:t>Exploratory Data Analysis (EDA)</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06709" y="1734391"/>
            <a:ext cx="3559735" cy="2831204"/>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423" y="1639475"/>
            <a:ext cx="3214705" cy="293663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03637" y="1639475"/>
            <a:ext cx="3385039" cy="2926120"/>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8" name="TextBox 7"/>
          <p:cNvSpPr txBox="1"/>
          <p:nvPr/>
        </p:nvSpPr>
        <p:spPr>
          <a:xfrm flipH="1">
            <a:off x="4495592" y="5562884"/>
            <a:ext cx="3536849" cy="954107"/>
          </a:xfrm>
          <a:prstGeom prst="rect">
            <a:avLst/>
          </a:prstGeom>
          <a:noFill/>
        </p:spPr>
        <p:txBody>
          <a:bodyPr wrap="square" rtlCol="0">
            <a:spAutoFit/>
          </a:bodyPr>
          <a:lstStyle/>
          <a:p>
            <a:r>
              <a:rPr lang="en-US" sz="1400" dirty="0">
                <a:solidFill>
                  <a:srgbClr val="D21083"/>
                </a:solidFill>
                <a:latin typeface="Book Antiqua" panose="02040602050305030304" pitchFamily="18" charset="0"/>
              </a:rPr>
              <a:t>The heatmap revealed relationships between numerical variables, helping guide feature selection and avoid multicollinearity</a:t>
            </a:r>
            <a:endParaRPr lang="en-IN" sz="1400" dirty="0">
              <a:solidFill>
                <a:srgbClr val="D21083"/>
              </a:solidFill>
              <a:latin typeface="Book Antiqua" panose="02040602050305030304" pitchFamily="18" charset="0"/>
            </a:endParaRPr>
          </a:p>
        </p:txBody>
      </p:sp>
      <p:sp>
        <p:nvSpPr>
          <p:cNvPr id="19" name="Rectangle 6"/>
          <p:cNvSpPr>
            <a:spLocks noChangeArrowheads="1"/>
          </p:cNvSpPr>
          <p:nvPr/>
        </p:nvSpPr>
        <p:spPr bwMode="auto">
          <a:xfrm rot="10800000" flipV="1">
            <a:off x="8792307" y="5562883"/>
            <a:ext cx="313604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400" dirty="0">
                <a:solidFill>
                  <a:srgbClr val="BB7F9E"/>
                </a:solidFill>
                <a:latin typeface="Book Antiqua" panose="02040602050305030304" pitchFamily="18" charset="0"/>
              </a:rPr>
              <a:t>Countplots showed how subscription rates (yes/no) vary across categorical features such as job, marital status, and education</a:t>
            </a:r>
            <a:r>
              <a:rPr lang="en-US" altLang="en-US" sz="1400" dirty="0" smtClean="0">
                <a:solidFill>
                  <a:srgbClr val="BB7F9E"/>
                </a:solidFill>
                <a:latin typeface="Book Antiqua" panose="02040602050305030304" pitchFamily="18" charset="0"/>
              </a:rPr>
              <a:t> </a:t>
            </a:r>
            <a:endParaRPr kumimoji="0" lang="en-US" altLang="en-US" sz="4000" b="0" i="0" u="none" strike="noStrike" cap="none" normalizeH="0" baseline="0" dirty="0" smtClean="0">
              <a:ln>
                <a:noFill/>
              </a:ln>
              <a:solidFill>
                <a:srgbClr val="BB7F9E"/>
              </a:solidFill>
              <a:effectLst/>
              <a:latin typeface="Book Antiqua" panose="02040602050305030304" pitchFamily="18" charset="0"/>
            </a:endParaRPr>
          </a:p>
        </p:txBody>
      </p:sp>
      <p:sp>
        <p:nvSpPr>
          <p:cNvPr id="22" name="TextBox 21"/>
          <p:cNvSpPr txBox="1"/>
          <p:nvPr/>
        </p:nvSpPr>
        <p:spPr>
          <a:xfrm>
            <a:off x="907044" y="5506638"/>
            <a:ext cx="2828682" cy="954107"/>
          </a:xfrm>
          <a:prstGeom prst="rect">
            <a:avLst/>
          </a:prstGeom>
          <a:noFill/>
        </p:spPr>
        <p:txBody>
          <a:bodyPr wrap="square" rtlCol="0">
            <a:spAutoFit/>
          </a:bodyPr>
          <a:lstStyle/>
          <a:p>
            <a:r>
              <a:rPr lang="en-IN" sz="1400" dirty="0" smtClean="0">
                <a:solidFill>
                  <a:srgbClr val="BB7F9E"/>
                </a:solidFill>
                <a:latin typeface="Book Antiqua" panose="02040602050305030304" pitchFamily="18" charset="0"/>
              </a:rPr>
              <a:t>Boxplots highlighted outliers in  features like balance duration and pdays helping data spread and skewness</a:t>
            </a:r>
            <a:endParaRPr lang="en-IN" sz="1400" dirty="0">
              <a:solidFill>
                <a:srgbClr val="BB7F9E"/>
              </a:solidFill>
              <a:latin typeface="Book Antiqua" panose="02040602050305030304" pitchFamily="18" charset="0"/>
            </a:endParaRPr>
          </a:p>
        </p:txBody>
      </p:sp>
      <p:sp>
        <p:nvSpPr>
          <p:cNvPr id="9" name="Rounded Rectangle 8"/>
          <p:cNvSpPr/>
          <p:nvPr/>
        </p:nvSpPr>
        <p:spPr>
          <a:xfrm>
            <a:off x="1420126" y="5087344"/>
            <a:ext cx="1858117" cy="362319"/>
          </a:xfrm>
          <a:prstGeom prst="roundRect">
            <a:avLst/>
          </a:prstGeom>
          <a:solidFill>
            <a:srgbClr val="F3C5D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F1F5A"/>
                </a:solidFill>
                <a:latin typeface="Book Antiqua" panose="02040602050305030304" pitchFamily="18" charset="0"/>
              </a:rPr>
              <a:t>Boxplots</a:t>
            </a:r>
          </a:p>
        </p:txBody>
      </p:sp>
      <p:sp>
        <p:nvSpPr>
          <p:cNvPr id="13" name="Rounded Rectangle 12"/>
          <p:cNvSpPr/>
          <p:nvPr/>
        </p:nvSpPr>
        <p:spPr>
          <a:xfrm>
            <a:off x="4827057" y="5087343"/>
            <a:ext cx="2232111" cy="362319"/>
          </a:xfrm>
          <a:prstGeom prst="roundRect">
            <a:avLst/>
          </a:prstGeom>
          <a:solidFill>
            <a:srgbClr val="F3C5D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6F1F5A"/>
                </a:solidFill>
                <a:latin typeface="Baskerville Old Face" panose="02020602080505020303" pitchFamily="18" charset="0"/>
              </a:rPr>
              <a:t>Correlation Heatmap</a:t>
            </a:r>
          </a:p>
        </p:txBody>
      </p:sp>
      <p:sp>
        <p:nvSpPr>
          <p:cNvPr id="14" name="Rounded Rectangle 13"/>
          <p:cNvSpPr/>
          <p:nvPr/>
        </p:nvSpPr>
        <p:spPr>
          <a:xfrm>
            <a:off x="9219248" y="5087342"/>
            <a:ext cx="2282165" cy="362319"/>
          </a:xfrm>
          <a:prstGeom prst="roundRect">
            <a:avLst/>
          </a:prstGeom>
          <a:solidFill>
            <a:srgbClr val="F3C5D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rgbClr val="A50021"/>
                </a:solidFill>
                <a:latin typeface="Book Antiqua" panose="02040602050305030304" pitchFamily="18" charset="0"/>
              </a:rPr>
              <a:t>Countplots</a:t>
            </a:r>
          </a:p>
        </p:txBody>
      </p:sp>
    </p:spTree>
    <p:extLst>
      <p:ext uri="{BB962C8B-B14F-4D97-AF65-F5344CB8AC3E}">
        <p14:creationId xmlns:p14="http://schemas.microsoft.com/office/powerpoint/2010/main" val="2234226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541655" y="193541"/>
            <a:ext cx="5794130" cy="523220"/>
          </a:xfrm>
          <a:prstGeom prst="rect">
            <a:avLst/>
          </a:prstGeom>
        </p:spPr>
        <p:txBody>
          <a:bodyPr wrap="square">
            <a:spAutoFit/>
          </a:bodyPr>
          <a:lstStyle/>
          <a:p>
            <a:r>
              <a:rPr lang="en-IN" sz="2800" dirty="0">
                <a:solidFill>
                  <a:srgbClr val="550F3E"/>
                </a:solidFill>
                <a:latin typeface="Baskerville Old Face" panose="02020602080505020303" pitchFamily="18" charset="0"/>
              </a:rPr>
              <a:t>Model Training and Evaluation</a:t>
            </a:r>
          </a:p>
        </p:txBody>
      </p:sp>
      <p:cxnSp>
        <p:nvCxnSpPr>
          <p:cNvPr id="4" name="Straight Connector 3"/>
          <p:cNvCxnSpPr/>
          <p:nvPr/>
        </p:nvCxnSpPr>
        <p:spPr>
          <a:xfrm>
            <a:off x="963984" y="3679602"/>
            <a:ext cx="3597632" cy="21900"/>
          </a:xfrm>
          <a:prstGeom prst="line">
            <a:avLst/>
          </a:prstGeom>
          <a:ln>
            <a:solidFill>
              <a:srgbClr val="760000"/>
            </a:solidFill>
          </a:ln>
        </p:spPr>
        <p:style>
          <a:lnRef idx="1">
            <a:schemeClr val="accent1"/>
          </a:lnRef>
          <a:fillRef idx="0">
            <a:schemeClr val="accent1"/>
          </a:fillRef>
          <a:effectRef idx="0">
            <a:schemeClr val="accent1"/>
          </a:effectRef>
          <a:fontRef idx="minor">
            <a:schemeClr val="tx1"/>
          </a:fontRef>
        </p:style>
      </p:cxnSp>
      <p:sp>
        <p:nvSpPr>
          <p:cNvPr id="11" name="Rounded Rectangle 10"/>
          <p:cNvSpPr/>
          <p:nvPr/>
        </p:nvSpPr>
        <p:spPr>
          <a:xfrm>
            <a:off x="2441767" y="3449701"/>
            <a:ext cx="374581" cy="400050"/>
          </a:xfrm>
          <a:prstGeom prst="roundRect">
            <a:avLst/>
          </a:prstGeom>
          <a:solidFill>
            <a:srgbClr val="550F3E"/>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8CADF"/>
              </a:solidFill>
            </a:endParaRPr>
          </a:p>
        </p:txBody>
      </p:sp>
      <p:sp>
        <p:nvSpPr>
          <p:cNvPr id="15" name="Rectangle 14"/>
          <p:cNvSpPr/>
          <p:nvPr/>
        </p:nvSpPr>
        <p:spPr>
          <a:xfrm>
            <a:off x="1790329" y="1877444"/>
            <a:ext cx="1678665" cy="369332"/>
          </a:xfrm>
          <a:prstGeom prst="rect">
            <a:avLst/>
          </a:prstGeom>
        </p:spPr>
        <p:txBody>
          <a:bodyPr wrap="square">
            <a:spAutoFit/>
          </a:bodyPr>
          <a:lstStyle/>
          <a:p>
            <a:r>
              <a:rPr lang="en-IN" b="1" dirty="0">
                <a:solidFill>
                  <a:srgbClr val="760000"/>
                </a:solidFill>
                <a:latin typeface="Book Antiqua" panose="02040602050305030304" pitchFamily="18" charset="0"/>
              </a:rPr>
              <a:t>Data Splitting</a:t>
            </a:r>
          </a:p>
        </p:txBody>
      </p:sp>
      <p:sp>
        <p:nvSpPr>
          <p:cNvPr id="16" name="Rectangle 15"/>
          <p:cNvSpPr/>
          <p:nvPr/>
        </p:nvSpPr>
        <p:spPr>
          <a:xfrm>
            <a:off x="1190097" y="2246776"/>
            <a:ext cx="2907792" cy="461665"/>
          </a:xfrm>
          <a:prstGeom prst="rect">
            <a:avLst/>
          </a:prstGeom>
        </p:spPr>
        <p:txBody>
          <a:bodyPr wrap="square">
            <a:spAutoFit/>
          </a:bodyPr>
          <a:lstStyle/>
          <a:p>
            <a:pPr marL="171450" indent="-171450">
              <a:buFont typeface="Wingdings" panose="05000000000000000000" pitchFamily="2" charset="2"/>
              <a:buChar char="q"/>
            </a:pPr>
            <a:r>
              <a:rPr lang="en-US" sz="1200" dirty="0">
                <a:latin typeface="Perpetua" panose="02020502060401020303" pitchFamily="18" charset="0"/>
              </a:rPr>
              <a:t>Dataset was split into </a:t>
            </a:r>
            <a:r>
              <a:rPr lang="en-US" sz="1200" b="1" dirty="0">
                <a:latin typeface="Perpetua" panose="02020502060401020303" pitchFamily="18" charset="0"/>
              </a:rPr>
              <a:t>80% training</a:t>
            </a:r>
            <a:r>
              <a:rPr lang="en-US" sz="1200" dirty="0">
                <a:latin typeface="Perpetua" panose="02020502060401020303" pitchFamily="18" charset="0"/>
              </a:rPr>
              <a:t> and </a:t>
            </a:r>
            <a:r>
              <a:rPr lang="en-US" sz="1200" b="1" dirty="0">
                <a:latin typeface="Perpetua" panose="02020502060401020303" pitchFamily="18" charset="0"/>
              </a:rPr>
              <a:t>20% testing</a:t>
            </a:r>
            <a:r>
              <a:rPr lang="en-US" sz="1200" dirty="0">
                <a:latin typeface="Perpetua" panose="02020502060401020303" pitchFamily="18" charset="0"/>
              </a:rPr>
              <a:t> for model evaluation</a:t>
            </a:r>
            <a:endParaRPr lang="en-IN" sz="1200" dirty="0">
              <a:latin typeface="Perpetua" panose="02020502060401020303" pitchFamily="18" charset="0"/>
            </a:endParaRPr>
          </a:p>
        </p:txBody>
      </p:sp>
      <p:sp>
        <p:nvSpPr>
          <p:cNvPr id="17" name="Rectangle 16"/>
          <p:cNvSpPr/>
          <p:nvPr/>
        </p:nvSpPr>
        <p:spPr>
          <a:xfrm>
            <a:off x="1192724" y="2702738"/>
            <a:ext cx="2954275" cy="461665"/>
          </a:xfrm>
          <a:prstGeom prst="rect">
            <a:avLst/>
          </a:prstGeom>
        </p:spPr>
        <p:txBody>
          <a:bodyPr wrap="square">
            <a:spAutoFit/>
          </a:bodyPr>
          <a:lstStyle/>
          <a:p>
            <a:pPr marL="171450" indent="-171450">
              <a:buFont typeface="Wingdings" panose="05000000000000000000" pitchFamily="2" charset="2"/>
              <a:buChar char="q"/>
            </a:pPr>
            <a:r>
              <a:rPr lang="en-US" sz="1200" dirty="0">
                <a:latin typeface="Perpetua" panose="02020502060401020303" pitchFamily="18" charset="0"/>
              </a:rPr>
              <a:t>SMOTE was applied </a:t>
            </a:r>
            <a:r>
              <a:rPr lang="en-US" sz="1200" b="1" dirty="0">
                <a:latin typeface="Perpetua" panose="02020502060401020303" pitchFamily="18" charset="0"/>
              </a:rPr>
              <a:t>only on the training set</a:t>
            </a:r>
            <a:r>
              <a:rPr lang="en-US" sz="1200" dirty="0">
                <a:latin typeface="Perpetua" panose="02020502060401020303" pitchFamily="18" charset="0"/>
              </a:rPr>
              <a:t> to avoid data leakage</a:t>
            </a:r>
            <a:r>
              <a:rPr lang="en-US" sz="1200" dirty="0"/>
              <a:t>.</a:t>
            </a:r>
          </a:p>
        </p:txBody>
      </p:sp>
      <p:sp>
        <p:nvSpPr>
          <p:cNvPr id="18" name="Rectangle 17"/>
          <p:cNvSpPr/>
          <p:nvPr/>
        </p:nvSpPr>
        <p:spPr>
          <a:xfrm>
            <a:off x="8397166" y="3886927"/>
            <a:ext cx="2130711" cy="338554"/>
          </a:xfrm>
          <a:prstGeom prst="rect">
            <a:avLst/>
          </a:prstGeom>
        </p:spPr>
        <p:txBody>
          <a:bodyPr wrap="none">
            <a:spAutoFit/>
          </a:bodyPr>
          <a:lstStyle/>
          <a:p>
            <a:r>
              <a:rPr lang="en-IN" sz="1600" b="1" dirty="0">
                <a:solidFill>
                  <a:srgbClr val="760000"/>
                </a:solidFill>
                <a:latin typeface="Book Antiqua" panose="02040602050305030304" pitchFamily="18" charset="0"/>
              </a:rPr>
              <a:t>Performance Metrics</a:t>
            </a:r>
          </a:p>
        </p:txBody>
      </p:sp>
      <p:sp>
        <p:nvSpPr>
          <p:cNvPr id="22" name="Rectangle 21"/>
          <p:cNvSpPr/>
          <p:nvPr/>
        </p:nvSpPr>
        <p:spPr>
          <a:xfrm>
            <a:off x="7302471" y="4224683"/>
            <a:ext cx="2033314" cy="307777"/>
          </a:xfrm>
          <a:prstGeom prst="rect">
            <a:avLst/>
          </a:prstGeom>
        </p:spPr>
        <p:txBody>
          <a:bodyPr wrap="none">
            <a:spAutoFit/>
          </a:bodyPr>
          <a:lstStyle/>
          <a:p>
            <a:pPr marL="285750" indent="-285750">
              <a:buFont typeface="Wingdings" panose="05000000000000000000" pitchFamily="2" charset="2"/>
              <a:buChar char="q"/>
            </a:pPr>
            <a:r>
              <a:rPr lang="en-IN" sz="1400" dirty="0">
                <a:latin typeface="Perpetua" panose="02020502060401020303" pitchFamily="18" charset="0"/>
              </a:rPr>
              <a:t>Evaluated models using:</a:t>
            </a:r>
          </a:p>
        </p:txBody>
      </p:sp>
      <p:sp>
        <p:nvSpPr>
          <p:cNvPr id="23" name="Rectangle 22"/>
          <p:cNvSpPr/>
          <p:nvPr/>
        </p:nvSpPr>
        <p:spPr>
          <a:xfrm>
            <a:off x="7231507" y="4472616"/>
            <a:ext cx="3617248" cy="276999"/>
          </a:xfrm>
          <a:prstGeom prst="rect">
            <a:avLst/>
          </a:prstGeom>
        </p:spPr>
        <p:txBody>
          <a:bodyPr wrap="square">
            <a:spAutoFit/>
          </a:bodyPr>
          <a:lstStyle/>
          <a:p>
            <a:r>
              <a:rPr lang="en-IN" sz="1200" b="1" dirty="0">
                <a:latin typeface="Perpetua" panose="02020502060401020303" pitchFamily="18" charset="0"/>
              </a:rPr>
              <a:t>Accuracy</a:t>
            </a:r>
            <a:r>
              <a:rPr lang="en-IN" sz="1200" dirty="0">
                <a:latin typeface="Perpetua" panose="02020502060401020303" pitchFamily="18" charset="0"/>
              </a:rPr>
              <a:t> for overall performance</a:t>
            </a:r>
          </a:p>
        </p:txBody>
      </p:sp>
      <p:sp>
        <p:nvSpPr>
          <p:cNvPr id="24" name="Rectangle 2"/>
          <p:cNvSpPr>
            <a:spLocks noChangeArrowheads="1"/>
          </p:cNvSpPr>
          <p:nvPr/>
        </p:nvSpPr>
        <p:spPr bwMode="auto">
          <a:xfrm rot="10800000" flipV="1">
            <a:off x="7231507" y="4677880"/>
            <a:ext cx="4208556" cy="4462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smtClean="0">
                <a:ln>
                  <a:noFill/>
                </a:ln>
                <a:solidFill>
                  <a:schemeClr val="tx1"/>
                </a:solidFill>
                <a:effectLst/>
                <a:latin typeface="Perpetua" panose="02020502060401020303" pitchFamily="18" charset="0"/>
              </a:rPr>
              <a:t>Recall</a:t>
            </a:r>
            <a:r>
              <a:rPr kumimoji="0" lang="en-US" altLang="en-US" sz="1200" b="0" i="0" u="none" strike="noStrike" cap="none" normalizeH="0" baseline="0" dirty="0" smtClean="0">
                <a:ln>
                  <a:noFill/>
                </a:ln>
                <a:solidFill>
                  <a:schemeClr val="tx1"/>
                </a:solidFill>
                <a:effectLst/>
                <a:latin typeface="Perpetua" panose="02020502060401020303" pitchFamily="18" charset="0"/>
              </a:rPr>
              <a:t> to measure ability to detect “yes” subscriptions (minority class)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smtClean="0">
              <a:ln>
                <a:noFill/>
              </a:ln>
              <a:solidFill>
                <a:schemeClr val="tx1"/>
              </a:solidFill>
              <a:effectLst/>
              <a:latin typeface="Perpetua" panose="02020502060401020303" pitchFamily="18" charset="0"/>
            </a:endParaRPr>
          </a:p>
        </p:txBody>
      </p:sp>
      <p:sp>
        <p:nvSpPr>
          <p:cNvPr id="25" name="Rectangle 24"/>
          <p:cNvSpPr/>
          <p:nvPr/>
        </p:nvSpPr>
        <p:spPr>
          <a:xfrm>
            <a:off x="7231507" y="4865970"/>
            <a:ext cx="4110570" cy="276999"/>
          </a:xfrm>
          <a:prstGeom prst="rect">
            <a:avLst/>
          </a:prstGeom>
        </p:spPr>
        <p:txBody>
          <a:bodyPr wrap="square">
            <a:spAutoFit/>
          </a:bodyPr>
          <a:lstStyle/>
          <a:p>
            <a:r>
              <a:rPr lang="en-US" sz="1200" b="1" dirty="0">
                <a:latin typeface="Perpetua" panose="02020502060401020303" pitchFamily="18" charset="0"/>
              </a:rPr>
              <a:t>Precision &amp; F1-score</a:t>
            </a:r>
            <a:r>
              <a:rPr lang="en-US" sz="1200" dirty="0">
                <a:latin typeface="Perpetua" panose="02020502060401020303" pitchFamily="18" charset="0"/>
              </a:rPr>
              <a:t> to balance false positives and false negatives</a:t>
            </a:r>
            <a:endParaRPr lang="en-IN" sz="1200" dirty="0">
              <a:latin typeface="Perpetua" panose="02020502060401020303" pitchFamily="18" charset="0"/>
            </a:endParaRPr>
          </a:p>
        </p:txBody>
      </p:sp>
      <p:sp>
        <p:nvSpPr>
          <p:cNvPr id="26" name="Rectangle 25"/>
          <p:cNvSpPr/>
          <p:nvPr/>
        </p:nvSpPr>
        <p:spPr>
          <a:xfrm>
            <a:off x="7231507" y="5076331"/>
            <a:ext cx="4379027" cy="307777"/>
          </a:xfrm>
          <a:prstGeom prst="rect">
            <a:avLst/>
          </a:prstGeom>
        </p:spPr>
        <p:txBody>
          <a:bodyPr wrap="square">
            <a:spAutoFit/>
          </a:bodyPr>
          <a:lstStyle/>
          <a:p>
            <a:r>
              <a:rPr lang="en-US" sz="1200" dirty="0">
                <a:latin typeface="Perpetua" panose="02020502060401020303" pitchFamily="18" charset="0"/>
              </a:rPr>
              <a:t>Confusion matrix and classification report were used for detailed analysis</a:t>
            </a:r>
            <a:r>
              <a:rPr lang="en-US" sz="1400" dirty="0">
                <a:latin typeface="Perpetua" panose="02020502060401020303" pitchFamily="18" charset="0"/>
              </a:rPr>
              <a:t>.</a:t>
            </a:r>
          </a:p>
        </p:txBody>
      </p:sp>
      <p:sp>
        <p:nvSpPr>
          <p:cNvPr id="27" name="Rectangle 26"/>
          <p:cNvSpPr/>
          <p:nvPr/>
        </p:nvSpPr>
        <p:spPr>
          <a:xfrm>
            <a:off x="5675137" y="1778478"/>
            <a:ext cx="2470548" cy="338554"/>
          </a:xfrm>
          <a:prstGeom prst="rect">
            <a:avLst/>
          </a:prstGeom>
        </p:spPr>
        <p:txBody>
          <a:bodyPr wrap="none">
            <a:spAutoFit/>
          </a:bodyPr>
          <a:lstStyle/>
          <a:p>
            <a:r>
              <a:rPr lang="en-IN" sz="1600" b="1" dirty="0" smtClean="0">
                <a:solidFill>
                  <a:srgbClr val="760000"/>
                </a:solidFill>
                <a:latin typeface="Book Antiqua" panose="02040602050305030304" pitchFamily="18" charset="0"/>
              </a:rPr>
              <a:t>Hyperparameter </a:t>
            </a:r>
            <a:r>
              <a:rPr lang="en-IN" sz="1600" b="1" dirty="0">
                <a:solidFill>
                  <a:srgbClr val="760000"/>
                </a:solidFill>
                <a:latin typeface="Book Antiqua" panose="02040602050305030304" pitchFamily="18" charset="0"/>
              </a:rPr>
              <a:t>Tuning</a:t>
            </a:r>
          </a:p>
        </p:txBody>
      </p:sp>
      <p:sp>
        <p:nvSpPr>
          <p:cNvPr id="28" name="Rectangle 27"/>
          <p:cNvSpPr/>
          <p:nvPr/>
        </p:nvSpPr>
        <p:spPr>
          <a:xfrm>
            <a:off x="4698121" y="2055477"/>
            <a:ext cx="4764401" cy="369332"/>
          </a:xfrm>
          <a:prstGeom prst="rect">
            <a:avLst/>
          </a:prstGeom>
        </p:spPr>
        <p:txBody>
          <a:bodyPr wrap="square">
            <a:spAutoFit/>
          </a:bodyPr>
          <a:lstStyle/>
          <a:p>
            <a:pPr marL="285750" indent="-285750">
              <a:buFont typeface="Wingdings" panose="05000000000000000000" pitchFamily="2" charset="2"/>
              <a:buChar char="q"/>
            </a:pPr>
            <a:r>
              <a:rPr lang="en-US" sz="1400" dirty="0">
                <a:latin typeface="Perpetua" panose="02020502060401020303" pitchFamily="18" charset="0"/>
              </a:rPr>
              <a:t>Applied </a:t>
            </a:r>
            <a:r>
              <a:rPr lang="en-US" sz="1400" b="1" dirty="0">
                <a:latin typeface="Perpetua" panose="02020502060401020303" pitchFamily="18" charset="0"/>
              </a:rPr>
              <a:t>GridSearchCV</a:t>
            </a:r>
            <a:r>
              <a:rPr lang="en-US" sz="1400" dirty="0">
                <a:latin typeface="Perpetua" panose="02020502060401020303" pitchFamily="18" charset="0"/>
              </a:rPr>
              <a:t> to </a:t>
            </a:r>
            <a:r>
              <a:rPr lang="en-US" sz="1400" dirty="0" smtClean="0">
                <a:latin typeface="Perpetua" panose="02020502060401020303" pitchFamily="18" charset="0"/>
              </a:rPr>
              <a:t>optimize Random Forest </a:t>
            </a:r>
            <a:r>
              <a:rPr lang="en-US" sz="1400" dirty="0">
                <a:latin typeface="Perpetua" panose="02020502060401020303" pitchFamily="18" charset="0"/>
              </a:rPr>
              <a:t>parameters</a:t>
            </a:r>
            <a:r>
              <a:rPr lang="en-US" dirty="0">
                <a:latin typeface="Perpetua" panose="02020502060401020303" pitchFamily="18" charset="0"/>
              </a:rPr>
              <a:t>:</a:t>
            </a:r>
            <a:endParaRPr lang="en-IN" dirty="0">
              <a:latin typeface="Perpetua" panose="02020502060401020303" pitchFamily="18" charset="0"/>
            </a:endParaRPr>
          </a:p>
        </p:txBody>
      </p:sp>
      <p:sp>
        <p:nvSpPr>
          <p:cNvPr id="29" name="Rectangle 3"/>
          <p:cNvSpPr>
            <a:spLocks noChangeArrowheads="1"/>
          </p:cNvSpPr>
          <p:nvPr/>
        </p:nvSpPr>
        <p:spPr bwMode="auto">
          <a:xfrm>
            <a:off x="4698121" y="2284394"/>
            <a:ext cx="339383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smtClean="0">
                <a:ln>
                  <a:noFill/>
                </a:ln>
                <a:solidFill>
                  <a:schemeClr val="tx1"/>
                </a:solidFill>
                <a:effectLst/>
                <a:latin typeface="Perpetua" panose="02020502060401020303" pitchFamily="18" charset="0"/>
              </a:rPr>
              <a:t>n_estimators</a:t>
            </a:r>
            <a:r>
              <a:rPr kumimoji="0" lang="en-US" altLang="en-US" sz="1100" b="0" i="0" u="none" strike="noStrike" cap="none" normalizeH="0" baseline="0" dirty="0" smtClean="0">
                <a:ln>
                  <a:noFill/>
                </a:ln>
                <a:solidFill>
                  <a:schemeClr val="tx1"/>
                </a:solidFill>
                <a:effectLst/>
                <a:latin typeface="Perpetua" panose="02020502060401020303" pitchFamily="18" charset="0"/>
              </a:rPr>
              <a:t>, </a:t>
            </a:r>
            <a:r>
              <a:rPr kumimoji="0" lang="en-US" altLang="en-US" sz="1400" b="0" i="0" u="none" strike="noStrike" cap="none" normalizeH="0" baseline="0" dirty="0" smtClean="0">
                <a:ln>
                  <a:noFill/>
                </a:ln>
                <a:solidFill>
                  <a:schemeClr val="tx1"/>
                </a:solidFill>
                <a:effectLst/>
                <a:latin typeface="Perpetua" panose="02020502060401020303" pitchFamily="18" charset="0"/>
              </a:rPr>
              <a:t>max_depth</a:t>
            </a:r>
            <a:r>
              <a:rPr kumimoji="0" lang="en-US" altLang="en-US" sz="1100" b="0" i="0" u="none" strike="noStrike" cap="none" normalizeH="0" baseline="0" dirty="0" smtClean="0">
                <a:ln>
                  <a:noFill/>
                </a:ln>
                <a:solidFill>
                  <a:schemeClr val="tx1"/>
                </a:solidFill>
                <a:effectLst/>
                <a:latin typeface="Perpetua" panose="02020502060401020303" pitchFamily="18" charset="0"/>
              </a:rPr>
              <a:t>, </a:t>
            </a:r>
            <a:r>
              <a:rPr kumimoji="0" lang="en-US" altLang="en-US" sz="1400" b="0" i="0" u="none" strike="noStrike" cap="none" normalizeH="0" baseline="0" dirty="0" smtClean="0">
                <a:ln>
                  <a:noFill/>
                </a:ln>
                <a:solidFill>
                  <a:schemeClr val="tx1"/>
                </a:solidFill>
                <a:effectLst/>
                <a:latin typeface="Perpetua" panose="02020502060401020303" pitchFamily="18" charset="0"/>
              </a:rPr>
              <a:t>min_samples_split</a:t>
            </a:r>
            <a:r>
              <a:rPr kumimoji="0" lang="en-US" altLang="en-US" sz="1100" b="0" i="0" u="none" strike="noStrike" cap="none" normalizeH="0" baseline="0" dirty="0" smtClean="0">
                <a:ln>
                  <a:noFill/>
                </a:ln>
                <a:solidFill>
                  <a:schemeClr val="tx1"/>
                </a:solidFill>
                <a:effectLst/>
                <a:latin typeface="Perpetua" panose="02020502060401020303" pitchFamily="18" charset="0"/>
              </a:rPr>
              <a:t> </a:t>
            </a:r>
            <a:endParaRPr kumimoji="0" lang="en-US" altLang="en-US" sz="3200" b="0" i="0" u="none" strike="noStrike" cap="none" normalizeH="0" baseline="0" dirty="0" smtClean="0">
              <a:ln>
                <a:noFill/>
              </a:ln>
              <a:solidFill>
                <a:schemeClr val="tx1"/>
              </a:solidFill>
              <a:effectLst/>
              <a:latin typeface="Perpetua" panose="02020502060401020303" pitchFamily="18" charset="0"/>
            </a:endParaRPr>
          </a:p>
        </p:txBody>
      </p:sp>
      <p:sp>
        <p:nvSpPr>
          <p:cNvPr id="30" name="Rectangle 29"/>
          <p:cNvSpPr/>
          <p:nvPr/>
        </p:nvSpPr>
        <p:spPr>
          <a:xfrm>
            <a:off x="4706412" y="2550432"/>
            <a:ext cx="2756977" cy="369332"/>
          </a:xfrm>
          <a:prstGeom prst="rect">
            <a:avLst/>
          </a:prstGeom>
        </p:spPr>
        <p:txBody>
          <a:bodyPr wrap="square">
            <a:spAutoFit/>
          </a:bodyPr>
          <a:lstStyle/>
          <a:p>
            <a:pPr marL="285750" indent="-285750">
              <a:buFont typeface="Wingdings" panose="05000000000000000000" pitchFamily="2" charset="2"/>
              <a:buChar char="q"/>
            </a:pPr>
            <a:r>
              <a:rPr lang="en-IN" sz="1400" dirty="0">
                <a:latin typeface="Perpetua" panose="02020502060401020303" pitchFamily="18" charset="0"/>
              </a:rPr>
              <a:t>XGBoost was tuned using</a:t>
            </a:r>
            <a:r>
              <a:rPr lang="en-IN" dirty="0">
                <a:latin typeface="Perpetua" panose="02020502060401020303" pitchFamily="18" charset="0"/>
              </a:rPr>
              <a:t>:</a:t>
            </a:r>
          </a:p>
        </p:txBody>
      </p:sp>
      <p:sp>
        <p:nvSpPr>
          <p:cNvPr id="31" name="Rectangle 4"/>
          <p:cNvSpPr>
            <a:spLocks noChangeArrowheads="1"/>
          </p:cNvSpPr>
          <p:nvPr/>
        </p:nvSpPr>
        <p:spPr bwMode="auto">
          <a:xfrm>
            <a:off x="4717948" y="2738634"/>
            <a:ext cx="3371851"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solidFill>
                  <a:schemeClr val="tx1"/>
                </a:solidFill>
                <a:effectLst/>
                <a:latin typeface="Perpetua" panose="02020502060401020303" pitchFamily="18" charset="0"/>
              </a:rPr>
              <a:t>scale_pos_weight</a:t>
            </a:r>
            <a:r>
              <a:rPr kumimoji="0" lang="en-US" altLang="en-US" sz="1200" b="0" i="0" u="none" strike="noStrike" cap="none" normalizeH="0" baseline="0" dirty="0" smtClean="0">
                <a:ln>
                  <a:noFill/>
                </a:ln>
                <a:solidFill>
                  <a:schemeClr val="tx1"/>
                </a:solidFill>
                <a:effectLst/>
                <a:latin typeface="Perpetua" panose="02020502060401020303" pitchFamily="18" charset="0"/>
              </a:rPr>
              <a:t> to handle class imbalance </a:t>
            </a:r>
            <a:endParaRPr kumimoji="0" lang="en-US" altLang="en-US" sz="3600" b="0" i="0" u="none" strike="noStrike" cap="none" normalizeH="0" baseline="0" dirty="0" smtClean="0">
              <a:ln>
                <a:noFill/>
              </a:ln>
              <a:solidFill>
                <a:schemeClr val="tx1"/>
              </a:solidFill>
              <a:effectLst/>
              <a:latin typeface="Perpetua" panose="02020502060401020303" pitchFamily="18" charset="0"/>
            </a:endParaRPr>
          </a:p>
        </p:txBody>
      </p:sp>
      <p:sp>
        <p:nvSpPr>
          <p:cNvPr id="32" name="Rectangle 31"/>
          <p:cNvSpPr/>
          <p:nvPr/>
        </p:nvSpPr>
        <p:spPr>
          <a:xfrm>
            <a:off x="4698121" y="2974675"/>
            <a:ext cx="2533386" cy="307777"/>
          </a:xfrm>
          <a:prstGeom prst="rect">
            <a:avLst/>
          </a:prstGeom>
        </p:spPr>
        <p:txBody>
          <a:bodyPr wrap="none">
            <a:spAutoFit/>
          </a:bodyPr>
          <a:lstStyle/>
          <a:p>
            <a:r>
              <a:rPr lang="en-US" sz="1400" dirty="0">
                <a:latin typeface="Perpetua" panose="02020502060401020303" pitchFamily="18" charset="0"/>
              </a:rPr>
              <a:t>Early stopping to prevent overfitting</a:t>
            </a:r>
            <a:endParaRPr lang="en-IN" sz="1400" dirty="0">
              <a:latin typeface="Perpetua" panose="02020502060401020303" pitchFamily="18" charset="0"/>
            </a:endParaRPr>
          </a:p>
        </p:txBody>
      </p:sp>
      <p:sp>
        <p:nvSpPr>
          <p:cNvPr id="36" name="Rounded Rectangle 35"/>
          <p:cNvSpPr/>
          <p:nvPr/>
        </p:nvSpPr>
        <p:spPr>
          <a:xfrm>
            <a:off x="6765595" y="1383705"/>
            <a:ext cx="374581" cy="421575"/>
          </a:xfrm>
          <a:prstGeom prst="roundRect">
            <a:avLst/>
          </a:prstGeom>
          <a:solidFill>
            <a:srgbClr val="550F3E"/>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8CADF"/>
              </a:solidFill>
            </a:endParaRPr>
          </a:p>
        </p:txBody>
      </p:sp>
      <p:sp>
        <p:nvSpPr>
          <p:cNvPr id="37" name="Rounded Rectangle 36"/>
          <p:cNvSpPr/>
          <p:nvPr/>
        </p:nvSpPr>
        <p:spPr>
          <a:xfrm>
            <a:off x="9622485" y="2964378"/>
            <a:ext cx="374581" cy="400050"/>
          </a:xfrm>
          <a:prstGeom prst="roundRect">
            <a:avLst/>
          </a:prstGeom>
          <a:solidFill>
            <a:srgbClr val="550F3E"/>
          </a:solidFill>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E8CADF"/>
              </a:solidFill>
            </a:endParaRPr>
          </a:p>
        </p:txBody>
      </p:sp>
      <p:cxnSp>
        <p:nvCxnSpPr>
          <p:cNvPr id="38" name="Straight Connector 37"/>
          <p:cNvCxnSpPr/>
          <p:nvPr/>
        </p:nvCxnSpPr>
        <p:spPr>
          <a:xfrm>
            <a:off x="4561616" y="1546753"/>
            <a:ext cx="9370" cy="2163125"/>
          </a:xfrm>
          <a:prstGeom prst="line">
            <a:avLst/>
          </a:prstGeom>
          <a:ln>
            <a:solidFill>
              <a:srgbClr val="76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a:off x="4561616" y="1565882"/>
            <a:ext cx="5154989" cy="16854"/>
          </a:xfrm>
          <a:prstGeom prst="line">
            <a:avLst/>
          </a:prstGeom>
          <a:ln>
            <a:solidFill>
              <a:srgbClr val="76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V="1">
            <a:off x="9716605" y="1582736"/>
            <a:ext cx="0" cy="2267015"/>
          </a:xfrm>
          <a:prstGeom prst="line">
            <a:avLst/>
          </a:prstGeom>
          <a:ln>
            <a:solidFill>
              <a:srgbClr val="76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0758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4636008" y="542749"/>
            <a:ext cx="8982221" cy="1200329"/>
          </a:xfrm>
          <a:prstGeom prst="rect">
            <a:avLst/>
          </a:prstGeom>
        </p:spPr>
        <p:txBody>
          <a:bodyPr wrap="square">
            <a:spAutoFit/>
          </a:bodyPr>
          <a:lstStyle/>
          <a:p>
            <a:r>
              <a:rPr lang="en-IN" sz="3600" dirty="0">
                <a:solidFill>
                  <a:srgbClr val="990033"/>
                </a:solidFill>
                <a:latin typeface="Baskerville Old Face" panose="02020602080505020303" pitchFamily="18" charset="0"/>
              </a:rPr>
              <a:t>Model Selection</a:t>
            </a:r>
          </a:p>
          <a:p>
            <a:r>
              <a:rPr lang="en-IN" dirty="0"/>
              <a:t/>
            </a:r>
            <a:br>
              <a:rPr lang="en-IN" dirty="0"/>
            </a:br>
            <a:endParaRPr lang="en-IN" dirty="0"/>
          </a:p>
        </p:txBody>
      </p:sp>
      <p:cxnSp>
        <p:nvCxnSpPr>
          <p:cNvPr id="4" name="Straight Connector 3"/>
          <p:cNvCxnSpPr/>
          <p:nvPr/>
        </p:nvCxnSpPr>
        <p:spPr>
          <a:xfrm>
            <a:off x="6372758" y="1582643"/>
            <a:ext cx="0" cy="4536803"/>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095064" y="2034854"/>
            <a:ext cx="27769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095064" y="4327127"/>
            <a:ext cx="277694" cy="6489"/>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flipH="1">
            <a:off x="2282312" y="2488251"/>
            <a:ext cx="3410712" cy="1077218"/>
          </a:xfrm>
          <a:prstGeom prst="rect">
            <a:avLst/>
          </a:prstGeom>
          <a:noFill/>
        </p:spPr>
        <p:txBody>
          <a:bodyPr wrap="square" rtlCol="0">
            <a:spAutoFit/>
          </a:bodyPr>
          <a:lstStyle/>
          <a:p>
            <a:r>
              <a:rPr lang="en-US" sz="1600" b="1" dirty="0">
                <a:solidFill>
                  <a:schemeClr val="accent5">
                    <a:lumMod val="75000"/>
                  </a:schemeClr>
                </a:solidFill>
                <a:latin typeface="Book Antiqua" panose="02040602050305030304" pitchFamily="18" charset="0"/>
              </a:rPr>
              <a:t>Logistic Regression</a:t>
            </a:r>
            <a:r>
              <a:rPr lang="en-US" dirty="0">
                <a:solidFill>
                  <a:schemeClr val="accent5">
                    <a:lumMod val="75000"/>
                  </a:schemeClr>
                </a:solidFill>
                <a:latin typeface="Book Antiqua" panose="02040602050305030304" pitchFamily="18" charset="0"/>
              </a:rPr>
              <a:t/>
            </a:r>
            <a:br>
              <a:rPr lang="en-US" dirty="0">
                <a:solidFill>
                  <a:schemeClr val="accent5">
                    <a:lumMod val="75000"/>
                  </a:schemeClr>
                </a:solidFill>
                <a:latin typeface="Book Antiqua" panose="02040602050305030304" pitchFamily="18" charset="0"/>
              </a:rPr>
            </a:br>
            <a:r>
              <a:rPr lang="en-US" sz="1600" dirty="0">
                <a:solidFill>
                  <a:schemeClr val="tx2">
                    <a:lumMod val="75000"/>
                  </a:schemeClr>
                </a:solidFill>
                <a:latin typeface="Book Antiqua" panose="02040602050305030304" pitchFamily="18" charset="0"/>
              </a:rPr>
              <a:t>Used as a baseline classifier for binary prediction with simple linear decision boundary</a:t>
            </a:r>
            <a:endParaRPr lang="en-IN" dirty="0">
              <a:solidFill>
                <a:schemeClr val="tx2">
                  <a:lumMod val="75000"/>
                </a:schemeClr>
              </a:solidFill>
              <a:latin typeface="Book Antiqua" panose="02040602050305030304" pitchFamily="18" charset="0"/>
            </a:endParaRPr>
          </a:p>
        </p:txBody>
      </p:sp>
      <p:cxnSp>
        <p:nvCxnSpPr>
          <p:cNvPr id="46" name="Straight Connector 45"/>
          <p:cNvCxnSpPr/>
          <p:nvPr/>
        </p:nvCxnSpPr>
        <p:spPr>
          <a:xfrm flipV="1">
            <a:off x="6386686" y="3278867"/>
            <a:ext cx="270730" cy="2787"/>
          </a:xfrm>
          <a:prstGeom prst="line">
            <a:avLst/>
          </a:prstGeom>
          <a:ln>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002404" y="2676458"/>
            <a:ext cx="3298107" cy="861774"/>
          </a:xfrm>
          <a:prstGeom prst="rect">
            <a:avLst/>
          </a:prstGeom>
          <a:noFill/>
        </p:spPr>
        <p:txBody>
          <a:bodyPr wrap="square" rtlCol="0">
            <a:spAutoFit/>
          </a:bodyPr>
          <a:lstStyle/>
          <a:p>
            <a:r>
              <a:rPr lang="en-US" sz="1600" b="1" dirty="0">
                <a:solidFill>
                  <a:schemeClr val="accent6">
                    <a:lumMod val="50000"/>
                  </a:schemeClr>
                </a:solidFill>
                <a:latin typeface="Book Antiqua" panose="02040602050305030304" pitchFamily="18" charset="0"/>
              </a:rPr>
              <a:t>Decision Tree</a:t>
            </a:r>
            <a:br>
              <a:rPr lang="en-US" sz="1600" b="1" dirty="0">
                <a:solidFill>
                  <a:schemeClr val="accent6">
                    <a:lumMod val="50000"/>
                  </a:schemeClr>
                </a:solidFill>
                <a:latin typeface="Book Antiqua" panose="02040602050305030304" pitchFamily="18" charset="0"/>
              </a:rPr>
            </a:br>
            <a:r>
              <a:rPr lang="en-US" sz="1600" dirty="0">
                <a:solidFill>
                  <a:schemeClr val="accent6">
                    <a:lumMod val="50000"/>
                  </a:schemeClr>
                </a:solidFill>
                <a:latin typeface="Book Antiqua" panose="02040602050305030304" pitchFamily="18" charset="0"/>
              </a:rPr>
              <a:t>Captures non-linear relationships with simple rule-based splits</a:t>
            </a:r>
            <a:r>
              <a:rPr lang="en-US" sz="1600" dirty="0">
                <a:solidFill>
                  <a:srgbClr val="192610"/>
                </a:solidFill>
              </a:rPr>
              <a:t>.</a:t>
            </a:r>
            <a:endParaRPr lang="en-IN" sz="1600" dirty="0">
              <a:solidFill>
                <a:srgbClr val="192610"/>
              </a:solidFill>
            </a:endParaRPr>
          </a:p>
        </p:txBody>
      </p:sp>
      <p:sp>
        <p:nvSpPr>
          <p:cNvPr id="54" name="TextBox 53"/>
          <p:cNvSpPr txBox="1"/>
          <p:nvPr/>
        </p:nvSpPr>
        <p:spPr>
          <a:xfrm flipH="1">
            <a:off x="7002404" y="3698431"/>
            <a:ext cx="4025237" cy="1138773"/>
          </a:xfrm>
          <a:prstGeom prst="rect">
            <a:avLst/>
          </a:prstGeom>
          <a:noFill/>
        </p:spPr>
        <p:txBody>
          <a:bodyPr wrap="square" rtlCol="0">
            <a:spAutoFit/>
          </a:bodyPr>
          <a:lstStyle/>
          <a:p>
            <a:r>
              <a:rPr lang="en-US" sz="1600" b="1" dirty="0">
                <a:solidFill>
                  <a:schemeClr val="accent6">
                    <a:lumMod val="50000"/>
                  </a:schemeClr>
                </a:solidFill>
                <a:latin typeface="Book Antiqua" panose="02040602050305030304" pitchFamily="18" charset="0"/>
              </a:rPr>
              <a:t>Random Forest</a:t>
            </a:r>
            <a:br>
              <a:rPr lang="en-US" sz="1600" b="1" dirty="0">
                <a:solidFill>
                  <a:schemeClr val="accent6">
                    <a:lumMod val="50000"/>
                  </a:schemeClr>
                </a:solidFill>
                <a:latin typeface="Book Antiqua" panose="02040602050305030304" pitchFamily="18" charset="0"/>
              </a:rPr>
            </a:br>
            <a:r>
              <a:rPr lang="en-US" sz="1600" dirty="0">
                <a:solidFill>
                  <a:schemeClr val="accent6">
                    <a:lumMod val="50000"/>
                  </a:schemeClr>
                </a:solidFill>
                <a:latin typeface="Book Antiqua" panose="02040602050305030304" pitchFamily="18" charset="0"/>
              </a:rPr>
              <a:t>Ensemble of decision trees used with GridSearchCV to improve generalization and reduce overfitting</a:t>
            </a:r>
            <a:r>
              <a:rPr lang="en-US" dirty="0">
                <a:solidFill>
                  <a:schemeClr val="accent6">
                    <a:lumMod val="50000"/>
                  </a:schemeClr>
                </a:solidFill>
              </a:rPr>
              <a:t>.</a:t>
            </a:r>
            <a:endParaRPr lang="en-IN" b="1" dirty="0">
              <a:solidFill>
                <a:schemeClr val="accent6">
                  <a:lumMod val="50000"/>
                </a:schemeClr>
              </a:solidFill>
            </a:endParaRPr>
          </a:p>
        </p:txBody>
      </p:sp>
      <p:sp>
        <p:nvSpPr>
          <p:cNvPr id="58" name="Rectangle 5"/>
          <p:cNvSpPr>
            <a:spLocks noChangeArrowheads="1"/>
          </p:cNvSpPr>
          <p:nvPr/>
        </p:nvSpPr>
        <p:spPr bwMode="auto">
          <a:xfrm>
            <a:off x="2282313" y="4069016"/>
            <a:ext cx="3576372"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smtClean="0">
                <a:ln>
                  <a:noFill/>
                </a:ln>
                <a:solidFill>
                  <a:schemeClr val="accent5">
                    <a:lumMod val="75000"/>
                  </a:schemeClr>
                </a:solidFill>
                <a:effectLst/>
              </a:rPr>
              <a:t> </a:t>
            </a:r>
            <a:r>
              <a:rPr kumimoji="0" lang="en-US" altLang="en-US" sz="1600" b="1" i="0" u="none" strike="noStrike" cap="none" normalizeH="0" baseline="0" dirty="0" smtClean="0">
                <a:ln>
                  <a:noFill/>
                </a:ln>
                <a:solidFill>
                  <a:schemeClr val="accent5">
                    <a:lumMod val="75000"/>
                  </a:schemeClr>
                </a:solidFill>
                <a:effectLst/>
                <a:latin typeface="Book Antiqua" panose="02040602050305030304" pitchFamily="18" charset="0"/>
              </a:rPr>
              <a:t>XgBoost</a:t>
            </a:r>
            <a:r>
              <a:rPr kumimoji="0" lang="en-US" altLang="en-US" sz="1600" b="1" i="0" u="none" strike="noStrike" cap="none" normalizeH="0" dirty="0" smtClean="0">
                <a:ln>
                  <a:noFill/>
                </a:ln>
                <a:solidFill>
                  <a:schemeClr val="accent5">
                    <a:lumMod val="75000"/>
                  </a:schemeClr>
                </a:solidFill>
                <a:effectLst/>
                <a:latin typeface="Book Antiqua" panose="02040602050305030304" pitchFamily="18" charset="0"/>
              </a:rPr>
              <a:t> </a:t>
            </a:r>
          </a:p>
          <a:p>
            <a:pPr marL="0" marR="0" lvl="0" indent="0" defTabSz="914400" rtl="0" eaLnBrk="0" fontAlgn="base" latinLnBrk="0" hangingPunct="0">
              <a:lnSpc>
                <a:spcPct val="100000"/>
              </a:lnSpc>
              <a:spcBef>
                <a:spcPct val="0"/>
              </a:spcBef>
              <a:spcAft>
                <a:spcPct val="0"/>
              </a:spcAft>
              <a:buClrTx/>
              <a:buSzTx/>
              <a:buFontTx/>
              <a:buNone/>
              <a:tabLst/>
            </a:pPr>
            <a:r>
              <a:rPr lang="en-US" altLang="en-US" sz="1600" baseline="0" dirty="0" smtClean="0">
                <a:solidFill>
                  <a:schemeClr val="tx2">
                    <a:lumMod val="75000"/>
                  </a:schemeClr>
                </a:solidFill>
                <a:latin typeface="Book Antiqua" panose="02040602050305030304" pitchFamily="18" charset="0"/>
              </a:rPr>
              <a:t>Gradient boosting algorithm tuned for imbalanced data using </a:t>
            </a:r>
            <a:r>
              <a:rPr lang="en-US" altLang="en-US" sz="1600" dirty="0" smtClean="0">
                <a:solidFill>
                  <a:schemeClr val="tx2">
                    <a:lumMod val="75000"/>
                  </a:schemeClr>
                </a:solidFill>
                <a:latin typeface="Book Antiqua" panose="02040602050305030304" pitchFamily="18" charset="0"/>
              </a:rPr>
              <a:t> </a:t>
            </a:r>
          </a:p>
          <a:p>
            <a:pPr lvl="0" eaLnBrk="0" fontAlgn="base" hangingPunct="0">
              <a:spcBef>
                <a:spcPct val="0"/>
              </a:spcBef>
              <a:spcAft>
                <a:spcPct val="0"/>
              </a:spcAft>
            </a:pPr>
            <a:r>
              <a:rPr lang="en-US" sz="1600" dirty="0">
                <a:solidFill>
                  <a:srgbClr val="14314C"/>
                </a:solidFill>
                <a:latin typeface="Book Antiqua" panose="02040602050305030304" pitchFamily="18" charset="0"/>
              </a:rPr>
              <a:t>scale_pos_weight parameter improved recall for the minority class.</a:t>
            </a:r>
            <a:r>
              <a:rPr kumimoji="0" lang="en-US" altLang="en-US" sz="1600" b="0" i="0" u="none" strike="noStrike" cap="none" normalizeH="0" baseline="0" dirty="0" smtClean="0">
                <a:ln>
                  <a:noFill/>
                </a:ln>
                <a:solidFill>
                  <a:srgbClr val="14314C"/>
                </a:solidFill>
                <a:effectLst/>
                <a:latin typeface="Book Antiqua" panose="02040602050305030304" pitchFamily="18" charset="0"/>
              </a:rPr>
              <a:t>	</a:t>
            </a:r>
            <a:endParaRPr kumimoji="0" lang="en-US" altLang="en-US" sz="1800" b="0" i="0" u="none" strike="noStrike" cap="none" normalizeH="0" baseline="0" dirty="0" smtClean="0">
              <a:ln>
                <a:noFill/>
              </a:ln>
              <a:solidFill>
                <a:srgbClr val="14314C"/>
              </a:solidFill>
              <a:effectLst/>
              <a:latin typeface="Book Antiqua" panose="02040602050305030304" pitchFamily="18" charset="0"/>
            </a:endParaRPr>
          </a:p>
        </p:txBody>
      </p:sp>
      <p:sp>
        <p:nvSpPr>
          <p:cNvPr id="3" name="Rounded Rectangle 2"/>
          <p:cNvSpPr/>
          <p:nvPr/>
        </p:nvSpPr>
        <p:spPr>
          <a:xfrm>
            <a:off x="2932856" y="1731604"/>
            <a:ext cx="2305543" cy="448859"/>
          </a:xfrm>
          <a:prstGeom prst="roundRect">
            <a:avLst/>
          </a:prstGeom>
          <a:solidFill>
            <a:srgbClr val="EDD2F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b="1" dirty="0" smtClean="0">
                <a:solidFill>
                  <a:srgbClr val="760000"/>
                </a:solidFill>
                <a:latin typeface="Book Antiqua" panose="02040602050305030304" pitchFamily="18" charset="0"/>
              </a:rPr>
              <a:t>     </a:t>
            </a:r>
            <a:r>
              <a:rPr lang="en-IN" sz="1600" b="1" dirty="0" smtClean="0">
                <a:solidFill>
                  <a:srgbClr val="6F1F5A"/>
                </a:solidFill>
                <a:latin typeface="Book Antiqua" panose="02040602050305030304" pitchFamily="18" charset="0"/>
              </a:rPr>
              <a:t>Baseline </a:t>
            </a:r>
            <a:r>
              <a:rPr lang="en-IN" sz="1600" b="1" dirty="0">
                <a:solidFill>
                  <a:srgbClr val="6F1F5A"/>
                </a:solidFill>
                <a:latin typeface="Book Antiqua" panose="02040602050305030304" pitchFamily="18" charset="0"/>
              </a:rPr>
              <a:t>Model</a:t>
            </a:r>
          </a:p>
        </p:txBody>
      </p:sp>
      <p:sp>
        <p:nvSpPr>
          <p:cNvPr id="15" name="Rounded Rectangle 14"/>
          <p:cNvSpPr/>
          <p:nvPr/>
        </p:nvSpPr>
        <p:spPr>
          <a:xfrm>
            <a:off x="2932856" y="3670663"/>
            <a:ext cx="2225680" cy="405759"/>
          </a:xfrm>
          <a:prstGeom prst="roundRect">
            <a:avLst/>
          </a:prstGeom>
          <a:solidFill>
            <a:srgbClr val="EDD2F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6F1F5A"/>
                </a:solidFill>
                <a:latin typeface="Book Antiqua" panose="02040602050305030304" pitchFamily="18" charset="0"/>
              </a:rPr>
              <a:t>Advanced Models</a:t>
            </a:r>
          </a:p>
        </p:txBody>
      </p:sp>
      <p:sp>
        <p:nvSpPr>
          <p:cNvPr id="17" name="Rounded Rectangle 16"/>
          <p:cNvSpPr/>
          <p:nvPr/>
        </p:nvSpPr>
        <p:spPr>
          <a:xfrm>
            <a:off x="7306950" y="2067400"/>
            <a:ext cx="2305543" cy="448859"/>
          </a:xfrm>
          <a:prstGeom prst="roundRect">
            <a:avLst/>
          </a:prstGeom>
          <a:solidFill>
            <a:srgbClr val="EDD2F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b="1" dirty="0">
                <a:solidFill>
                  <a:srgbClr val="6F1F5A"/>
                </a:solidFill>
                <a:latin typeface="Book Antiqua" panose="02040602050305030304" pitchFamily="18" charset="0"/>
              </a:rPr>
              <a:t>Tree-based Models</a:t>
            </a:r>
          </a:p>
        </p:txBody>
      </p:sp>
    </p:spTree>
    <p:extLst>
      <p:ext uri="{BB962C8B-B14F-4D97-AF65-F5344CB8AC3E}">
        <p14:creationId xmlns:p14="http://schemas.microsoft.com/office/powerpoint/2010/main" val="14977182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1301261" y="489203"/>
            <a:ext cx="3974123" cy="646331"/>
          </a:xfrm>
          <a:prstGeom prst="rect">
            <a:avLst/>
          </a:prstGeom>
        </p:spPr>
        <p:txBody>
          <a:bodyPr wrap="square">
            <a:spAutoFit/>
          </a:bodyPr>
          <a:lstStyle/>
          <a:p>
            <a:r>
              <a:rPr lang="en-IN" sz="3600" dirty="0">
                <a:solidFill>
                  <a:srgbClr val="6F1F5A"/>
                </a:solidFill>
                <a:latin typeface="Baskerville Old Face" panose="02020602080505020303" pitchFamily="18" charset="0"/>
              </a:rPr>
              <a:t>Model Performance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6620" y="1419997"/>
            <a:ext cx="5632393" cy="4681865"/>
          </a:xfrm>
          <a:prstGeom prst="rect">
            <a:avLst/>
          </a:prstGeom>
        </p:spPr>
      </p:pic>
      <p:sp>
        <p:nvSpPr>
          <p:cNvPr id="7" name="Rounded Rectangle 6"/>
          <p:cNvSpPr/>
          <p:nvPr/>
        </p:nvSpPr>
        <p:spPr>
          <a:xfrm>
            <a:off x="486076" y="2624790"/>
            <a:ext cx="5132681" cy="1115505"/>
          </a:xfrm>
          <a:prstGeom prst="roundRect">
            <a:avLst/>
          </a:prstGeom>
          <a:solidFill>
            <a:srgbClr val="F3C5D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6F1F5A"/>
                </a:solidFill>
              </a:rPr>
              <a:t>Best Precision &amp; </a:t>
            </a:r>
            <a:r>
              <a:rPr lang="en-IN" sz="1200" b="1" dirty="0" smtClean="0">
                <a:solidFill>
                  <a:srgbClr val="6F1F5A"/>
                </a:solidFill>
              </a:rPr>
              <a:t>F1-Score</a:t>
            </a:r>
          </a:p>
          <a:p>
            <a:pPr algn="ctr"/>
            <a:r>
              <a:rPr lang="en-US" sz="1200" b="1" dirty="0">
                <a:solidFill>
                  <a:srgbClr val="6F1F5A"/>
                </a:solidFill>
              </a:rPr>
              <a:t>Random </a:t>
            </a:r>
            <a:r>
              <a:rPr lang="en-US" sz="1200" b="1" dirty="0" smtClean="0">
                <a:solidFill>
                  <a:srgbClr val="6F1F5A"/>
                </a:solidFill>
              </a:rPr>
              <a:t>Forest</a:t>
            </a:r>
          </a:p>
          <a:p>
            <a:pPr algn="ctr"/>
            <a:r>
              <a:rPr lang="en-US" sz="1200" dirty="0" smtClean="0">
                <a:solidFill>
                  <a:srgbClr val="6F1F5A"/>
                </a:solidFill>
              </a:rPr>
              <a:t>delivered </a:t>
            </a:r>
            <a:r>
              <a:rPr lang="en-US" sz="1200" dirty="0">
                <a:solidFill>
                  <a:srgbClr val="6F1F5A"/>
                </a:solidFill>
              </a:rPr>
              <a:t>strong balance with a high precision and F1-score (</a:t>
            </a:r>
            <a:r>
              <a:rPr lang="en-US" sz="1200" b="1" dirty="0">
                <a:solidFill>
                  <a:srgbClr val="6F1F5A"/>
                </a:solidFill>
              </a:rPr>
              <a:t>0.59</a:t>
            </a:r>
            <a:r>
              <a:rPr lang="en-US" sz="1200" dirty="0">
                <a:solidFill>
                  <a:srgbClr val="6F1F5A"/>
                </a:solidFill>
              </a:rPr>
              <a:t>), making it the most stable and business-friendly performer</a:t>
            </a:r>
            <a:r>
              <a:rPr lang="en-US" sz="1400" dirty="0">
                <a:solidFill>
                  <a:srgbClr val="6F1F5A"/>
                </a:solidFill>
              </a:rPr>
              <a:t>.</a:t>
            </a:r>
          </a:p>
          <a:p>
            <a:pPr algn="ctr"/>
            <a:endParaRPr lang="en-IN" dirty="0"/>
          </a:p>
        </p:txBody>
      </p:sp>
      <p:sp>
        <p:nvSpPr>
          <p:cNvPr id="8" name="Rounded Rectangle 7"/>
          <p:cNvSpPr/>
          <p:nvPr/>
        </p:nvSpPr>
        <p:spPr>
          <a:xfrm>
            <a:off x="553449" y="1506270"/>
            <a:ext cx="5102588" cy="944322"/>
          </a:xfrm>
          <a:prstGeom prst="roundRect">
            <a:avLst/>
          </a:prstGeom>
          <a:solidFill>
            <a:srgbClr val="EDD2F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6F1F5A"/>
                </a:solidFill>
              </a:rPr>
              <a:t>Best Recall (Subscriber Catcher</a:t>
            </a:r>
            <a:r>
              <a:rPr lang="en-IN" sz="1400" b="1" dirty="0" smtClean="0">
                <a:solidFill>
                  <a:srgbClr val="6F1F5A"/>
                </a:solidFill>
              </a:rPr>
              <a:t>)</a:t>
            </a:r>
          </a:p>
          <a:p>
            <a:pPr algn="ctr"/>
            <a:r>
              <a:rPr lang="en-US" sz="1100" b="1" dirty="0">
                <a:solidFill>
                  <a:srgbClr val="6F1F5A"/>
                </a:solidFill>
                <a:latin typeface="Book Antiqua" panose="02040602050305030304" pitchFamily="18" charset="0"/>
              </a:rPr>
              <a:t>XGBoost</a:t>
            </a:r>
            <a:r>
              <a:rPr lang="en-US" sz="1050" b="1" dirty="0">
                <a:solidFill>
                  <a:srgbClr val="6F1F5A"/>
                </a:solidFill>
                <a:latin typeface="Book Antiqua" panose="02040602050305030304" pitchFamily="18" charset="0"/>
              </a:rPr>
              <a:t> </a:t>
            </a:r>
            <a:r>
              <a:rPr lang="en-US" sz="1200" dirty="0">
                <a:solidFill>
                  <a:srgbClr val="6F1F5A"/>
                </a:solidFill>
                <a:latin typeface="Book Antiqua" panose="02040602050305030304" pitchFamily="18" charset="0"/>
              </a:rPr>
              <a:t>achieved the highest recall (0.85) </a:t>
            </a:r>
            <a:r>
              <a:rPr lang="en-US" sz="1200" dirty="0" smtClean="0">
                <a:solidFill>
                  <a:srgbClr val="6F1F5A"/>
                </a:solidFill>
                <a:latin typeface="Book Antiqua" panose="02040602050305030304" pitchFamily="18" charset="0"/>
              </a:rPr>
              <a:t> </a:t>
            </a:r>
            <a:r>
              <a:rPr lang="en-US" sz="1200" dirty="0">
                <a:solidFill>
                  <a:srgbClr val="6F1F5A"/>
                </a:solidFill>
                <a:latin typeface="Book Antiqua" panose="02040602050305030304" pitchFamily="18" charset="0"/>
              </a:rPr>
              <a:t>ideal when the goal is to catch as many "yes" subscribers as possible, even at the cost of some false positives</a:t>
            </a:r>
            <a:r>
              <a:rPr lang="en-US" sz="1200" b="1" dirty="0">
                <a:solidFill>
                  <a:srgbClr val="6F1F5A"/>
                </a:solidFill>
                <a:latin typeface="Book Antiqua" panose="02040602050305030304" pitchFamily="18" charset="0"/>
              </a:rPr>
              <a:t>.</a:t>
            </a:r>
          </a:p>
          <a:p>
            <a:pPr algn="ctr"/>
            <a:endParaRPr lang="en-IN" sz="1600" b="1" dirty="0">
              <a:solidFill>
                <a:srgbClr val="7030A0"/>
              </a:solidFill>
            </a:endParaRPr>
          </a:p>
        </p:txBody>
      </p:sp>
      <p:sp>
        <p:nvSpPr>
          <p:cNvPr id="9" name="Rounded Rectangle 8"/>
          <p:cNvSpPr/>
          <p:nvPr/>
        </p:nvSpPr>
        <p:spPr>
          <a:xfrm>
            <a:off x="553448" y="5080306"/>
            <a:ext cx="5102589" cy="1021556"/>
          </a:xfrm>
          <a:prstGeom prst="roundRect">
            <a:avLst/>
          </a:prstGeom>
          <a:solidFill>
            <a:srgbClr val="F3C5D9"/>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b="1" dirty="0" smtClean="0">
              <a:solidFill>
                <a:srgbClr val="DB558E"/>
              </a:solidFill>
            </a:endParaRPr>
          </a:p>
          <a:p>
            <a:pPr algn="ctr"/>
            <a:r>
              <a:rPr lang="en-IN" sz="1200" b="1" dirty="0" smtClean="0">
                <a:solidFill>
                  <a:srgbClr val="6F1F5A"/>
                </a:solidFill>
              </a:rPr>
              <a:t>Simple </a:t>
            </a:r>
            <a:r>
              <a:rPr lang="en-IN" sz="1200" b="1" dirty="0">
                <a:solidFill>
                  <a:srgbClr val="6F1F5A"/>
                </a:solidFill>
              </a:rPr>
              <a:t>Tree-Based </a:t>
            </a:r>
            <a:r>
              <a:rPr lang="en-IN" sz="1200" b="1" dirty="0" smtClean="0">
                <a:solidFill>
                  <a:srgbClr val="6F1F5A"/>
                </a:solidFill>
              </a:rPr>
              <a:t>Model</a:t>
            </a:r>
          </a:p>
          <a:p>
            <a:pPr algn="ctr"/>
            <a:r>
              <a:rPr lang="en-US" sz="1200" b="1" dirty="0">
                <a:solidFill>
                  <a:srgbClr val="6F1F5A"/>
                </a:solidFill>
              </a:rPr>
              <a:t>Decision </a:t>
            </a:r>
            <a:r>
              <a:rPr lang="en-US" sz="1200" b="1" dirty="0" smtClean="0">
                <a:solidFill>
                  <a:srgbClr val="6F1F5A"/>
                </a:solidFill>
              </a:rPr>
              <a:t>Tree</a:t>
            </a:r>
          </a:p>
          <a:p>
            <a:pPr algn="ctr"/>
            <a:r>
              <a:rPr lang="en-US" sz="1400" dirty="0" smtClean="0">
                <a:solidFill>
                  <a:srgbClr val="DB558E"/>
                </a:solidFill>
              </a:rPr>
              <a:t> </a:t>
            </a:r>
            <a:r>
              <a:rPr lang="en-US" sz="1200" dirty="0">
                <a:solidFill>
                  <a:srgbClr val="6F1F5A"/>
                </a:solidFill>
              </a:rPr>
              <a:t>performed reasonably well with </a:t>
            </a:r>
            <a:r>
              <a:rPr lang="en-US" sz="1200" b="1" dirty="0">
                <a:solidFill>
                  <a:srgbClr val="6F1F5A"/>
                </a:solidFill>
              </a:rPr>
              <a:t>0.48 F1-score</a:t>
            </a:r>
            <a:r>
              <a:rPr lang="en-US" sz="1200" dirty="0">
                <a:solidFill>
                  <a:srgbClr val="6F1F5A"/>
                </a:solidFill>
              </a:rPr>
              <a:t> and recall of 0.40 </a:t>
            </a:r>
            <a:r>
              <a:rPr lang="en-US" sz="1200" dirty="0" smtClean="0">
                <a:solidFill>
                  <a:srgbClr val="6F1F5A"/>
                </a:solidFill>
              </a:rPr>
              <a:t> </a:t>
            </a:r>
            <a:r>
              <a:rPr lang="en-US" sz="1200" dirty="0">
                <a:solidFill>
                  <a:srgbClr val="6F1F5A"/>
                </a:solidFill>
              </a:rPr>
              <a:t>good for interpretability but not optimal.</a:t>
            </a:r>
          </a:p>
          <a:p>
            <a:pPr algn="ctr"/>
            <a:endParaRPr lang="en-IN" sz="1600" dirty="0"/>
          </a:p>
        </p:txBody>
      </p:sp>
      <p:sp>
        <p:nvSpPr>
          <p:cNvPr id="10" name="Rounded Rectangle 9"/>
          <p:cNvSpPr/>
          <p:nvPr/>
        </p:nvSpPr>
        <p:spPr>
          <a:xfrm>
            <a:off x="553449" y="3952124"/>
            <a:ext cx="5102589" cy="953984"/>
          </a:xfrm>
          <a:prstGeom prst="roundRect">
            <a:avLst/>
          </a:prstGeom>
          <a:solidFill>
            <a:srgbClr val="EDD2F2"/>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1" dirty="0">
                <a:solidFill>
                  <a:srgbClr val="6F1F5A"/>
                </a:solidFill>
              </a:rPr>
              <a:t>Baseline </a:t>
            </a:r>
            <a:r>
              <a:rPr lang="en-IN" sz="1200" b="1" dirty="0" smtClean="0">
                <a:solidFill>
                  <a:srgbClr val="6F1F5A"/>
                </a:solidFill>
              </a:rPr>
              <a:t>Classifier</a:t>
            </a:r>
          </a:p>
          <a:p>
            <a:pPr algn="ctr"/>
            <a:r>
              <a:rPr lang="en-US" sz="1200" b="1" dirty="0">
                <a:solidFill>
                  <a:srgbClr val="6F1F5A"/>
                </a:solidFill>
              </a:rPr>
              <a:t>Logistic </a:t>
            </a:r>
            <a:r>
              <a:rPr lang="en-US" sz="1200" b="1" dirty="0" smtClean="0">
                <a:solidFill>
                  <a:srgbClr val="6F1F5A"/>
                </a:solidFill>
              </a:rPr>
              <a:t>Regression</a:t>
            </a:r>
          </a:p>
          <a:p>
            <a:pPr algn="ctr"/>
            <a:r>
              <a:rPr lang="en-US" sz="1400" dirty="0" smtClean="0">
                <a:solidFill>
                  <a:srgbClr val="DB558E"/>
                </a:solidFill>
              </a:rPr>
              <a:t> </a:t>
            </a:r>
            <a:r>
              <a:rPr lang="en-US" sz="1200" dirty="0">
                <a:solidFill>
                  <a:srgbClr val="6F1F5A"/>
                </a:solidFill>
              </a:rPr>
              <a:t>showed 89% accuracy but with </a:t>
            </a:r>
            <a:r>
              <a:rPr lang="en-US" sz="1200" b="1" dirty="0">
                <a:solidFill>
                  <a:srgbClr val="6F1F5A"/>
                </a:solidFill>
              </a:rPr>
              <a:t>low recall (0.33)</a:t>
            </a:r>
            <a:r>
              <a:rPr lang="en-US" sz="1200" dirty="0">
                <a:solidFill>
                  <a:srgbClr val="6F1F5A"/>
                </a:solidFill>
              </a:rPr>
              <a:t> </a:t>
            </a:r>
            <a:r>
              <a:rPr lang="en-US" sz="1200" dirty="0" smtClean="0">
                <a:solidFill>
                  <a:srgbClr val="6F1F5A"/>
                </a:solidFill>
              </a:rPr>
              <a:t> </a:t>
            </a:r>
            <a:r>
              <a:rPr lang="en-US" sz="1200" dirty="0">
                <a:solidFill>
                  <a:srgbClr val="6F1F5A"/>
                </a:solidFill>
              </a:rPr>
              <a:t>not suitable when the positive class is rare but important</a:t>
            </a:r>
            <a:r>
              <a:rPr lang="en-US" sz="1400" dirty="0">
                <a:solidFill>
                  <a:srgbClr val="6F1F5A"/>
                </a:solidFill>
              </a:rPr>
              <a:t>.</a:t>
            </a:r>
            <a:endParaRPr lang="en-IN" sz="1400" dirty="0">
              <a:solidFill>
                <a:srgbClr val="6F1F5A"/>
              </a:solidFill>
            </a:endParaRPr>
          </a:p>
        </p:txBody>
      </p:sp>
    </p:spTree>
    <p:extLst>
      <p:ext uri="{BB962C8B-B14F-4D97-AF65-F5344CB8AC3E}">
        <p14:creationId xmlns:p14="http://schemas.microsoft.com/office/powerpoint/2010/main" val="1912090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369277" y="492851"/>
            <a:ext cx="5451231" cy="584775"/>
          </a:xfrm>
          <a:prstGeom prst="rect">
            <a:avLst/>
          </a:prstGeom>
          <a:effectLst>
            <a:innerShdw blurRad="114300">
              <a:prstClr val="black"/>
            </a:innerShdw>
          </a:effectLst>
        </p:spPr>
        <p:txBody>
          <a:bodyPr wrap="square">
            <a:spAutoFit/>
          </a:bodyPr>
          <a:lstStyle/>
          <a:p>
            <a:r>
              <a:rPr lang="en-IN" sz="3200" b="1" dirty="0">
                <a:solidFill>
                  <a:srgbClr val="07453B"/>
                </a:solidFill>
                <a:latin typeface="Book Antiqua" panose="02040602050305030304" pitchFamily="18" charset="0"/>
              </a:rPr>
              <a:t>Feature </a:t>
            </a:r>
            <a:r>
              <a:rPr lang="en-IN" sz="3200" b="1" dirty="0" smtClean="0">
                <a:solidFill>
                  <a:srgbClr val="07453B"/>
                </a:solidFill>
                <a:latin typeface="Book Antiqua" panose="02040602050305030304" pitchFamily="18" charset="0"/>
              </a:rPr>
              <a:t>Importance</a:t>
            </a:r>
            <a:endParaRPr lang="en-IN" sz="3600" b="1" dirty="0">
              <a:solidFill>
                <a:srgbClr val="07453B"/>
              </a:solidFill>
              <a:latin typeface="Book Antiqua" panose="0204060205030503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345" y="492851"/>
            <a:ext cx="6151939" cy="5828436"/>
          </a:xfrm>
          <a:prstGeom prst="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
        <p:nvSpPr>
          <p:cNvPr id="4" name="Rectangle 3"/>
          <p:cNvSpPr/>
          <p:nvPr/>
        </p:nvSpPr>
        <p:spPr>
          <a:xfrm>
            <a:off x="755330" y="1802238"/>
            <a:ext cx="6113938" cy="338554"/>
          </a:xfrm>
          <a:prstGeom prst="rect">
            <a:avLst/>
          </a:prstGeom>
        </p:spPr>
        <p:txBody>
          <a:bodyPr wrap="square">
            <a:spAutoFit/>
          </a:bodyPr>
          <a:lstStyle/>
          <a:p>
            <a:r>
              <a:rPr lang="en-IN" sz="1600" b="1" dirty="0" smtClean="0">
                <a:solidFill>
                  <a:srgbClr val="4F114B"/>
                </a:solidFill>
                <a:latin typeface="Book Antiqua" panose="02040602050305030304" pitchFamily="18" charset="0"/>
              </a:rPr>
              <a:t>Duration</a:t>
            </a:r>
            <a:endParaRPr lang="en-IN" sz="1600" b="1" dirty="0">
              <a:solidFill>
                <a:srgbClr val="4F114B"/>
              </a:solidFill>
              <a:latin typeface="Book Antiqua" panose="02040602050305030304" pitchFamily="18" charset="0"/>
            </a:endParaRPr>
          </a:p>
        </p:txBody>
      </p:sp>
      <p:sp>
        <p:nvSpPr>
          <p:cNvPr id="5" name="Rectangle 4"/>
          <p:cNvSpPr/>
          <p:nvPr/>
        </p:nvSpPr>
        <p:spPr>
          <a:xfrm>
            <a:off x="755330" y="2012988"/>
            <a:ext cx="5196253" cy="523220"/>
          </a:xfrm>
          <a:prstGeom prst="rect">
            <a:avLst/>
          </a:prstGeom>
        </p:spPr>
        <p:txBody>
          <a:bodyPr wrap="square">
            <a:spAutoFit/>
          </a:bodyPr>
          <a:lstStyle/>
          <a:p>
            <a:r>
              <a:rPr lang="en-US" sz="1400" dirty="0">
                <a:solidFill>
                  <a:srgbClr val="0C7261"/>
                </a:solidFill>
                <a:latin typeface="Calibri" panose="020F0502020204030204" pitchFamily="34" charset="0"/>
                <a:ea typeface="Calibri" panose="020F0502020204030204" pitchFamily="34" charset="0"/>
                <a:cs typeface="Calibri" panose="020F0502020204030204" pitchFamily="34" charset="0"/>
              </a:rPr>
              <a:t>Most important feature (46.37%)</a:t>
            </a:r>
            <a:endParaRPr lang="en-US" sz="1400" dirty="0" smtClean="0">
              <a:solidFill>
                <a:srgbClr val="0C7261"/>
              </a:solidFill>
              <a:latin typeface="Calibri" panose="020F0502020204030204" pitchFamily="34" charset="0"/>
              <a:ea typeface="Calibri" panose="020F0502020204030204" pitchFamily="34" charset="0"/>
              <a:cs typeface="Calibri" panose="020F0502020204030204" pitchFamily="34" charset="0"/>
            </a:endParaRPr>
          </a:p>
          <a:p>
            <a:r>
              <a:rPr lang="en-US" sz="1400" dirty="0" smtClean="0">
                <a:solidFill>
                  <a:srgbClr val="0C7261"/>
                </a:solidFill>
                <a:latin typeface="Calibri" panose="020F0502020204030204" pitchFamily="34" charset="0"/>
                <a:ea typeface="Calibri" panose="020F0502020204030204" pitchFamily="34" charset="0"/>
                <a:cs typeface="Calibri" panose="020F0502020204030204" pitchFamily="34" charset="0"/>
              </a:rPr>
              <a:t> </a:t>
            </a:r>
            <a:endParaRPr lang="en-IN" sz="1400" dirty="0">
              <a:solidFill>
                <a:srgbClr val="0C7261"/>
              </a:solidFill>
              <a:latin typeface="Calibri" panose="020F0502020204030204" pitchFamily="34" charset="0"/>
              <a:ea typeface="Calibri" panose="020F0502020204030204" pitchFamily="34" charset="0"/>
              <a:cs typeface="Calibri" panose="020F0502020204030204" pitchFamily="34" charset="0"/>
            </a:endParaRPr>
          </a:p>
        </p:txBody>
      </p:sp>
      <p:sp>
        <p:nvSpPr>
          <p:cNvPr id="6" name="Rectangle 5"/>
          <p:cNvSpPr/>
          <p:nvPr/>
        </p:nvSpPr>
        <p:spPr>
          <a:xfrm>
            <a:off x="755330" y="2870069"/>
            <a:ext cx="4537639" cy="553998"/>
          </a:xfrm>
          <a:prstGeom prst="rect">
            <a:avLst/>
          </a:prstGeom>
        </p:spPr>
        <p:txBody>
          <a:bodyPr wrap="square">
            <a:spAutoFit/>
          </a:bodyPr>
          <a:lstStyle/>
          <a:p>
            <a:r>
              <a:rPr lang="en-US" sz="1400" dirty="0">
                <a:solidFill>
                  <a:srgbClr val="07453B"/>
                </a:solidFill>
                <a:latin typeface="Calibri" panose="020F0502020204030204" pitchFamily="34" charset="0"/>
                <a:ea typeface="Calibri" panose="020F0502020204030204" pitchFamily="34" charset="0"/>
                <a:cs typeface="Calibri" panose="020F0502020204030204" pitchFamily="34" charset="0"/>
              </a:rPr>
              <a:t>Second most important (10.12%)</a:t>
            </a:r>
            <a:br>
              <a:rPr lang="en-US" sz="1400" dirty="0">
                <a:solidFill>
                  <a:srgbClr val="07453B"/>
                </a:solidFill>
                <a:latin typeface="Calibri" panose="020F0502020204030204" pitchFamily="34" charset="0"/>
                <a:ea typeface="Calibri" panose="020F0502020204030204" pitchFamily="34" charset="0"/>
                <a:cs typeface="Calibri" panose="020F0502020204030204" pitchFamily="34" charset="0"/>
              </a:rPr>
            </a:br>
            <a:endParaRPr lang="en-IN" sz="1600" dirty="0">
              <a:solidFill>
                <a:srgbClr val="07453B"/>
              </a:solidFill>
              <a:latin typeface="Calibri" panose="020F0502020204030204" pitchFamily="34" charset="0"/>
              <a:ea typeface="Calibri" panose="020F0502020204030204" pitchFamily="34" charset="0"/>
              <a:cs typeface="Calibri" panose="020F0502020204030204" pitchFamily="34" charset="0"/>
            </a:endParaRPr>
          </a:p>
        </p:txBody>
      </p:sp>
      <p:sp>
        <p:nvSpPr>
          <p:cNvPr id="7" name="Rectangle 6"/>
          <p:cNvSpPr/>
          <p:nvPr/>
        </p:nvSpPr>
        <p:spPr>
          <a:xfrm>
            <a:off x="755330" y="2634107"/>
            <a:ext cx="1152880" cy="338554"/>
          </a:xfrm>
          <a:prstGeom prst="rect">
            <a:avLst/>
          </a:prstGeom>
        </p:spPr>
        <p:txBody>
          <a:bodyPr wrap="none">
            <a:spAutoFit/>
          </a:bodyPr>
          <a:lstStyle/>
          <a:p>
            <a:r>
              <a:rPr lang="en-IN" sz="1600" b="1" dirty="0">
                <a:solidFill>
                  <a:srgbClr val="4F114B"/>
                </a:solidFill>
                <a:latin typeface="Book Antiqua" panose="02040602050305030304" pitchFamily="18" charset="0"/>
              </a:rPr>
              <a:t>C</a:t>
            </a:r>
            <a:r>
              <a:rPr lang="en-IN" sz="1600" b="1" dirty="0" smtClean="0">
                <a:solidFill>
                  <a:srgbClr val="4F114B"/>
                </a:solidFill>
                <a:latin typeface="Book Antiqua" panose="02040602050305030304" pitchFamily="18" charset="0"/>
              </a:rPr>
              <a:t>ampaign</a:t>
            </a:r>
            <a:endParaRPr lang="en-IN" sz="1600" b="1" dirty="0">
              <a:solidFill>
                <a:srgbClr val="4F114B"/>
              </a:solidFill>
              <a:latin typeface="Book Antiqua" panose="02040602050305030304" pitchFamily="18" charset="0"/>
            </a:endParaRPr>
          </a:p>
        </p:txBody>
      </p:sp>
      <p:sp>
        <p:nvSpPr>
          <p:cNvPr id="8" name="Rectangle 7"/>
          <p:cNvSpPr/>
          <p:nvPr/>
        </p:nvSpPr>
        <p:spPr>
          <a:xfrm>
            <a:off x="758463" y="3504617"/>
            <a:ext cx="914033" cy="338554"/>
          </a:xfrm>
          <a:prstGeom prst="rect">
            <a:avLst/>
          </a:prstGeom>
        </p:spPr>
        <p:txBody>
          <a:bodyPr wrap="none">
            <a:spAutoFit/>
          </a:bodyPr>
          <a:lstStyle/>
          <a:p>
            <a:r>
              <a:rPr lang="en-IN" sz="1600" b="1" dirty="0">
                <a:solidFill>
                  <a:srgbClr val="4F114B"/>
                </a:solidFill>
                <a:latin typeface="Book Antiqua" panose="02040602050305030304" pitchFamily="18" charset="0"/>
              </a:rPr>
              <a:t>B</a:t>
            </a:r>
            <a:r>
              <a:rPr lang="en-IN" sz="1600" b="1" dirty="0" smtClean="0">
                <a:solidFill>
                  <a:srgbClr val="4F114B"/>
                </a:solidFill>
                <a:latin typeface="Book Antiqua" panose="02040602050305030304" pitchFamily="18" charset="0"/>
              </a:rPr>
              <a:t>alance</a:t>
            </a:r>
            <a:endParaRPr lang="en-IN" sz="1600" b="1" dirty="0">
              <a:solidFill>
                <a:srgbClr val="4F114B"/>
              </a:solidFill>
              <a:latin typeface="Book Antiqua" panose="02040602050305030304" pitchFamily="18" charset="0"/>
            </a:endParaRPr>
          </a:p>
        </p:txBody>
      </p:sp>
      <p:sp>
        <p:nvSpPr>
          <p:cNvPr id="9" name="Rectangle 8"/>
          <p:cNvSpPr/>
          <p:nvPr/>
        </p:nvSpPr>
        <p:spPr>
          <a:xfrm>
            <a:off x="756936" y="3797823"/>
            <a:ext cx="6096000" cy="584775"/>
          </a:xfrm>
          <a:prstGeom prst="rect">
            <a:avLst/>
          </a:prstGeom>
        </p:spPr>
        <p:txBody>
          <a:bodyPr>
            <a:spAutoFit/>
          </a:bodyPr>
          <a:lstStyle/>
          <a:p>
            <a:r>
              <a:rPr lang="en-US" sz="1400" dirty="0" smtClean="0">
                <a:solidFill>
                  <a:srgbClr val="07453B"/>
                </a:solidFill>
              </a:rPr>
              <a:t>Third most important (5.87%).</a:t>
            </a:r>
            <a:br>
              <a:rPr lang="en-US" sz="1400" dirty="0" smtClean="0">
                <a:solidFill>
                  <a:srgbClr val="07453B"/>
                </a:solidFill>
              </a:rPr>
            </a:br>
            <a:endParaRPr lang="en-US" dirty="0">
              <a:solidFill>
                <a:srgbClr val="07453B"/>
              </a:solidFill>
            </a:endParaRPr>
          </a:p>
        </p:txBody>
      </p:sp>
      <p:sp>
        <p:nvSpPr>
          <p:cNvPr id="10" name="Rounded Rectangle 9"/>
          <p:cNvSpPr/>
          <p:nvPr/>
        </p:nvSpPr>
        <p:spPr>
          <a:xfrm>
            <a:off x="458110" y="1840029"/>
            <a:ext cx="183728" cy="172959"/>
          </a:xfrm>
          <a:prstGeom prst="round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ounded Rectangle 10"/>
          <p:cNvSpPr/>
          <p:nvPr/>
        </p:nvSpPr>
        <p:spPr>
          <a:xfrm>
            <a:off x="458110" y="2666465"/>
            <a:ext cx="183728" cy="217851"/>
          </a:xfrm>
          <a:prstGeom prst="round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p:cNvCxnSpPr/>
          <p:nvPr/>
        </p:nvCxnSpPr>
        <p:spPr>
          <a:xfrm>
            <a:off x="536988" y="4001231"/>
            <a:ext cx="8792" cy="13561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45780" y="2932548"/>
            <a:ext cx="8792" cy="79109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542534" y="2170000"/>
            <a:ext cx="12038" cy="5327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H="1">
            <a:off x="554572" y="1425220"/>
            <a:ext cx="4598" cy="444183"/>
          </a:xfrm>
          <a:prstGeom prst="line">
            <a:avLst/>
          </a:prstGeom>
        </p:spPr>
        <p:style>
          <a:lnRef idx="1">
            <a:schemeClr val="accent1"/>
          </a:lnRef>
          <a:fillRef idx="0">
            <a:schemeClr val="accent1"/>
          </a:fillRef>
          <a:effectRef idx="0">
            <a:schemeClr val="accent1"/>
          </a:effectRef>
          <a:fontRef idx="minor">
            <a:schemeClr val="tx1"/>
          </a:fontRef>
        </p:style>
      </p:cxnSp>
      <p:sp>
        <p:nvSpPr>
          <p:cNvPr id="17" name="Rounded Rectangle 16"/>
          <p:cNvSpPr/>
          <p:nvPr/>
        </p:nvSpPr>
        <p:spPr>
          <a:xfrm>
            <a:off x="445124" y="3646674"/>
            <a:ext cx="109448" cy="125206"/>
          </a:xfrm>
          <a:prstGeom prst="round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ounded Rectangle 18"/>
          <p:cNvSpPr/>
          <p:nvPr/>
        </p:nvSpPr>
        <p:spPr>
          <a:xfrm>
            <a:off x="445124" y="4431521"/>
            <a:ext cx="183728" cy="172959"/>
          </a:xfrm>
          <a:prstGeom prst="roundRect">
            <a:avLst/>
          </a:prstGeom>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706708" y="4442011"/>
            <a:ext cx="6096000" cy="523220"/>
          </a:xfrm>
          <a:prstGeom prst="rect">
            <a:avLst/>
          </a:prstGeom>
        </p:spPr>
        <p:txBody>
          <a:bodyPr>
            <a:spAutoFit/>
          </a:bodyPr>
          <a:lstStyle/>
          <a:p>
            <a:r>
              <a:rPr lang="en-IN" sz="1400" dirty="0" smtClean="0">
                <a:solidFill>
                  <a:srgbClr val="14314C"/>
                </a:solidFill>
              </a:rPr>
              <a:t>Poutcome_success</a:t>
            </a:r>
            <a:r>
              <a:rPr lang="en-IN" sz="1400" dirty="0">
                <a:solidFill>
                  <a:srgbClr val="14314C"/>
                </a:solidFill>
              </a:rPr>
              <a:t>, housing, and age followed </a:t>
            </a:r>
            <a:r>
              <a:rPr lang="en-IN" sz="1400" dirty="0" smtClean="0">
                <a:solidFill>
                  <a:srgbClr val="14314C"/>
                </a:solidFill>
              </a:rPr>
              <a:t>with</a:t>
            </a:r>
          </a:p>
          <a:p>
            <a:r>
              <a:rPr lang="en-IN" sz="1400" dirty="0" smtClean="0">
                <a:solidFill>
                  <a:srgbClr val="14314C"/>
                </a:solidFill>
              </a:rPr>
              <a:t>moderate </a:t>
            </a:r>
            <a:r>
              <a:rPr lang="en-IN" sz="1400" dirty="0">
                <a:solidFill>
                  <a:srgbClr val="14314C"/>
                </a:solidFill>
              </a:rPr>
              <a:t>influence</a:t>
            </a:r>
          </a:p>
        </p:txBody>
      </p:sp>
    </p:spTree>
    <p:extLst>
      <p:ext uri="{BB962C8B-B14F-4D97-AF65-F5344CB8AC3E}">
        <p14:creationId xmlns:p14="http://schemas.microsoft.com/office/powerpoint/2010/main" val="27387886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907498" y="529439"/>
            <a:ext cx="4039248" cy="369332"/>
          </a:xfrm>
          <a:prstGeom prst="rect">
            <a:avLst/>
          </a:prstGeom>
          <a:solidFill>
            <a:schemeClr val="accent1">
              <a:lumMod val="50000"/>
            </a:schemeClr>
          </a:solidFill>
          <a:ln>
            <a:solidFill>
              <a:schemeClr val="accent3">
                <a:lumMod val="50000"/>
              </a:schemeClr>
            </a:solidFill>
          </a:ln>
        </p:spPr>
        <p:txBody>
          <a:bodyPr wrap="square">
            <a:spAutoFit/>
          </a:bodyPr>
          <a:lstStyle/>
          <a:p>
            <a:pPr algn="ctr"/>
            <a:r>
              <a:rPr lang="en-IN" dirty="0">
                <a:solidFill>
                  <a:schemeClr val="accent1">
                    <a:lumMod val="40000"/>
                    <a:lumOff val="60000"/>
                  </a:schemeClr>
                </a:solidFill>
                <a:latin typeface="Goudy Stout" panose="0202090407030B020401" pitchFamily="18" charset="0"/>
              </a:rPr>
              <a:t>Key Findings</a:t>
            </a:r>
          </a:p>
        </p:txBody>
      </p:sp>
      <p:sp>
        <p:nvSpPr>
          <p:cNvPr id="4" name="Rectangle 3"/>
          <p:cNvSpPr/>
          <p:nvPr/>
        </p:nvSpPr>
        <p:spPr>
          <a:xfrm>
            <a:off x="5879123" y="3223509"/>
            <a:ext cx="6312877" cy="584775"/>
          </a:xfrm>
          <a:prstGeom prst="rect">
            <a:avLst/>
          </a:prstGeom>
        </p:spPr>
        <p:txBody>
          <a:bodyPr wrap="square">
            <a:spAutoFit/>
          </a:bodyPr>
          <a:lstStyle/>
          <a:p>
            <a:pPr marL="342900" indent="-342900">
              <a:buFont typeface="Wingdings" panose="05000000000000000000" pitchFamily="2" charset="2"/>
              <a:buChar char="q"/>
            </a:pPr>
            <a:r>
              <a:rPr lang="en-US" sz="1400" b="1" dirty="0">
                <a:solidFill>
                  <a:schemeClr val="accent1">
                    <a:lumMod val="50000"/>
                  </a:schemeClr>
                </a:solidFill>
                <a:latin typeface="Book Antiqua" panose="02040602050305030304" pitchFamily="18" charset="0"/>
              </a:rPr>
              <a:t>Call duration</a:t>
            </a:r>
            <a:r>
              <a:rPr lang="en-US" sz="1400" dirty="0">
                <a:solidFill>
                  <a:schemeClr val="accent1">
                    <a:lumMod val="50000"/>
                  </a:schemeClr>
                </a:solidFill>
                <a:latin typeface="Book Antiqua" panose="02040602050305030304" pitchFamily="18" charset="0"/>
              </a:rPr>
              <a:t> was the most influential factor — longer calls strongly correlated with term deposit subscriptions</a:t>
            </a:r>
            <a:r>
              <a:rPr lang="en-US" dirty="0"/>
              <a:t>.</a:t>
            </a:r>
            <a:endParaRPr lang="en-IN" dirty="0"/>
          </a:p>
        </p:txBody>
      </p:sp>
      <p:sp>
        <p:nvSpPr>
          <p:cNvPr id="5" name="Rectangle 4"/>
          <p:cNvSpPr/>
          <p:nvPr/>
        </p:nvSpPr>
        <p:spPr>
          <a:xfrm>
            <a:off x="5879123" y="3851860"/>
            <a:ext cx="6096000" cy="523220"/>
          </a:xfrm>
          <a:prstGeom prst="rect">
            <a:avLst/>
          </a:prstGeom>
        </p:spPr>
        <p:txBody>
          <a:bodyPr>
            <a:spAutoFit/>
          </a:bodyPr>
          <a:lstStyle/>
          <a:p>
            <a:pPr marL="285750" indent="-285750">
              <a:buFont typeface="Wingdings" panose="05000000000000000000" pitchFamily="2" charset="2"/>
              <a:buChar char="q"/>
            </a:pPr>
            <a:r>
              <a:rPr lang="en-US" sz="1400" dirty="0">
                <a:solidFill>
                  <a:srgbClr val="002060"/>
                </a:solidFill>
                <a:latin typeface="Book Antiqua" panose="02040602050305030304" pitchFamily="18" charset="0"/>
              </a:rPr>
              <a:t>Customers who previously responded positively to campaigns were more likely to subscribe again</a:t>
            </a:r>
            <a:endParaRPr lang="en-IN" sz="1400" dirty="0">
              <a:solidFill>
                <a:srgbClr val="002060"/>
              </a:solidFill>
              <a:latin typeface="Book Antiqua" panose="02040602050305030304" pitchFamily="18" charset="0"/>
            </a:endParaRPr>
          </a:p>
        </p:txBody>
      </p:sp>
      <p:sp>
        <p:nvSpPr>
          <p:cNvPr id="6" name="Rectangle 5"/>
          <p:cNvSpPr/>
          <p:nvPr/>
        </p:nvSpPr>
        <p:spPr>
          <a:xfrm>
            <a:off x="5879123" y="1554807"/>
            <a:ext cx="6096000" cy="523220"/>
          </a:xfrm>
          <a:prstGeom prst="rect">
            <a:avLst/>
          </a:prstGeom>
        </p:spPr>
        <p:txBody>
          <a:bodyPr>
            <a:spAutoFit/>
          </a:bodyPr>
          <a:lstStyle/>
          <a:p>
            <a:pPr marL="285750" indent="-285750">
              <a:buFont typeface="Wingdings" panose="05000000000000000000" pitchFamily="2" charset="2"/>
              <a:buChar char="q"/>
            </a:pPr>
            <a:r>
              <a:rPr lang="en-US" sz="1400" dirty="0">
                <a:solidFill>
                  <a:schemeClr val="accent1">
                    <a:lumMod val="50000"/>
                  </a:schemeClr>
                </a:solidFill>
                <a:latin typeface="Book Antiqua" panose="02040602050305030304" pitchFamily="18" charset="0"/>
              </a:rPr>
              <a:t>Clients with </a:t>
            </a:r>
            <a:r>
              <a:rPr lang="en-US" sz="1400" b="1" dirty="0">
                <a:solidFill>
                  <a:schemeClr val="accent1">
                    <a:lumMod val="50000"/>
                  </a:schemeClr>
                </a:solidFill>
                <a:latin typeface="Book Antiqua" panose="02040602050305030304" pitchFamily="18" charset="0"/>
              </a:rPr>
              <a:t>higher account balances</a:t>
            </a:r>
            <a:r>
              <a:rPr lang="en-US" sz="1400" dirty="0">
                <a:solidFill>
                  <a:schemeClr val="accent1">
                    <a:lumMod val="50000"/>
                  </a:schemeClr>
                </a:solidFill>
                <a:latin typeface="Book Antiqua" panose="02040602050305030304" pitchFamily="18" charset="0"/>
              </a:rPr>
              <a:t> showed slightly higher subscription rates.</a:t>
            </a:r>
            <a:endParaRPr lang="en-IN" sz="1400" dirty="0">
              <a:solidFill>
                <a:schemeClr val="accent1">
                  <a:lumMod val="50000"/>
                </a:schemeClr>
              </a:solidFill>
              <a:latin typeface="Book Antiqua" panose="02040602050305030304" pitchFamily="18" charset="0"/>
            </a:endParaRPr>
          </a:p>
        </p:txBody>
      </p:sp>
      <p:sp>
        <p:nvSpPr>
          <p:cNvPr id="7" name="Rectangle 6"/>
          <p:cNvSpPr/>
          <p:nvPr/>
        </p:nvSpPr>
        <p:spPr>
          <a:xfrm>
            <a:off x="5879123" y="4442082"/>
            <a:ext cx="6096000" cy="523220"/>
          </a:xfrm>
          <a:prstGeom prst="rect">
            <a:avLst/>
          </a:prstGeom>
        </p:spPr>
        <p:txBody>
          <a:bodyPr>
            <a:spAutoFit/>
          </a:bodyPr>
          <a:lstStyle/>
          <a:p>
            <a:pPr marL="285750" indent="-285750">
              <a:buFont typeface="Wingdings" panose="05000000000000000000" pitchFamily="2" charset="2"/>
              <a:buChar char="q"/>
            </a:pPr>
            <a:r>
              <a:rPr lang="en-US" sz="1400" dirty="0">
                <a:solidFill>
                  <a:schemeClr val="accent1">
                    <a:lumMod val="50000"/>
                  </a:schemeClr>
                </a:solidFill>
                <a:latin typeface="Book Antiqua" panose="02040602050305030304" pitchFamily="18" charset="0"/>
              </a:rPr>
              <a:t>Subscriptions peaked in </a:t>
            </a:r>
            <a:r>
              <a:rPr lang="en-US" sz="1400" b="1" dirty="0">
                <a:solidFill>
                  <a:schemeClr val="accent1">
                    <a:lumMod val="50000"/>
                  </a:schemeClr>
                </a:solidFill>
                <a:latin typeface="Book Antiqua" panose="02040602050305030304" pitchFamily="18" charset="0"/>
              </a:rPr>
              <a:t>months like March, October, and December</a:t>
            </a:r>
            <a:r>
              <a:rPr lang="en-US" sz="1400" dirty="0">
                <a:solidFill>
                  <a:schemeClr val="accent1">
                    <a:lumMod val="50000"/>
                  </a:schemeClr>
                </a:solidFill>
                <a:latin typeface="Book Antiqua" panose="02040602050305030304" pitchFamily="18" charset="0"/>
              </a:rPr>
              <a:t>, indicating seasonal trends</a:t>
            </a:r>
            <a:endParaRPr lang="en-IN" sz="1400" dirty="0">
              <a:solidFill>
                <a:schemeClr val="accent1">
                  <a:lumMod val="50000"/>
                </a:schemeClr>
              </a:solidFill>
              <a:latin typeface="Book Antiqua" panose="02040602050305030304" pitchFamily="18" charset="0"/>
            </a:endParaRPr>
          </a:p>
        </p:txBody>
      </p:sp>
      <p:sp>
        <p:nvSpPr>
          <p:cNvPr id="8" name="Rectangle 7"/>
          <p:cNvSpPr/>
          <p:nvPr/>
        </p:nvSpPr>
        <p:spPr>
          <a:xfrm>
            <a:off x="5879123" y="1028838"/>
            <a:ext cx="6096000" cy="523220"/>
          </a:xfrm>
          <a:prstGeom prst="rect">
            <a:avLst/>
          </a:prstGeom>
        </p:spPr>
        <p:txBody>
          <a:bodyPr>
            <a:spAutoFit/>
          </a:bodyPr>
          <a:lstStyle/>
          <a:p>
            <a:pPr marL="285750" indent="-285750">
              <a:buFont typeface="Wingdings" panose="05000000000000000000" pitchFamily="2" charset="2"/>
              <a:buChar char="q"/>
            </a:pPr>
            <a:r>
              <a:rPr lang="en-US" sz="1400" dirty="0">
                <a:solidFill>
                  <a:schemeClr val="accent1">
                    <a:lumMod val="50000"/>
                  </a:schemeClr>
                </a:solidFill>
                <a:latin typeface="Book Antiqua" panose="02040602050305030304" pitchFamily="18" charset="0"/>
              </a:rPr>
              <a:t>The dataset was highly imbalanced (88% “no” vs. 12% “yes”), requiring </a:t>
            </a:r>
            <a:r>
              <a:rPr lang="en-US" sz="1400" b="1" dirty="0">
                <a:solidFill>
                  <a:schemeClr val="accent1">
                    <a:lumMod val="50000"/>
                  </a:schemeClr>
                </a:solidFill>
                <a:latin typeface="Book Antiqua" panose="02040602050305030304" pitchFamily="18" charset="0"/>
              </a:rPr>
              <a:t>SMOTE</a:t>
            </a:r>
            <a:r>
              <a:rPr lang="en-US" sz="1400" dirty="0">
                <a:solidFill>
                  <a:schemeClr val="accent1">
                    <a:lumMod val="50000"/>
                  </a:schemeClr>
                </a:solidFill>
                <a:latin typeface="Book Antiqua" panose="02040602050305030304" pitchFamily="18" charset="0"/>
              </a:rPr>
              <a:t> for fair model training</a:t>
            </a:r>
            <a:r>
              <a:rPr lang="en-US" sz="1400" dirty="0">
                <a:solidFill>
                  <a:srgbClr val="000026"/>
                </a:solidFill>
                <a:latin typeface="Book Antiqua" panose="02040602050305030304" pitchFamily="18" charset="0"/>
              </a:rPr>
              <a:t>.</a:t>
            </a:r>
            <a:endParaRPr lang="en-IN" sz="1400" dirty="0">
              <a:solidFill>
                <a:srgbClr val="000026"/>
              </a:solidFill>
              <a:latin typeface="Book Antiqua" panose="02040602050305030304" pitchFamily="18" charset="0"/>
            </a:endParaRPr>
          </a:p>
        </p:txBody>
      </p:sp>
      <p:sp>
        <p:nvSpPr>
          <p:cNvPr id="9" name="Rectangle 8"/>
          <p:cNvSpPr/>
          <p:nvPr/>
        </p:nvSpPr>
        <p:spPr>
          <a:xfrm>
            <a:off x="5879123" y="2595158"/>
            <a:ext cx="5937739" cy="584775"/>
          </a:xfrm>
          <a:prstGeom prst="rect">
            <a:avLst/>
          </a:prstGeom>
        </p:spPr>
        <p:txBody>
          <a:bodyPr wrap="square">
            <a:spAutoFit/>
          </a:bodyPr>
          <a:lstStyle/>
          <a:p>
            <a:pPr marL="285750" indent="-285750">
              <a:buFont typeface="Wingdings" panose="05000000000000000000" pitchFamily="2" charset="2"/>
              <a:buChar char="q"/>
            </a:pPr>
            <a:r>
              <a:rPr lang="en-US" sz="1400" b="1" dirty="0">
                <a:solidFill>
                  <a:schemeClr val="accent1">
                    <a:lumMod val="50000"/>
                  </a:schemeClr>
                </a:solidFill>
                <a:latin typeface="Book Antiqua" panose="02040602050305030304" pitchFamily="18" charset="0"/>
              </a:rPr>
              <a:t>XGBoost achieved the highest recall (0.85)</a:t>
            </a:r>
            <a:r>
              <a:rPr lang="en-US" sz="1400" dirty="0">
                <a:solidFill>
                  <a:schemeClr val="accent1">
                    <a:lumMod val="50000"/>
                  </a:schemeClr>
                </a:solidFill>
                <a:latin typeface="Book Antiqua" panose="02040602050305030304" pitchFamily="18" charset="0"/>
              </a:rPr>
              <a:t>, making it the best model for identifying potential subscribers</a:t>
            </a:r>
            <a:r>
              <a:rPr lang="en-US" dirty="0"/>
              <a:t>.</a:t>
            </a:r>
            <a:endParaRPr lang="en-IN" dirty="0"/>
          </a:p>
        </p:txBody>
      </p:sp>
      <p:sp>
        <p:nvSpPr>
          <p:cNvPr id="10" name="Rectangle 9"/>
          <p:cNvSpPr/>
          <p:nvPr/>
        </p:nvSpPr>
        <p:spPr>
          <a:xfrm>
            <a:off x="5879123" y="2075473"/>
            <a:ext cx="6096000" cy="523220"/>
          </a:xfrm>
          <a:prstGeom prst="rect">
            <a:avLst/>
          </a:prstGeom>
        </p:spPr>
        <p:txBody>
          <a:bodyPr>
            <a:spAutoFit/>
          </a:bodyPr>
          <a:lstStyle/>
          <a:p>
            <a:pPr marL="285750" indent="-285750">
              <a:buFont typeface="Wingdings" panose="05000000000000000000" pitchFamily="2" charset="2"/>
              <a:buChar char="q"/>
            </a:pPr>
            <a:r>
              <a:rPr lang="en-US" sz="1400" b="1" dirty="0">
                <a:solidFill>
                  <a:schemeClr val="accent1">
                    <a:lumMod val="50000"/>
                  </a:schemeClr>
                </a:solidFill>
                <a:latin typeface="Book Antiqua" panose="02040602050305030304" pitchFamily="18" charset="0"/>
              </a:rPr>
              <a:t>Random Forest achieved the highest F1-score (0.59)</a:t>
            </a:r>
            <a:r>
              <a:rPr lang="en-US" sz="1400" dirty="0">
                <a:solidFill>
                  <a:schemeClr val="accent1">
                    <a:lumMod val="50000"/>
                  </a:schemeClr>
                </a:solidFill>
                <a:latin typeface="Book Antiqua" panose="02040602050305030304" pitchFamily="18" charset="0"/>
              </a:rPr>
              <a:t>, offering balanced performance.</a:t>
            </a:r>
            <a:endParaRPr lang="en-IN" sz="1400" dirty="0">
              <a:solidFill>
                <a:schemeClr val="accent1">
                  <a:lumMod val="50000"/>
                </a:schemeClr>
              </a:solidFill>
              <a:latin typeface="Book Antiqua" panose="02040602050305030304" pitchFamily="18" charset="0"/>
            </a:endParaRPr>
          </a:p>
        </p:txBody>
      </p:sp>
      <p:sp>
        <p:nvSpPr>
          <p:cNvPr id="11" name="Rectangle 2"/>
          <p:cNvSpPr>
            <a:spLocks noChangeArrowheads="1"/>
          </p:cNvSpPr>
          <p:nvPr/>
        </p:nvSpPr>
        <p:spPr bwMode="auto">
          <a:xfrm>
            <a:off x="5908430" y="5016916"/>
            <a:ext cx="603738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400" b="0" i="0" u="none" strike="noStrike" cap="none" normalizeH="0" baseline="0" dirty="0" smtClean="0">
                <a:ln>
                  <a:noFill/>
                </a:ln>
                <a:solidFill>
                  <a:schemeClr val="accent1">
                    <a:lumMod val="50000"/>
                  </a:schemeClr>
                </a:solidFill>
                <a:effectLst/>
                <a:latin typeface="Book Antiqua" panose="02040602050305030304" pitchFamily="18" charset="0"/>
              </a:rPr>
              <a:t>Top features included duration</a:t>
            </a:r>
            <a:r>
              <a:rPr kumimoji="0" lang="en-US" altLang="en-US" sz="1100" b="0" i="0" u="none" strike="noStrike" cap="none" normalizeH="0" baseline="0" dirty="0" smtClean="0">
                <a:ln>
                  <a:noFill/>
                </a:ln>
                <a:solidFill>
                  <a:schemeClr val="accent1">
                    <a:lumMod val="50000"/>
                  </a:schemeClr>
                </a:solidFill>
                <a:effectLst/>
                <a:latin typeface="Book Antiqua" panose="02040602050305030304" pitchFamily="18" charset="0"/>
              </a:rPr>
              <a:t>, </a:t>
            </a:r>
            <a:r>
              <a:rPr kumimoji="0" lang="en-US" altLang="en-US" sz="1400" b="0" i="0" u="none" strike="noStrike" cap="none" normalizeH="0" baseline="0" dirty="0" smtClean="0">
                <a:ln>
                  <a:noFill/>
                </a:ln>
                <a:solidFill>
                  <a:schemeClr val="accent1">
                    <a:lumMod val="50000"/>
                  </a:schemeClr>
                </a:solidFill>
                <a:effectLst/>
                <a:latin typeface="Book Antiqua" panose="02040602050305030304" pitchFamily="18" charset="0"/>
              </a:rPr>
              <a:t>campaign</a:t>
            </a:r>
            <a:r>
              <a:rPr kumimoji="0" lang="en-US" altLang="en-US" sz="1100" b="0" i="0" u="none" strike="noStrike" cap="none" normalizeH="0" baseline="0" dirty="0" smtClean="0">
                <a:ln>
                  <a:noFill/>
                </a:ln>
                <a:solidFill>
                  <a:schemeClr val="accent1">
                    <a:lumMod val="50000"/>
                  </a:schemeClr>
                </a:solidFill>
                <a:effectLst/>
                <a:latin typeface="Book Antiqua" panose="02040602050305030304" pitchFamily="18" charset="0"/>
              </a:rPr>
              <a:t>, </a:t>
            </a:r>
            <a:r>
              <a:rPr kumimoji="0" lang="en-US" altLang="en-US" sz="1400" b="0" i="0" u="none" strike="noStrike" cap="none" normalizeH="0" baseline="0" dirty="0" smtClean="0">
                <a:ln>
                  <a:noFill/>
                </a:ln>
                <a:solidFill>
                  <a:schemeClr val="accent1">
                    <a:lumMod val="50000"/>
                  </a:schemeClr>
                </a:solidFill>
                <a:effectLst/>
                <a:latin typeface="Book Antiqua" panose="02040602050305030304" pitchFamily="18" charset="0"/>
              </a:rPr>
              <a:t>poutcome_success</a:t>
            </a:r>
            <a:r>
              <a:rPr kumimoji="0" lang="en-US" altLang="en-US" sz="1100" b="0" i="0" u="none" strike="noStrike" cap="none" normalizeH="0" baseline="0" dirty="0" smtClean="0">
                <a:ln>
                  <a:noFill/>
                </a:ln>
                <a:solidFill>
                  <a:schemeClr val="accent1">
                    <a:lumMod val="50000"/>
                  </a:schemeClr>
                </a:solidFill>
                <a:effectLst/>
                <a:latin typeface="Book Antiqua" panose="02040602050305030304" pitchFamily="18" charset="0"/>
              </a:rPr>
              <a:t>, </a:t>
            </a:r>
            <a:r>
              <a:rPr kumimoji="0" lang="en-US" altLang="en-US" sz="1400" b="0" i="0" u="none" strike="noStrike" cap="none" normalizeH="0" baseline="0" dirty="0" smtClean="0">
                <a:ln>
                  <a:noFill/>
                </a:ln>
                <a:solidFill>
                  <a:schemeClr val="accent1">
                    <a:lumMod val="50000"/>
                  </a:schemeClr>
                </a:solidFill>
                <a:effectLst/>
                <a:latin typeface="Book Antiqua" panose="02040602050305030304" pitchFamily="18" charset="0"/>
              </a:rPr>
              <a:t>balance</a:t>
            </a:r>
            <a:r>
              <a:rPr kumimoji="0" lang="en-US" altLang="en-US" sz="1100" b="0" i="0" u="none" strike="noStrike" cap="none" normalizeH="0" baseline="0" dirty="0" smtClean="0">
                <a:ln>
                  <a:noFill/>
                </a:ln>
                <a:solidFill>
                  <a:schemeClr val="accent1">
                    <a:lumMod val="50000"/>
                  </a:schemeClr>
                </a:solidFill>
                <a:effectLst/>
                <a:latin typeface="Book Antiqua" panose="02040602050305030304" pitchFamily="18" charset="0"/>
              </a:rPr>
              <a:t>, </a:t>
            </a:r>
            <a:r>
              <a:rPr kumimoji="0" lang="en-US" altLang="en-US" sz="1400" b="0" i="0" u="none" strike="noStrike" cap="none" normalizeH="0" baseline="0" dirty="0" smtClean="0">
                <a:ln>
                  <a:noFill/>
                </a:ln>
                <a:solidFill>
                  <a:schemeClr val="accent1">
                    <a:lumMod val="50000"/>
                  </a:schemeClr>
                </a:solidFill>
                <a:effectLst/>
                <a:latin typeface="Book Antiqua" panose="02040602050305030304" pitchFamily="18" charset="0"/>
              </a:rPr>
              <a:t>age</a:t>
            </a:r>
            <a:r>
              <a:rPr kumimoji="0" lang="en-US" altLang="en-US" sz="1100" b="0" i="0" u="none" strike="noStrike" cap="none" normalizeH="0" baseline="0" dirty="0" smtClean="0">
                <a:ln>
                  <a:noFill/>
                </a:ln>
                <a:solidFill>
                  <a:schemeClr val="accent1">
                    <a:lumMod val="50000"/>
                  </a:schemeClr>
                </a:solidFill>
                <a:effectLst/>
                <a:latin typeface="Book Antiqua" panose="02040602050305030304" pitchFamily="18" charset="0"/>
              </a:rPr>
              <a:t>, and </a:t>
            </a:r>
            <a:r>
              <a:rPr kumimoji="0" lang="en-US" altLang="en-US" sz="1400" b="0" i="0" u="none" strike="noStrike" cap="none" normalizeH="0" baseline="0" dirty="0" smtClean="0">
                <a:ln>
                  <a:noFill/>
                </a:ln>
                <a:solidFill>
                  <a:schemeClr val="accent1">
                    <a:lumMod val="50000"/>
                  </a:schemeClr>
                </a:solidFill>
                <a:effectLst/>
                <a:latin typeface="Book Antiqua" panose="02040602050305030304" pitchFamily="18" charset="0"/>
              </a:rPr>
              <a:t>housing</a:t>
            </a:r>
            <a:r>
              <a:rPr kumimoji="0" lang="en-US" altLang="en-US" sz="1100" b="0" i="0" u="none" strike="noStrike" cap="none" normalizeH="0" baseline="0" dirty="0" smtClean="0">
                <a:ln>
                  <a:noFill/>
                </a:ln>
                <a:solidFill>
                  <a:schemeClr val="accent1">
                    <a:lumMod val="50000"/>
                  </a:schemeClr>
                </a:solidFill>
                <a:effectLst/>
                <a:latin typeface="Book Antiqua" panose="02040602050305030304" pitchFamily="18" charset="0"/>
              </a:rPr>
              <a:t> </a:t>
            </a:r>
            <a:endParaRPr kumimoji="0" lang="en-US" altLang="en-US" sz="3200" b="0" i="0" u="none" strike="noStrike" cap="none" normalizeH="0" baseline="0" dirty="0" smtClean="0">
              <a:ln>
                <a:noFill/>
              </a:ln>
              <a:solidFill>
                <a:schemeClr val="accent1">
                  <a:lumMod val="50000"/>
                </a:schemeClr>
              </a:solidFill>
              <a:effectLst/>
              <a:latin typeface="Book Antiqua" panose="02040602050305030304" pitchFamily="18" charset="0"/>
            </a:endParaRPr>
          </a:p>
        </p:txBody>
      </p:sp>
      <p:pic>
        <p:nvPicPr>
          <p:cNvPr id="13" name="Picture 12"/>
          <p:cNvPicPr>
            <a:picLocks noChangeAspect="1"/>
          </p:cNvPicPr>
          <p:nvPr/>
        </p:nvPicPr>
        <p:blipFill rotWithShape="1">
          <a:blip r:embed="rId2" cstate="print">
            <a:extLst>
              <a:ext uri="{28A0092B-C50C-407E-A947-70E740481C1C}">
                <a14:useLocalDpi xmlns:a14="http://schemas.microsoft.com/office/drawing/2010/main" val="0"/>
              </a:ext>
            </a:extLst>
          </a:blip>
          <a:srcRect l="3550" t="6587" r="1480" b="8780"/>
          <a:stretch/>
        </p:blipFill>
        <p:spPr>
          <a:xfrm>
            <a:off x="1019908" y="1112351"/>
            <a:ext cx="4044461" cy="4427785"/>
          </a:xfrm>
          <a:prstGeom prst="rect">
            <a:avLst/>
          </a:prstGeom>
        </p:spPr>
      </p:pic>
    </p:spTree>
    <p:extLst>
      <p:ext uri="{BB962C8B-B14F-4D97-AF65-F5344CB8AC3E}">
        <p14:creationId xmlns:p14="http://schemas.microsoft.com/office/powerpoint/2010/main" val="11476524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1651</TotalTime>
  <Words>756</Words>
  <Application>Microsoft Office PowerPoint</Application>
  <PresentationFormat>Widescreen</PresentationFormat>
  <Paragraphs>98</Paragraphs>
  <Slides>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9</vt:i4>
      </vt:variant>
    </vt:vector>
  </HeadingPairs>
  <TitlesOfParts>
    <vt:vector size="24" baseType="lpstr">
      <vt:lpstr>Arial</vt:lpstr>
      <vt:lpstr>Arial Black</vt:lpstr>
      <vt:lpstr>Baskerville Old Face</vt:lpstr>
      <vt:lpstr>Book Antiqua</vt:lpstr>
      <vt:lpstr>Bookman Old Style</vt:lpstr>
      <vt:lpstr>Calibri</vt:lpstr>
      <vt:lpstr>Calibri Light</vt:lpstr>
      <vt:lpstr>Century</vt:lpstr>
      <vt:lpstr>Georgia</vt:lpstr>
      <vt:lpstr>Goudy Stout</vt:lpstr>
      <vt:lpstr>Kanit</vt:lpstr>
      <vt:lpstr>Perpetua</vt:lpstr>
      <vt:lpstr>Times New Roman</vt:lpstr>
      <vt:lpstr>Wingdings</vt:lpstr>
      <vt:lpstr>Office Theme</vt:lpstr>
      <vt:lpstr>PowerPoint Presentation</vt:lpstr>
      <vt:lpstr>Dataset Overview</vt:lpstr>
      <vt:lpstr>Data Pre-processing</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ACER</dc:creator>
  <cp:lastModifiedBy>ACER</cp:lastModifiedBy>
  <cp:revision>105</cp:revision>
  <dcterms:created xsi:type="dcterms:W3CDTF">2025-06-17T09:15:18Z</dcterms:created>
  <dcterms:modified xsi:type="dcterms:W3CDTF">2025-07-02T08:50:36Z</dcterms:modified>
</cp:coreProperties>
</file>