
<file path=[Content_Types].xml><?xml version="1.0" encoding="utf-8"?>
<Types xmlns="http://schemas.openxmlformats.org/package/2006/content-types"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257"/>
    <a:srgbClr val="256D5F"/>
    <a:srgbClr val="56D9E0"/>
    <a:srgbClr val="146A6E"/>
    <a:srgbClr val="103634"/>
    <a:srgbClr val="000000"/>
    <a:srgbClr val="093B3D"/>
    <a:srgbClr val="041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1627-DB66-4D41-B985-8ED8995B8C04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C450-B4FE-415F-9B10-58223059C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37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1627-DB66-4D41-B985-8ED8995B8C04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C450-B4FE-415F-9B10-58223059C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60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1627-DB66-4D41-B985-8ED8995B8C04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C450-B4FE-415F-9B10-58223059C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30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1627-DB66-4D41-B985-8ED8995B8C04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C450-B4FE-415F-9B10-58223059C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13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1627-DB66-4D41-B985-8ED8995B8C04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C450-B4FE-415F-9B10-58223059C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09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1627-DB66-4D41-B985-8ED8995B8C04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C450-B4FE-415F-9B10-58223059C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97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1627-DB66-4D41-B985-8ED8995B8C04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C450-B4FE-415F-9B10-58223059C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03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1627-DB66-4D41-B985-8ED8995B8C04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C450-B4FE-415F-9B10-58223059C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67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1627-DB66-4D41-B985-8ED8995B8C04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C450-B4FE-415F-9B10-58223059C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3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1627-DB66-4D41-B985-8ED8995B8C04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C450-B4FE-415F-9B10-58223059C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83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1627-DB66-4D41-B985-8ED8995B8C04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C450-B4FE-415F-9B10-58223059C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82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31627-DB66-4D41-B985-8ED8995B8C04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6C450-B4FE-415F-9B10-58223059C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36839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43472" y="4251046"/>
            <a:ext cx="4788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 smtClean="0">
                <a:solidFill>
                  <a:srgbClr val="041442"/>
                </a:solidFill>
                <a:latin typeface="Baskerville Old Face" panose="02020602080505020303" pitchFamily="18" charset="0"/>
              </a:rPr>
              <a:t>CostCutPro AI</a:t>
            </a:r>
            <a:endParaRPr lang="en-IN" sz="4800" dirty="0">
              <a:solidFill>
                <a:srgbClr val="041442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55768" y="4281824"/>
            <a:ext cx="338196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solidFill>
                  <a:srgbClr val="093B3D"/>
                </a:solidFill>
                <a:latin typeface="Book Antiqua" panose="02040602050305030304" pitchFamily="18" charset="0"/>
              </a:rPr>
              <a:t>A smart AI advisor that helps enterprises cut unnecessary costs, optimize spending, and make better financial decisions all powered by Lyzr Studio</a:t>
            </a:r>
            <a:r>
              <a:rPr lang="en-US" dirty="0" smtClean="0">
                <a:solidFill>
                  <a:srgbClr val="093B3D"/>
                </a:solidFill>
                <a:latin typeface="Book Antiqua" panose="02040602050305030304" pitchFamily="18" charset="0"/>
              </a:rPr>
              <a:t>.</a:t>
            </a:r>
            <a:endParaRPr lang="en-IN" dirty="0">
              <a:solidFill>
                <a:srgbClr val="093B3D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84916" y="4886407"/>
            <a:ext cx="3476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Enterprise Cost Optimization Agent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23676" y="4301671"/>
            <a:ext cx="26376" cy="130354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29145" y="5244886"/>
            <a:ext cx="28738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 - </a:t>
            </a:r>
            <a:r>
              <a:rPr lang="en-US" sz="1200" b="1" dirty="0" smtClean="0">
                <a:solidFill>
                  <a:srgbClr val="146A6E"/>
                </a:solidFill>
                <a:latin typeface="Book Antiqua" panose="02040602050305030304" pitchFamily="18" charset="0"/>
              </a:rPr>
              <a:t>Built on Lyzr Studio | By Khushi</a:t>
            </a:r>
            <a:endParaRPr lang="en-IN" sz="1200" b="1" dirty="0">
              <a:solidFill>
                <a:srgbClr val="146A6E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9085" y="855836"/>
            <a:ext cx="33169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rgbClr val="041442"/>
                </a:solidFill>
                <a:latin typeface="Baskerville Old Face" panose="02020602080505020303" pitchFamily="18" charset="0"/>
              </a:rPr>
              <a:t>Problem Statement</a:t>
            </a:r>
            <a:endParaRPr lang="en-IN" sz="3200" dirty="0">
              <a:solidFill>
                <a:srgbClr val="041442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9085" y="1438177"/>
            <a:ext cx="9983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256D5F"/>
                </a:solidFill>
                <a:latin typeface="Book Antiqua" panose="02040602050305030304" pitchFamily="18" charset="0"/>
              </a:rPr>
              <a:t>Enterprises often face overspending due to scattered tools, poor cost tracking, and delayed insights.</a:t>
            </a:r>
            <a:endParaRPr lang="en-IN" sz="1600" dirty="0">
              <a:solidFill>
                <a:srgbClr val="256D5F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9423" y="2317684"/>
            <a:ext cx="9135208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Key Pain Points:</a:t>
            </a:r>
          </a:p>
          <a:p>
            <a:endParaRPr lang="en-US" sz="2000" dirty="0" smtClean="0">
              <a:latin typeface="Book Antiqua" panose="02040602050305030304" pitchFamily="18" charset="0"/>
            </a:endParaRPr>
          </a:p>
          <a:p>
            <a:r>
              <a:rPr lang="en-US" dirty="0" smtClean="0"/>
              <a:t>         </a:t>
            </a:r>
            <a:r>
              <a:rPr lang="en-US" b="1" dirty="0" smtClean="0">
                <a:solidFill>
                  <a:srgbClr val="256D5F"/>
                </a:solidFill>
                <a:latin typeface="Book Antiqua" panose="02040602050305030304" pitchFamily="18" charset="0"/>
              </a:rPr>
              <a:t>Budget overruns in cloud services, tools, and departments</a:t>
            </a:r>
          </a:p>
          <a:p>
            <a:endParaRPr lang="en-US" b="1" dirty="0">
              <a:solidFill>
                <a:srgbClr val="256D5F"/>
              </a:solidFill>
            </a:endParaRPr>
          </a:p>
          <a:p>
            <a:r>
              <a:rPr lang="en-US" b="1" dirty="0"/>
              <a:t> </a:t>
            </a:r>
            <a:r>
              <a:rPr lang="en-US" b="1" dirty="0" smtClean="0"/>
              <a:t>        </a:t>
            </a:r>
            <a:r>
              <a:rPr lang="en-US" b="1" dirty="0" smtClean="0">
                <a:solidFill>
                  <a:srgbClr val="256D5F"/>
                </a:solidFill>
                <a:latin typeface="Book Antiqua" panose="02040602050305030304" pitchFamily="18" charset="0"/>
              </a:rPr>
              <a:t>Manual reviews and delayed interventio</a:t>
            </a:r>
            <a:r>
              <a:rPr lang="en-US" dirty="0" smtClean="0">
                <a:solidFill>
                  <a:srgbClr val="256D5F"/>
                </a:solidFill>
                <a:latin typeface="Book Antiqua" panose="02040602050305030304" pitchFamily="18" charset="0"/>
              </a:rPr>
              <a:t>ns</a:t>
            </a:r>
          </a:p>
          <a:p>
            <a:r>
              <a:rPr lang="en-US" dirty="0" smtClean="0"/>
              <a:t>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 smtClean="0">
                <a:solidFill>
                  <a:srgbClr val="256D5F"/>
                </a:solidFill>
                <a:latin typeface="Book Antiqua" panose="02040602050305030304" pitchFamily="18" charset="0"/>
              </a:rPr>
              <a:t>Lack of real-time optimization</a:t>
            </a: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63310" y="2942093"/>
            <a:ext cx="281354" cy="337438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52986" y="3497454"/>
            <a:ext cx="281354" cy="337438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3178" y="4052815"/>
            <a:ext cx="271162" cy="337438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3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855836"/>
            <a:ext cx="0" cy="919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6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6481" y="835241"/>
            <a:ext cx="4424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rgbClr val="091257"/>
                </a:solidFill>
                <a:latin typeface="Baskerville Old Face" panose="02020602080505020303" pitchFamily="18" charset="0"/>
              </a:rPr>
              <a:t>Solution – CostCutPro AI</a:t>
            </a:r>
            <a:endParaRPr lang="en-IN" sz="3200" b="1" dirty="0">
              <a:solidFill>
                <a:srgbClr val="09125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4900" y="1806751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Our Agent Does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:</a:t>
            </a:r>
          </a:p>
          <a:p>
            <a:endParaRPr lang="en-US" dirty="0" smtClean="0">
              <a:latin typeface="Baskerville Old Face" panose="02020602080505020303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04900" y="2395096"/>
            <a:ext cx="5380892" cy="509954"/>
          </a:xfrm>
          <a:prstGeom prst="roundRect">
            <a:avLst/>
          </a:prstGeom>
          <a:solidFill>
            <a:srgbClr val="256D5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Acts like a virtual cost consultant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04900" y="3896224"/>
            <a:ext cx="5380892" cy="509954"/>
          </a:xfrm>
          <a:prstGeom prst="roundRect">
            <a:avLst/>
          </a:prstGeom>
          <a:solidFill>
            <a:srgbClr val="256D5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ook Antiqua" panose="02040602050305030304" pitchFamily="18" charset="0"/>
              </a:rPr>
              <a:t>Analyzes department-wise expenditure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04900" y="3145660"/>
            <a:ext cx="5380892" cy="509954"/>
          </a:xfrm>
          <a:prstGeom prst="roundRect">
            <a:avLst/>
          </a:prstGeom>
          <a:solidFill>
            <a:srgbClr val="256D5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ook Antiqua" panose="02040602050305030304" pitchFamily="18" charset="0"/>
              </a:rPr>
              <a:t>Uses uploaded financial records to support decisions</a:t>
            </a:r>
            <a:endParaRPr lang="en-US" sz="1400" dirty="0">
              <a:latin typeface="Book Antiqua" panose="0204060205030503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04900" y="4625191"/>
            <a:ext cx="5380892" cy="509954"/>
          </a:xfrm>
          <a:prstGeom prst="roundRect">
            <a:avLst/>
          </a:prstGeom>
          <a:solidFill>
            <a:srgbClr val="256D5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ook Antiqua" panose="02040602050305030304" pitchFamily="18" charset="0"/>
              </a:rPr>
              <a:t>Suggests cost-saving strategies instantly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44061" y="650602"/>
            <a:ext cx="0" cy="87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2763" y="1673549"/>
            <a:ext cx="1645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093B3D"/>
                </a:solidFill>
                <a:latin typeface="Book Antiqua" panose="02040602050305030304" pitchFamily="18" charset="0"/>
              </a:rPr>
              <a:t>Agent Setup</a:t>
            </a:r>
            <a:endParaRPr lang="en-IN" sz="2000" b="1" dirty="0">
              <a:solidFill>
                <a:srgbClr val="093B3D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1265" y="614720"/>
            <a:ext cx="3592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91257"/>
                </a:solidFill>
                <a:latin typeface="Baskerville Old Face" panose="02020602080505020303" pitchFamily="18" charset="0"/>
              </a:rPr>
              <a:t>Built Using Lyzr Studio</a:t>
            </a:r>
            <a:r>
              <a:rPr lang="en-US" sz="2000" b="1" dirty="0">
                <a:solidFill>
                  <a:srgbClr val="091257"/>
                </a:solidFill>
              </a:rPr>
              <a:t>:</a:t>
            </a:r>
            <a:endParaRPr lang="en-US" sz="2000" dirty="0">
              <a:solidFill>
                <a:srgbClr val="09125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17432" y="1930082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dirty="0" smtClean="0"/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843463" y="2330707"/>
            <a:ext cx="4047597" cy="458201"/>
          </a:xfrm>
          <a:prstGeom prst="chevron">
            <a:avLst/>
          </a:prstGeom>
          <a:solidFill>
            <a:srgbClr val="093B3D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Book Antiqua" panose="02040602050305030304" pitchFamily="18" charset="0"/>
              </a:rPr>
              <a:t>Agent Type: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Work </a:t>
            </a:r>
            <a:r>
              <a:rPr lang="en-US" sz="1200" b="1" dirty="0">
                <a:solidFill>
                  <a:schemeClr val="bg2"/>
                </a:solidFill>
                <a:latin typeface="Book Antiqua" panose="02040602050305030304" pitchFamily="18" charset="0"/>
              </a:rPr>
              <a:t>&amp; P</a:t>
            </a:r>
            <a:r>
              <a:rPr lang="en-US" sz="1200" b="1" dirty="0">
                <a:solidFill>
                  <a:schemeClr val="bg1"/>
                </a:solidFill>
                <a:latin typeface="Book Antiqua" panose="02040602050305030304" pitchFamily="18" charset="0"/>
              </a:rPr>
              <a:t>roductivit</a:t>
            </a:r>
            <a:r>
              <a:rPr lang="en-US" sz="1200" b="1" dirty="0">
                <a:solidFill>
                  <a:schemeClr val="bg2"/>
                </a:solidFill>
                <a:latin typeface="Book Antiqua" panose="02040602050305030304" pitchFamily="18" charset="0"/>
              </a:rPr>
              <a:t>y</a:t>
            </a:r>
            <a:endParaRPr lang="en-IN" sz="1200" b="1" dirty="0">
              <a:solidFill>
                <a:schemeClr val="bg2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731701" y="3213621"/>
            <a:ext cx="4159359" cy="453046"/>
          </a:xfrm>
          <a:prstGeom prst="chevron">
            <a:avLst/>
          </a:prstGeom>
          <a:solidFill>
            <a:srgbClr val="093B3D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2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LLM </a:t>
            </a:r>
            <a:r>
              <a:rPr lang="en-US" sz="1200" b="1" dirty="0">
                <a:solidFill>
                  <a:schemeClr val="bg1"/>
                </a:solidFill>
                <a:latin typeface="Book Antiqua" panose="02040602050305030304" pitchFamily="18" charset="0"/>
              </a:rPr>
              <a:t>Model: </a:t>
            </a:r>
          </a:p>
          <a:p>
            <a:pPr lvl="2"/>
            <a:r>
              <a:rPr lang="en-US" sz="12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Claude/Mistral </a:t>
            </a:r>
            <a:r>
              <a:rPr lang="en-US" sz="1200" b="1" dirty="0">
                <a:solidFill>
                  <a:schemeClr val="bg1"/>
                </a:solidFill>
                <a:latin typeface="Book Antiqua" panose="02040602050305030304" pitchFamily="18" charset="0"/>
              </a:rPr>
              <a:t>(Nova optional)</a:t>
            </a:r>
          </a:p>
        </p:txBody>
      </p:sp>
      <p:sp>
        <p:nvSpPr>
          <p:cNvPr id="10" name="Chevron 9"/>
          <p:cNvSpPr/>
          <p:nvPr/>
        </p:nvSpPr>
        <p:spPr>
          <a:xfrm>
            <a:off x="793327" y="4091380"/>
            <a:ext cx="4147868" cy="458201"/>
          </a:xfrm>
          <a:prstGeom prst="chevron">
            <a:avLst/>
          </a:prstGeom>
          <a:solidFill>
            <a:srgbClr val="093B3D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1600" b="1" dirty="0">
                <a:latin typeface="Book Antiqua" panose="02040602050305030304" pitchFamily="18" charset="0"/>
              </a:rPr>
              <a:t>Se</a:t>
            </a:r>
            <a:r>
              <a:rPr lang="en-US" sz="1200" b="1" dirty="0">
                <a:latin typeface="Book Antiqua" panose="02040602050305030304" pitchFamily="18" charset="0"/>
              </a:rPr>
              <a:t>mantic Knowledge Base enabled</a:t>
            </a:r>
            <a:endParaRPr lang="en-IN" sz="1200" b="1" dirty="0">
              <a:solidFill>
                <a:schemeClr val="bg2"/>
              </a:solidFill>
              <a:latin typeface="Book Antiqua" panose="02040602050305030304" pitchFamily="18" charset="0"/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793327" y="4969139"/>
            <a:ext cx="4147868" cy="458201"/>
          </a:xfrm>
          <a:prstGeom prst="chevron">
            <a:avLst/>
          </a:prstGeom>
          <a:solidFill>
            <a:srgbClr val="093B3D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200" b="1" dirty="0" smtClean="0">
                <a:latin typeface="Book Antiqua" panose="02040602050305030304" pitchFamily="18" charset="0"/>
              </a:rPr>
              <a:t>Responsible </a:t>
            </a:r>
            <a:r>
              <a:rPr lang="en-US" sz="1200" b="1" dirty="0">
                <a:latin typeface="Book Antiqua" panose="02040602050305030304" pitchFamily="18" charset="0"/>
              </a:rPr>
              <a:t>AI Policy activated</a:t>
            </a:r>
          </a:p>
          <a:p>
            <a:pPr algn="ctr"/>
            <a:endParaRPr lang="en-IN" dirty="0">
              <a:solidFill>
                <a:schemeClr val="bg2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43463" y="527538"/>
            <a:ext cx="0" cy="703385"/>
          </a:xfrm>
          <a:prstGeom prst="line">
            <a:avLst/>
          </a:prstGeom>
          <a:ln>
            <a:solidFill>
              <a:srgbClr val="0912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716" y="2208421"/>
            <a:ext cx="4475284" cy="27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0002" y="606642"/>
            <a:ext cx="2901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rgbClr val="091257"/>
                </a:solidFill>
                <a:latin typeface="Baskerville Old Face" panose="02020602080505020303" pitchFamily="18" charset="0"/>
              </a:rPr>
              <a:t>Knowledge Base</a:t>
            </a:r>
            <a:endParaRPr lang="en-IN" sz="3200" dirty="0">
              <a:solidFill>
                <a:srgbClr val="091257"/>
              </a:solidFill>
              <a:latin typeface="Baskerville Old Face" panose="02020602080505020303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930002" y="393471"/>
            <a:ext cx="0" cy="1066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>
            <a:off x="4674523" y="1559965"/>
            <a:ext cx="2466959" cy="1955815"/>
          </a:xfrm>
          <a:prstGeom prst="triangle">
            <a:avLst>
              <a:gd name="adj" fmla="val 49480"/>
            </a:avLst>
          </a:prstGeom>
          <a:solidFill>
            <a:srgbClr val="10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Arial" panose="020B0604020202020204" pitchFamily="34" charset="0"/>
              </a:rPr>
              <a:t>Uploaded: </a:t>
            </a:r>
            <a:r>
              <a:rPr lang="en-US" altLang="en-US" sz="1050" b="1" dirty="0">
                <a:latin typeface="Book Antiqua" panose="02040602050305030304" pitchFamily="18" charset="0"/>
              </a:rPr>
              <a:t>Realistic dummy financial summaries</a:t>
            </a:r>
            <a:endParaRPr lang="en-US" altLang="en-US" sz="1100" b="1" dirty="0">
              <a:latin typeface="Book Antiqua" panose="0204060205030503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640100" y="3661124"/>
            <a:ext cx="2775438" cy="1148346"/>
          </a:xfrm>
          <a:prstGeom prst="triangle">
            <a:avLst>
              <a:gd name="adj" fmla="val 49480"/>
            </a:avLst>
          </a:prstGeom>
          <a:solidFill>
            <a:srgbClr val="10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Book Antiqua" panose="02040602050305030304" pitchFamily="18" charset="0"/>
              </a:rPr>
              <a:t>SaaS Overspending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1787407" y="4442439"/>
            <a:ext cx="2721937" cy="993531"/>
          </a:xfrm>
          <a:prstGeom prst="triangle">
            <a:avLst>
              <a:gd name="adj" fmla="val 49480"/>
            </a:avLst>
          </a:prstGeom>
          <a:solidFill>
            <a:srgbClr val="10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latin typeface="Book Antiqua" panose="02040602050305030304" pitchFamily="18" charset="0"/>
              </a:rPr>
              <a:t>Vendor Inefficiencies</a:t>
            </a:r>
          </a:p>
        </p:txBody>
      </p:sp>
      <p:sp>
        <p:nvSpPr>
          <p:cNvPr id="11" name="Isosceles Triangle 10"/>
          <p:cNvSpPr/>
          <p:nvPr/>
        </p:nvSpPr>
        <p:spPr>
          <a:xfrm>
            <a:off x="7745895" y="4312704"/>
            <a:ext cx="2531235" cy="1123266"/>
          </a:xfrm>
          <a:prstGeom prst="triangle">
            <a:avLst>
              <a:gd name="adj" fmla="val 49480"/>
            </a:avLst>
          </a:prstGeom>
          <a:solidFill>
            <a:srgbClr val="10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latin typeface="Book Antiqua" panose="02040602050305030304" pitchFamily="18" charset="0"/>
              </a:rPr>
              <a:t>Topics Covered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4674523" y="5031496"/>
            <a:ext cx="2741015" cy="1050640"/>
          </a:xfrm>
          <a:prstGeom prst="triangle">
            <a:avLst>
              <a:gd name="adj" fmla="val 49480"/>
            </a:avLst>
          </a:prstGeom>
          <a:solidFill>
            <a:srgbClr val="10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Book Antiqua" panose="02040602050305030304" pitchFamily="18" charset="0"/>
              </a:rPr>
              <a:t>Redundant Consultant Fees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1696087" y="2954721"/>
            <a:ext cx="2838966" cy="1146409"/>
          </a:xfrm>
          <a:prstGeom prst="triangle">
            <a:avLst>
              <a:gd name="adj" fmla="val 49480"/>
            </a:avLst>
          </a:prstGeom>
          <a:solidFill>
            <a:srgbClr val="10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Book Antiqua" panose="02040602050305030304" pitchFamily="18" charset="0"/>
              </a:rPr>
              <a:t>Travel Budget Issues</a:t>
            </a:r>
          </a:p>
        </p:txBody>
      </p:sp>
      <p:sp>
        <p:nvSpPr>
          <p:cNvPr id="15" name="Isosceles Triangle 14"/>
          <p:cNvSpPr/>
          <p:nvPr/>
        </p:nvSpPr>
        <p:spPr>
          <a:xfrm>
            <a:off x="7625633" y="2954721"/>
            <a:ext cx="2651497" cy="1122117"/>
          </a:xfrm>
          <a:prstGeom prst="triangle">
            <a:avLst>
              <a:gd name="adj" fmla="val 49480"/>
            </a:avLst>
          </a:prstGeom>
          <a:solidFill>
            <a:srgbClr val="10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Book Antiqua" panose="02040602050305030304" pitchFamily="18" charset="0"/>
              </a:rPr>
              <a:t>Cloud Cost Overuse</a:t>
            </a:r>
          </a:p>
        </p:txBody>
      </p:sp>
    </p:spTree>
    <p:extLst>
      <p:ext uri="{BB962C8B-B14F-4D97-AF65-F5344CB8AC3E}">
        <p14:creationId xmlns:p14="http://schemas.microsoft.com/office/powerpoint/2010/main" val="33950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68621" y="1188696"/>
            <a:ext cx="69012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Baskerville Old Face" panose="02020602080505020303" pitchFamily="18" charset="0"/>
              </a:rPr>
              <a:t>Query: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Baskerville Old Face" panose="020206020805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091257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103634"/>
                </a:solidFill>
                <a:effectLst/>
                <a:latin typeface="Arial" panose="020B0604020202020204" pitchFamily="34" charset="0"/>
              </a:rPr>
              <a:t>HR overspent due to SaaS tool overlap. Suggest improvements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."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1177" y="3129952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91257"/>
                </a:solidFill>
                <a:latin typeface="Book Antiqua" panose="02040602050305030304" pitchFamily="18" charset="0"/>
              </a:rPr>
              <a:t>Agent Output:</a:t>
            </a: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103634"/>
                </a:solidFill>
                <a:latin typeface="Book Antiqua" panose="02040602050305030304" pitchFamily="18" charset="0"/>
              </a:rPr>
              <a:t>Audit software licenses for duplicates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103634"/>
                </a:solidFill>
                <a:latin typeface="Book Antiqua" panose="02040602050305030304" pitchFamily="18" charset="0"/>
              </a:rPr>
              <a:t>Consolidate tools into single platform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103634"/>
                </a:solidFill>
                <a:latin typeface="Book Antiqua" panose="02040602050305030304" pitchFamily="18" charset="0"/>
              </a:rPr>
              <a:t>Implement quarterly usage reviews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103634"/>
                </a:solidFill>
                <a:latin typeface="Book Antiqua" panose="02040602050305030304" pitchFamily="18" charset="0"/>
              </a:rPr>
              <a:t>Direct, explainable, 3-point advice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248506" y="2470638"/>
            <a:ext cx="3270739" cy="509954"/>
          </a:xfrm>
          <a:prstGeom prst="rect">
            <a:avLst/>
          </a:prstGeom>
          <a:solidFill>
            <a:srgbClr val="103634"/>
          </a:solidFill>
          <a:ln>
            <a:solidFill>
              <a:srgbClr val="256D5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      Sample </a:t>
            </a:r>
            <a:r>
              <a:rPr lang="en-IN" dirty="0"/>
              <a:t>Query &amp; Output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789" y="1624011"/>
            <a:ext cx="2772142" cy="36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7503" y="620265"/>
            <a:ext cx="3132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rgbClr val="091257"/>
                </a:solidFill>
                <a:latin typeface="Baskerville Old Face" panose="02020602080505020303" pitchFamily="18" charset="0"/>
              </a:rPr>
              <a:t>Impact &amp; Benefits</a:t>
            </a:r>
            <a:endParaRPr lang="en-IN" sz="3200" dirty="0">
              <a:solidFill>
                <a:srgbClr val="09125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09762" y="2450991"/>
            <a:ext cx="2817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 Antiqua" panose="02040602050305030304" pitchFamily="18" charset="0"/>
              </a:rPr>
              <a:t>Highly scalable for different domains</a:t>
            </a:r>
            <a:endParaRPr lang="en-US" sz="1400" dirty="0">
              <a:latin typeface="Book Antiqua" panose="02040602050305030304" pitchFamily="18" charset="0"/>
            </a:endParaRPr>
          </a:p>
        </p:txBody>
      </p:sp>
      <p:cxnSp>
        <p:nvCxnSpPr>
          <p:cNvPr id="5" name="Elbow Connector 4"/>
          <p:cNvCxnSpPr/>
          <p:nvPr/>
        </p:nvCxnSpPr>
        <p:spPr>
          <a:xfrm>
            <a:off x="3362316" y="2220209"/>
            <a:ext cx="4589588" cy="21892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52449" y="4712756"/>
            <a:ext cx="2408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Book Antiqua" panose="02040602050305030304" pitchFamily="18" charset="0"/>
              </a:rPr>
              <a:t>24/7 Instant Advisor for Finance Teams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34060" y="2437935"/>
            <a:ext cx="2775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Helps enterprises reduce up to </a:t>
            </a:r>
            <a:r>
              <a:rPr lang="en-US" sz="1400" b="1" dirty="0">
                <a:latin typeface="Book Antiqua" panose="02040602050305030304" pitchFamily="18" charset="0"/>
              </a:rPr>
              <a:t>20–30% in avoidable expenses</a:t>
            </a:r>
            <a:endParaRPr lang="en-US" sz="1400" dirty="0">
              <a:latin typeface="Book Antiqua" panose="0204060205030503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09762" y="3314851"/>
            <a:ext cx="26979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Saves time spent in manual budget reviews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19616" y="2624733"/>
            <a:ext cx="290146" cy="255061"/>
          </a:xfrm>
          <a:prstGeom prst="roundRect">
            <a:avLst/>
          </a:prstGeom>
          <a:solidFill>
            <a:srgbClr val="256D5F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5617722" y="3378735"/>
            <a:ext cx="290146" cy="255061"/>
          </a:xfrm>
          <a:prstGeom prst="roundRect">
            <a:avLst/>
          </a:prstGeom>
          <a:solidFill>
            <a:srgbClr val="256D5F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8011413" y="4409493"/>
            <a:ext cx="290146" cy="255061"/>
          </a:xfrm>
          <a:prstGeom prst="roundRect">
            <a:avLst/>
          </a:prstGeom>
          <a:solidFill>
            <a:srgbClr val="256D5F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3358528" y="2092678"/>
            <a:ext cx="290146" cy="255061"/>
          </a:xfrm>
          <a:prstGeom prst="roundRect">
            <a:avLst/>
          </a:prstGeom>
          <a:solidFill>
            <a:srgbClr val="256D5F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/>
          <p:cNvCxnSpPr/>
          <p:nvPr/>
        </p:nvCxnSpPr>
        <p:spPr>
          <a:xfrm>
            <a:off x="1044760" y="556316"/>
            <a:ext cx="17585" cy="71267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6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47446" y="3789485"/>
            <a:ext cx="56886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>
                <a:latin typeface="Book Antiqua" panose="02040602050305030304" pitchFamily="18" charset="0"/>
              </a:rPr>
              <a:t>Integrate more real datasets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>
                <a:latin typeface="Book Antiqua" panose="02040602050305030304" pitchFamily="18" charset="0"/>
              </a:rPr>
              <a:t>Add real-time dashboard for finance teams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>
                <a:latin typeface="Book Antiqua" panose="02040602050305030304" pitchFamily="18" charset="0"/>
              </a:rPr>
              <a:t>Voice interaction for smart query analysis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>
                <a:latin typeface="Book Antiqua" panose="02040602050305030304" pitchFamily="18" charset="0"/>
              </a:rPr>
              <a:t>Scale across industries like Retail, Tech, </a:t>
            </a:r>
            <a:r>
              <a:rPr lang="en-US" altLang="en-US" dirty="0" smtClean="0">
                <a:latin typeface="Book Antiqua" panose="02040602050305030304" pitchFamily="18" charset="0"/>
              </a:rPr>
              <a:t>Healthcare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Book Antiqua" panose="02040602050305030304" pitchFamily="18" charset="0"/>
              </a:rPr>
              <a:t>Publish the agent publicly for finance teams to interact with and submit feedback</a:t>
            </a:r>
            <a:endParaRPr lang="en-US" altLang="en-US" dirty="0">
              <a:latin typeface="Book Antiqua" panose="02040602050305030304" pitchFamily="18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3157904" y="1978268"/>
            <a:ext cx="3877408" cy="1529862"/>
          </a:xfrm>
          <a:prstGeom prst="cloud">
            <a:avLst/>
          </a:prstGeom>
          <a:solidFill>
            <a:srgbClr val="56D9E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What’s Next?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84" y="1356946"/>
            <a:ext cx="3918439" cy="391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5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6346" y="2540978"/>
            <a:ext cx="52181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 smtClean="0">
                <a:latin typeface="Arial Black" panose="020B0A04020102020204" pitchFamily="34" charset="0"/>
              </a:rPr>
              <a:t>THANK YOU  </a:t>
            </a:r>
            <a:endParaRPr lang="en-IN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8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288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Baskerville Old Face</vt:lpstr>
      <vt:lpstr>Book Antiqua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19</cp:revision>
  <dcterms:created xsi:type="dcterms:W3CDTF">2025-07-04T10:34:28Z</dcterms:created>
  <dcterms:modified xsi:type="dcterms:W3CDTF">2025-07-12T09:05:30Z</dcterms:modified>
</cp:coreProperties>
</file>