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640" r:id="rId2"/>
    <p:sldId id="3697" r:id="rId3"/>
    <p:sldId id="3700" r:id="rId4"/>
    <p:sldId id="3701" r:id="rId5"/>
    <p:sldId id="3708" r:id="rId6"/>
    <p:sldId id="3709" r:id="rId7"/>
    <p:sldId id="3711" r:id="rId8"/>
    <p:sldId id="3712" r:id="rId9"/>
    <p:sldId id="3710" r:id="rId10"/>
    <p:sldId id="3706" r:id="rId11"/>
    <p:sldId id="36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6327"/>
  </p:normalViewPr>
  <p:slideViewPr>
    <p:cSldViewPr snapToGrid="0" snapToObjects="1">
      <p:cViewPr varScale="1">
        <p:scale>
          <a:sx n="85" d="100"/>
          <a:sy n="85" d="100"/>
        </p:scale>
        <p:origin x="715"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4/15/2024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4/15/2024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8072697" y="143688"/>
            <a:ext cx="3976547" cy="1284296"/>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Project-2</a:t>
            </a:r>
          </a:p>
        </p:txBody>
      </p:sp>
      <p:sp>
        <p:nvSpPr>
          <p:cNvPr id="4" name="TextBox 3"/>
          <p:cNvSpPr txBox="1"/>
          <p:nvPr/>
        </p:nvSpPr>
        <p:spPr>
          <a:xfrm>
            <a:off x="1180999" y="2560320"/>
            <a:ext cx="9948555" cy="584775"/>
          </a:xfrm>
          <a:prstGeom prst="rect">
            <a:avLst/>
          </a:prstGeom>
          <a:noFill/>
        </p:spPr>
        <p:txBody>
          <a:bodyPr wrap="square" rtlCol="0">
            <a:spAutoFit/>
          </a:bodyPr>
          <a:lstStyle/>
          <a:p>
            <a:pPr algn="ctr"/>
            <a:r>
              <a:rPr lang="en-IN" sz="3200" dirty="0"/>
              <a:t>Title: Attendance Recording System using facial recognition</a:t>
            </a:r>
          </a:p>
        </p:txBody>
      </p:sp>
      <p:sp>
        <p:nvSpPr>
          <p:cNvPr id="6" name="TextBox 5"/>
          <p:cNvSpPr txBox="1"/>
          <p:nvPr/>
        </p:nvSpPr>
        <p:spPr>
          <a:xfrm>
            <a:off x="304829" y="5003074"/>
            <a:ext cx="3174275" cy="1477328"/>
          </a:xfrm>
          <a:prstGeom prst="rect">
            <a:avLst/>
          </a:prstGeom>
          <a:noFill/>
        </p:spPr>
        <p:txBody>
          <a:bodyPr wrap="square" rtlCol="0">
            <a:spAutoFit/>
          </a:bodyPr>
          <a:lstStyle/>
          <a:p>
            <a:pPr algn="just"/>
            <a:r>
              <a:rPr lang="en-IN" dirty="0"/>
              <a:t>Presented by:</a:t>
            </a:r>
          </a:p>
          <a:p>
            <a:pPr algn="just"/>
            <a:r>
              <a:rPr lang="en-IN" dirty="0"/>
              <a:t>R214220407 - Dhanraj Bhosale</a:t>
            </a:r>
          </a:p>
          <a:p>
            <a:pPr algn="just"/>
            <a:r>
              <a:rPr lang="en-IN" dirty="0"/>
              <a:t>R2142201647-Khushi Bansal </a:t>
            </a:r>
          </a:p>
          <a:p>
            <a:pPr algn="just"/>
            <a:r>
              <a:rPr lang="en-IN" dirty="0"/>
              <a:t>R2142201474- Ritika Kumari</a:t>
            </a:r>
          </a:p>
          <a:p>
            <a:pPr algn="just"/>
            <a:endParaRPr lang="en-IN" dirty="0"/>
          </a:p>
        </p:txBody>
      </p:sp>
      <p:sp>
        <p:nvSpPr>
          <p:cNvPr id="9" name="TextBox 8"/>
          <p:cNvSpPr txBox="1"/>
          <p:nvPr/>
        </p:nvSpPr>
        <p:spPr>
          <a:xfrm>
            <a:off x="8215423" y="5003074"/>
            <a:ext cx="3384394" cy="646331"/>
          </a:xfrm>
          <a:prstGeom prst="rect">
            <a:avLst/>
          </a:prstGeom>
          <a:noFill/>
        </p:spPr>
        <p:txBody>
          <a:bodyPr wrap="square" rtlCol="0">
            <a:spAutoFit/>
          </a:bodyPr>
          <a:lstStyle/>
          <a:p>
            <a:r>
              <a:rPr lang="en-IN" dirty="0"/>
              <a:t>Mentored By:</a:t>
            </a:r>
          </a:p>
          <a:p>
            <a:r>
              <a:rPr lang="en-IN" dirty="0" err="1"/>
              <a:t>Dr.</a:t>
            </a:r>
            <a:r>
              <a:rPr lang="en-IN" dirty="0"/>
              <a:t> </a:t>
            </a:r>
            <a:r>
              <a:rPr lang="en-IN" dirty="0" err="1"/>
              <a:t>Shaurya</a:t>
            </a:r>
            <a:r>
              <a:rPr lang="en-IN" dirty="0"/>
              <a:t> Gupta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72512" y="875931"/>
            <a:ext cx="11472157" cy="5646033"/>
          </a:xfrm>
          <a:prstGeom prst="rect">
            <a:avLst/>
          </a:prstGeom>
          <a:noFill/>
        </p:spPr>
        <p:txBody>
          <a:bodyPr wrap="square" rtlCol="0">
            <a:spAutoFit/>
          </a:bodyPr>
          <a:lstStyle/>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[1] Smitha, Pavithra S Hegde, Afshin: Face Recognition based Attendance Management System, International Journal of Engineering and</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Technical Research V9(05), June 2020</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[2]  </a:t>
            </a:r>
            <a:r>
              <a:rPr lang="en-IN" sz="1400" dirty="0" err="1">
                <a:solidFill>
                  <a:srgbClr val="000000"/>
                </a:solidFill>
                <a:effectLst/>
                <a:latin typeface="Times New Roman" panose="02020603050405020304" pitchFamily="18" charset="0"/>
                <a:ea typeface="Times New Roman" panose="02020603050405020304" pitchFamily="18" charset="0"/>
              </a:rPr>
              <a:t>Enjie</a:t>
            </a:r>
            <a:r>
              <a:rPr lang="en-IN" sz="1400" dirty="0">
                <a:solidFill>
                  <a:srgbClr val="000000"/>
                </a:solidFill>
                <a:effectLst/>
                <a:latin typeface="Times New Roman" panose="02020603050405020304" pitchFamily="18" charset="0"/>
                <a:ea typeface="Times New Roman" panose="02020603050405020304" pitchFamily="18" charset="0"/>
              </a:rPr>
              <a:t> Jiang, “A review of the comparative studies on traditional and intelligent face recognition methods”, (CVIDL), 2020.</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[3]  </a:t>
            </a:r>
            <a:r>
              <a:rPr lang="en-IN" sz="1400" dirty="0" err="1">
                <a:solidFill>
                  <a:srgbClr val="000000"/>
                </a:solidFill>
                <a:effectLst/>
                <a:latin typeface="Times New Roman" panose="02020603050405020304" pitchFamily="18" charset="0"/>
                <a:ea typeface="Times New Roman" panose="02020603050405020304" pitchFamily="18" charset="0"/>
              </a:rPr>
              <a:t>Dilpreet</a:t>
            </a:r>
            <a:r>
              <a:rPr lang="en-IN" sz="1400" dirty="0">
                <a:solidFill>
                  <a:srgbClr val="000000"/>
                </a:solidFill>
                <a:effectLst/>
                <a:latin typeface="Times New Roman" panose="02020603050405020304" pitchFamily="18" charset="0"/>
                <a:ea typeface="Times New Roman" panose="02020603050405020304" pitchFamily="18" charset="0"/>
              </a:rPr>
              <a:t> Singh Brar, Amit Kumar, Pallavi, Usha Mittal, Pooja Rana, “Face Detection for Real World Application”, IEEE,2021.</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[4] Bharath Tej </a:t>
            </a:r>
            <a:r>
              <a:rPr lang="en-IN" sz="1400" dirty="0" err="1">
                <a:solidFill>
                  <a:srgbClr val="000000"/>
                </a:solidFill>
                <a:effectLst/>
                <a:latin typeface="Times New Roman" panose="02020603050405020304" pitchFamily="18" charset="0"/>
                <a:ea typeface="Times New Roman" panose="02020603050405020304" pitchFamily="18" charset="0"/>
              </a:rPr>
              <a:t>Chinimilli</a:t>
            </a:r>
            <a:r>
              <a:rPr lang="en-IN" sz="1400" dirty="0">
                <a:solidFill>
                  <a:srgbClr val="000000"/>
                </a:solidFill>
                <a:effectLst/>
                <a:latin typeface="Times New Roman" panose="02020603050405020304" pitchFamily="18" charset="0"/>
                <a:ea typeface="Times New Roman" panose="02020603050405020304" pitchFamily="18" charset="0"/>
              </a:rPr>
              <a:t>, Anjali T, Akhil </a:t>
            </a:r>
            <a:r>
              <a:rPr lang="en-IN" sz="1400" dirty="0" err="1">
                <a:solidFill>
                  <a:srgbClr val="000000"/>
                </a:solidFill>
                <a:effectLst/>
                <a:latin typeface="Times New Roman" panose="02020603050405020304" pitchFamily="18" charset="0"/>
                <a:ea typeface="Times New Roman" panose="02020603050405020304" pitchFamily="18" charset="0"/>
              </a:rPr>
              <a:t>Kotturi</a:t>
            </a:r>
            <a:r>
              <a:rPr lang="en-IN" sz="1400" dirty="0">
                <a:solidFill>
                  <a:srgbClr val="000000"/>
                </a:solidFill>
                <a:effectLst/>
                <a:latin typeface="Times New Roman" panose="02020603050405020304" pitchFamily="18" charset="0"/>
                <a:ea typeface="Times New Roman" panose="02020603050405020304" pitchFamily="18" charset="0"/>
              </a:rPr>
              <a:t>, h </a:t>
            </a:r>
            <a:r>
              <a:rPr lang="en-IN" sz="1400" dirty="0" err="1">
                <a:solidFill>
                  <a:srgbClr val="000000"/>
                </a:solidFill>
                <a:effectLst/>
                <a:latin typeface="Times New Roman" panose="02020603050405020304" pitchFamily="18" charset="0"/>
                <a:ea typeface="Times New Roman" panose="02020603050405020304" pitchFamily="18" charset="0"/>
              </a:rPr>
              <a:t>Vihas</a:t>
            </a:r>
            <a:r>
              <a:rPr lang="en-IN" sz="1400" dirty="0">
                <a:solidFill>
                  <a:srgbClr val="000000"/>
                </a:solidFill>
                <a:effectLst/>
                <a:latin typeface="Times New Roman" panose="02020603050405020304" pitchFamily="18" charset="0"/>
                <a:ea typeface="Times New Roman" panose="02020603050405020304" pitchFamily="18" charset="0"/>
              </a:rPr>
              <a:t> Reddy </a:t>
            </a:r>
            <a:r>
              <a:rPr lang="en-IN" sz="1400" dirty="0" err="1">
                <a:solidFill>
                  <a:srgbClr val="000000"/>
                </a:solidFill>
                <a:effectLst/>
                <a:latin typeface="Times New Roman" panose="02020603050405020304" pitchFamily="18" charset="0"/>
                <a:ea typeface="Times New Roman" panose="02020603050405020304" pitchFamily="18" charset="0"/>
              </a:rPr>
              <a:t>Kaipu</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err="1">
                <a:solidFill>
                  <a:srgbClr val="000000"/>
                </a:solidFill>
                <a:effectLst/>
                <a:latin typeface="Times New Roman" panose="02020603050405020304" pitchFamily="18" charset="0"/>
                <a:ea typeface="Times New Roman" panose="02020603050405020304" pitchFamily="18" charset="0"/>
              </a:rPr>
              <a:t>Jathin</a:t>
            </a:r>
            <a:r>
              <a:rPr lang="en-IN" sz="1400" dirty="0">
                <a:solidFill>
                  <a:srgbClr val="000000"/>
                </a:solidFill>
                <a:effectLst/>
                <a:latin typeface="Times New Roman" panose="02020603050405020304" pitchFamily="18" charset="0"/>
                <a:ea typeface="Times New Roman" panose="02020603050405020304" pitchFamily="18" charset="0"/>
              </a:rPr>
              <a:t> Varma </a:t>
            </a:r>
            <a:r>
              <a:rPr lang="en-IN" sz="1400" dirty="0" err="1">
                <a:solidFill>
                  <a:srgbClr val="000000"/>
                </a:solidFill>
                <a:effectLst/>
                <a:latin typeface="Times New Roman" panose="02020603050405020304" pitchFamily="18" charset="0"/>
                <a:ea typeface="Times New Roman" panose="02020603050405020304" pitchFamily="18" charset="0"/>
              </a:rPr>
              <a:t>Mandapati</a:t>
            </a:r>
            <a:r>
              <a:rPr lang="en-IN" sz="1400" dirty="0">
                <a:solidFill>
                  <a:srgbClr val="000000"/>
                </a:solidFill>
                <a:effectLst/>
                <a:latin typeface="Times New Roman" panose="02020603050405020304" pitchFamily="18" charset="0"/>
                <a:ea typeface="Times New Roman" panose="02020603050405020304" pitchFamily="18" charset="0"/>
              </a:rPr>
              <a:t> “Face Recognition based</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Attendance System using </a:t>
            </a:r>
            <a:r>
              <a:rPr lang="en-IN" sz="1400" dirty="0" err="1">
                <a:solidFill>
                  <a:srgbClr val="000000"/>
                </a:solidFill>
                <a:effectLst/>
                <a:latin typeface="Times New Roman" panose="02020603050405020304" pitchFamily="18" charset="0"/>
                <a:ea typeface="Times New Roman" panose="02020603050405020304" pitchFamily="18" charset="0"/>
              </a:rPr>
              <a:t>Haar</a:t>
            </a:r>
            <a:r>
              <a:rPr lang="en-IN" sz="1400" dirty="0">
                <a:solidFill>
                  <a:srgbClr val="000000"/>
                </a:solidFill>
                <a:effectLst/>
                <a:latin typeface="Times New Roman" panose="02020603050405020304" pitchFamily="18" charset="0"/>
                <a:ea typeface="Times New Roman" panose="02020603050405020304" pitchFamily="18" charset="0"/>
              </a:rPr>
              <a:t> Cascade and Local Binary Pattern Histogram Algorithm", IEEE, 2020.Aini, N., Noor, R. M., &amp; Othman, M. S. (2019). A Review of Automated Attendance System Using Biometric: Fingerprints, Irises, and Faces. Journal of Telecommunication, Electronic Computer Engineering, 11(2), 81-86.  </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[5]  Abhishek, K., Agarwal, S., &amp; Gupta, K. (2018). A Deep Learning Framework for Face Recognition with Pose and Illumination Variations. Proceedings of the International Conference on Advances in Computing, Communications and Informatics (ICACCI), 852-857.</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[6]  </a:t>
            </a:r>
            <a:r>
              <a:rPr lang="en-IN" sz="1400" dirty="0" err="1">
                <a:solidFill>
                  <a:srgbClr val="000000"/>
                </a:solidFill>
                <a:effectLst/>
                <a:latin typeface="Times New Roman" panose="02020603050405020304" pitchFamily="18" charset="0"/>
                <a:ea typeface="Times New Roman" panose="02020603050405020304" pitchFamily="18" charset="0"/>
              </a:rPr>
              <a:t>Garvie</a:t>
            </a:r>
            <a:r>
              <a:rPr lang="en-IN" sz="1400" dirty="0">
                <a:solidFill>
                  <a:srgbClr val="000000"/>
                </a:solidFill>
                <a:effectLst/>
                <a:latin typeface="Times New Roman" panose="02020603050405020304" pitchFamily="18" charset="0"/>
                <a:ea typeface="Times New Roman" panose="02020603050405020304" pitchFamily="18" charset="0"/>
              </a:rPr>
              <a:t>, C. (2019). The Ethics of Facial Recognition. Journal of Applied Philosophy, 36(3), 306-323.</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[7]  </a:t>
            </a:r>
            <a:r>
              <a:rPr lang="en-IN" sz="1400" dirty="0" err="1">
                <a:solidFill>
                  <a:srgbClr val="000000"/>
                </a:solidFill>
                <a:effectLst/>
                <a:latin typeface="Times New Roman" panose="02020603050405020304" pitchFamily="18" charset="0"/>
                <a:ea typeface="Times New Roman" panose="02020603050405020304" pitchFamily="18" charset="0"/>
              </a:rPr>
              <a:t>Gadekar</a:t>
            </a:r>
            <a:r>
              <a:rPr lang="en-IN" sz="1400" dirty="0">
                <a:solidFill>
                  <a:srgbClr val="000000"/>
                </a:solidFill>
                <a:effectLst/>
                <a:latin typeface="Times New Roman" panose="02020603050405020304" pitchFamily="18" charset="0"/>
                <a:ea typeface="Times New Roman" panose="02020603050405020304" pitchFamily="18" charset="0"/>
              </a:rPr>
              <a:t>, S. P., Patil, S. M., &amp; </a:t>
            </a:r>
            <a:r>
              <a:rPr lang="en-IN" sz="1400" dirty="0" err="1">
                <a:solidFill>
                  <a:srgbClr val="000000"/>
                </a:solidFill>
                <a:effectLst/>
                <a:latin typeface="Times New Roman" panose="02020603050405020304" pitchFamily="18" charset="0"/>
                <a:ea typeface="Times New Roman" panose="02020603050405020304" pitchFamily="18" charset="0"/>
              </a:rPr>
              <a:t>Yeole</a:t>
            </a:r>
            <a:r>
              <a:rPr lang="en-IN" sz="1400" dirty="0">
                <a:solidFill>
                  <a:srgbClr val="000000"/>
                </a:solidFill>
                <a:effectLst/>
                <a:latin typeface="Times New Roman" panose="02020603050405020304" pitchFamily="18" charset="0"/>
                <a:ea typeface="Times New Roman" panose="02020603050405020304" pitchFamily="18" charset="0"/>
              </a:rPr>
              <a:t>, S. S. (2019). Face Recognition Attendance System Using OpenCV. International Journal of Engineering and Advanced Research Technology, 3(4), 501-504.</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[8] </a:t>
            </a:r>
            <a:r>
              <a:rPr lang="en-IN" sz="1400" dirty="0" err="1">
                <a:solidFill>
                  <a:srgbClr val="000000"/>
                </a:solidFill>
                <a:effectLst/>
                <a:latin typeface="Times New Roman" panose="02020603050405020304" pitchFamily="18" charset="0"/>
                <a:ea typeface="Times New Roman" panose="02020603050405020304" pitchFamily="18" charset="0"/>
              </a:rPr>
              <a:t>Hava</a:t>
            </a:r>
            <a:r>
              <a:rPr lang="en-IN" sz="1400" dirty="0">
                <a:solidFill>
                  <a:srgbClr val="000000"/>
                </a:solidFill>
                <a:effectLst/>
                <a:latin typeface="Times New Roman" panose="02020603050405020304" pitchFamily="18" charset="0"/>
                <a:ea typeface="Times New Roman" panose="02020603050405020304" pitchFamily="18" charset="0"/>
              </a:rPr>
              <a:t>, A., </a:t>
            </a:r>
            <a:r>
              <a:rPr lang="en-IN" sz="1400" dirty="0" err="1">
                <a:solidFill>
                  <a:srgbClr val="000000"/>
                </a:solidFill>
                <a:effectLst/>
                <a:latin typeface="Times New Roman" panose="02020603050405020304" pitchFamily="18" charset="0"/>
                <a:ea typeface="Times New Roman" panose="02020603050405020304" pitchFamily="18" charset="0"/>
              </a:rPr>
              <a:t>Kocaman</a:t>
            </a:r>
            <a:r>
              <a:rPr lang="en-IN" sz="1400" dirty="0">
                <a:solidFill>
                  <a:srgbClr val="000000"/>
                </a:solidFill>
                <a:effectLst/>
                <a:latin typeface="Times New Roman" panose="02020603050405020304" pitchFamily="18" charset="0"/>
                <a:ea typeface="Times New Roman" panose="02020603050405020304" pitchFamily="18" charset="0"/>
              </a:rPr>
              <a:t>, I., &amp; Keskin, C. (2017). A Mobile Real-time Attendance System Using Face Recognition on Android Platform. International Journal of Engineering and Technology, 9(8), 2963-2967.</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[9]  Molla, M. I., Hossain, M. B., &amp; Amin, M. B. (2017). A Comparative Study of Biometric Attendance Systems. International Journal of Computer Applications, 176(8), 29-34.</a:t>
            </a:r>
          </a:p>
          <a:p>
            <a:pPr marL="6985" indent="-6350" algn="just">
              <a:lnSpc>
                <a:spcPct val="112000"/>
              </a:lnSpc>
              <a:spcAft>
                <a:spcPts val="735"/>
              </a:spcAft>
            </a:pPr>
            <a:r>
              <a:rPr lang="en-IN" sz="1400" dirty="0">
                <a:solidFill>
                  <a:srgbClr val="000000"/>
                </a:solidFill>
                <a:effectLst/>
                <a:latin typeface="Times New Roman" panose="02020603050405020304" pitchFamily="18" charset="0"/>
                <a:ea typeface="Times New Roman" panose="02020603050405020304" pitchFamily="18" charset="0"/>
              </a:rPr>
              <a:t>[10] Noor, A. S. M., Zakaria, N. A., &amp; Abdullah, A. H. (2015). An Efficient Attendance Management System Using Facial Recognition Technique. Applied Soft Computing, 37, 840-848.</a:t>
            </a:r>
          </a:p>
        </p:txBody>
      </p:sp>
    </p:spTree>
    <p:extLst>
      <p:ext uri="{BB962C8B-B14F-4D97-AF65-F5344CB8AC3E}">
        <p14:creationId xmlns:p14="http://schemas.microsoft.com/office/powerpoint/2010/main" val="135908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165942"/>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91039" y="1286539"/>
            <a:ext cx="10476614" cy="5311839"/>
          </a:xfrm>
          <a:prstGeom prst="rect">
            <a:avLst/>
          </a:prstGeom>
          <a:noFill/>
        </p:spPr>
        <p:txBody>
          <a:bodyPr wrap="square" rtlCol="0">
            <a:spAutoFit/>
          </a:bodyPr>
          <a:lstStyle/>
          <a:p>
            <a:pPr marL="635" algn="just">
              <a:lnSpc>
                <a:spcPct val="107000"/>
              </a:lnSpc>
              <a:spcAft>
                <a:spcPts val="945"/>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Traditional attendance recording methods, such as manual signing and roll calls, are often inefficient, error-prone, and susceptible to fraud. As a result, there has been growing interest in alternative solutions, with facial recognition (FR) emerging as a promising technology. This literature review explores existing research on using FR for automated attendance recording, examining its advantages, limitations, and ethical considerations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635" algn="just">
              <a:lnSpc>
                <a:spcPct val="107000"/>
              </a:lnSpc>
              <a:spcAft>
                <a:spcPts val="945"/>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635" algn="just">
              <a:lnSpc>
                <a:spcPct val="107000"/>
              </a:lnSpc>
              <a:spcAft>
                <a:spcPts val="945"/>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635" algn="just">
              <a:lnSpc>
                <a:spcPct val="107000"/>
              </a:lnSpc>
              <a:spcAft>
                <a:spcPts val="945"/>
              </a:spcAf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Inefficient and Error-Prone Attendance: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Recording Traditional attendance recording methods, such as roll calls and manual signing, suffer from several limitations. These methods require significant time and effort from teachers or instructors, diverting their focus from teaching and learning.</a:t>
            </a:r>
          </a:p>
          <a:p>
            <a:pPr marL="635" algn="just">
              <a:lnSpc>
                <a:spcPct val="107000"/>
              </a:lnSpc>
              <a:spcAft>
                <a:spcPts val="945"/>
              </a:spcAf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Inaccuracy: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Manual errors, proxy attendance, and forgetting to sign are common, leading to unreliable data and potential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discrepancies.Security</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Issues: Physical attendance markers like attendance sheets can be tampered with, and unauthorized individuals might gain access to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classrooms.Lack</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Scalability: Manually handling attendance becomes increasingly challenging with larger class sizes, leading to logistical difficulties.</a:t>
            </a:r>
          </a:p>
          <a:p>
            <a:pPr marL="635" algn="just">
              <a:lnSpc>
                <a:spcPct val="107000"/>
              </a:lnSpc>
              <a:spcAft>
                <a:spcPts val="945"/>
              </a:spcAf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Contact-Based Interaction: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Traditional methods involve physical contact with attendance sheets or signing devices, raising concerns during pandemics or hygiene-sensitive environments. These limitations necessitate a more efficient, accurate, secure, and scalable solution for attendance recording.</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 algn="just">
              <a:lnSpc>
                <a:spcPct val="107000"/>
              </a:lnSpc>
              <a:spcAft>
                <a:spcPts val="945"/>
              </a:spcAft>
            </a:pP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1123405" y="1374033"/>
            <a:ext cx="9901002" cy="3437929"/>
          </a:xfrm>
          <a:prstGeom prst="rect">
            <a:avLst/>
          </a:prstGeom>
          <a:noFill/>
        </p:spPr>
        <p:txBody>
          <a:bodyPr wrap="square" rtlCol="0">
            <a:spAutoFit/>
          </a:bodyPr>
          <a:lstStyle/>
          <a:p>
            <a:pPr marL="342900" lvl="0" indent="-342900" algn="just">
              <a:lnSpc>
                <a:spcPct val="112000"/>
              </a:lnSpc>
              <a:spcAft>
                <a:spcPts val="735"/>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Several studies have compared FR with other attendance technologies like RFID cards and fingerprint scanners. While FR often shows comparable or higher accuracy, its user-friendliness and lower risk of physical contact make it a preferred option (Aini et al., 2019).</a:t>
            </a:r>
          </a:p>
          <a:p>
            <a:pPr marL="342900" lvl="0" indent="-342900" algn="just">
              <a:lnSpc>
                <a:spcPct val="112000"/>
              </a:lnSpc>
              <a:spcAft>
                <a:spcPts val="735"/>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Future Directions: Machine Learning Advancement: Integrating machine learning can improve recognition accuracy under diverse conditions (Patel et al., 2021).</a:t>
            </a:r>
          </a:p>
          <a:p>
            <a:pPr marL="342900" lvl="0" indent="-342900" algn="just">
              <a:lnSpc>
                <a:spcPct val="112000"/>
              </a:lnSpc>
              <a:spcAft>
                <a:spcPts val="735"/>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Liveness Detection: Implementing liveness detection features can prevent spoofing attempts (Zhang et al., 2020).</a:t>
            </a:r>
          </a:p>
          <a:p>
            <a:pPr marL="342900" lvl="0" indent="-342900" algn="just">
              <a:lnSpc>
                <a:spcPct val="112000"/>
              </a:lnSpc>
              <a:spcAft>
                <a:spcPts val="735"/>
              </a:spcAft>
              <a:buFont typeface="Arial" panose="020B0604020202020204" pitchFamily="34" charset="0"/>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Privacy-Enhancing Technologies: Utilizing privacy-preserving techniques and transparent data practices can address ethical concerns.</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32950" y="1064470"/>
            <a:ext cx="10693505" cy="3182923"/>
          </a:xfrm>
          <a:prstGeom prst="rect">
            <a:avLst/>
          </a:prstGeom>
          <a:noFill/>
        </p:spPr>
        <p:txBody>
          <a:bodyPr wrap="square" rtlCol="0">
            <a:spAutoFit/>
          </a:bodyPr>
          <a:lstStyle/>
          <a:p>
            <a:pPr marL="438150" lvl="0" indent="-285750" algn="just" rtl="0">
              <a:lnSpc>
                <a:spcPct val="115000"/>
              </a:lnSpc>
              <a:spcBef>
                <a:spcPts val="0"/>
              </a:spcBef>
              <a:spcAft>
                <a:spcPts val="0"/>
              </a:spcAft>
              <a:buClr>
                <a:srgbClr val="374151"/>
              </a:buClr>
              <a:buSzPts val="1200"/>
              <a:buFont typeface="Arial" panose="020B0604020202020204" pitchFamily="34" charset="0"/>
              <a:buChar char="•"/>
            </a:pPr>
            <a:r>
              <a:rPr lang="en-US" sz="1600" dirty="0">
                <a:latin typeface="Arial" panose="020B0604020202020204" pitchFamily="34" charset="0"/>
                <a:cs typeface="Arial" panose="020B0604020202020204" pitchFamily="34" charset="0"/>
              </a:rPr>
              <a:t>Increase efficiency: Reduce the time and effort spent on attendance recording by automating the process. Improve accuracy: Eliminate manual errors and proxy attendance to ensure reliable attendance data.</a:t>
            </a:r>
          </a:p>
          <a:p>
            <a:pPr marL="152400" lvl="0" algn="just" rtl="0">
              <a:lnSpc>
                <a:spcPct val="115000"/>
              </a:lnSpc>
              <a:spcBef>
                <a:spcPts val="0"/>
              </a:spcBef>
              <a:spcAft>
                <a:spcPts val="0"/>
              </a:spcAft>
              <a:buClr>
                <a:srgbClr val="374151"/>
              </a:buClr>
              <a:buSzPts val="1200"/>
            </a:pPr>
            <a:endParaRPr lang="en-US" sz="1600" dirty="0">
              <a:latin typeface="Arial" panose="020B0604020202020204" pitchFamily="34" charset="0"/>
              <a:cs typeface="Arial" panose="020B0604020202020204" pitchFamily="34" charset="0"/>
            </a:endParaRPr>
          </a:p>
          <a:p>
            <a:pPr marL="438150" lvl="0" indent="-285750" algn="just" rtl="0">
              <a:lnSpc>
                <a:spcPct val="115000"/>
              </a:lnSpc>
              <a:spcBef>
                <a:spcPts val="0"/>
              </a:spcBef>
              <a:spcAft>
                <a:spcPts val="0"/>
              </a:spcAft>
              <a:buClr>
                <a:srgbClr val="374151"/>
              </a:buClr>
              <a:buSzPts val="1200"/>
              <a:buFont typeface="Arial" panose="020B0604020202020204" pitchFamily="34" charset="0"/>
              <a:buChar char="•"/>
            </a:pPr>
            <a:r>
              <a:rPr lang="en-US" sz="1600" dirty="0">
                <a:latin typeface="Arial" panose="020B0604020202020204" pitchFamily="34" charset="0"/>
                <a:cs typeface="Arial" panose="020B0604020202020204" pitchFamily="34" charset="0"/>
              </a:rPr>
              <a:t>Enhance security: Prevent unauthorized access and ensure only authorized individuals are marked present. </a:t>
            </a:r>
          </a:p>
          <a:p>
            <a:pPr marL="152400" lvl="0" algn="just" rtl="0">
              <a:lnSpc>
                <a:spcPct val="115000"/>
              </a:lnSpc>
              <a:spcBef>
                <a:spcPts val="0"/>
              </a:spcBef>
              <a:spcAft>
                <a:spcPts val="0"/>
              </a:spcAft>
              <a:buClr>
                <a:srgbClr val="374151"/>
              </a:buClr>
              <a:buSzPts val="1200"/>
            </a:pPr>
            <a:endParaRPr lang="en-US" sz="1600" dirty="0">
              <a:latin typeface="Arial" panose="020B0604020202020204" pitchFamily="34" charset="0"/>
              <a:cs typeface="Arial" panose="020B0604020202020204" pitchFamily="34" charset="0"/>
            </a:endParaRPr>
          </a:p>
          <a:p>
            <a:pPr marL="438150" lvl="0" indent="-285750" algn="just" rtl="0">
              <a:lnSpc>
                <a:spcPct val="115000"/>
              </a:lnSpc>
              <a:spcBef>
                <a:spcPts val="0"/>
              </a:spcBef>
              <a:spcAft>
                <a:spcPts val="0"/>
              </a:spcAft>
              <a:buClr>
                <a:srgbClr val="374151"/>
              </a:buClr>
              <a:buSzPts val="1200"/>
              <a:buFont typeface="Arial" panose="020B0604020202020204" pitchFamily="34" charset="0"/>
              <a:buChar char="•"/>
            </a:pPr>
            <a:r>
              <a:rPr lang="en-US" sz="1600" dirty="0">
                <a:latin typeface="Arial" panose="020B0604020202020204" pitchFamily="34" charset="0"/>
                <a:cs typeface="Arial" panose="020B0604020202020204" pitchFamily="34" charset="0"/>
              </a:rPr>
              <a:t>Generate detailed reports: Provide detailed attendance reports with timestamps and individual attendance records.</a:t>
            </a:r>
          </a:p>
          <a:p>
            <a:pPr marL="152400" lvl="0" algn="just" rtl="0">
              <a:lnSpc>
                <a:spcPct val="115000"/>
              </a:lnSpc>
              <a:spcBef>
                <a:spcPts val="0"/>
              </a:spcBef>
              <a:spcAft>
                <a:spcPts val="0"/>
              </a:spcAft>
              <a:buClr>
                <a:srgbClr val="374151"/>
              </a:buClr>
              <a:buSzPts val="1200"/>
            </a:pPr>
            <a:endParaRPr lang="en-US" sz="1600" dirty="0">
              <a:latin typeface="Arial" panose="020B0604020202020204" pitchFamily="34" charset="0"/>
              <a:cs typeface="Arial" panose="020B0604020202020204" pitchFamily="34" charset="0"/>
            </a:endParaRPr>
          </a:p>
          <a:p>
            <a:pPr marL="438150" lvl="0" indent="-285750" algn="just" rtl="0">
              <a:lnSpc>
                <a:spcPct val="115000"/>
              </a:lnSpc>
              <a:spcBef>
                <a:spcPts val="0"/>
              </a:spcBef>
              <a:spcAft>
                <a:spcPts val="0"/>
              </a:spcAft>
              <a:buClr>
                <a:srgbClr val="374151"/>
              </a:buClr>
              <a:buSzPts val="1200"/>
              <a:buFont typeface="Arial" panose="020B0604020202020204" pitchFamily="34" charset="0"/>
              <a:buChar char="•"/>
            </a:pPr>
            <a:r>
              <a:rPr lang="en-US" sz="1600" dirty="0">
                <a:latin typeface="Arial" panose="020B0604020202020204" pitchFamily="34" charset="0"/>
                <a:cs typeface="Arial" panose="020B0604020202020204" pitchFamily="34" charset="0"/>
              </a:rPr>
              <a:t>Integrate with existing systems: Seamlessly integrate with student information or learning management systems.</a:t>
            </a:r>
          </a:p>
          <a:p>
            <a:pPr marL="152400" lvl="0" algn="just" rtl="0">
              <a:lnSpc>
                <a:spcPct val="115000"/>
              </a:lnSpc>
              <a:spcBef>
                <a:spcPts val="0"/>
              </a:spcBef>
              <a:spcAft>
                <a:spcPts val="0"/>
              </a:spcAft>
              <a:buClr>
                <a:srgbClr val="374151"/>
              </a:buClr>
              <a:buSzPts val="1200"/>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00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6473F-45E4-1C55-C7EA-3F8B9CF56E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E3CE67-E902-FDBE-631F-F6F5336CFE9C}"/>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p>
        </p:txBody>
      </p:sp>
      <p:sp>
        <p:nvSpPr>
          <p:cNvPr id="3" name="TextBox 2">
            <a:extLst>
              <a:ext uri="{FF2B5EF4-FFF2-40B4-BE49-F238E27FC236}">
                <a16:creationId xmlns:a16="http://schemas.microsoft.com/office/drawing/2014/main" id="{88E4C147-A856-47F2-19C3-7C7B057B4A69}"/>
              </a:ext>
            </a:extLst>
          </p:cNvPr>
          <p:cNvSpPr txBox="1"/>
          <p:nvPr/>
        </p:nvSpPr>
        <p:spPr>
          <a:xfrm>
            <a:off x="1123405" y="1374033"/>
            <a:ext cx="9901002" cy="4721164"/>
          </a:xfrm>
          <a:prstGeom prst="rect">
            <a:avLst/>
          </a:prstGeom>
          <a:noFill/>
        </p:spPr>
        <p:txBody>
          <a:bodyPr wrap="square" rtlCol="0">
            <a:spAutoFit/>
          </a:bodyPr>
          <a:lstStyle/>
          <a:p>
            <a:pPr marL="6985" indent="-6350" algn="just">
              <a:lnSpc>
                <a:spcPct val="112000"/>
              </a:lnSpc>
              <a:spcAft>
                <a:spcPts val="750"/>
              </a:spcAft>
            </a:pPr>
            <a:r>
              <a:rPr lang="en-IN" sz="1600" dirty="0">
                <a:solidFill>
                  <a:srgbClr val="000000"/>
                </a:solidFill>
                <a:effectLst/>
                <a:latin typeface="Times New Roman" panose="02020603050405020304" pitchFamily="18" charset="0"/>
                <a:ea typeface="Times New Roman" panose="02020603050405020304" pitchFamily="18" charset="0"/>
              </a:rPr>
              <a:t>The program is a Python script that uses the </a:t>
            </a:r>
            <a:r>
              <a:rPr lang="en-IN" sz="1600" dirty="0" err="1">
                <a:solidFill>
                  <a:srgbClr val="000000"/>
                </a:solidFill>
                <a:effectLst/>
                <a:latin typeface="Times New Roman" panose="02020603050405020304" pitchFamily="18" charset="0"/>
                <a:ea typeface="Times New Roman" panose="02020603050405020304" pitchFamily="18" charset="0"/>
              </a:rPr>
              <a:t>face_recognition</a:t>
            </a:r>
            <a:r>
              <a:rPr lang="en-IN" sz="1600" dirty="0">
                <a:solidFill>
                  <a:srgbClr val="000000"/>
                </a:solidFill>
                <a:effectLst/>
                <a:latin typeface="Times New Roman" panose="02020603050405020304" pitchFamily="18" charset="0"/>
                <a:ea typeface="Times New Roman" panose="02020603050405020304" pitchFamily="18" charset="0"/>
              </a:rPr>
              <a:t> library to perform face recognition on live video from a webcam. Here is a step-by-step explanation of how the code works:</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1. Importing Libraries:</a:t>
            </a:r>
            <a:r>
              <a:rPr lang="en-IN" sz="1600" dirty="0">
                <a:solidFill>
                  <a:srgbClr val="000000"/>
                </a:solidFill>
                <a:effectLst/>
                <a:latin typeface="Times New Roman" panose="02020603050405020304" pitchFamily="18" charset="0"/>
                <a:ea typeface="Times New Roman" panose="02020603050405020304" pitchFamily="18" charset="0"/>
              </a:rPr>
              <a:t> The script starts by importing the necessary libraries, including `cv2` for OpenCV, `</a:t>
            </a:r>
            <a:r>
              <a:rPr lang="en-IN" sz="1600" dirty="0" err="1">
                <a:solidFill>
                  <a:srgbClr val="000000"/>
                </a:solidFill>
                <a:effectLst/>
                <a:latin typeface="Times New Roman" panose="02020603050405020304" pitchFamily="18" charset="0"/>
                <a:ea typeface="Times New Roman" panose="02020603050405020304" pitchFamily="18" charset="0"/>
              </a:rPr>
              <a:t>numpy</a:t>
            </a:r>
            <a:r>
              <a:rPr lang="en-IN" sz="1600" dirty="0">
                <a:solidFill>
                  <a:srgbClr val="000000"/>
                </a:solidFill>
                <a:effectLst/>
                <a:latin typeface="Times New Roman" panose="02020603050405020304" pitchFamily="18" charset="0"/>
                <a:ea typeface="Times New Roman" panose="02020603050405020304" pitchFamily="18" charset="0"/>
              </a:rPr>
              <a:t>` for numerical operations, `csv` for working with CSV files, `</a:t>
            </a:r>
            <a:r>
              <a:rPr lang="en-IN" sz="1600" dirty="0" err="1">
                <a:solidFill>
                  <a:srgbClr val="000000"/>
                </a:solidFill>
                <a:effectLst/>
                <a:latin typeface="Times New Roman" panose="02020603050405020304" pitchFamily="18" charset="0"/>
                <a:ea typeface="Times New Roman" panose="02020603050405020304" pitchFamily="18" charset="0"/>
              </a:rPr>
              <a:t>os`</a:t>
            </a:r>
            <a:r>
              <a:rPr lang="en-IN" sz="1600" dirty="0">
                <a:solidFill>
                  <a:srgbClr val="000000"/>
                </a:solidFill>
                <a:effectLst/>
                <a:latin typeface="Times New Roman" panose="02020603050405020304" pitchFamily="18" charset="0"/>
                <a:ea typeface="Times New Roman" panose="02020603050405020304" pitchFamily="18" charset="0"/>
              </a:rPr>
              <a:t> for interacting with the operating system, and `datetime` for handling date and time.</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2. Initializing Video Capture:</a:t>
            </a:r>
            <a:r>
              <a:rPr lang="en-IN" sz="1600" dirty="0">
                <a:solidFill>
                  <a:srgbClr val="000000"/>
                </a:solidFill>
                <a:effectLst/>
                <a:latin typeface="Times New Roman" panose="02020603050405020304" pitchFamily="18" charset="0"/>
                <a:ea typeface="Times New Roman" panose="02020603050405020304" pitchFamily="18" charset="0"/>
              </a:rPr>
              <a:t> The script then initializes a video capture object by calling `cv2.VideoCapture(0)`, which captures video from the default camera (camera index 0).</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3. Loading Known Faces:</a:t>
            </a:r>
            <a:r>
              <a:rPr lang="en-IN" sz="1600" dirty="0">
                <a:solidFill>
                  <a:srgbClr val="000000"/>
                </a:solidFill>
                <a:effectLst/>
                <a:latin typeface="Times New Roman" panose="02020603050405020304" pitchFamily="18" charset="0"/>
                <a:ea typeface="Times New Roman" panose="02020603050405020304" pitchFamily="18" charset="0"/>
              </a:rPr>
              <a:t> The script loads images of known faces from the `photos` directory using the `</a:t>
            </a:r>
            <a:r>
              <a:rPr lang="en-IN" sz="1600" dirty="0" err="1">
                <a:solidFill>
                  <a:srgbClr val="000000"/>
                </a:solidFill>
                <a:effectLst/>
                <a:latin typeface="Times New Roman" panose="02020603050405020304" pitchFamily="18" charset="0"/>
                <a:ea typeface="Times New Roman" panose="02020603050405020304" pitchFamily="18" charset="0"/>
              </a:rPr>
              <a:t>face_recognition.load_image_file</a:t>
            </a:r>
            <a:r>
              <a:rPr lang="en-IN" sz="1600" dirty="0">
                <a:solidFill>
                  <a:srgbClr val="000000"/>
                </a:solidFill>
                <a:effectLst/>
                <a:latin typeface="Times New Roman" panose="02020603050405020304" pitchFamily="18" charset="0"/>
                <a:ea typeface="Times New Roman" panose="02020603050405020304" pitchFamily="18" charset="0"/>
              </a:rPr>
              <a:t>()` function. For each image, it extracts the face encoding using `</a:t>
            </a:r>
            <a:r>
              <a:rPr lang="en-IN" sz="1600" dirty="0" err="1">
                <a:solidFill>
                  <a:srgbClr val="000000"/>
                </a:solidFill>
                <a:effectLst/>
                <a:latin typeface="Times New Roman" panose="02020603050405020304" pitchFamily="18" charset="0"/>
                <a:ea typeface="Times New Roman" panose="02020603050405020304" pitchFamily="18" charset="0"/>
              </a:rPr>
              <a:t>face_recognition.face_encodings</a:t>
            </a:r>
            <a:r>
              <a:rPr lang="en-IN" sz="1600" dirty="0">
                <a:solidFill>
                  <a:srgbClr val="000000"/>
                </a:solidFill>
                <a:effectLst/>
                <a:latin typeface="Times New Roman" panose="02020603050405020304" pitchFamily="18" charset="0"/>
                <a:ea typeface="Times New Roman" panose="02020603050405020304" pitchFamily="18" charset="0"/>
              </a:rPr>
              <a:t>()`. These encodings and corresponding face names are stored in `</a:t>
            </a:r>
            <a:r>
              <a:rPr lang="en-IN" sz="1600" dirty="0" err="1">
                <a:solidFill>
                  <a:srgbClr val="000000"/>
                </a:solidFill>
                <a:effectLst/>
                <a:latin typeface="Times New Roman" panose="02020603050405020304" pitchFamily="18" charset="0"/>
                <a:ea typeface="Times New Roman" panose="02020603050405020304" pitchFamily="18" charset="0"/>
              </a:rPr>
              <a:t>known_face_encoding</a:t>
            </a:r>
            <a:r>
              <a:rPr lang="en-IN" sz="1600" dirty="0">
                <a:solidFill>
                  <a:srgbClr val="000000"/>
                </a:solidFill>
                <a:effectLst/>
                <a:latin typeface="Times New Roman" panose="02020603050405020304" pitchFamily="18" charset="0"/>
                <a:ea typeface="Times New Roman" panose="02020603050405020304" pitchFamily="18" charset="0"/>
              </a:rPr>
              <a:t>` and `</a:t>
            </a:r>
            <a:r>
              <a:rPr lang="en-IN" sz="1600" dirty="0" err="1">
                <a:solidFill>
                  <a:srgbClr val="000000"/>
                </a:solidFill>
                <a:effectLst/>
                <a:latin typeface="Times New Roman" panose="02020603050405020304" pitchFamily="18" charset="0"/>
                <a:ea typeface="Times New Roman" panose="02020603050405020304" pitchFamily="18" charset="0"/>
              </a:rPr>
              <a:t>known_faces_names</a:t>
            </a:r>
            <a:r>
              <a:rPr lang="en-IN" sz="1600" dirty="0">
                <a:solidFill>
                  <a:srgbClr val="000000"/>
                </a:solidFill>
                <a:effectLst/>
                <a:latin typeface="Times New Roman" panose="02020603050405020304" pitchFamily="18" charset="0"/>
                <a:ea typeface="Times New Roman" panose="02020603050405020304" pitchFamily="18" charset="0"/>
              </a:rPr>
              <a:t>` lists, respectively.</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4. Initializing Variables:</a:t>
            </a:r>
            <a:r>
              <a:rPr lang="en-IN" sz="1600" dirty="0">
                <a:solidFill>
                  <a:srgbClr val="000000"/>
                </a:solidFill>
                <a:effectLst/>
                <a:latin typeface="Times New Roman" panose="02020603050405020304" pitchFamily="18" charset="0"/>
                <a:ea typeface="Times New Roman" panose="02020603050405020304" pitchFamily="18" charset="0"/>
              </a:rPr>
              <a:t> The script initializes empty lists for storing face locations, encodings, and names. It also sets a flag `s` to True, indicating the first frame of the video has been processed.</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5. Creating a CSV File:</a:t>
            </a:r>
            <a:r>
              <a:rPr lang="en-IN" sz="1600" dirty="0">
                <a:solidFill>
                  <a:srgbClr val="000000"/>
                </a:solidFill>
                <a:effectLst/>
                <a:latin typeface="Times New Roman" panose="02020603050405020304" pitchFamily="18" charset="0"/>
                <a:ea typeface="Times New Roman" panose="02020603050405020304" pitchFamily="18" charset="0"/>
              </a:rPr>
              <a:t> The script creates a CSV file with the current date as the filename using `</a:t>
            </a:r>
            <a:r>
              <a:rPr lang="en-IN" sz="1600" dirty="0" err="1">
                <a:solidFill>
                  <a:srgbClr val="000000"/>
                </a:solidFill>
                <a:effectLst/>
                <a:latin typeface="Times New Roman" panose="02020603050405020304" pitchFamily="18" charset="0"/>
                <a:ea typeface="Times New Roman" panose="02020603050405020304" pitchFamily="18" charset="0"/>
              </a:rPr>
              <a:t>datetime.now</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strftime</a:t>
            </a:r>
            <a:r>
              <a:rPr lang="en-IN" sz="1600" dirty="0">
                <a:solidFill>
                  <a:srgbClr val="000000"/>
                </a:solidFill>
                <a:effectLst/>
                <a:latin typeface="Times New Roman" panose="02020603050405020304" pitchFamily="18" charset="0"/>
                <a:ea typeface="Times New Roman" panose="02020603050405020304" pitchFamily="18" charset="0"/>
              </a:rPr>
              <a:t>("%Y-%m-%d")`. It then opens the file for writing using `</a:t>
            </a:r>
            <a:r>
              <a:rPr lang="en-IN" sz="1600" dirty="0" err="1">
                <a:solidFill>
                  <a:srgbClr val="000000"/>
                </a:solidFill>
                <a:effectLst/>
                <a:latin typeface="Times New Roman" panose="02020603050405020304" pitchFamily="18" charset="0"/>
                <a:ea typeface="Times New Roman" panose="02020603050405020304" pitchFamily="18" charset="0"/>
              </a:rPr>
              <a:t>csv.writer</a:t>
            </a:r>
            <a:r>
              <a:rPr lang="en-IN" sz="1600" dirty="0">
                <a:solidFill>
                  <a:srgbClr val="000000"/>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99553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37C2C-552B-B57A-300A-CBB3575227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0700A1-FDA1-373B-21CB-CB1A93E03FDE}"/>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p>
        </p:txBody>
      </p:sp>
      <p:sp>
        <p:nvSpPr>
          <p:cNvPr id="3" name="TextBox 2">
            <a:extLst>
              <a:ext uri="{FF2B5EF4-FFF2-40B4-BE49-F238E27FC236}">
                <a16:creationId xmlns:a16="http://schemas.microsoft.com/office/drawing/2014/main" id="{805AB19B-DC61-6AE0-3C99-7DD60B972F89}"/>
              </a:ext>
            </a:extLst>
          </p:cNvPr>
          <p:cNvSpPr txBox="1"/>
          <p:nvPr/>
        </p:nvSpPr>
        <p:spPr>
          <a:xfrm>
            <a:off x="1123405" y="1374033"/>
            <a:ext cx="9901002" cy="5919954"/>
          </a:xfrm>
          <a:prstGeom prst="rect">
            <a:avLst/>
          </a:prstGeom>
          <a:noFill/>
        </p:spPr>
        <p:txBody>
          <a:bodyPr wrap="square" rtlCol="0">
            <a:spAutoFit/>
          </a:bodyPr>
          <a:lstStyle/>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6. Processing Video Frames:</a:t>
            </a:r>
            <a:r>
              <a:rPr lang="en-IN" sz="1600" dirty="0">
                <a:solidFill>
                  <a:srgbClr val="000000"/>
                </a:solidFill>
                <a:effectLst/>
                <a:latin typeface="Times New Roman" panose="02020603050405020304" pitchFamily="18" charset="0"/>
                <a:ea typeface="Times New Roman" panose="02020603050405020304" pitchFamily="18" charset="0"/>
              </a:rPr>
              <a:t> The script enters a loop that continuously captures video frames using `</a:t>
            </a:r>
            <a:r>
              <a:rPr lang="en-IN" sz="1600" dirty="0" err="1">
                <a:solidFill>
                  <a:srgbClr val="000000"/>
                </a:solidFill>
                <a:effectLst/>
                <a:latin typeface="Times New Roman" panose="02020603050405020304" pitchFamily="18" charset="0"/>
                <a:ea typeface="Times New Roman" panose="02020603050405020304" pitchFamily="18" charset="0"/>
              </a:rPr>
              <a:t>video_capture.read</a:t>
            </a:r>
            <a:r>
              <a:rPr lang="en-IN" sz="1600" dirty="0">
                <a:solidFill>
                  <a:srgbClr val="000000"/>
                </a:solidFill>
                <a:effectLst/>
                <a:latin typeface="Times New Roman" panose="02020603050405020304" pitchFamily="18" charset="0"/>
                <a:ea typeface="Times New Roman" panose="02020603050405020304" pitchFamily="18" charset="0"/>
              </a:rPr>
              <a:t>()`. For each frame, it resizes the frame to a quarter of its original size using `cv2.resize()`, converts it to RGB format using `cv2.cvtColor()`, and loads it into the `</a:t>
            </a:r>
            <a:r>
              <a:rPr lang="en-IN" sz="1600" dirty="0" err="1">
                <a:solidFill>
                  <a:srgbClr val="000000"/>
                </a:solidFill>
                <a:effectLst/>
                <a:latin typeface="Times New Roman" panose="02020603050405020304" pitchFamily="18" charset="0"/>
                <a:ea typeface="Times New Roman" panose="02020603050405020304" pitchFamily="18" charset="0"/>
              </a:rPr>
              <a:t>rgb_small_frame</a:t>
            </a:r>
            <a:r>
              <a:rPr lang="en-IN" sz="1600" dirty="0">
                <a:solidFill>
                  <a:srgbClr val="000000"/>
                </a:solidFill>
                <a:effectLst/>
                <a:latin typeface="Times New Roman" panose="02020603050405020304" pitchFamily="18" charset="0"/>
                <a:ea typeface="Times New Roman" panose="02020603050405020304" pitchFamily="18" charset="0"/>
              </a:rPr>
              <a:t>` variable.</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7. Face Detection:</a:t>
            </a:r>
            <a:r>
              <a:rPr lang="en-IN" sz="1600" dirty="0">
                <a:solidFill>
                  <a:srgbClr val="000000"/>
                </a:solidFill>
                <a:effectLst/>
                <a:latin typeface="Times New Roman" panose="02020603050405020304" pitchFamily="18" charset="0"/>
                <a:ea typeface="Times New Roman" panose="02020603050405020304" pitchFamily="18" charset="0"/>
              </a:rPr>
              <a:t> If the `s` flag is True, the script performs face detection on the resized frame using `</a:t>
            </a:r>
            <a:r>
              <a:rPr lang="en-IN" sz="1600" dirty="0" err="1">
                <a:solidFill>
                  <a:srgbClr val="000000"/>
                </a:solidFill>
                <a:effectLst/>
                <a:latin typeface="Times New Roman" panose="02020603050405020304" pitchFamily="18" charset="0"/>
                <a:ea typeface="Times New Roman" panose="02020603050405020304" pitchFamily="18" charset="0"/>
              </a:rPr>
              <a:t>face_recognition.face_locations</a:t>
            </a:r>
            <a:r>
              <a:rPr lang="en-IN" sz="1600" dirty="0">
                <a:solidFill>
                  <a:srgbClr val="000000"/>
                </a:solidFill>
                <a:effectLst/>
                <a:latin typeface="Times New Roman" panose="02020603050405020304" pitchFamily="18" charset="0"/>
                <a:ea typeface="Times New Roman" panose="02020603050405020304" pitchFamily="18" charset="0"/>
              </a:rPr>
              <a:t>()` and `</a:t>
            </a:r>
            <a:r>
              <a:rPr lang="en-IN" sz="1600" dirty="0" err="1">
                <a:solidFill>
                  <a:srgbClr val="000000"/>
                </a:solidFill>
                <a:effectLst/>
                <a:latin typeface="Times New Roman" panose="02020603050405020304" pitchFamily="18" charset="0"/>
                <a:ea typeface="Times New Roman" panose="02020603050405020304" pitchFamily="18" charset="0"/>
              </a:rPr>
              <a:t>face_recognition.face_encodings</a:t>
            </a:r>
            <a:r>
              <a:rPr lang="en-IN" sz="1600" dirty="0">
                <a:solidFill>
                  <a:srgbClr val="000000"/>
                </a:solidFill>
                <a:effectLst/>
                <a:latin typeface="Times New Roman" panose="02020603050405020304" pitchFamily="18" charset="0"/>
                <a:ea typeface="Times New Roman" panose="02020603050405020304" pitchFamily="18" charset="0"/>
              </a:rPr>
              <a:t>()`. These functions detect faces and extract their encodings.</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8. Face Matching:</a:t>
            </a:r>
            <a:r>
              <a:rPr lang="en-IN" sz="1600" dirty="0">
                <a:solidFill>
                  <a:srgbClr val="000000"/>
                </a:solidFill>
                <a:effectLst/>
                <a:latin typeface="Times New Roman" panose="02020603050405020304" pitchFamily="18" charset="0"/>
                <a:ea typeface="Times New Roman" panose="02020603050405020304" pitchFamily="18" charset="0"/>
              </a:rPr>
              <a:t> For each detected face, the script compares its encoding to the known face encodings using `</a:t>
            </a:r>
            <a:r>
              <a:rPr lang="en-IN" sz="1600" dirty="0" err="1">
                <a:solidFill>
                  <a:srgbClr val="000000"/>
                </a:solidFill>
                <a:effectLst/>
                <a:latin typeface="Times New Roman" panose="02020603050405020304" pitchFamily="18" charset="0"/>
                <a:ea typeface="Times New Roman" panose="02020603050405020304" pitchFamily="18" charset="0"/>
              </a:rPr>
              <a:t>face_recognition.compare_faces</a:t>
            </a:r>
            <a:r>
              <a:rPr lang="en-IN" sz="1600" dirty="0">
                <a:solidFill>
                  <a:srgbClr val="000000"/>
                </a:solidFill>
                <a:effectLst/>
                <a:latin typeface="Times New Roman" panose="02020603050405020304" pitchFamily="18" charset="0"/>
                <a:ea typeface="Times New Roman" panose="02020603050405020304" pitchFamily="18" charset="0"/>
              </a:rPr>
              <a:t>()`. If a match is found, the corresponding face name is added to the `</a:t>
            </a:r>
            <a:r>
              <a:rPr lang="en-IN" sz="1600" dirty="0" err="1">
                <a:solidFill>
                  <a:srgbClr val="000000"/>
                </a:solidFill>
                <a:effectLst/>
                <a:latin typeface="Times New Roman" panose="02020603050405020304" pitchFamily="18" charset="0"/>
                <a:ea typeface="Times New Roman" panose="02020603050405020304" pitchFamily="18" charset="0"/>
              </a:rPr>
              <a:t>face_names</a:t>
            </a:r>
            <a:r>
              <a:rPr lang="en-IN" sz="1600" dirty="0">
                <a:solidFill>
                  <a:srgbClr val="000000"/>
                </a:solidFill>
                <a:effectLst/>
                <a:latin typeface="Times New Roman" panose="02020603050405020304" pitchFamily="18" charset="0"/>
                <a:ea typeface="Times New Roman" panose="02020603050405020304" pitchFamily="18" charset="0"/>
              </a:rPr>
              <a:t>` list</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9. Displaying Results:</a:t>
            </a:r>
            <a:r>
              <a:rPr lang="en-IN" sz="1600" dirty="0">
                <a:solidFill>
                  <a:srgbClr val="000000"/>
                </a:solidFill>
                <a:effectLst/>
                <a:latin typeface="Times New Roman" panose="02020603050405020304" pitchFamily="18" charset="0"/>
                <a:ea typeface="Times New Roman" panose="02020603050405020304" pitchFamily="18" charset="0"/>
              </a:rPr>
              <a:t> The script then displays the detected faces and their names on the video frame using `cv2.putText()`. If a known face is detected, it prints the name of the face to the console.</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10. Writing to CSV:</a:t>
            </a:r>
            <a:r>
              <a:rPr lang="en-IN" sz="1600" dirty="0">
                <a:solidFill>
                  <a:srgbClr val="000000"/>
                </a:solidFill>
                <a:effectLst/>
                <a:latin typeface="Times New Roman" panose="02020603050405020304" pitchFamily="18" charset="0"/>
                <a:ea typeface="Times New Roman" panose="02020603050405020304" pitchFamily="18" charset="0"/>
              </a:rPr>
              <a:t> The script writes the detected faces and their corresponding times to the CSV file using `</a:t>
            </a:r>
            <a:r>
              <a:rPr lang="en-IN" sz="1600" dirty="0" err="1">
                <a:solidFill>
                  <a:srgbClr val="000000"/>
                </a:solidFill>
                <a:effectLst/>
                <a:latin typeface="Times New Roman" panose="02020603050405020304" pitchFamily="18" charset="0"/>
                <a:ea typeface="Times New Roman" panose="02020603050405020304" pitchFamily="18" charset="0"/>
              </a:rPr>
              <a:t>csv.writer</a:t>
            </a:r>
            <a:r>
              <a:rPr lang="en-IN" sz="1600" dirty="0">
                <a:solidFill>
                  <a:srgbClr val="000000"/>
                </a:solidFill>
                <a:effectLst/>
                <a:latin typeface="Times New Roman" panose="02020603050405020304" pitchFamily="18" charset="0"/>
                <a:ea typeface="Times New Roman" panose="02020603050405020304" pitchFamily="18" charset="0"/>
              </a:rPr>
              <a:t>().</a:t>
            </a:r>
            <a:r>
              <a:rPr lang="en-IN" sz="1600" dirty="0" err="1">
                <a:solidFill>
                  <a:srgbClr val="000000"/>
                </a:solidFill>
                <a:effectLst/>
                <a:latin typeface="Times New Roman" panose="02020603050405020304" pitchFamily="18" charset="0"/>
                <a:ea typeface="Times New Roman" panose="02020603050405020304" pitchFamily="18" charset="0"/>
              </a:rPr>
              <a:t>writerow</a:t>
            </a:r>
            <a:r>
              <a:rPr lang="en-IN" sz="1600" dirty="0">
                <a:solidFill>
                  <a:srgbClr val="000000"/>
                </a:solidFill>
                <a:effectLst/>
                <a:latin typeface="Times New Roman" panose="02020603050405020304" pitchFamily="18" charset="0"/>
                <a:ea typeface="Times New Roman" panose="02020603050405020304" pitchFamily="18" charset="0"/>
              </a:rPr>
              <a:t>()`.</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11. User Interaction: </a:t>
            </a:r>
            <a:r>
              <a:rPr lang="en-IN" sz="1600" dirty="0">
                <a:solidFill>
                  <a:srgbClr val="000000"/>
                </a:solidFill>
                <a:effectLst/>
                <a:latin typeface="Times New Roman" panose="02020603050405020304" pitchFamily="18" charset="0"/>
                <a:ea typeface="Times New Roman" panose="02020603050405020304" pitchFamily="18" charset="0"/>
              </a:rPr>
              <a:t>The script displays the video frame using `cv2.imshow()` and waits for a 'q' key press using `cv2.waitKey()`.</a:t>
            </a:r>
          </a:p>
          <a:p>
            <a:pPr marL="6985" indent="-6350" algn="just">
              <a:lnSpc>
                <a:spcPct val="112000"/>
              </a:lnSpc>
              <a:spcAft>
                <a:spcPts val="750"/>
              </a:spcAft>
            </a:pPr>
            <a:r>
              <a:rPr lang="en-IN" sz="1600" b="1" dirty="0">
                <a:solidFill>
                  <a:srgbClr val="000000"/>
                </a:solidFill>
                <a:effectLst/>
                <a:latin typeface="Times New Roman" panose="02020603050405020304" pitchFamily="18" charset="0"/>
                <a:ea typeface="Times New Roman" panose="02020603050405020304" pitchFamily="18" charset="0"/>
              </a:rPr>
              <a:t>12. Cleaning Up: </a:t>
            </a:r>
            <a:r>
              <a:rPr lang="en-IN" sz="1600" dirty="0">
                <a:solidFill>
                  <a:srgbClr val="000000"/>
                </a:solidFill>
                <a:effectLst/>
                <a:latin typeface="Times New Roman" panose="02020603050405020304" pitchFamily="18" charset="0"/>
                <a:ea typeface="Times New Roman" panose="02020603050405020304" pitchFamily="18" charset="0"/>
              </a:rPr>
              <a:t>Finally, the script releases the video capture object, closes all windows, and closes the CSV file.</a:t>
            </a:r>
          </a:p>
          <a:p>
            <a:pPr marL="6985" indent="-6350" algn="just">
              <a:lnSpc>
                <a:spcPct val="112000"/>
              </a:lnSpc>
              <a:spcAft>
                <a:spcPts val="750"/>
              </a:spcAft>
            </a:pPr>
            <a:r>
              <a:rPr lang="en-IN" sz="1600" dirty="0">
                <a:solidFill>
                  <a:srgbClr val="000000"/>
                </a:solidFill>
                <a:effectLst/>
                <a:latin typeface="Times New Roman" panose="02020603050405020304" pitchFamily="18" charset="0"/>
                <a:ea typeface="Times New Roman" panose="02020603050405020304" pitchFamily="18" charset="0"/>
              </a:rPr>
              <a:t>In summary, the code uses the </a:t>
            </a:r>
            <a:r>
              <a:rPr lang="en-IN" sz="1600" dirty="0" err="1">
                <a:solidFill>
                  <a:srgbClr val="000000"/>
                </a:solidFill>
                <a:effectLst/>
                <a:latin typeface="Times New Roman" panose="02020603050405020304" pitchFamily="18" charset="0"/>
                <a:ea typeface="Times New Roman" panose="02020603050405020304" pitchFamily="18" charset="0"/>
              </a:rPr>
              <a:t>face_recognition</a:t>
            </a:r>
            <a:r>
              <a:rPr lang="en-IN" sz="1600" dirty="0">
                <a:solidFill>
                  <a:srgbClr val="000000"/>
                </a:solidFill>
                <a:effectLst/>
                <a:latin typeface="Times New Roman" panose="02020603050405020304" pitchFamily="18" charset="0"/>
                <a:ea typeface="Times New Roman" panose="02020603050405020304" pitchFamily="18" charset="0"/>
              </a:rPr>
              <a:t> library to detect faces in real-time video from a webcam, compares them to known faces, and writes the results to a CSV file.</a:t>
            </a:r>
          </a:p>
          <a:p>
            <a:pPr lvl="0" algn="just">
              <a:lnSpc>
                <a:spcPct val="112000"/>
              </a:lnSpc>
              <a:spcAft>
                <a:spcPts val="735"/>
              </a:spcAft>
              <a:tabLst>
                <a:tab pos="457200" algn="l"/>
              </a:tabLst>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81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37C2C-552B-B57A-300A-CBB3575227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0700A1-FDA1-373B-21CB-CB1A93E03FDE}"/>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Working model</a:t>
            </a:r>
          </a:p>
        </p:txBody>
      </p:sp>
      <p:pic>
        <p:nvPicPr>
          <p:cNvPr id="7" name="Picture 6">
            <a:extLst>
              <a:ext uri="{FF2B5EF4-FFF2-40B4-BE49-F238E27FC236}">
                <a16:creationId xmlns:a16="http://schemas.microsoft.com/office/drawing/2014/main" id="{68A7F1C2-BEF8-8B6C-F2AC-0C494D426DE9}"/>
              </a:ext>
            </a:extLst>
          </p:cNvPr>
          <p:cNvPicPr>
            <a:picLocks noChangeAspect="1"/>
          </p:cNvPicPr>
          <p:nvPr/>
        </p:nvPicPr>
        <p:blipFill>
          <a:blip r:embed="rId2"/>
          <a:stretch>
            <a:fillRect/>
          </a:stretch>
        </p:blipFill>
        <p:spPr>
          <a:xfrm>
            <a:off x="4997347" y="307186"/>
            <a:ext cx="2019224" cy="6302188"/>
          </a:xfrm>
          <a:prstGeom prst="rect">
            <a:avLst/>
          </a:prstGeom>
        </p:spPr>
      </p:pic>
    </p:spTree>
    <p:extLst>
      <p:ext uri="{BB962C8B-B14F-4D97-AF65-F5344CB8AC3E}">
        <p14:creationId xmlns:p14="http://schemas.microsoft.com/office/powerpoint/2010/main" val="277938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37C2C-552B-B57A-300A-CBB3575227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0700A1-FDA1-373B-21CB-CB1A93E03FDE}"/>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    Results</a:t>
            </a:r>
          </a:p>
        </p:txBody>
      </p:sp>
      <p:pic>
        <p:nvPicPr>
          <p:cNvPr id="4" name="Picture 3">
            <a:extLst>
              <a:ext uri="{FF2B5EF4-FFF2-40B4-BE49-F238E27FC236}">
                <a16:creationId xmlns:a16="http://schemas.microsoft.com/office/drawing/2014/main" id="{983D90F5-6414-2EEF-167A-54D2184114E2}"/>
              </a:ext>
            </a:extLst>
          </p:cNvPr>
          <p:cNvPicPr>
            <a:picLocks noChangeAspect="1"/>
          </p:cNvPicPr>
          <p:nvPr/>
        </p:nvPicPr>
        <p:blipFill>
          <a:blip r:embed="rId2"/>
          <a:stretch>
            <a:fillRect/>
          </a:stretch>
        </p:blipFill>
        <p:spPr>
          <a:xfrm>
            <a:off x="589581" y="1396882"/>
            <a:ext cx="3936025" cy="4064235"/>
          </a:xfrm>
          <a:prstGeom prst="rect">
            <a:avLst/>
          </a:prstGeom>
        </p:spPr>
      </p:pic>
      <p:pic>
        <p:nvPicPr>
          <p:cNvPr id="6" name="Picture 5">
            <a:extLst>
              <a:ext uri="{FF2B5EF4-FFF2-40B4-BE49-F238E27FC236}">
                <a16:creationId xmlns:a16="http://schemas.microsoft.com/office/drawing/2014/main" id="{D3CAE198-8C25-FB69-B09E-582A36394750}"/>
              </a:ext>
            </a:extLst>
          </p:cNvPr>
          <p:cNvPicPr>
            <a:picLocks noChangeAspect="1"/>
          </p:cNvPicPr>
          <p:nvPr/>
        </p:nvPicPr>
        <p:blipFill>
          <a:blip r:embed="rId3"/>
          <a:stretch>
            <a:fillRect/>
          </a:stretch>
        </p:blipFill>
        <p:spPr>
          <a:xfrm>
            <a:off x="5370664" y="1007021"/>
            <a:ext cx="6231755" cy="1978153"/>
          </a:xfrm>
          <a:prstGeom prst="rect">
            <a:avLst/>
          </a:prstGeom>
        </p:spPr>
      </p:pic>
      <p:pic>
        <p:nvPicPr>
          <p:cNvPr id="8" name="Picture 7">
            <a:extLst>
              <a:ext uri="{FF2B5EF4-FFF2-40B4-BE49-F238E27FC236}">
                <a16:creationId xmlns:a16="http://schemas.microsoft.com/office/drawing/2014/main" id="{D3DFC2B7-0927-FD02-2221-F2C829327BC9}"/>
              </a:ext>
            </a:extLst>
          </p:cNvPr>
          <p:cNvPicPr>
            <a:picLocks noChangeAspect="1"/>
          </p:cNvPicPr>
          <p:nvPr/>
        </p:nvPicPr>
        <p:blipFill>
          <a:blip r:embed="rId4"/>
          <a:stretch>
            <a:fillRect/>
          </a:stretch>
        </p:blipFill>
        <p:spPr>
          <a:xfrm>
            <a:off x="6096000" y="3205279"/>
            <a:ext cx="4377824" cy="3461407"/>
          </a:xfrm>
          <a:prstGeom prst="rect">
            <a:avLst/>
          </a:prstGeom>
        </p:spPr>
      </p:pic>
    </p:spTree>
    <p:extLst>
      <p:ext uri="{BB962C8B-B14F-4D97-AF65-F5344CB8AC3E}">
        <p14:creationId xmlns:p14="http://schemas.microsoft.com/office/powerpoint/2010/main" val="270135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37C2C-552B-B57A-300A-CBB3575227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0700A1-FDA1-373B-21CB-CB1A93E03FDE}"/>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805AB19B-DC61-6AE0-3C99-7DD60B972F89}"/>
              </a:ext>
            </a:extLst>
          </p:cNvPr>
          <p:cNvSpPr txBox="1"/>
          <p:nvPr/>
        </p:nvSpPr>
        <p:spPr>
          <a:xfrm>
            <a:off x="1145499" y="1374033"/>
            <a:ext cx="9901002" cy="2240422"/>
          </a:xfrm>
          <a:prstGeom prst="rect">
            <a:avLst/>
          </a:prstGeom>
          <a:noFill/>
        </p:spPr>
        <p:txBody>
          <a:bodyPr wrap="square" rtlCol="0">
            <a:spAutoFit/>
          </a:bodyPr>
          <a:lstStyle/>
          <a:p>
            <a:pPr lvl="0" algn="just">
              <a:lnSpc>
                <a:spcPct val="112000"/>
              </a:lnSpc>
              <a:spcAft>
                <a:spcPts val="735"/>
              </a:spcAft>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implementation of a facial recognition-based attendance recording system presents a revolutionary advancement in traditional attendance tracking methods. Through its seamless integration of cutting-edge technology, this system offers unparalleled accuracy, efficiency, and convenience. By harnessing the power of facial recognition algorithms, organizations can streamline their attendance management processes, mitigate the risks associated with manual data entry errors, and enhance overall security measures. Moreover, this system fosters a more transparent and accountable environment, facilitating better monitoring and analysis of attendance patterns.</a:t>
            </a:r>
          </a:p>
        </p:txBody>
      </p:sp>
    </p:spTree>
    <p:extLst>
      <p:ext uri="{BB962C8B-B14F-4D97-AF65-F5344CB8AC3E}">
        <p14:creationId xmlns:p14="http://schemas.microsoft.com/office/powerpoint/2010/main" val="313743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12507</TotalTime>
  <Words>1599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Khushi Bansal</cp:lastModifiedBy>
  <cp:revision>589</cp:revision>
  <dcterms:created xsi:type="dcterms:W3CDTF">2021-05-06T09:42:21Z</dcterms:created>
  <dcterms:modified xsi:type="dcterms:W3CDTF">2024-04-15T13:31:10Z</dcterms:modified>
</cp:coreProperties>
</file>