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Canva Sans" panose="020B0604020202020204" charset="0"/>
      <p:regular r:id="rId11"/>
    </p:embeddedFont>
    <p:embeddedFont>
      <p:font typeface="Canva Sans Bold" panose="020B0604020202020204" charset="0"/>
      <p:regular r:id="rId12"/>
    </p:embeddedFont>
    <p:embeddedFont>
      <p:font typeface="Canva Sans Italics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3F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60508" y="5576763"/>
            <a:ext cx="1344163" cy="1501858"/>
          </a:xfrm>
          <a:custGeom>
            <a:avLst/>
            <a:gdLst/>
            <a:ahLst/>
            <a:cxnLst/>
            <a:rect l="l" t="t" r="r" b="b"/>
            <a:pathLst>
              <a:path w="1344163" h="1501858">
                <a:moveTo>
                  <a:pt x="0" y="0"/>
                </a:moveTo>
                <a:lnTo>
                  <a:pt x="1344163" y="0"/>
                </a:lnTo>
                <a:lnTo>
                  <a:pt x="1344163" y="1501858"/>
                </a:lnTo>
                <a:lnTo>
                  <a:pt x="0" y="15018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7699158"/>
            <a:ext cx="1155916" cy="1172977"/>
          </a:xfrm>
          <a:custGeom>
            <a:avLst/>
            <a:gdLst/>
            <a:ahLst/>
            <a:cxnLst/>
            <a:rect l="l" t="t" r="r" b="b"/>
            <a:pathLst>
              <a:path w="1155916" h="1172977">
                <a:moveTo>
                  <a:pt x="0" y="0"/>
                </a:moveTo>
                <a:lnTo>
                  <a:pt x="1155916" y="0"/>
                </a:lnTo>
                <a:lnTo>
                  <a:pt x="1155916" y="1172977"/>
                </a:lnTo>
                <a:lnTo>
                  <a:pt x="0" y="11729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732962" y="3020509"/>
            <a:ext cx="1149249" cy="1549232"/>
          </a:xfrm>
          <a:custGeom>
            <a:avLst/>
            <a:gdLst/>
            <a:ahLst/>
            <a:cxnLst/>
            <a:rect l="l" t="t" r="r" b="b"/>
            <a:pathLst>
              <a:path w="1149249" h="1549232">
                <a:moveTo>
                  <a:pt x="0" y="0"/>
                </a:moveTo>
                <a:lnTo>
                  <a:pt x="1149249" y="0"/>
                </a:lnTo>
                <a:lnTo>
                  <a:pt x="1149249" y="1549232"/>
                </a:lnTo>
                <a:lnTo>
                  <a:pt x="0" y="154923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104671" y="1045192"/>
            <a:ext cx="14687996" cy="10782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19"/>
              </a:lnSpc>
              <a:spcBef>
                <a:spcPct val="0"/>
              </a:spcBef>
            </a:pPr>
            <a:r>
              <a:rPr lang="en-US" sz="6299">
                <a:solidFill>
                  <a:srgbClr val="FFBD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ANALYST</a:t>
            </a:r>
            <a:r>
              <a:rPr lang="en-US" sz="62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PORTFOLIO PROJECT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129206" y="3401536"/>
            <a:ext cx="13319953" cy="1401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79"/>
              </a:lnSpc>
              <a:spcBef>
                <a:spcPct val="0"/>
              </a:spcBef>
            </a:pPr>
            <a:r>
              <a:rPr lang="en-US" sz="8199">
                <a:solidFill>
                  <a:srgbClr val="FFDE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BANK LOAN ANALYSIS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411200" y="8738785"/>
            <a:ext cx="4116358" cy="6134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  <a:spcBef>
                <a:spcPct val="0"/>
              </a:spcBef>
            </a:pPr>
            <a:r>
              <a:rPr lang="en-US" sz="3599" dirty="0">
                <a:solidFill>
                  <a:srgbClr val="FFBD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Khushi Baurasi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824797" y="5473616"/>
            <a:ext cx="9928771" cy="854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  <a:spcBef>
                <a:spcPct val="0"/>
              </a:spcBef>
            </a:pPr>
            <a:r>
              <a:rPr lang="en-US" sz="4999">
                <a:solidFill>
                  <a:srgbClr val="C1FF7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USING- EXCEL + SQL + POWERBI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4063737" y="9352195"/>
            <a:ext cx="3084909" cy="613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  <a:spcBef>
                <a:spcPct val="0"/>
              </a:spcBef>
            </a:pPr>
            <a:r>
              <a:rPr lang="en-US" sz="3599">
                <a:solidFill>
                  <a:srgbClr val="FFBD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NIT - BHOPAL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3F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49190" y="584378"/>
            <a:ext cx="16978936" cy="9541923"/>
          </a:xfrm>
          <a:custGeom>
            <a:avLst/>
            <a:gdLst/>
            <a:ahLst/>
            <a:cxnLst/>
            <a:rect l="l" t="t" r="r" b="b"/>
            <a:pathLst>
              <a:path w="16978936" h="9541923">
                <a:moveTo>
                  <a:pt x="0" y="0"/>
                </a:moveTo>
                <a:lnTo>
                  <a:pt x="16978936" y="0"/>
                </a:lnTo>
                <a:lnTo>
                  <a:pt x="16978936" y="9541923"/>
                </a:lnTo>
                <a:lnTo>
                  <a:pt x="0" y="95419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78" t="-711" r="-137"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3F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50447" y="317213"/>
            <a:ext cx="17187106" cy="9652573"/>
          </a:xfrm>
          <a:custGeom>
            <a:avLst/>
            <a:gdLst/>
            <a:ahLst/>
            <a:cxnLst/>
            <a:rect l="l" t="t" r="r" b="b"/>
            <a:pathLst>
              <a:path w="17187106" h="9652573">
                <a:moveTo>
                  <a:pt x="0" y="0"/>
                </a:moveTo>
                <a:lnTo>
                  <a:pt x="17187106" y="0"/>
                </a:lnTo>
                <a:lnTo>
                  <a:pt x="17187106" y="9652574"/>
                </a:lnTo>
                <a:lnTo>
                  <a:pt x="0" y="96525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6" r="-226" b="-311"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3F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21875" y="311831"/>
            <a:ext cx="17163601" cy="9782381"/>
          </a:xfrm>
          <a:custGeom>
            <a:avLst/>
            <a:gdLst/>
            <a:ahLst/>
            <a:cxnLst/>
            <a:rect l="l" t="t" r="r" b="b"/>
            <a:pathLst>
              <a:path w="17163601" h="9782381">
                <a:moveTo>
                  <a:pt x="0" y="0"/>
                </a:moveTo>
                <a:lnTo>
                  <a:pt x="17163601" y="0"/>
                </a:lnTo>
                <a:lnTo>
                  <a:pt x="17163601" y="9782381"/>
                </a:lnTo>
                <a:lnTo>
                  <a:pt x="0" y="97823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97" t="-92" r="-597"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3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96243" y="467564"/>
            <a:ext cx="6809482" cy="6464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319"/>
              </a:lnSpc>
              <a:spcBef>
                <a:spcPct val="0"/>
              </a:spcBef>
            </a:pPr>
            <a:r>
              <a:rPr lang="en-US" sz="3799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PROBLEM STATEMENT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86718" y="1400412"/>
            <a:ext cx="5921425" cy="613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  <a:spcBef>
                <a:spcPct val="0"/>
              </a:spcBef>
            </a:pPr>
            <a:r>
              <a:rPr lang="en-US" sz="3599" u="sng">
                <a:solidFill>
                  <a:srgbClr val="FFDE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DASHBOARD 1: SUMMARY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86718" y="2273559"/>
            <a:ext cx="16712971" cy="72226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92"/>
              </a:lnSpc>
              <a:spcBef>
                <a:spcPct val="0"/>
              </a:spcBef>
            </a:pPr>
            <a:r>
              <a:rPr lang="en-US" sz="2565">
                <a:solidFill>
                  <a:srgbClr val="E6506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Performance Indicators (KPIs) Requirements</a:t>
            </a:r>
            <a:r>
              <a:rPr lang="en-US" sz="2565">
                <a:solidFill>
                  <a:srgbClr val="E6506F"/>
                </a:solidFill>
                <a:latin typeface="Canva Sans"/>
                <a:ea typeface="Canva Sans"/>
                <a:cs typeface="Canva Sans"/>
                <a:sym typeface="Canva Sans"/>
              </a:rPr>
              <a:t>:</a:t>
            </a:r>
          </a:p>
          <a:p>
            <a:pPr marL="553998" lvl="1" indent="-276999" algn="l">
              <a:lnSpc>
                <a:spcPts val="3592"/>
              </a:lnSpc>
              <a:buAutoNum type="arabicPeriod"/>
            </a:pPr>
            <a:r>
              <a:rPr lang="en-US" sz="2565">
                <a:solidFill>
                  <a:srgbClr val="FFDE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Total Loan Applications: </a:t>
            </a:r>
            <a:r>
              <a:rPr lang="en-US" sz="2565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We need to calculate the total number of loan applications received during a specified period. Additionally, it is essential to monitor the Month-to-Date (MTD) Loan Applications and track changes Month-over-Month (MoM).</a:t>
            </a:r>
          </a:p>
          <a:p>
            <a:pPr marL="553998" lvl="1" indent="-276999" algn="l">
              <a:lnSpc>
                <a:spcPts val="3592"/>
              </a:lnSpc>
              <a:buAutoNum type="arabicPeriod"/>
            </a:pPr>
            <a:r>
              <a:rPr lang="en-US" sz="2565">
                <a:solidFill>
                  <a:srgbClr val="FFDE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Total Funded Amount:</a:t>
            </a:r>
            <a:r>
              <a:rPr lang="en-US" sz="2565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Understanding the total amount of funds disbursed as loans is crucial. We also want to keep an eye on the MTD Total Funded Amount and analyse the Month-over-Month (MoM) changes in this metric.</a:t>
            </a:r>
          </a:p>
          <a:p>
            <a:pPr marL="553998" lvl="1" indent="-276999" algn="l">
              <a:lnSpc>
                <a:spcPts val="3592"/>
              </a:lnSpc>
              <a:buAutoNum type="arabicPeriod"/>
            </a:pPr>
            <a:r>
              <a:rPr lang="en-US" sz="2565">
                <a:solidFill>
                  <a:srgbClr val="FFDE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Total Amount Received</a:t>
            </a:r>
            <a:r>
              <a:rPr lang="en-US" sz="2565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:</a:t>
            </a:r>
            <a:r>
              <a:rPr lang="en-US" sz="2565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Tracking the total amount received from borrowers is essential for assessing the bank's cash flow and loan repayment. We should analyse the Month-to-Date (MTD) Total Amount Received and observe the Month-over-Month (MoM) changes.</a:t>
            </a:r>
          </a:p>
          <a:p>
            <a:pPr marL="553998" lvl="1" indent="-276999" algn="l">
              <a:lnSpc>
                <a:spcPts val="3592"/>
              </a:lnSpc>
              <a:buAutoNum type="arabicPeriod"/>
            </a:pPr>
            <a:r>
              <a:rPr lang="en-US" sz="2565">
                <a:solidFill>
                  <a:srgbClr val="FFDE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Average Interest Rate:</a:t>
            </a:r>
            <a:r>
              <a:rPr lang="en-US" sz="2565">
                <a:solidFill>
                  <a:srgbClr val="FFDE59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565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Calculating the average interest rate across all loans, MTD, and monitoring the Month-over-Month (MoM) variations in interest rates will provide insights into our lending portfolio's overall cost.</a:t>
            </a:r>
          </a:p>
          <a:p>
            <a:pPr marL="553998" lvl="1" indent="-276999" algn="l">
              <a:lnSpc>
                <a:spcPts val="3592"/>
              </a:lnSpc>
              <a:buAutoNum type="arabicPeriod"/>
            </a:pPr>
            <a:r>
              <a:rPr lang="en-US" sz="2565">
                <a:solidFill>
                  <a:srgbClr val="FFDE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Average Debt-to-Income Ratio (DTI):</a:t>
            </a:r>
            <a:r>
              <a:rPr lang="en-US" sz="2565">
                <a:solidFill>
                  <a:srgbClr val="FFDE59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565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Evaluating the average DTI for our borrowers helps us gauge their financial health. We need to compute the average DTI for all loans, MTD, and track Month-over-Month (MoM) fluctuations.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3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522651"/>
            <a:ext cx="7027962" cy="6464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319"/>
              </a:lnSpc>
              <a:spcBef>
                <a:spcPct val="0"/>
              </a:spcBef>
            </a:pPr>
            <a:r>
              <a:rPr lang="en-US" sz="3799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PROBLEM STATEMENT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1613390"/>
            <a:ext cx="5921425" cy="613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  <a:spcBef>
                <a:spcPct val="0"/>
              </a:spcBef>
            </a:pPr>
            <a:r>
              <a:rPr lang="en-US" sz="3599" u="sng">
                <a:solidFill>
                  <a:srgbClr val="FFBD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DASHBOARD 1: SUMMARY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210616" y="2709209"/>
            <a:ext cx="7027962" cy="3714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E6506F"/>
                </a:solidFill>
                <a:latin typeface="Canva Sans"/>
                <a:ea typeface="Canva Sans"/>
                <a:cs typeface="Canva Sans"/>
                <a:sym typeface="Canva Sans"/>
              </a:rPr>
              <a:t>Good Loan v Bad Loan KPI’s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endParaRPr lang="en-US" sz="3000">
              <a:solidFill>
                <a:srgbClr val="E6506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DFD8B4"/>
                </a:solidFill>
                <a:latin typeface="Canva Sans"/>
                <a:ea typeface="Canva Sans"/>
                <a:cs typeface="Canva Sans"/>
                <a:sym typeface="Canva Sans"/>
              </a:rPr>
              <a:t>Good Loan: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Good Loan Application Percentage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Good Loan Applications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Good Loan Funded Amount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Good Loan Total Received Amount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481763" y="3710640"/>
            <a:ext cx="6748165" cy="2647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DFD8B4"/>
                </a:solidFill>
                <a:latin typeface="Canva Sans"/>
                <a:ea typeface="Canva Sans"/>
                <a:cs typeface="Canva Sans"/>
                <a:sym typeface="Canva Sans"/>
              </a:rPr>
              <a:t>Bad Loan: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Bad Loan Application Percentage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Bad Loan Applications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Bad Loan Funded Amount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Bad Loan Total Received Amount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10616" y="6928784"/>
            <a:ext cx="16282455" cy="25484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82"/>
              </a:lnSpc>
              <a:spcBef>
                <a:spcPct val="0"/>
              </a:spcBef>
            </a:pPr>
            <a:r>
              <a:rPr lang="en-US" sz="2415">
                <a:solidFill>
                  <a:srgbClr val="FFDE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Loan Status Grid View</a:t>
            </a:r>
          </a:p>
          <a:p>
            <a:pPr algn="l">
              <a:lnSpc>
                <a:spcPts val="3382"/>
              </a:lnSpc>
              <a:spcBef>
                <a:spcPct val="0"/>
              </a:spcBef>
            </a:pPr>
            <a:r>
              <a:rPr lang="en-US" sz="2415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In order to gain a comprehensive overview of our lending operations and monitor the performance of loans, we aim to create a grid view report categorized by 'Loan Status.’ By providing insights into metrics such as 'Total Loan Applications,' 'Total Funded Amount,' 'Total Amount Received,' 'Month-to-Date (MTD) Funded Amount,' 'MTD Amount Received,' 'Average Interest Rate,' and 'Average Debt-to-Income Ratio (DTI),' this grid view will empower us to make data-driven decisions and assess the health of our loan portfolio.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3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36351" y="405765"/>
            <a:ext cx="6504682" cy="6464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319"/>
              </a:lnSpc>
              <a:spcBef>
                <a:spcPct val="0"/>
              </a:spcBef>
            </a:pPr>
            <a:r>
              <a:rPr lang="en-US" sz="3799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PROBLEM STATEMENT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86718" y="1447248"/>
            <a:ext cx="5968603" cy="613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  <a:spcBef>
                <a:spcPct val="0"/>
              </a:spcBef>
            </a:pPr>
            <a:r>
              <a:rPr lang="en-US" sz="3599" u="sng">
                <a:solidFill>
                  <a:srgbClr val="FFDE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DASHBOARD 2: OVERVIEW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86718" y="2474761"/>
            <a:ext cx="14040301" cy="71122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10"/>
              </a:lnSpc>
              <a:spcBef>
                <a:spcPct val="0"/>
              </a:spcBef>
            </a:pPr>
            <a:r>
              <a:rPr lang="en-US" sz="2364">
                <a:solidFill>
                  <a:srgbClr val="E6506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CHARTS</a:t>
            </a:r>
          </a:p>
          <a:p>
            <a:pPr marL="510498" lvl="1" indent="-255249" algn="l">
              <a:lnSpc>
                <a:spcPts val="3310"/>
              </a:lnSpc>
              <a:buFont typeface="Arial"/>
              <a:buChar char="•"/>
            </a:pPr>
            <a:r>
              <a:rPr lang="en-US" sz="2364">
                <a:solidFill>
                  <a:srgbClr val="FFDE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Monthly Trends by Issue Date (Line Chart): </a:t>
            </a:r>
            <a:r>
              <a:rPr lang="en-US" sz="236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To identify seasonality and long-term trends in lending activities</a:t>
            </a:r>
          </a:p>
          <a:p>
            <a:pPr marL="510498" lvl="1" indent="-255249" algn="l">
              <a:lnSpc>
                <a:spcPts val="3310"/>
              </a:lnSpc>
              <a:buFont typeface="Arial"/>
              <a:buChar char="•"/>
            </a:pPr>
            <a:r>
              <a:rPr lang="en-US" sz="2364">
                <a:solidFill>
                  <a:srgbClr val="FFDE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Regional Analysis by State (Filled Map)</a:t>
            </a:r>
            <a:r>
              <a:rPr lang="en-US" sz="2364">
                <a:solidFill>
                  <a:srgbClr val="FFDE59"/>
                </a:solidFill>
                <a:latin typeface="Canva Sans"/>
                <a:ea typeface="Canva Sans"/>
                <a:cs typeface="Canva Sans"/>
                <a:sym typeface="Canva Sans"/>
              </a:rPr>
              <a:t>:</a:t>
            </a:r>
            <a:r>
              <a:rPr lang="en-US" sz="236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To identify regions with significant lending activity and assess regional disparities</a:t>
            </a:r>
          </a:p>
          <a:p>
            <a:pPr marL="510498" lvl="1" indent="-255249" algn="l">
              <a:lnSpc>
                <a:spcPts val="3310"/>
              </a:lnSpc>
              <a:buFont typeface="Arial"/>
              <a:buChar char="•"/>
            </a:pPr>
            <a:r>
              <a:rPr lang="en-US" sz="2364">
                <a:solidFill>
                  <a:srgbClr val="FFDE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Loan Term Analysis (Donut Chart):</a:t>
            </a:r>
            <a:r>
              <a:rPr lang="en-US" sz="236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To allow the client to understand the distribution of loans across various term lengths.</a:t>
            </a:r>
          </a:p>
          <a:p>
            <a:pPr marL="510498" lvl="1" indent="-255249" algn="l">
              <a:lnSpc>
                <a:spcPts val="3310"/>
              </a:lnSpc>
              <a:buFont typeface="Arial"/>
              <a:buChar char="•"/>
            </a:pPr>
            <a:r>
              <a:rPr lang="en-US" sz="2364">
                <a:solidFill>
                  <a:srgbClr val="FFDE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Employee Length Analysis (Bar Chart):</a:t>
            </a:r>
            <a:r>
              <a:rPr lang="en-US" sz="236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How lending metrics are distributed among borrowers with different employment lengths, helping us assess the impact of employment history on loan applications.</a:t>
            </a:r>
          </a:p>
          <a:p>
            <a:pPr marL="510498" lvl="1" indent="-255249" algn="l">
              <a:lnSpc>
                <a:spcPts val="3310"/>
              </a:lnSpc>
              <a:buFont typeface="Arial"/>
              <a:buChar char="•"/>
            </a:pPr>
            <a:r>
              <a:rPr lang="en-US" sz="2364">
                <a:solidFill>
                  <a:srgbClr val="FFDE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Loan Purpose Breakdown (Bar Chart):</a:t>
            </a:r>
            <a:r>
              <a:rPr lang="en-US" sz="236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Will provide a visual breakdown of loan metrics based on the stated purposes of loans, aiding in the understanding of the primary reasons borrowers seek financing.</a:t>
            </a:r>
          </a:p>
          <a:p>
            <a:pPr marL="510498" lvl="1" indent="-255249" algn="l">
              <a:lnSpc>
                <a:spcPts val="3310"/>
              </a:lnSpc>
              <a:buFont typeface="Arial"/>
              <a:buChar char="•"/>
            </a:pPr>
            <a:r>
              <a:rPr lang="en-US" sz="2364">
                <a:solidFill>
                  <a:srgbClr val="FFDE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Home Ownership Analysis (Tree Map):</a:t>
            </a:r>
            <a:r>
              <a:rPr lang="en-US" sz="2364">
                <a:solidFill>
                  <a:srgbClr val="FFDE59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36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For a hierarchical view of how home ownership impacts loan applications and disbursements.</a:t>
            </a:r>
          </a:p>
          <a:p>
            <a:pPr marL="510498" lvl="1" indent="-255249" algn="l">
              <a:lnSpc>
                <a:spcPts val="3310"/>
              </a:lnSpc>
              <a:buFont typeface="Arial"/>
              <a:buChar char="•"/>
            </a:pPr>
            <a:r>
              <a:rPr lang="en-US" sz="2364">
                <a:solidFill>
                  <a:srgbClr val="FFDE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Metrics to be shown:</a:t>
            </a:r>
            <a:r>
              <a:rPr lang="en-US" sz="236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'Total Loan Applications,' 'Total Funded Amount,' and 'Total Amount Received'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3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14400" y="1238143"/>
            <a:ext cx="5101828" cy="613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  <a:spcBef>
                <a:spcPct val="0"/>
              </a:spcBef>
            </a:pPr>
            <a:r>
              <a:rPr lang="en-US" sz="35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PROBLEM STATEMENT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360402"/>
            <a:ext cx="15520893" cy="6381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BD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GRID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Need for a comprehensive 'Details Dashboard' that provides a consolidated view of all the essential information within our loan data. This Details Dashboard aims to offer a holistic snapshot of key loan-related metrics and data points, enabling users to access critical information efficiently.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endParaRPr lang="en-US" sz="3000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DE59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Objective: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DE59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The primary objective of the Details Dashboard is to provide a comprehensive and user-friendly interface for accessing vital loan data. It will serve as a one-stop solution for users seeking detailed insights into our loan portfolio, borrower profiles, and loan performance.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endParaRPr lang="en-US" sz="3000">
              <a:solidFill>
                <a:srgbClr val="FFDE59"/>
              </a:solidFill>
              <a:latin typeface="Canva Sans Italics"/>
              <a:ea typeface="Canva Sans Italics"/>
              <a:cs typeface="Canva Sans Italics"/>
              <a:sym typeface="Canva Sans Itali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3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415290"/>
            <a:ext cx="5497413" cy="613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39"/>
              </a:lnSpc>
              <a:spcBef>
                <a:spcPct val="0"/>
              </a:spcBef>
            </a:pPr>
            <a:r>
              <a:rPr lang="en-US" sz="35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FUNCTIONALITIES USED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004710" y="1596300"/>
            <a:ext cx="3105175" cy="75416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43"/>
              </a:lnSpc>
              <a:spcBef>
                <a:spcPct val="0"/>
              </a:spcBef>
            </a:pPr>
            <a:r>
              <a:rPr lang="en-US" sz="1959">
                <a:solidFill>
                  <a:srgbClr val="E6506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SQL – MS SQL SERV</a:t>
            </a:r>
          </a:p>
          <a:p>
            <a:pPr algn="l">
              <a:lnSpc>
                <a:spcPts val="2743"/>
              </a:lnSpc>
              <a:spcBef>
                <a:spcPct val="0"/>
              </a:spcBef>
            </a:pPr>
            <a:endParaRPr lang="en-US" sz="1959">
              <a:solidFill>
                <a:srgbClr val="E6506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l">
              <a:lnSpc>
                <a:spcPts val="2743"/>
              </a:lnSpc>
              <a:spcBef>
                <a:spcPct val="0"/>
              </a:spcBef>
            </a:pPr>
            <a:endParaRPr lang="en-US" sz="1959">
              <a:solidFill>
                <a:srgbClr val="E6506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l">
              <a:lnSpc>
                <a:spcPts val="2743"/>
              </a:lnSpc>
              <a:spcBef>
                <a:spcPct val="0"/>
              </a:spcBef>
            </a:pPr>
            <a:r>
              <a:rPr lang="en-US" sz="1959">
                <a:solidFill>
                  <a:srgbClr val="FFDE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Creating Database</a:t>
            </a:r>
          </a:p>
          <a:p>
            <a:pPr algn="l">
              <a:lnSpc>
                <a:spcPts val="2743"/>
              </a:lnSpc>
              <a:spcBef>
                <a:spcPct val="0"/>
              </a:spcBef>
            </a:pPr>
            <a:r>
              <a:rPr lang="en-US" sz="1959">
                <a:solidFill>
                  <a:srgbClr val="FFDE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Creating Table</a:t>
            </a:r>
          </a:p>
          <a:p>
            <a:pPr algn="l">
              <a:lnSpc>
                <a:spcPts val="2743"/>
              </a:lnSpc>
              <a:spcBef>
                <a:spcPct val="0"/>
              </a:spcBef>
            </a:pPr>
            <a:r>
              <a:rPr lang="en-US" sz="1959">
                <a:solidFill>
                  <a:srgbClr val="FFDE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Select</a:t>
            </a:r>
          </a:p>
          <a:p>
            <a:pPr algn="l">
              <a:lnSpc>
                <a:spcPts val="2743"/>
              </a:lnSpc>
              <a:spcBef>
                <a:spcPct val="0"/>
              </a:spcBef>
            </a:pPr>
            <a:r>
              <a:rPr lang="en-US" sz="1959">
                <a:solidFill>
                  <a:srgbClr val="FFDE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Datename</a:t>
            </a:r>
          </a:p>
          <a:p>
            <a:pPr algn="l">
              <a:lnSpc>
                <a:spcPts val="2743"/>
              </a:lnSpc>
              <a:spcBef>
                <a:spcPct val="0"/>
              </a:spcBef>
            </a:pPr>
            <a:r>
              <a:rPr lang="en-US" sz="1959">
                <a:solidFill>
                  <a:srgbClr val="FFDE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Datepart</a:t>
            </a:r>
          </a:p>
          <a:p>
            <a:pPr algn="l">
              <a:lnSpc>
                <a:spcPts val="2743"/>
              </a:lnSpc>
              <a:spcBef>
                <a:spcPct val="0"/>
              </a:spcBef>
            </a:pPr>
            <a:r>
              <a:rPr lang="en-US" sz="1959">
                <a:solidFill>
                  <a:srgbClr val="FFDE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Cast</a:t>
            </a:r>
          </a:p>
          <a:p>
            <a:pPr algn="l">
              <a:lnSpc>
                <a:spcPts val="2743"/>
              </a:lnSpc>
              <a:spcBef>
                <a:spcPct val="0"/>
              </a:spcBef>
            </a:pPr>
            <a:r>
              <a:rPr lang="en-US" sz="1959">
                <a:solidFill>
                  <a:srgbClr val="FFDE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Decimal</a:t>
            </a:r>
          </a:p>
          <a:p>
            <a:pPr algn="l">
              <a:lnSpc>
                <a:spcPts val="2743"/>
              </a:lnSpc>
              <a:spcBef>
                <a:spcPct val="0"/>
              </a:spcBef>
            </a:pPr>
            <a:r>
              <a:rPr lang="en-US" sz="1959">
                <a:solidFill>
                  <a:srgbClr val="FFDE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Month</a:t>
            </a:r>
          </a:p>
          <a:p>
            <a:pPr algn="l">
              <a:lnSpc>
                <a:spcPts val="2743"/>
              </a:lnSpc>
              <a:spcBef>
                <a:spcPct val="0"/>
              </a:spcBef>
            </a:pPr>
            <a:r>
              <a:rPr lang="en-US" sz="1959">
                <a:solidFill>
                  <a:srgbClr val="FFDE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Hour</a:t>
            </a:r>
          </a:p>
          <a:p>
            <a:pPr algn="l">
              <a:lnSpc>
                <a:spcPts val="2743"/>
              </a:lnSpc>
              <a:spcBef>
                <a:spcPct val="0"/>
              </a:spcBef>
            </a:pPr>
            <a:r>
              <a:rPr lang="en-US" sz="1959">
                <a:solidFill>
                  <a:srgbClr val="FFDE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Quarter</a:t>
            </a:r>
          </a:p>
          <a:p>
            <a:pPr algn="l">
              <a:lnSpc>
                <a:spcPts val="2743"/>
              </a:lnSpc>
              <a:spcBef>
                <a:spcPct val="0"/>
              </a:spcBef>
            </a:pPr>
            <a:r>
              <a:rPr lang="en-US" sz="1959">
                <a:solidFill>
                  <a:srgbClr val="FFDE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Day</a:t>
            </a:r>
          </a:p>
          <a:p>
            <a:pPr algn="l">
              <a:lnSpc>
                <a:spcPts val="2743"/>
              </a:lnSpc>
              <a:spcBef>
                <a:spcPct val="0"/>
              </a:spcBef>
            </a:pPr>
            <a:r>
              <a:rPr lang="en-US" sz="1959">
                <a:solidFill>
                  <a:srgbClr val="FFDE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Group by</a:t>
            </a:r>
          </a:p>
          <a:p>
            <a:pPr algn="l">
              <a:lnSpc>
                <a:spcPts val="2743"/>
              </a:lnSpc>
              <a:spcBef>
                <a:spcPct val="0"/>
              </a:spcBef>
            </a:pPr>
            <a:r>
              <a:rPr lang="en-US" sz="1959">
                <a:solidFill>
                  <a:srgbClr val="FFDE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Order by</a:t>
            </a:r>
          </a:p>
          <a:p>
            <a:pPr algn="l">
              <a:lnSpc>
                <a:spcPts val="2743"/>
              </a:lnSpc>
              <a:spcBef>
                <a:spcPct val="0"/>
              </a:spcBef>
            </a:pPr>
            <a:r>
              <a:rPr lang="en-US" sz="1959">
                <a:solidFill>
                  <a:srgbClr val="FFDE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Decimal</a:t>
            </a:r>
          </a:p>
          <a:p>
            <a:pPr algn="l">
              <a:lnSpc>
                <a:spcPts val="2743"/>
              </a:lnSpc>
              <a:spcBef>
                <a:spcPct val="0"/>
              </a:spcBef>
            </a:pPr>
            <a:r>
              <a:rPr lang="en-US" sz="1959">
                <a:solidFill>
                  <a:srgbClr val="FFDE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Limit</a:t>
            </a:r>
          </a:p>
          <a:p>
            <a:pPr algn="l">
              <a:lnSpc>
                <a:spcPts val="2743"/>
              </a:lnSpc>
              <a:spcBef>
                <a:spcPct val="0"/>
              </a:spcBef>
            </a:pPr>
            <a:r>
              <a:rPr lang="en-US" sz="1959">
                <a:solidFill>
                  <a:srgbClr val="FFDE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Count</a:t>
            </a:r>
          </a:p>
          <a:p>
            <a:pPr algn="l">
              <a:lnSpc>
                <a:spcPts val="2743"/>
              </a:lnSpc>
              <a:spcBef>
                <a:spcPct val="0"/>
              </a:spcBef>
            </a:pPr>
            <a:r>
              <a:rPr lang="en-US" sz="1959">
                <a:solidFill>
                  <a:srgbClr val="FFDE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Distinct</a:t>
            </a:r>
          </a:p>
          <a:p>
            <a:pPr algn="l">
              <a:lnSpc>
                <a:spcPts val="2743"/>
              </a:lnSpc>
              <a:spcBef>
                <a:spcPct val="0"/>
              </a:spcBef>
            </a:pPr>
            <a:r>
              <a:rPr lang="en-US" sz="1959">
                <a:solidFill>
                  <a:srgbClr val="FFDE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CTE</a:t>
            </a:r>
          </a:p>
          <a:p>
            <a:pPr algn="l">
              <a:lnSpc>
                <a:spcPts val="2743"/>
              </a:lnSpc>
              <a:spcBef>
                <a:spcPct val="0"/>
              </a:spcBef>
            </a:pPr>
            <a:r>
              <a:rPr lang="en-US" sz="1959">
                <a:solidFill>
                  <a:srgbClr val="FFDE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Partition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993179" y="1605825"/>
            <a:ext cx="2996208" cy="76579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30"/>
              </a:lnSpc>
              <a:spcBef>
                <a:spcPct val="0"/>
              </a:spcBef>
            </a:pPr>
            <a:r>
              <a:rPr lang="en-US" sz="1879">
                <a:solidFill>
                  <a:srgbClr val="E6506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POWER BI</a:t>
            </a:r>
          </a:p>
          <a:p>
            <a:pPr algn="l">
              <a:lnSpc>
                <a:spcPts val="2630"/>
              </a:lnSpc>
              <a:spcBef>
                <a:spcPct val="0"/>
              </a:spcBef>
            </a:pPr>
            <a:endParaRPr lang="en-US" sz="1879">
              <a:solidFill>
                <a:srgbClr val="E6506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l">
              <a:lnSpc>
                <a:spcPts val="2630"/>
              </a:lnSpc>
              <a:spcBef>
                <a:spcPct val="0"/>
              </a:spcBef>
            </a:pPr>
            <a:r>
              <a:rPr lang="en-US" sz="1879">
                <a:solidFill>
                  <a:srgbClr val="FFDE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Connecting to SQL Server</a:t>
            </a:r>
          </a:p>
          <a:p>
            <a:pPr algn="l">
              <a:lnSpc>
                <a:spcPts val="2630"/>
              </a:lnSpc>
              <a:spcBef>
                <a:spcPct val="0"/>
              </a:spcBef>
            </a:pPr>
            <a:r>
              <a:rPr lang="en-US" sz="1879">
                <a:solidFill>
                  <a:srgbClr val="FFDE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Cleaning</a:t>
            </a:r>
          </a:p>
          <a:p>
            <a:pPr algn="l">
              <a:lnSpc>
                <a:spcPts val="2630"/>
              </a:lnSpc>
              <a:spcBef>
                <a:spcPct val="0"/>
              </a:spcBef>
            </a:pPr>
            <a:r>
              <a:rPr lang="en-US" sz="1879">
                <a:solidFill>
                  <a:srgbClr val="FFDE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Modelling</a:t>
            </a:r>
          </a:p>
          <a:p>
            <a:pPr algn="l">
              <a:lnSpc>
                <a:spcPts val="2630"/>
              </a:lnSpc>
              <a:spcBef>
                <a:spcPct val="0"/>
              </a:spcBef>
            </a:pPr>
            <a:r>
              <a:rPr lang="en-US" sz="1879">
                <a:solidFill>
                  <a:srgbClr val="FFDE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Processing</a:t>
            </a:r>
          </a:p>
          <a:p>
            <a:pPr algn="l">
              <a:lnSpc>
                <a:spcPts val="2630"/>
              </a:lnSpc>
              <a:spcBef>
                <a:spcPct val="0"/>
              </a:spcBef>
            </a:pPr>
            <a:r>
              <a:rPr lang="en-US" sz="1879">
                <a:solidFill>
                  <a:srgbClr val="FFDE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Power Query</a:t>
            </a:r>
          </a:p>
          <a:p>
            <a:pPr algn="l">
              <a:lnSpc>
                <a:spcPts val="2630"/>
              </a:lnSpc>
              <a:spcBef>
                <a:spcPct val="0"/>
              </a:spcBef>
            </a:pPr>
            <a:r>
              <a:rPr lang="en-US" sz="1879">
                <a:solidFill>
                  <a:srgbClr val="FFDE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Date Tables</a:t>
            </a:r>
          </a:p>
          <a:p>
            <a:pPr algn="l">
              <a:lnSpc>
                <a:spcPts val="2630"/>
              </a:lnSpc>
              <a:spcBef>
                <a:spcPct val="0"/>
              </a:spcBef>
            </a:pPr>
            <a:r>
              <a:rPr lang="en-US" sz="1879">
                <a:solidFill>
                  <a:srgbClr val="FFDE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Time Intelligence Func</a:t>
            </a:r>
          </a:p>
          <a:p>
            <a:pPr algn="l">
              <a:lnSpc>
                <a:spcPts val="2630"/>
              </a:lnSpc>
              <a:spcBef>
                <a:spcPct val="0"/>
              </a:spcBef>
            </a:pPr>
            <a:r>
              <a:rPr lang="en-US" sz="1879">
                <a:solidFill>
                  <a:srgbClr val="FFDE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DAX</a:t>
            </a:r>
          </a:p>
          <a:p>
            <a:pPr algn="l">
              <a:lnSpc>
                <a:spcPts val="2630"/>
              </a:lnSpc>
              <a:spcBef>
                <a:spcPct val="0"/>
              </a:spcBef>
            </a:pPr>
            <a:r>
              <a:rPr lang="en-US" sz="1879">
                <a:solidFill>
                  <a:srgbClr val="FFDE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Date Function</a:t>
            </a:r>
          </a:p>
          <a:p>
            <a:pPr algn="l">
              <a:lnSpc>
                <a:spcPts val="2630"/>
              </a:lnSpc>
              <a:spcBef>
                <a:spcPct val="0"/>
              </a:spcBef>
            </a:pPr>
            <a:r>
              <a:rPr lang="en-US" sz="1879">
                <a:solidFill>
                  <a:srgbClr val="FFDE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Text Function</a:t>
            </a:r>
          </a:p>
          <a:p>
            <a:pPr algn="l">
              <a:lnSpc>
                <a:spcPts val="2630"/>
              </a:lnSpc>
              <a:spcBef>
                <a:spcPct val="0"/>
              </a:spcBef>
            </a:pPr>
            <a:r>
              <a:rPr lang="en-US" sz="1879">
                <a:solidFill>
                  <a:srgbClr val="FFDE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Filter Function</a:t>
            </a:r>
          </a:p>
          <a:p>
            <a:pPr algn="l">
              <a:lnSpc>
                <a:spcPts val="2630"/>
              </a:lnSpc>
              <a:spcBef>
                <a:spcPct val="0"/>
              </a:spcBef>
            </a:pPr>
            <a:r>
              <a:rPr lang="en-US" sz="1879">
                <a:solidFill>
                  <a:srgbClr val="FFDE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Calculate</a:t>
            </a:r>
          </a:p>
          <a:p>
            <a:pPr algn="l">
              <a:lnSpc>
                <a:spcPts val="2630"/>
              </a:lnSpc>
              <a:spcBef>
                <a:spcPct val="0"/>
              </a:spcBef>
            </a:pPr>
            <a:r>
              <a:rPr lang="en-US" sz="1879">
                <a:solidFill>
                  <a:srgbClr val="FFDE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SUM/ SUMX</a:t>
            </a:r>
          </a:p>
          <a:p>
            <a:pPr algn="l">
              <a:lnSpc>
                <a:spcPts val="2630"/>
              </a:lnSpc>
              <a:spcBef>
                <a:spcPct val="0"/>
              </a:spcBef>
            </a:pPr>
            <a:r>
              <a:rPr lang="en-US" sz="1879">
                <a:solidFill>
                  <a:srgbClr val="FFDE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Creating KPI’s</a:t>
            </a:r>
          </a:p>
          <a:p>
            <a:pPr algn="l">
              <a:lnSpc>
                <a:spcPts val="2630"/>
              </a:lnSpc>
              <a:spcBef>
                <a:spcPct val="0"/>
              </a:spcBef>
            </a:pPr>
            <a:r>
              <a:rPr lang="en-US" sz="1879">
                <a:solidFill>
                  <a:srgbClr val="FFDE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New Card Visual</a:t>
            </a:r>
          </a:p>
          <a:p>
            <a:pPr algn="l">
              <a:lnSpc>
                <a:spcPts val="2630"/>
              </a:lnSpc>
              <a:spcBef>
                <a:spcPct val="0"/>
              </a:spcBef>
            </a:pPr>
            <a:r>
              <a:rPr lang="en-US" sz="1879">
                <a:solidFill>
                  <a:srgbClr val="FFDE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Creating Charts</a:t>
            </a:r>
          </a:p>
          <a:p>
            <a:pPr algn="l">
              <a:lnSpc>
                <a:spcPts val="2630"/>
              </a:lnSpc>
              <a:spcBef>
                <a:spcPct val="0"/>
              </a:spcBef>
            </a:pPr>
            <a:r>
              <a:rPr lang="en-US" sz="1879">
                <a:solidFill>
                  <a:srgbClr val="FFDE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Formatting visuals</a:t>
            </a:r>
          </a:p>
          <a:p>
            <a:pPr algn="l">
              <a:lnSpc>
                <a:spcPts val="2630"/>
              </a:lnSpc>
              <a:spcBef>
                <a:spcPct val="0"/>
              </a:spcBef>
            </a:pPr>
            <a:r>
              <a:rPr lang="en-US" sz="1879">
                <a:solidFill>
                  <a:srgbClr val="FFDE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Creating Functions</a:t>
            </a:r>
          </a:p>
          <a:p>
            <a:pPr algn="l">
              <a:lnSpc>
                <a:spcPts val="2630"/>
              </a:lnSpc>
              <a:spcBef>
                <a:spcPct val="0"/>
              </a:spcBef>
            </a:pPr>
            <a:r>
              <a:rPr lang="en-US" sz="1879">
                <a:solidFill>
                  <a:srgbClr val="FFDE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Navigations</a:t>
            </a:r>
          </a:p>
          <a:p>
            <a:pPr algn="l">
              <a:lnSpc>
                <a:spcPts val="2630"/>
              </a:lnSpc>
              <a:spcBef>
                <a:spcPct val="0"/>
              </a:spcBef>
            </a:pPr>
            <a:endParaRPr lang="en-US" sz="1879">
              <a:solidFill>
                <a:srgbClr val="FFDE59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l">
              <a:lnSpc>
                <a:spcPts val="2630"/>
              </a:lnSpc>
              <a:spcBef>
                <a:spcPct val="0"/>
              </a:spcBef>
            </a:pPr>
            <a:endParaRPr lang="en-US" sz="1879">
              <a:solidFill>
                <a:srgbClr val="FFDE59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719</Words>
  <Application>Microsoft Office PowerPoint</Application>
  <PresentationFormat>Custom</PresentationFormat>
  <Paragraphs>89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Canva Sans</vt:lpstr>
      <vt:lpstr>Canva Sans Italics</vt:lpstr>
      <vt:lpstr>Canva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ANALYST PORTFOLIO PROJECT</dc:title>
  <dc:creator>khushi baurasi</dc:creator>
  <cp:lastModifiedBy>khushi baurasi</cp:lastModifiedBy>
  <cp:revision>2</cp:revision>
  <dcterms:created xsi:type="dcterms:W3CDTF">2006-08-16T00:00:00Z</dcterms:created>
  <dcterms:modified xsi:type="dcterms:W3CDTF">2024-07-20T19:50:30Z</dcterms:modified>
  <dc:identifier>DAGLg1z5Ggg</dc:identifier>
</cp:coreProperties>
</file>