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Roboto" panose="02000000000000000000" pitchFamily="2" charset="0"/>
      <p:regular r:id="rId9"/>
    </p:embeddedFont>
    <p:embeddedFont>
      <p:font typeface="Roboto Bold" panose="02000000000000000000"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adtmishra1102@gmail.com" TargetMode="External"/><Relationship Id="rId5" Type="http://schemas.openxmlformats.org/officeDocument/2006/relationships/hyperlink" Target="mailto:pulkit7602@gmail.com" TargetMode="External"/><Relationship Id="rId4" Type="http://schemas.openxmlformats.org/officeDocument/2006/relationships/hyperlink" Target="mailto:khushibaurasi12345@gmail.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6"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hyperlink" Target="https://www.figma.com/design/SNudBKdhmkjZ97WMg9o68y/Myntra-Hackathon?node-id=0-1&amp;t=6mcsg1RpSGPvPgYn-1" TargetMode="External"/><Relationship Id="rId3" Type="http://schemas.openxmlformats.org/officeDocument/2006/relationships/image" Target="../media/image2.png"/><Relationship Id="rId7" Type="http://schemas.openxmlformats.org/officeDocument/2006/relationships/hyperlink" Target="https://www.youtube.com/watch?v=_ecS1rGEbCQ&amp;t=16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hyperlink" Target="https://khushibaurasi.github.io/Myntra_Hackathon20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aphicFrame>
        <p:nvGraphicFramePr>
          <p:cNvPr id="3" name="Table 3"/>
          <p:cNvGraphicFramePr>
            <a:graphicFrameLocks noGrp="1"/>
          </p:cNvGraphicFramePr>
          <p:nvPr>
            <p:extLst>
              <p:ext uri="{D42A27DB-BD31-4B8C-83A1-F6EECF244321}">
                <p14:modId xmlns:p14="http://schemas.microsoft.com/office/powerpoint/2010/main" val="3550558662"/>
              </p:ext>
            </p:extLst>
          </p:nvPr>
        </p:nvGraphicFramePr>
        <p:xfrm>
          <a:off x="9906000" y="7544970"/>
          <a:ext cx="8007494" cy="2401866"/>
        </p:xfrm>
        <a:graphic>
          <a:graphicData uri="http://schemas.openxmlformats.org/drawingml/2006/table">
            <a:tbl>
              <a:tblPr/>
              <a:tblGrid>
                <a:gridCol w="2450391">
                  <a:extLst>
                    <a:ext uri="{9D8B030D-6E8A-4147-A177-3AD203B41FA5}">
                      <a16:colId xmlns:a16="http://schemas.microsoft.com/office/drawing/2014/main" val="20000"/>
                    </a:ext>
                  </a:extLst>
                </a:gridCol>
                <a:gridCol w="3645609">
                  <a:extLst>
                    <a:ext uri="{9D8B030D-6E8A-4147-A177-3AD203B41FA5}">
                      <a16:colId xmlns:a16="http://schemas.microsoft.com/office/drawing/2014/main" val="20001"/>
                    </a:ext>
                  </a:extLst>
                </a:gridCol>
                <a:gridCol w="1911494">
                  <a:extLst>
                    <a:ext uri="{9D8B030D-6E8A-4147-A177-3AD203B41FA5}">
                      <a16:colId xmlns:a16="http://schemas.microsoft.com/office/drawing/2014/main" val="20002"/>
                    </a:ext>
                  </a:extLst>
                </a:gridCol>
              </a:tblGrid>
              <a:tr h="483605">
                <a:tc>
                  <a:txBody>
                    <a:bodyPr/>
                    <a:lstStyle/>
                    <a:p>
                      <a:pPr algn="ctr">
                        <a:lnSpc>
                          <a:spcPts val="2310"/>
                        </a:lnSpc>
                        <a:defRPr/>
                      </a:pPr>
                      <a:r>
                        <a:rPr lang="en-US" sz="1650">
                          <a:solidFill>
                            <a:srgbClr val="000000"/>
                          </a:solidFill>
                          <a:latin typeface="Roboto Bold"/>
                        </a:rPr>
                        <a:t>NAMES</a:t>
                      </a:r>
                      <a:endParaRPr lang="en-US" sz="110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10"/>
                        </a:lnSpc>
                        <a:defRPr/>
                      </a:pPr>
                      <a:r>
                        <a:rPr lang="en-US" sz="1650">
                          <a:solidFill>
                            <a:srgbClr val="000000"/>
                          </a:solidFill>
                          <a:latin typeface="Roboto Bold"/>
                        </a:rPr>
                        <a:t>EMAIL ID</a:t>
                      </a:r>
                      <a:endParaRPr lang="en-US" sz="110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10"/>
                        </a:lnSpc>
                        <a:defRPr/>
                      </a:pPr>
                      <a:r>
                        <a:rPr lang="en-US" sz="1650">
                          <a:solidFill>
                            <a:srgbClr val="000000"/>
                          </a:solidFill>
                          <a:latin typeface="Roboto Bold"/>
                        </a:rPr>
                        <a:t>COLLEGE</a:t>
                      </a:r>
                      <a:endParaRPr lang="en-US" sz="11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1802">
                <a:tc>
                  <a:txBody>
                    <a:bodyPr/>
                    <a:lstStyle/>
                    <a:p>
                      <a:pPr algn="ctr">
                        <a:lnSpc>
                          <a:spcPts val="2380"/>
                        </a:lnSpc>
                        <a:defRPr/>
                      </a:pPr>
                      <a:r>
                        <a:rPr lang="en-US" sz="1700" dirty="0">
                          <a:solidFill>
                            <a:srgbClr val="000000"/>
                          </a:solidFill>
                          <a:latin typeface="Roboto Bold"/>
                        </a:rPr>
                        <a:t>KHUSHI BAURASI</a:t>
                      </a:r>
                      <a:endParaRPr lang="en-US" sz="11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dirty="0">
                          <a:solidFill>
                            <a:srgbClr val="000000"/>
                          </a:solidFill>
                          <a:latin typeface="Roboto Bold"/>
                          <a:hlinkClick r:id="rId4"/>
                        </a:rPr>
                        <a:t>khushibaurasi12345@gmail.com</a:t>
                      </a:r>
                      <a:endParaRPr lang="en-US" sz="11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10"/>
                        </a:lnSpc>
                        <a:defRPr/>
                      </a:pPr>
                      <a:r>
                        <a:rPr lang="en-US" sz="1650">
                          <a:solidFill>
                            <a:srgbClr val="000000"/>
                          </a:solidFill>
                          <a:latin typeface="Roboto Bold"/>
                        </a:rPr>
                        <a:t>NIT-BHOPAL</a:t>
                      </a:r>
                      <a:endParaRPr lang="en-US" sz="110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5899">
                <a:tc>
                  <a:txBody>
                    <a:bodyPr/>
                    <a:lstStyle/>
                    <a:p>
                      <a:pPr marL="0" marR="0" lvl="0" indent="0" algn="ctr" defTabSz="914400" rtl="0" eaLnBrk="1" fontAlgn="auto" latinLnBrk="0" hangingPunct="1">
                        <a:lnSpc>
                          <a:spcPts val="2380"/>
                        </a:lnSpc>
                        <a:spcBef>
                          <a:spcPts val="0"/>
                        </a:spcBef>
                        <a:spcAft>
                          <a:spcPts val="0"/>
                        </a:spcAft>
                        <a:buClrTx/>
                        <a:buSzTx/>
                        <a:buFontTx/>
                        <a:buNone/>
                        <a:tabLst/>
                        <a:defRPr/>
                      </a:pPr>
                      <a:r>
                        <a:rPr lang="en-US" sz="1700" dirty="0">
                          <a:solidFill>
                            <a:srgbClr val="000000"/>
                          </a:solidFill>
                          <a:latin typeface="Roboto Bold"/>
                        </a:rPr>
                        <a:t>PULKIT BHASKAR</a:t>
                      </a:r>
                      <a:endParaRPr lang="en-US" sz="17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2380"/>
                        </a:lnSpc>
                        <a:spcBef>
                          <a:spcPts val="0"/>
                        </a:spcBef>
                        <a:spcAft>
                          <a:spcPts val="0"/>
                        </a:spcAft>
                        <a:buClrTx/>
                        <a:buSzTx/>
                        <a:buFontTx/>
                        <a:buNone/>
                        <a:tabLst/>
                        <a:defRPr/>
                      </a:pPr>
                      <a:r>
                        <a:rPr lang="en-US" sz="1700" dirty="0">
                          <a:solidFill>
                            <a:srgbClr val="000000"/>
                          </a:solidFill>
                          <a:latin typeface="Roboto Bold"/>
                          <a:hlinkClick r:id="rId5"/>
                        </a:rPr>
                        <a:t>pulkit7602@gmail.com</a:t>
                      </a:r>
                      <a:endParaRPr lang="en-US" sz="17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10"/>
                        </a:lnSpc>
                        <a:defRPr/>
                      </a:pPr>
                      <a:r>
                        <a:rPr lang="en-US" sz="1650">
                          <a:solidFill>
                            <a:srgbClr val="000000"/>
                          </a:solidFill>
                          <a:latin typeface="Roboto Bold"/>
                        </a:rPr>
                        <a:t>NIT-BHOPAL</a:t>
                      </a:r>
                      <a:endParaRPr lang="en-US" sz="110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7824">
                <a:tc>
                  <a:txBody>
                    <a:bodyPr/>
                    <a:lstStyle/>
                    <a:p>
                      <a:pPr algn="ctr">
                        <a:lnSpc>
                          <a:spcPts val="2380"/>
                        </a:lnSpc>
                        <a:defRPr/>
                      </a:pPr>
                      <a:r>
                        <a:rPr lang="en-US" sz="1700" dirty="0">
                          <a:solidFill>
                            <a:srgbClr val="000000"/>
                          </a:solidFill>
                          <a:latin typeface="Roboto Bold"/>
                        </a:rPr>
                        <a:t>ADITI MISHRA</a:t>
                      </a:r>
                      <a:endParaRPr lang="en-US" sz="11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dirty="0">
                          <a:solidFill>
                            <a:srgbClr val="000000"/>
                          </a:solidFill>
                          <a:latin typeface="Roboto Bold"/>
                          <a:hlinkClick r:id="rId6"/>
                        </a:rPr>
                        <a:t>adtmishra1102@gmail.com</a:t>
                      </a:r>
                      <a:endParaRPr lang="en-US" sz="11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10"/>
                        </a:lnSpc>
                        <a:defRPr/>
                      </a:pPr>
                      <a:r>
                        <a:rPr lang="en-US" sz="1650" dirty="0">
                          <a:solidFill>
                            <a:srgbClr val="000000"/>
                          </a:solidFill>
                          <a:latin typeface="Roboto Bold"/>
                        </a:rPr>
                        <a:t>NIT BHOPAL</a:t>
                      </a:r>
                      <a:endParaRPr lang="en-US" sz="1100" dirty="0"/>
                    </a:p>
                  </a:txBody>
                  <a:tcPr marL="104775" marR="104775" marT="104775" marB="10477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232964" y="730999"/>
            <a:ext cx="7330077" cy="1783329"/>
          </a:xfrm>
          <a:prstGeom prst="rect">
            <a:avLst/>
          </a:prstGeom>
        </p:spPr>
        <p:txBody>
          <a:bodyPr lIns="0" tIns="0" rIns="0" bIns="0" rtlCol="0" anchor="t">
            <a:spAutoFit/>
          </a:bodyPr>
          <a:lstStyle/>
          <a:p>
            <a:pPr algn="l">
              <a:lnSpc>
                <a:spcPts val="4013"/>
              </a:lnSpc>
            </a:pPr>
            <a:r>
              <a:rPr lang="en-US" sz="3716">
                <a:solidFill>
                  <a:srgbClr val="000000"/>
                </a:solidFill>
                <a:latin typeface="Roboto"/>
              </a:rPr>
              <a:t>Team Name : </a:t>
            </a:r>
            <a:r>
              <a:rPr lang="en-US" sz="3716">
                <a:solidFill>
                  <a:srgbClr val="000000"/>
                </a:solidFill>
                <a:latin typeface="Roboto Bold"/>
              </a:rPr>
              <a:t>Caffeinated Queens</a:t>
            </a:r>
          </a:p>
          <a:p>
            <a:pPr algn="l">
              <a:lnSpc>
                <a:spcPts val="7043"/>
              </a:lnSpc>
            </a:pPr>
            <a:endParaRPr lang="en-US" sz="3716">
              <a:solidFill>
                <a:srgbClr val="000000"/>
              </a:solidFill>
              <a:latin typeface="Roboto Bold"/>
            </a:endParaRPr>
          </a:p>
          <a:p>
            <a:pPr algn="l">
              <a:lnSpc>
                <a:spcPts val="3041"/>
              </a:lnSpc>
            </a:pPr>
            <a:endParaRPr lang="en-US" sz="3716">
              <a:solidFill>
                <a:srgbClr val="000000"/>
              </a:solidFill>
              <a:latin typeface="Roboto Bold"/>
            </a:endParaRPr>
          </a:p>
        </p:txBody>
      </p:sp>
      <p:sp>
        <p:nvSpPr>
          <p:cNvPr id="5" name="TextBox 5"/>
          <p:cNvSpPr txBox="1"/>
          <p:nvPr/>
        </p:nvSpPr>
        <p:spPr>
          <a:xfrm>
            <a:off x="13336117" y="7077102"/>
            <a:ext cx="2988069" cy="467868"/>
          </a:xfrm>
          <a:prstGeom prst="rect">
            <a:avLst/>
          </a:prstGeom>
        </p:spPr>
        <p:txBody>
          <a:bodyPr lIns="0" tIns="0" rIns="0" bIns="0" rtlCol="0" anchor="t">
            <a:spAutoFit/>
          </a:bodyPr>
          <a:lstStyle/>
          <a:p>
            <a:pPr algn="ctr">
              <a:lnSpc>
                <a:spcPts val="3456"/>
              </a:lnSpc>
              <a:spcBef>
                <a:spcPct val="0"/>
              </a:spcBef>
            </a:pPr>
            <a:r>
              <a:rPr lang="en-US" sz="3200">
                <a:solidFill>
                  <a:srgbClr val="000000"/>
                </a:solidFill>
                <a:latin typeface="Roboto"/>
              </a:rPr>
              <a:t>Team Details: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a:off x="16944826" y="9585024"/>
            <a:ext cx="1205361" cy="446699"/>
          </a:xfrm>
          <a:custGeom>
            <a:avLst/>
            <a:gdLst/>
            <a:ahLst/>
            <a:cxnLst/>
            <a:rect l="l" t="t" r="r" b="b"/>
            <a:pathLst>
              <a:path w="1205361" h="446699">
                <a:moveTo>
                  <a:pt x="0" y="0"/>
                </a:moveTo>
                <a:lnTo>
                  <a:pt x="1205362" y="0"/>
                </a:lnTo>
                <a:lnTo>
                  <a:pt x="1205362" y="446698"/>
                </a:lnTo>
                <a:lnTo>
                  <a:pt x="0" y="446698"/>
                </a:lnTo>
                <a:lnTo>
                  <a:pt x="0" y="0"/>
                </a:lnTo>
                <a:close/>
              </a:path>
            </a:pathLst>
          </a:custGeom>
          <a:blipFill>
            <a:blip r:embed="rId4"/>
            <a:stretch>
              <a:fillRect b="-3"/>
            </a:stretch>
          </a:blipFill>
        </p:spPr>
      </p:sp>
      <p:grpSp>
        <p:nvGrpSpPr>
          <p:cNvPr id="4" name="Group 4"/>
          <p:cNvGrpSpPr/>
          <p:nvPr/>
        </p:nvGrpSpPr>
        <p:grpSpPr>
          <a:xfrm>
            <a:off x="-24206" y="-41269"/>
            <a:ext cx="13597987" cy="10118138"/>
            <a:chOff x="0" y="0"/>
            <a:chExt cx="18130650" cy="13490850"/>
          </a:xfrm>
        </p:grpSpPr>
        <p:sp>
          <p:nvSpPr>
            <p:cNvPr id="5" name="Freeform 5"/>
            <p:cNvSpPr/>
            <p:nvPr/>
          </p:nvSpPr>
          <p:spPr>
            <a:xfrm>
              <a:off x="9525" y="9525"/>
              <a:ext cx="18111597" cy="13471779"/>
            </a:xfrm>
            <a:custGeom>
              <a:avLst/>
              <a:gdLst/>
              <a:ahLst/>
              <a:cxnLst/>
              <a:rect l="l" t="t" r="r" b="b"/>
              <a:pathLst>
                <a:path w="18111597" h="13471779">
                  <a:moveTo>
                    <a:pt x="0" y="0"/>
                  </a:moveTo>
                  <a:lnTo>
                    <a:pt x="18111597" y="0"/>
                  </a:lnTo>
                  <a:lnTo>
                    <a:pt x="18111597" y="13471779"/>
                  </a:lnTo>
                  <a:lnTo>
                    <a:pt x="0" y="13471779"/>
                  </a:lnTo>
                  <a:close/>
                </a:path>
              </a:pathLst>
            </a:custGeom>
            <a:solidFill>
              <a:srgbClr val="E7E6E6"/>
            </a:solidFill>
          </p:spPr>
        </p:sp>
        <p:sp>
          <p:nvSpPr>
            <p:cNvPr id="6" name="Freeform 6"/>
            <p:cNvSpPr/>
            <p:nvPr/>
          </p:nvSpPr>
          <p:spPr>
            <a:xfrm>
              <a:off x="0" y="0"/>
              <a:ext cx="18130647" cy="13490829"/>
            </a:xfrm>
            <a:custGeom>
              <a:avLst/>
              <a:gdLst/>
              <a:ahLst/>
              <a:cxnLst/>
              <a:rect l="l" t="t" r="r" b="b"/>
              <a:pathLst>
                <a:path w="18130647" h="13490829">
                  <a:moveTo>
                    <a:pt x="9525" y="0"/>
                  </a:moveTo>
                  <a:lnTo>
                    <a:pt x="18121122" y="0"/>
                  </a:lnTo>
                  <a:cubicBezTo>
                    <a:pt x="18126329" y="0"/>
                    <a:pt x="18130647" y="4318"/>
                    <a:pt x="18130647" y="9525"/>
                  </a:cubicBezTo>
                  <a:lnTo>
                    <a:pt x="18130647" y="13481304"/>
                  </a:lnTo>
                  <a:cubicBezTo>
                    <a:pt x="18130647" y="13486512"/>
                    <a:pt x="18126329" y="13490829"/>
                    <a:pt x="18121122" y="13490829"/>
                  </a:cubicBezTo>
                  <a:lnTo>
                    <a:pt x="9525" y="13490829"/>
                  </a:lnTo>
                  <a:cubicBezTo>
                    <a:pt x="4318" y="13490829"/>
                    <a:pt x="0" y="13486512"/>
                    <a:pt x="0" y="13481304"/>
                  </a:cubicBezTo>
                  <a:lnTo>
                    <a:pt x="0" y="9525"/>
                  </a:lnTo>
                  <a:cubicBezTo>
                    <a:pt x="0" y="4318"/>
                    <a:pt x="4318" y="0"/>
                    <a:pt x="9525" y="0"/>
                  </a:cubicBezTo>
                  <a:moveTo>
                    <a:pt x="9525" y="19050"/>
                  </a:moveTo>
                  <a:lnTo>
                    <a:pt x="9525" y="9525"/>
                  </a:lnTo>
                  <a:lnTo>
                    <a:pt x="19050" y="9525"/>
                  </a:lnTo>
                  <a:lnTo>
                    <a:pt x="19050" y="13481304"/>
                  </a:lnTo>
                  <a:lnTo>
                    <a:pt x="9525" y="13481304"/>
                  </a:lnTo>
                  <a:lnTo>
                    <a:pt x="9525" y="13471779"/>
                  </a:lnTo>
                  <a:lnTo>
                    <a:pt x="18121122" y="13471779"/>
                  </a:lnTo>
                  <a:lnTo>
                    <a:pt x="18121122" y="13481304"/>
                  </a:lnTo>
                  <a:lnTo>
                    <a:pt x="18111597" y="13481304"/>
                  </a:lnTo>
                  <a:lnTo>
                    <a:pt x="18111597" y="9525"/>
                  </a:lnTo>
                  <a:lnTo>
                    <a:pt x="18121122" y="9525"/>
                  </a:lnTo>
                  <a:lnTo>
                    <a:pt x="18121122" y="19050"/>
                  </a:lnTo>
                  <a:lnTo>
                    <a:pt x="9525" y="19050"/>
                  </a:lnTo>
                  <a:close/>
                </a:path>
              </a:pathLst>
            </a:custGeom>
            <a:solidFill>
              <a:srgbClr val="E7E6E6"/>
            </a:solidFill>
          </p:spPr>
        </p:sp>
      </p:grpSp>
      <p:sp>
        <p:nvSpPr>
          <p:cNvPr id="7" name="Freeform 7"/>
          <p:cNvSpPr/>
          <p:nvPr/>
        </p:nvSpPr>
        <p:spPr>
          <a:xfrm>
            <a:off x="8619634" y="2635762"/>
            <a:ext cx="8385298" cy="2507737"/>
          </a:xfrm>
          <a:custGeom>
            <a:avLst/>
            <a:gdLst/>
            <a:ahLst/>
            <a:cxnLst/>
            <a:rect l="l" t="t" r="r" b="b"/>
            <a:pathLst>
              <a:path w="8385298" h="2507737">
                <a:moveTo>
                  <a:pt x="0" y="0"/>
                </a:moveTo>
                <a:lnTo>
                  <a:pt x="8385299" y="0"/>
                </a:lnTo>
                <a:lnTo>
                  <a:pt x="8385299" y="2507738"/>
                </a:lnTo>
                <a:lnTo>
                  <a:pt x="0" y="2507738"/>
                </a:lnTo>
                <a:lnTo>
                  <a:pt x="0" y="0"/>
                </a:lnTo>
                <a:close/>
              </a:path>
            </a:pathLst>
          </a:custGeom>
          <a:blipFill>
            <a:blip r:embed="rId5"/>
            <a:stretch>
              <a:fillRect t="-24149" r="-34061"/>
            </a:stretch>
          </a:blipFill>
        </p:spPr>
      </p:sp>
      <p:grpSp>
        <p:nvGrpSpPr>
          <p:cNvPr id="8" name="Group 8"/>
          <p:cNvGrpSpPr/>
          <p:nvPr/>
        </p:nvGrpSpPr>
        <p:grpSpPr>
          <a:xfrm>
            <a:off x="1329180" y="1626123"/>
            <a:ext cx="8370900" cy="7267950"/>
            <a:chOff x="0" y="0"/>
            <a:chExt cx="11161200" cy="9690600"/>
          </a:xfrm>
          <a:scene3d>
            <a:camera prst="orthographicFront">
              <a:rot lat="0" lon="0" rev="0"/>
            </a:camera>
            <a:lightRig rig="balanced" dir="t">
              <a:rot lat="0" lon="0" rev="8700000"/>
            </a:lightRig>
          </a:scene3d>
        </p:grpSpPr>
        <p:sp>
          <p:nvSpPr>
            <p:cNvPr id="9" name="Freeform 9"/>
            <p:cNvSpPr/>
            <p:nvPr/>
          </p:nvSpPr>
          <p:spPr>
            <a:xfrm>
              <a:off x="0" y="0"/>
              <a:ext cx="11161141" cy="9690608"/>
            </a:xfrm>
            <a:custGeom>
              <a:avLst/>
              <a:gdLst/>
              <a:ahLst/>
              <a:cxnLst/>
              <a:rect l="l" t="t" r="r" b="b"/>
              <a:pathLst>
                <a:path w="11161141" h="9690608">
                  <a:moveTo>
                    <a:pt x="0" y="1615186"/>
                  </a:moveTo>
                  <a:cubicBezTo>
                    <a:pt x="0" y="723138"/>
                    <a:pt x="723138" y="0"/>
                    <a:pt x="1615186" y="0"/>
                  </a:cubicBezTo>
                  <a:lnTo>
                    <a:pt x="9546082" y="0"/>
                  </a:lnTo>
                  <a:cubicBezTo>
                    <a:pt x="10438130" y="0"/>
                    <a:pt x="11161141" y="723138"/>
                    <a:pt x="11161141" y="1615186"/>
                  </a:cubicBezTo>
                  <a:lnTo>
                    <a:pt x="11161141" y="8075422"/>
                  </a:lnTo>
                  <a:cubicBezTo>
                    <a:pt x="11161141" y="8967470"/>
                    <a:pt x="10438003" y="9690608"/>
                    <a:pt x="9545955" y="9690608"/>
                  </a:cubicBezTo>
                  <a:lnTo>
                    <a:pt x="1615186" y="9690608"/>
                  </a:lnTo>
                  <a:cubicBezTo>
                    <a:pt x="723138" y="9690608"/>
                    <a:pt x="0" y="8967470"/>
                    <a:pt x="0" y="8075422"/>
                  </a:cubicBezTo>
                  <a:close/>
                </a:path>
              </a:pathLst>
            </a:custGeom>
            <a:solidFill>
              <a:srgbClr val="E5A2EF"/>
            </a:solidFill>
            <a:ln>
              <a:noFill/>
            </a:ln>
            <a:effectLst>
              <a:outerShdw blurRad="44450" dist="27940" dir="5400000" algn="ctr">
                <a:srgbClr val="000000">
                  <a:alpha val="32000"/>
                </a:srgbClr>
              </a:outerShdw>
            </a:effectLst>
            <a:sp3d>
              <a:bevelT w="190500" h="38100"/>
            </a:sp3d>
          </p:spPr>
        </p:sp>
        <p:sp>
          <p:nvSpPr>
            <p:cNvPr id="10" name="TextBox 10"/>
            <p:cNvSpPr txBox="1"/>
            <p:nvPr/>
          </p:nvSpPr>
          <p:spPr>
            <a:xfrm>
              <a:off x="0" y="-47625"/>
              <a:ext cx="11161200" cy="9738225"/>
            </a:xfrm>
            <a:prstGeom prst="rect">
              <a:avLst/>
            </a:prstGeom>
            <a:ln>
              <a:noFill/>
            </a:ln>
            <a:effectLst>
              <a:outerShdw blurRad="44450" dist="27940" dir="5400000" algn="ctr">
                <a:srgbClr val="000000">
                  <a:alpha val="32000"/>
                </a:srgbClr>
              </a:outerShdw>
            </a:effectLst>
            <a:sp3d>
              <a:bevelT w="190500" h="38100"/>
            </a:sp3d>
          </p:spPr>
          <p:txBody>
            <a:bodyPr lIns="50800" tIns="50800" rIns="50800" bIns="50800" rtlCol="0" anchor="ctr"/>
            <a:lstStyle/>
            <a:p>
              <a:pPr algn="l">
                <a:lnSpc>
                  <a:spcPts val="2520"/>
                </a:lnSpc>
              </a:pPr>
              <a:r>
                <a:rPr lang="en-US" sz="2100">
                  <a:solidFill>
                    <a:srgbClr val="FFFFFF"/>
                  </a:solidFill>
                  <a:latin typeface="Arial"/>
                </a:rPr>
                <a:t>. </a:t>
              </a:r>
            </a:p>
          </p:txBody>
        </p:sp>
      </p:grpSp>
      <p:sp>
        <p:nvSpPr>
          <p:cNvPr id="11" name="Freeform 11"/>
          <p:cNvSpPr/>
          <p:nvPr/>
        </p:nvSpPr>
        <p:spPr>
          <a:xfrm>
            <a:off x="8083500" y="5952208"/>
            <a:ext cx="10137303" cy="2824108"/>
          </a:xfrm>
          <a:custGeom>
            <a:avLst/>
            <a:gdLst/>
            <a:ahLst/>
            <a:cxnLst/>
            <a:rect l="l" t="t" r="r" b="b"/>
            <a:pathLst>
              <a:path w="10137303" h="2824108">
                <a:moveTo>
                  <a:pt x="0" y="0"/>
                </a:moveTo>
                <a:lnTo>
                  <a:pt x="10137303" y="0"/>
                </a:lnTo>
                <a:lnTo>
                  <a:pt x="10137303" y="2824108"/>
                </a:lnTo>
                <a:lnTo>
                  <a:pt x="0" y="2824108"/>
                </a:lnTo>
                <a:lnTo>
                  <a:pt x="0" y="0"/>
                </a:lnTo>
                <a:close/>
              </a:path>
            </a:pathLst>
          </a:custGeom>
          <a:blipFill>
            <a:blip r:embed="rId6"/>
            <a:stretch>
              <a:fillRect l="-349" r="-359" b="-6922"/>
            </a:stretch>
          </a:blipFill>
        </p:spPr>
      </p:sp>
      <p:sp>
        <p:nvSpPr>
          <p:cNvPr id="12" name="Freeform 12"/>
          <p:cNvSpPr/>
          <p:nvPr/>
        </p:nvSpPr>
        <p:spPr>
          <a:xfrm>
            <a:off x="7513329" y="122519"/>
            <a:ext cx="2302052" cy="2293681"/>
          </a:xfrm>
          <a:custGeom>
            <a:avLst/>
            <a:gdLst/>
            <a:ahLst/>
            <a:cxnLst/>
            <a:rect l="l" t="t" r="r" b="b"/>
            <a:pathLst>
              <a:path w="2302052" h="2293681">
                <a:moveTo>
                  <a:pt x="0" y="0"/>
                </a:moveTo>
                <a:lnTo>
                  <a:pt x="2302052" y="0"/>
                </a:lnTo>
                <a:lnTo>
                  <a:pt x="2302052" y="2293680"/>
                </a:lnTo>
                <a:lnTo>
                  <a:pt x="0" y="22936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flipH="1">
            <a:off x="58745" y="7639775"/>
            <a:ext cx="1939910" cy="2168598"/>
          </a:xfrm>
          <a:custGeom>
            <a:avLst/>
            <a:gdLst/>
            <a:ahLst/>
            <a:cxnLst/>
            <a:rect l="l" t="t" r="r" b="b"/>
            <a:pathLst>
              <a:path w="1939910" h="2168598">
                <a:moveTo>
                  <a:pt x="1939910" y="0"/>
                </a:moveTo>
                <a:lnTo>
                  <a:pt x="0" y="0"/>
                </a:lnTo>
                <a:lnTo>
                  <a:pt x="0" y="2168598"/>
                </a:lnTo>
                <a:lnTo>
                  <a:pt x="1939910" y="2168598"/>
                </a:lnTo>
                <a:lnTo>
                  <a:pt x="193991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a:off x="12812284" y="-118805"/>
            <a:ext cx="4584195" cy="2592154"/>
          </a:xfrm>
          <a:custGeom>
            <a:avLst/>
            <a:gdLst/>
            <a:ahLst/>
            <a:cxnLst/>
            <a:rect l="l" t="t" r="r" b="b"/>
            <a:pathLst>
              <a:path w="4584195" h="2592154">
                <a:moveTo>
                  <a:pt x="0" y="0"/>
                </a:moveTo>
                <a:lnTo>
                  <a:pt x="4584195" y="0"/>
                </a:lnTo>
                <a:lnTo>
                  <a:pt x="4584195" y="2592154"/>
                </a:lnTo>
                <a:lnTo>
                  <a:pt x="0" y="2592154"/>
                </a:lnTo>
                <a:lnTo>
                  <a:pt x="0" y="0"/>
                </a:lnTo>
                <a:close/>
              </a:path>
            </a:pathLst>
          </a:custGeom>
          <a:blipFill>
            <a:blip r:embed="rId11">
              <a:alphaModFix amt="62000"/>
              <a:extLst>
                <a:ext uri="{96DAC541-7B7A-43D3-8B79-37D633B846F1}">
                  <asvg:svgBlip xmlns:asvg="http://schemas.microsoft.com/office/drawing/2016/SVG/main" r:embed="rId12"/>
                </a:ext>
              </a:extLst>
            </a:blip>
            <a:stretch>
              <a:fillRect/>
            </a:stretch>
          </a:blipFill>
        </p:spPr>
      </p:sp>
      <p:sp>
        <p:nvSpPr>
          <p:cNvPr id="15" name="TextBox 15"/>
          <p:cNvSpPr txBox="1"/>
          <p:nvPr/>
        </p:nvSpPr>
        <p:spPr>
          <a:xfrm>
            <a:off x="288225" y="234732"/>
            <a:ext cx="15590550" cy="1177225"/>
          </a:xfrm>
          <a:prstGeom prst="rect">
            <a:avLst/>
          </a:prstGeom>
        </p:spPr>
        <p:txBody>
          <a:bodyPr lIns="0" tIns="0" rIns="0" bIns="0" rtlCol="0" anchor="t">
            <a:spAutoFit/>
          </a:bodyPr>
          <a:lstStyle/>
          <a:p>
            <a:pPr algn="l">
              <a:lnSpc>
                <a:spcPts val="6156"/>
              </a:lnSpc>
            </a:pPr>
            <a:r>
              <a:rPr lang="en-US" sz="5700">
                <a:solidFill>
                  <a:srgbClr val="000000"/>
                </a:solidFill>
                <a:latin typeface="Roboto"/>
              </a:rPr>
              <a:t>Problem Statement</a:t>
            </a:r>
          </a:p>
        </p:txBody>
      </p:sp>
      <p:sp>
        <p:nvSpPr>
          <p:cNvPr id="16" name="TextBox 16"/>
          <p:cNvSpPr txBox="1"/>
          <p:nvPr/>
        </p:nvSpPr>
        <p:spPr>
          <a:xfrm>
            <a:off x="2315588" y="2180513"/>
            <a:ext cx="5864700" cy="2320125"/>
          </a:xfrm>
          <a:prstGeom prst="rect">
            <a:avLst/>
          </a:prstGeom>
        </p:spPr>
        <p:txBody>
          <a:bodyPr lIns="0" tIns="0" rIns="0" bIns="0" rtlCol="0" anchor="t">
            <a:spAutoFit/>
          </a:bodyPr>
          <a:lstStyle/>
          <a:p>
            <a:pPr algn="l">
              <a:lnSpc>
                <a:spcPts val="2879"/>
              </a:lnSpc>
            </a:pPr>
            <a:r>
              <a:rPr lang="en-US" sz="2400">
                <a:solidFill>
                  <a:srgbClr val="000000"/>
                </a:solidFill>
                <a:latin typeface="Roboto Bold"/>
              </a:rPr>
              <a:t>Trend-Demand forecasting: </a:t>
            </a:r>
          </a:p>
          <a:p>
            <a:pPr algn="l">
              <a:lnSpc>
                <a:spcPts val="2879"/>
              </a:lnSpc>
            </a:pPr>
            <a:r>
              <a:rPr lang="en-US" sz="2400">
                <a:solidFill>
                  <a:srgbClr val="000000"/>
                </a:solidFill>
                <a:latin typeface="Roboto"/>
              </a:rPr>
              <a:t>Using real-time data, forecasting fast fashion trends' demand on our platform, ensuring accurate predictions with shorter timeframes for production and procurement adjustments.</a:t>
            </a:r>
          </a:p>
        </p:txBody>
      </p:sp>
      <p:sp>
        <p:nvSpPr>
          <p:cNvPr id="17" name="TextBox 17"/>
          <p:cNvSpPr txBox="1"/>
          <p:nvPr/>
        </p:nvSpPr>
        <p:spPr>
          <a:xfrm>
            <a:off x="2251013" y="5030512"/>
            <a:ext cx="5993850" cy="2905125"/>
          </a:xfrm>
          <a:prstGeom prst="rect">
            <a:avLst/>
          </a:prstGeom>
        </p:spPr>
        <p:txBody>
          <a:bodyPr lIns="0" tIns="0" rIns="0" bIns="0" rtlCol="0" anchor="t">
            <a:spAutoFit/>
          </a:bodyPr>
          <a:lstStyle/>
          <a:p>
            <a:pPr algn="l">
              <a:lnSpc>
                <a:spcPts val="2879"/>
              </a:lnSpc>
            </a:pPr>
            <a:r>
              <a:rPr lang="en-US" sz="2400">
                <a:solidFill>
                  <a:srgbClr val="000000"/>
                </a:solidFill>
                <a:latin typeface="Roboto Bold"/>
              </a:rPr>
              <a:t>Engagement on a shopping platform </a:t>
            </a:r>
            <a:r>
              <a:rPr lang="en-US" sz="2400">
                <a:solidFill>
                  <a:srgbClr val="000000"/>
                </a:solidFill>
                <a:latin typeface="Roboto"/>
              </a:rPr>
              <a:t>: Building engagement constructs on a platform which will drive a connect and virality among younger audiences in the country. It need not be linked to shopping but needs to be linked to fashion, which will drive users to keep visiting the app on a habitual basis.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a:off x="16944826" y="9585024"/>
            <a:ext cx="1205361" cy="446699"/>
          </a:xfrm>
          <a:custGeom>
            <a:avLst/>
            <a:gdLst/>
            <a:ahLst/>
            <a:cxnLst/>
            <a:rect l="l" t="t" r="r" b="b"/>
            <a:pathLst>
              <a:path w="1205361" h="446699">
                <a:moveTo>
                  <a:pt x="0" y="0"/>
                </a:moveTo>
                <a:lnTo>
                  <a:pt x="1205362" y="0"/>
                </a:lnTo>
                <a:lnTo>
                  <a:pt x="1205362" y="446698"/>
                </a:lnTo>
                <a:lnTo>
                  <a:pt x="0" y="446698"/>
                </a:lnTo>
                <a:lnTo>
                  <a:pt x="0" y="0"/>
                </a:lnTo>
                <a:close/>
              </a:path>
            </a:pathLst>
          </a:custGeom>
          <a:blipFill>
            <a:blip r:embed="rId4"/>
            <a:stretch>
              <a:fillRect b="-3"/>
            </a:stretch>
          </a:blipFill>
        </p:spPr>
      </p:sp>
      <p:grpSp>
        <p:nvGrpSpPr>
          <p:cNvPr id="4" name="Group 4"/>
          <p:cNvGrpSpPr/>
          <p:nvPr/>
        </p:nvGrpSpPr>
        <p:grpSpPr>
          <a:xfrm>
            <a:off x="-7144" y="-13969"/>
            <a:ext cx="11955938" cy="10182038"/>
            <a:chOff x="0" y="0"/>
            <a:chExt cx="15941250" cy="13576050"/>
          </a:xfrm>
        </p:grpSpPr>
        <p:sp>
          <p:nvSpPr>
            <p:cNvPr id="5" name="Freeform 5"/>
            <p:cNvSpPr/>
            <p:nvPr/>
          </p:nvSpPr>
          <p:spPr>
            <a:xfrm>
              <a:off x="9525" y="9525"/>
              <a:ext cx="15922244" cy="13556996"/>
            </a:xfrm>
            <a:custGeom>
              <a:avLst/>
              <a:gdLst/>
              <a:ahLst/>
              <a:cxnLst/>
              <a:rect l="l" t="t" r="r" b="b"/>
              <a:pathLst>
                <a:path w="15922244" h="13556996">
                  <a:moveTo>
                    <a:pt x="0" y="0"/>
                  </a:moveTo>
                  <a:lnTo>
                    <a:pt x="15922244" y="0"/>
                  </a:lnTo>
                  <a:lnTo>
                    <a:pt x="15922244" y="13556996"/>
                  </a:lnTo>
                  <a:lnTo>
                    <a:pt x="0" y="13556996"/>
                  </a:lnTo>
                  <a:close/>
                </a:path>
              </a:pathLst>
            </a:custGeom>
            <a:solidFill>
              <a:srgbClr val="E7E6E6"/>
            </a:solidFill>
          </p:spPr>
        </p:sp>
        <p:sp>
          <p:nvSpPr>
            <p:cNvPr id="6" name="Freeform 6"/>
            <p:cNvSpPr/>
            <p:nvPr/>
          </p:nvSpPr>
          <p:spPr>
            <a:xfrm>
              <a:off x="0" y="0"/>
              <a:ext cx="15941294" cy="13576046"/>
            </a:xfrm>
            <a:custGeom>
              <a:avLst/>
              <a:gdLst/>
              <a:ahLst/>
              <a:cxnLst/>
              <a:rect l="l" t="t" r="r" b="b"/>
              <a:pathLst>
                <a:path w="15941294" h="13576046">
                  <a:moveTo>
                    <a:pt x="9525" y="0"/>
                  </a:moveTo>
                  <a:lnTo>
                    <a:pt x="15931769" y="0"/>
                  </a:lnTo>
                  <a:cubicBezTo>
                    <a:pt x="15936976" y="0"/>
                    <a:pt x="15941294" y="4318"/>
                    <a:pt x="15941294" y="9525"/>
                  </a:cubicBezTo>
                  <a:lnTo>
                    <a:pt x="15941294" y="13566521"/>
                  </a:lnTo>
                  <a:cubicBezTo>
                    <a:pt x="15941294" y="13571728"/>
                    <a:pt x="15936976" y="13576046"/>
                    <a:pt x="15931769" y="13576046"/>
                  </a:cubicBezTo>
                  <a:lnTo>
                    <a:pt x="9525" y="13576046"/>
                  </a:lnTo>
                  <a:cubicBezTo>
                    <a:pt x="4318" y="13576046"/>
                    <a:pt x="0" y="13571728"/>
                    <a:pt x="0" y="13566521"/>
                  </a:cubicBezTo>
                  <a:lnTo>
                    <a:pt x="0" y="9525"/>
                  </a:lnTo>
                  <a:cubicBezTo>
                    <a:pt x="0" y="4318"/>
                    <a:pt x="4318" y="0"/>
                    <a:pt x="9525" y="0"/>
                  </a:cubicBezTo>
                  <a:moveTo>
                    <a:pt x="9525" y="19050"/>
                  </a:moveTo>
                  <a:lnTo>
                    <a:pt x="9525" y="9525"/>
                  </a:lnTo>
                  <a:lnTo>
                    <a:pt x="19050" y="9525"/>
                  </a:lnTo>
                  <a:lnTo>
                    <a:pt x="19050" y="13566521"/>
                  </a:lnTo>
                  <a:lnTo>
                    <a:pt x="9525" y="13566521"/>
                  </a:lnTo>
                  <a:lnTo>
                    <a:pt x="9525" y="13556996"/>
                  </a:lnTo>
                  <a:lnTo>
                    <a:pt x="15931769" y="13556996"/>
                  </a:lnTo>
                  <a:lnTo>
                    <a:pt x="15931769" y="13566521"/>
                  </a:lnTo>
                  <a:lnTo>
                    <a:pt x="15922244" y="13566521"/>
                  </a:lnTo>
                  <a:lnTo>
                    <a:pt x="15922244" y="9525"/>
                  </a:lnTo>
                  <a:lnTo>
                    <a:pt x="15931769" y="9525"/>
                  </a:lnTo>
                  <a:lnTo>
                    <a:pt x="15931769" y="19050"/>
                  </a:lnTo>
                  <a:lnTo>
                    <a:pt x="9525" y="19050"/>
                  </a:lnTo>
                  <a:close/>
                </a:path>
              </a:pathLst>
            </a:custGeom>
            <a:solidFill>
              <a:srgbClr val="E7E6E6"/>
            </a:solidFill>
          </p:spPr>
        </p:sp>
      </p:grpSp>
      <p:sp>
        <p:nvSpPr>
          <p:cNvPr id="7" name="TextBox 7"/>
          <p:cNvSpPr txBox="1"/>
          <p:nvPr/>
        </p:nvSpPr>
        <p:spPr>
          <a:xfrm>
            <a:off x="288825" y="418300"/>
            <a:ext cx="15590550" cy="1849525"/>
          </a:xfrm>
          <a:prstGeom prst="rect">
            <a:avLst/>
          </a:prstGeom>
        </p:spPr>
        <p:txBody>
          <a:bodyPr lIns="0" tIns="0" rIns="0" bIns="0" rtlCol="0" anchor="t">
            <a:spAutoFit/>
          </a:bodyPr>
          <a:lstStyle/>
          <a:p>
            <a:pPr algn="l">
              <a:lnSpc>
                <a:spcPts val="6156"/>
              </a:lnSpc>
            </a:pPr>
            <a:r>
              <a:rPr lang="en-US" sz="5700">
                <a:solidFill>
                  <a:srgbClr val="000000"/>
                </a:solidFill>
                <a:latin typeface="Roboto"/>
              </a:rPr>
              <a:t>Solution</a:t>
            </a:r>
          </a:p>
        </p:txBody>
      </p:sp>
      <p:sp>
        <p:nvSpPr>
          <p:cNvPr id="8" name="AutoShape 8"/>
          <p:cNvSpPr/>
          <p:nvPr/>
        </p:nvSpPr>
        <p:spPr>
          <a:xfrm rot="65802">
            <a:off x="12066109" y="5674708"/>
            <a:ext cx="1183237" cy="0"/>
          </a:xfrm>
          <a:prstGeom prst="line">
            <a:avLst/>
          </a:prstGeom>
          <a:ln w="9525" cap="rnd">
            <a:solidFill>
              <a:srgbClr val="C2C2C2"/>
            </a:solidFill>
            <a:prstDash val="solid"/>
            <a:headEnd type="none" w="sm" len="sm"/>
            <a:tailEnd type="none" w="sm" len="sm"/>
          </a:ln>
        </p:spPr>
      </p:sp>
      <p:grpSp>
        <p:nvGrpSpPr>
          <p:cNvPr id="9" name="Group 9"/>
          <p:cNvGrpSpPr/>
          <p:nvPr/>
        </p:nvGrpSpPr>
        <p:grpSpPr>
          <a:xfrm>
            <a:off x="12847727" y="5435992"/>
            <a:ext cx="397190" cy="471488"/>
            <a:chOff x="0" y="0"/>
            <a:chExt cx="529587" cy="628650"/>
          </a:xfrm>
        </p:grpSpPr>
        <p:sp>
          <p:nvSpPr>
            <p:cNvPr id="10" name="Freeform 10"/>
            <p:cNvSpPr/>
            <p:nvPr/>
          </p:nvSpPr>
          <p:spPr>
            <a:xfrm>
              <a:off x="0" y="0"/>
              <a:ext cx="529590" cy="628650"/>
            </a:xfrm>
            <a:custGeom>
              <a:avLst/>
              <a:gdLst/>
              <a:ahLst/>
              <a:cxnLst/>
              <a:rect l="l" t="t" r="r" b="b"/>
              <a:pathLst>
                <a:path w="529590" h="628650">
                  <a:moveTo>
                    <a:pt x="0" y="314325"/>
                  </a:moveTo>
                  <a:cubicBezTo>
                    <a:pt x="0" y="140716"/>
                    <a:pt x="118491" y="0"/>
                    <a:pt x="264795" y="0"/>
                  </a:cubicBezTo>
                  <a:cubicBezTo>
                    <a:pt x="411099" y="0"/>
                    <a:pt x="529590" y="140716"/>
                    <a:pt x="529590" y="314325"/>
                  </a:cubicBezTo>
                  <a:cubicBezTo>
                    <a:pt x="529590" y="487934"/>
                    <a:pt x="410972" y="628650"/>
                    <a:pt x="264795" y="628650"/>
                  </a:cubicBezTo>
                  <a:cubicBezTo>
                    <a:pt x="118618" y="628650"/>
                    <a:pt x="0" y="487934"/>
                    <a:pt x="0" y="314325"/>
                  </a:cubicBezTo>
                  <a:close/>
                </a:path>
              </a:pathLst>
            </a:custGeom>
            <a:solidFill>
              <a:srgbClr val="9325A5"/>
            </a:solidFill>
          </p:spPr>
        </p:sp>
      </p:grpSp>
      <p:sp>
        <p:nvSpPr>
          <p:cNvPr id="11" name="AutoShape 11"/>
          <p:cNvSpPr/>
          <p:nvPr/>
        </p:nvSpPr>
        <p:spPr>
          <a:xfrm rot="31088">
            <a:off x="5165003" y="4661833"/>
            <a:ext cx="2106483" cy="0"/>
          </a:xfrm>
          <a:prstGeom prst="line">
            <a:avLst/>
          </a:prstGeom>
          <a:ln w="9525" cap="rnd">
            <a:solidFill>
              <a:srgbClr val="C2C2C2"/>
            </a:solidFill>
            <a:prstDash val="solid"/>
            <a:headEnd type="none" w="sm" len="sm"/>
            <a:tailEnd type="none" w="sm" len="sm"/>
          </a:ln>
        </p:spPr>
      </p:sp>
      <p:grpSp>
        <p:nvGrpSpPr>
          <p:cNvPr id="12" name="Group 12"/>
          <p:cNvGrpSpPr/>
          <p:nvPr/>
        </p:nvGrpSpPr>
        <p:grpSpPr>
          <a:xfrm>
            <a:off x="5046876" y="4451239"/>
            <a:ext cx="397190" cy="396590"/>
            <a:chOff x="0" y="0"/>
            <a:chExt cx="529587" cy="528787"/>
          </a:xfrm>
        </p:grpSpPr>
        <p:sp>
          <p:nvSpPr>
            <p:cNvPr id="13" name="Freeform 13"/>
            <p:cNvSpPr/>
            <p:nvPr/>
          </p:nvSpPr>
          <p:spPr>
            <a:xfrm>
              <a:off x="0" y="0"/>
              <a:ext cx="529590" cy="528828"/>
            </a:xfrm>
            <a:custGeom>
              <a:avLst/>
              <a:gdLst/>
              <a:ahLst/>
              <a:cxnLst/>
              <a:rect l="l" t="t" r="r" b="b"/>
              <a:pathLst>
                <a:path w="529590" h="528828">
                  <a:moveTo>
                    <a:pt x="0" y="264414"/>
                  </a:moveTo>
                  <a:cubicBezTo>
                    <a:pt x="0" y="118364"/>
                    <a:pt x="118491" y="0"/>
                    <a:pt x="264795" y="0"/>
                  </a:cubicBezTo>
                  <a:cubicBezTo>
                    <a:pt x="411099" y="0"/>
                    <a:pt x="529590" y="118364"/>
                    <a:pt x="529590" y="264414"/>
                  </a:cubicBezTo>
                  <a:cubicBezTo>
                    <a:pt x="529590" y="410464"/>
                    <a:pt x="410972" y="528828"/>
                    <a:pt x="264795" y="528828"/>
                  </a:cubicBezTo>
                  <a:cubicBezTo>
                    <a:pt x="118618" y="528828"/>
                    <a:pt x="0" y="410464"/>
                    <a:pt x="0" y="264414"/>
                  </a:cubicBezTo>
                  <a:close/>
                </a:path>
              </a:pathLst>
            </a:custGeom>
            <a:solidFill>
              <a:srgbClr val="771E86"/>
            </a:solidFill>
          </p:spPr>
        </p:sp>
      </p:grpSp>
      <p:sp>
        <p:nvSpPr>
          <p:cNvPr id="14" name="AutoShape 14"/>
          <p:cNvSpPr/>
          <p:nvPr/>
        </p:nvSpPr>
        <p:spPr>
          <a:xfrm rot="18986">
            <a:off x="9806443" y="2881611"/>
            <a:ext cx="3449217" cy="0"/>
          </a:xfrm>
          <a:prstGeom prst="line">
            <a:avLst/>
          </a:prstGeom>
          <a:ln w="9525" cap="rnd">
            <a:solidFill>
              <a:srgbClr val="C2C2C2"/>
            </a:solidFill>
            <a:prstDash val="solid"/>
            <a:headEnd type="none" w="sm" len="sm"/>
            <a:tailEnd type="none" w="sm" len="sm"/>
          </a:ln>
        </p:spPr>
      </p:sp>
      <p:grpSp>
        <p:nvGrpSpPr>
          <p:cNvPr id="15" name="Group 15"/>
          <p:cNvGrpSpPr/>
          <p:nvPr/>
        </p:nvGrpSpPr>
        <p:grpSpPr>
          <a:xfrm>
            <a:off x="12855378" y="2681730"/>
            <a:ext cx="397190" cy="396590"/>
            <a:chOff x="0" y="0"/>
            <a:chExt cx="529587" cy="528787"/>
          </a:xfrm>
        </p:grpSpPr>
        <p:sp>
          <p:nvSpPr>
            <p:cNvPr id="16" name="Freeform 16"/>
            <p:cNvSpPr/>
            <p:nvPr/>
          </p:nvSpPr>
          <p:spPr>
            <a:xfrm>
              <a:off x="0" y="0"/>
              <a:ext cx="529590" cy="528828"/>
            </a:xfrm>
            <a:custGeom>
              <a:avLst/>
              <a:gdLst/>
              <a:ahLst/>
              <a:cxnLst/>
              <a:rect l="l" t="t" r="r" b="b"/>
              <a:pathLst>
                <a:path w="529590" h="528828">
                  <a:moveTo>
                    <a:pt x="0" y="264414"/>
                  </a:moveTo>
                  <a:cubicBezTo>
                    <a:pt x="0" y="118364"/>
                    <a:pt x="118491" y="0"/>
                    <a:pt x="264795" y="0"/>
                  </a:cubicBezTo>
                  <a:cubicBezTo>
                    <a:pt x="411099" y="0"/>
                    <a:pt x="529590" y="118364"/>
                    <a:pt x="529590" y="264414"/>
                  </a:cubicBezTo>
                  <a:cubicBezTo>
                    <a:pt x="529590" y="410464"/>
                    <a:pt x="410972" y="528828"/>
                    <a:pt x="264795" y="528828"/>
                  </a:cubicBezTo>
                  <a:cubicBezTo>
                    <a:pt x="118618" y="528828"/>
                    <a:pt x="0" y="410464"/>
                    <a:pt x="0" y="264414"/>
                  </a:cubicBezTo>
                  <a:close/>
                </a:path>
              </a:pathLst>
            </a:custGeom>
            <a:solidFill>
              <a:srgbClr val="701C7F"/>
            </a:solidFill>
          </p:spPr>
        </p:sp>
      </p:grpSp>
      <p:sp>
        <p:nvSpPr>
          <p:cNvPr id="17" name="Freeform 17"/>
          <p:cNvSpPr/>
          <p:nvPr/>
        </p:nvSpPr>
        <p:spPr>
          <a:xfrm>
            <a:off x="5629038" y="1891443"/>
            <a:ext cx="7029447" cy="6503841"/>
          </a:xfrm>
          <a:custGeom>
            <a:avLst/>
            <a:gdLst/>
            <a:ahLst/>
            <a:cxnLst/>
            <a:rect l="l" t="t" r="r" b="b"/>
            <a:pathLst>
              <a:path w="7029447" h="6503841">
                <a:moveTo>
                  <a:pt x="0" y="0"/>
                </a:moveTo>
                <a:lnTo>
                  <a:pt x="7029447" y="0"/>
                </a:lnTo>
                <a:lnTo>
                  <a:pt x="7029447" y="6503841"/>
                </a:lnTo>
                <a:lnTo>
                  <a:pt x="0" y="6503841"/>
                </a:lnTo>
                <a:lnTo>
                  <a:pt x="0" y="0"/>
                </a:lnTo>
                <a:close/>
              </a:path>
            </a:pathLst>
          </a:custGeom>
          <a:blipFill>
            <a:blip r:embed="rId5">
              <a:extLst>
                <a:ext uri="{96DAC541-7B7A-43D3-8B79-37D633B846F1}">
                  <asvg:svgBlip xmlns:asvg="http://schemas.microsoft.com/office/drawing/2016/SVG/main" r:embed="rId6"/>
                </a:ext>
              </a:extLst>
            </a:blip>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p>
      <p:grpSp>
        <p:nvGrpSpPr>
          <p:cNvPr id="18" name="Group 18"/>
          <p:cNvGrpSpPr/>
          <p:nvPr/>
        </p:nvGrpSpPr>
        <p:grpSpPr>
          <a:xfrm>
            <a:off x="3417412" y="515400"/>
            <a:ext cx="8591850" cy="784800"/>
            <a:chOff x="0" y="0"/>
            <a:chExt cx="11455800" cy="1046400"/>
          </a:xfrm>
        </p:grpSpPr>
        <p:sp>
          <p:nvSpPr>
            <p:cNvPr id="19" name="Freeform 19"/>
            <p:cNvSpPr/>
            <p:nvPr/>
          </p:nvSpPr>
          <p:spPr>
            <a:xfrm>
              <a:off x="0" y="0"/>
              <a:ext cx="11455781" cy="1046353"/>
            </a:xfrm>
            <a:custGeom>
              <a:avLst/>
              <a:gdLst/>
              <a:ahLst/>
              <a:cxnLst/>
              <a:rect l="l" t="t" r="r" b="b"/>
              <a:pathLst>
                <a:path w="11455781" h="1046353">
                  <a:moveTo>
                    <a:pt x="0" y="0"/>
                  </a:moveTo>
                  <a:lnTo>
                    <a:pt x="11455781" y="0"/>
                  </a:lnTo>
                  <a:lnTo>
                    <a:pt x="11455781" y="1046353"/>
                  </a:lnTo>
                  <a:lnTo>
                    <a:pt x="0" y="1046353"/>
                  </a:lnTo>
                  <a:close/>
                </a:path>
              </a:pathLst>
            </a:custGeom>
            <a:solidFill>
              <a:srgbClr val="FFFFFF"/>
            </a:solidFill>
          </p:spPr>
        </p:sp>
        <p:sp>
          <p:nvSpPr>
            <p:cNvPr id="20" name="TextBox 20"/>
            <p:cNvSpPr txBox="1"/>
            <p:nvPr/>
          </p:nvSpPr>
          <p:spPr>
            <a:xfrm>
              <a:off x="0" y="-66675"/>
              <a:ext cx="11455800" cy="1113075"/>
            </a:xfrm>
            <a:prstGeom prst="rect">
              <a:avLst/>
            </a:prstGeom>
          </p:spPr>
          <p:txBody>
            <a:bodyPr lIns="50800" tIns="50800" rIns="50800" bIns="50800" rtlCol="0" anchor="t"/>
            <a:lstStyle/>
            <a:p>
              <a:pPr algn="l">
                <a:lnSpc>
                  <a:spcPts val="4554"/>
                </a:lnSpc>
              </a:pPr>
              <a:r>
                <a:rPr lang="en-US" sz="3300" dirty="0">
                  <a:solidFill>
                    <a:srgbClr val="000000"/>
                  </a:solidFill>
                  <a:latin typeface="Roboto"/>
                </a:rPr>
                <a:t>Myntra Story Feature with Virtual Try-On:</a:t>
              </a:r>
            </a:p>
          </p:txBody>
        </p:sp>
      </p:grpSp>
      <p:sp>
        <p:nvSpPr>
          <p:cNvPr id="21" name="Freeform 21"/>
          <p:cNvSpPr/>
          <p:nvPr/>
        </p:nvSpPr>
        <p:spPr>
          <a:xfrm>
            <a:off x="11301796" y="-53173"/>
            <a:ext cx="1414903" cy="1825682"/>
          </a:xfrm>
          <a:custGeom>
            <a:avLst/>
            <a:gdLst/>
            <a:ahLst/>
            <a:cxnLst/>
            <a:rect l="l" t="t" r="r" b="b"/>
            <a:pathLst>
              <a:path w="1414903" h="1825682">
                <a:moveTo>
                  <a:pt x="0" y="0"/>
                </a:moveTo>
                <a:lnTo>
                  <a:pt x="1414903" y="0"/>
                </a:lnTo>
                <a:lnTo>
                  <a:pt x="1414903" y="1825682"/>
                </a:lnTo>
                <a:lnTo>
                  <a:pt x="0" y="1825682"/>
                </a:lnTo>
                <a:lnTo>
                  <a:pt x="0" y="0"/>
                </a:lnTo>
                <a:close/>
              </a:path>
            </a:pathLst>
          </a:custGeom>
          <a:blipFill>
            <a:blip r:embed="rId7"/>
            <a:stretch>
              <a:fillRect/>
            </a:stretch>
          </a:blipFill>
        </p:spPr>
      </p:sp>
      <p:sp>
        <p:nvSpPr>
          <p:cNvPr id="22" name="Freeform 22"/>
          <p:cNvSpPr/>
          <p:nvPr/>
        </p:nvSpPr>
        <p:spPr>
          <a:xfrm>
            <a:off x="4354528" y="2943524"/>
            <a:ext cx="501848" cy="501848"/>
          </a:xfrm>
          <a:custGeom>
            <a:avLst/>
            <a:gdLst/>
            <a:ahLst/>
            <a:cxnLst/>
            <a:rect l="l" t="t" r="r" b="b"/>
            <a:pathLst>
              <a:path w="501848" h="501848">
                <a:moveTo>
                  <a:pt x="0" y="0"/>
                </a:moveTo>
                <a:lnTo>
                  <a:pt x="501848" y="0"/>
                </a:lnTo>
                <a:lnTo>
                  <a:pt x="501848" y="501847"/>
                </a:lnTo>
                <a:lnTo>
                  <a:pt x="0" y="501847"/>
                </a:lnTo>
                <a:lnTo>
                  <a:pt x="0" y="0"/>
                </a:lnTo>
                <a:close/>
              </a:path>
            </a:pathLst>
          </a:custGeom>
          <a:blipFill>
            <a:blip r:embed="rId8"/>
            <a:stretch>
              <a:fillRect/>
            </a:stretch>
          </a:blipFill>
        </p:spPr>
      </p:sp>
      <p:sp>
        <p:nvSpPr>
          <p:cNvPr id="23" name="Freeform 23"/>
          <p:cNvSpPr/>
          <p:nvPr/>
        </p:nvSpPr>
        <p:spPr>
          <a:xfrm>
            <a:off x="17134723" y="515400"/>
            <a:ext cx="777578" cy="898463"/>
          </a:xfrm>
          <a:custGeom>
            <a:avLst/>
            <a:gdLst/>
            <a:ahLst/>
            <a:cxnLst/>
            <a:rect l="l" t="t" r="r" b="b"/>
            <a:pathLst>
              <a:path w="777578" h="898463">
                <a:moveTo>
                  <a:pt x="0" y="0"/>
                </a:moveTo>
                <a:lnTo>
                  <a:pt x="777578" y="0"/>
                </a:lnTo>
                <a:lnTo>
                  <a:pt x="777578" y="898463"/>
                </a:lnTo>
                <a:lnTo>
                  <a:pt x="0" y="8984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4" name="Freeform 24"/>
          <p:cNvSpPr/>
          <p:nvPr/>
        </p:nvSpPr>
        <p:spPr>
          <a:xfrm>
            <a:off x="17259300" y="4907154"/>
            <a:ext cx="653001" cy="855121"/>
          </a:xfrm>
          <a:custGeom>
            <a:avLst/>
            <a:gdLst/>
            <a:ahLst/>
            <a:cxnLst/>
            <a:rect l="l" t="t" r="r" b="b"/>
            <a:pathLst>
              <a:path w="653001" h="855121">
                <a:moveTo>
                  <a:pt x="0" y="0"/>
                </a:moveTo>
                <a:lnTo>
                  <a:pt x="653001" y="0"/>
                </a:lnTo>
                <a:lnTo>
                  <a:pt x="653001" y="855121"/>
                </a:lnTo>
                <a:lnTo>
                  <a:pt x="0" y="85512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5" name="Freeform 25"/>
          <p:cNvSpPr/>
          <p:nvPr/>
        </p:nvSpPr>
        <p:spPr>
          <a:xfrm>
            <a:off x="2219052" y="8634473"/>
            <a:ext cx="1477828" cy="1533595"/>
          </a:xfrm>
          <a:custGeom>
            <a:avLst/>
            <a:gdLst/>
            <a:ahLst/>
            <a:cxnLst/>
            <a:rect l="l" t="t" r="r" b="b"/>
            <a:pathLst>
              <a:path w="1477828" h="1533595">
                <a:moveTo>
                  <a:pt x="0" y="0"/>
                </a:moveTo>
                <a:lnTo>
                  <a:pt x="1477828" y="0"/>
                </a:lnTo>
                <a:lnTo>
                  <a:pt x="1477828" y="1533596"/>
                </a:lnTo>
                <a:lnTo>
                  <a:pt x="0" y="15335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6" name="Freeform 26"/>
          <p:cNvSpPr/>
          <p:nvPr/>
        </p:nvSpPr>
        <p:spPr>
          <a:xfrm>
            <a:off x="3862604" y="8050802"/>
            <a:ext cx="1302442" cy="2076356"/>
          </a:xfrm>
          <a:custGeom>
            <a:avLst/>
            <a:gdLst/>
            <a:ahLst/>
            <a:cxnLst/>
            <a:rect l="l" t="t" r="r" b="b"/>
            <a:pathLst>
              <a:path w="1302442" h="2076356">
                <a:moveTo>
                  <a:pt x="0" y="0"/>
                </a:moveTo>
                <a:lnTo>
                  <a:pt x="1302442" y="0"/>
                </a:lnTo>
                <a:lnTo>
                  <a:pt x="1302442" y="2076356"/>
                </a:lnTo>
                <a:lnTo>
                  <a:pt x="0" y="207635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7" name="TextBox 27"/>
          <p:cNvSpPr txBox="1"/>
          <p:nvPr/>
        </p:nvSpPr>
        <p:spPr>
          <a:xfrm>
            <a:off x="13244917" y="5120821"/>
            <a:ext cx="3966523" cy="4552950"/>
          </a:xfrm>
          <a:prstGeom prst="rect">
            <a:avLst/>
          </a:prstGeom>
        </p:spPr>
        <p:txBody>
          <a:bodyPr lIns="0" tIns="0" rIns="0" bIns="0" rtlCol="0" anchor="t">
            <a:spAutoFit/>
          </a:bodyPr>
          <a:lstStyle/>
          <a:p>
            <a:pPr algn="l">
              <a:lnSpc>
                <a:spcPts val="2394"/>
              </a:lnSpc>
            </a:pPr>
            <a:endParaRPr/>
          </a:p>
          <a:p>
            <a:pPr algn="l">
              <a:lnSpc>
                <a:spcPts val="2394"/>
              </a:lnSpc>
            </a:pPr>
            <a:endParaRPr/>
          </a:p>
          <a:p>
            <a:pPr marL="520394" lvl="1" indent="-260197" algn="l">
              <a:lnSpc>
                <a:spcPts val="1919"/>
              </a:lnSpc>
              <a:buFont typeface="Arial"/>
              <a:buChar char="•"/>
            </a:pPr>
            <a:r>
              <a:rPr lang="en-US" sz="1599">
                <a:solidFill>
                  <a:srgbClr val="000000"/>
                </a:solidFill>
                <a:latin typeface="Roboto Bold"/>
              </a:rPr>
              <a:t> Discounts on purchases</a:t>
            </a:r>
            <a:r>
              <a:rPr lang="en-US" sz="1599">
                <a:solidFill>
                  <a:srgbClr val="000000"/>
                </a:solidFill>
                <a:latin typeface="Roboto"/>
              </a:rPr>
              <a:t>: Allow users to use coins for a percentage discount on select items within the app.</a:t>
            </a:r>
          </a:p>
          <a:p>
            <a:pPr algn="l">
              <a:lnSpc>
                <a:spcPts val="1919"/>
              </a:lnSpc>
            </a:pPr>
            <a:endParaRPr lang="en-US" sz="1599">
              <a:solidFill>
                <a:srgbClr val="000000"/>
              </a:solidFill>
              <a:latin typeface="Roboto"/>
            </a:endParaRPr>
          </a:p>
          <a:p>
            <a:pPr marL="520394" lvl="1" indent="-260197" algn="l">
              <a:lnSpc>
                <a:spcPts val="1919"/>
              </a:lnSpc>
              <a:buFont typeface="Arial"/>
              <a:buChar char="•"/>
            </a:pPr>
            <a:r>
              <a:rPr lang="en-US" sz="1599">
                <a:solidFill>
                  <a:srgbClr val="000000"/>
                </a:solidFill>
                <a:latin typeface="Roboto Bold"/>
              </a:rPr>
              <a:t>Exclusive Myntra merchandise</a:t>
            </a:r>
            <a:r>
              <a:rPr lang="en-US" sz="1599">
                <a:solidFill>
                  <a:srgbClr val="000000"/>
                </a:solidFill>
                <a:latin typeface="Roboto"/>
              </a:rPr>
              <a:t>: Create a collection of Myntra-branded t-shirts with coins. </a:t>
            </a:r>
          </a:p>
          <a:p>
            <a:pPr algn="l">
              <a:lnSpc>
                <a:spcPts val="1919"/>
              </a:lnSpc>
            </a:pPr>
            <a:endParaRPr lang="en-US" sz="1599">
              <a:solidFill>
                <a:srgbClr val="000000"/>
              </a:solidFill>
              <a:latin typeface="Roboto"/>
            </a:endParaRPr>
          </a:p>
          <a:p>
            <a:pPr marL="520468" lvl="1" indent="-260234" algn="l">
              <a:lnSpc>
                <a:spcPts val="1919"/>
              </a:lnSpc>
              <a:buFont typeface="Arial"/>
              <a:buChar char="•"/>
            </a:pPr>
            <a:r>
              <a:rPr lang="en-US" sz="1599">
                <a:solidFill>
                  <a:srgbClr val="000000"/>
                </a:solidFill>
                <a:latin typeface="Roboto Bold"/>
              </a:rPr>
              <a:t>Early access to sales or new collections: </a:t>
            </a:r>
            <a:r>
              <a:rPr lang="en-US" sz="1599">
                <a:solidFill>
                  <a:srgbClr val="000000"/>
                </a:solidFill>
                <a:latin typeface="Roboto"/>
              </a:rPr>
              <a:t>Offer users with a certain amount of coins early access to upcoming sales or exclusive product launches. </a:t>
            </a:r>
          </a:p>
          <a:p>
            <a:pPr marL="649053" lvl="1" indent="-324526" algn="l">
              <a:lnSpc>
                <a:spcPts val="2394"/>
              </a:lnSpc>
            </a:pPr>
            <a:endParaRPr lang="en-US" sz="1599">
              <a:solidFill>
                <a:srgbClr val="000000"/>
              </a:solidFill>
              <a:latin typeface="Roboto"/>
            </a:endParaRPr>
          </a:p>
          <a:p>
            <a:pPr marL="649053" lvl="1" indent="-324526" algn="l">
              <a:lnSpc>
                <a:spcPts val="2394"/>
              </a:lnSpc>
            </a:pPr>
            <a:endParaRPr lang="en-US" sz="1599">
              <a:solidFill>
                <a:srgbClr val="000000"/>
              </a:solidFill>
              <a:latin typeface="Roboto"/>
            </a:endParaRPr>
          </a:p>
        </p:txBody>
      </p:sp>
      <p:sp>
        <p:nvSpPr>
          <p:cNvPr id="28" name="TextBox 28"/>
          <p:cNvSpPr txBox="1"/>
          <p:nvPr/>
        </p:nvSpPr>
        <p:spPr>
          <a:xfrm>
            <a:off x="12919608" y="5512192"/>
            <a:ext cx="251188" cy="500166"/>
          </a:xfrm>
          <a:prstGeom prst="rect">
            <a:avLst/>
          </a:prstGeom>
        </p:spPr>
        <p:txBody>
          <a:bodyPr lIns="0" tIns="0" rIns="0" bIns="0" rtlCol="0" anchor="t">
            <a:spAutoFit/>
          </a:bodyPr>
          <a:lstStyle/>
          <a:p>
            <a:pPr algn="ctr">
              <a:lnSpc>
                <a:spcPts val="1980"/>
              </a:lnSpc>
            </a:pPr>
            <a:r>
              <a:rPr lang="en-US" sz="1650">
                <a:solidFill>
                  <a:srgbClr val="FFFFFF"/>
                </a:solidFill>
                <a:latin typeface="Roboto"/>
              </a:rPr>
              <a:t>3</a:t>
            </a:r>
          </a:p>
        </p:txBody>
      </p:sp>
      <p:sp>
        <p:nvSpPr>
          <p:cNvPr id="29" name="TextBox 29"/>
          <p:cNvSpPr txBox="1"/>
          <p:nvPr/>
        </p:nvSpPr>
        <p:spPr>
          <a:xfrm>
            <a:off x="50700" y="3030729"/>
            <a:ext cx="4834251" cy="3743325"/>
          </a:xfrm>
          <a:prstGeom prst="rect">
            <a:avLst/>
          </a:prstGeom>
        </p:spPr>
        <p:txBody>
          <a:bodyPr lIns="0" tIns="0" rIns="0" bIns="0" rtlCol="0" anchor="t">
            <a:spAutoFit/>
          </a:bodyPr>
          <a:lstStyle/>
          <a:p>
            <a:pPr algn="just">
              <a:lnSpc>
                <a:spcPts val="3076"/>
              </a:lnSpc>
            </a:pPr>
            <a:r>
              <a:rPr lang="en-US" sz="2563">
                <a:solidFill>
                  <a:srgbClr val="000000"/>
                </a:solidFill>
                <a:latin typeface="Roboto Bold"/>
              </a:rPr>
              <a:t>       Myntra Coins &amp; Rewards:</a:t>
            </a:r>
          </a:p>
          <a:p>
            <a:pPr algn="r">
              <a:lnSpc>
                <a:spcPts val="2040"/>
              </a:lnSpc>
            </a:pPr>
            <a:endParaRPr lang="en-US" sz="2563">
              <a:solidFill>
                <a:srgbClr val="000000"/>
              </a:solidFill>
              <a:latin typeface="Roboto Bold"/>
            </a:endParaRPr>
          </a:p>
          <a:p>
            <a:pPr marL="552921" lvl="1" indent="-276460" algn="l">
              <a:lnSpc>
                <a:spcPts val="2040"/>
              </a:lnSpc>
              <a:buFont typeface="Arial"/>
              <a:buChar char="•"/>
            </a:pPr>
            <a:r>
              <a:rPr lang="en-US" sz="1700">
                <a:solidFill>
                  <a:srgbClr val="000000"/>
                </a:solidFill>
                <a:latin typeface="Roboto Bold"/>
              </a:rPr>
              <a:t>Earning Myntra Coins</a:t>
            </a:r>
            <a:r>
              <a:rPr lang="en-US" sz="1700">
                <a:solidFill>
                  <a:srgbClr val="000000"/>
                </a:solidFill>
                <a:latin typeface="Roboto"/>
              </a:rPr>
              <a:t>: Integrate a system where users earn Myntra coins for specific actions related to the Myntra Story feature.</a:t>
            </a:r>
          </a:p>
          <a:p>
            <a:pPr algn="l">
              <a:lnSpc>
                <a:spcPts val="2040"/>
              </a:lnSpc>
            </a:pPr>
            <a:endParaRPr lang="en-US" sz="1700">
              <a:solidFill>
                <a:srgbClr val="000000"/>
              </a:solidFill>
              <a:latin typeface="Roboto"/>
            </a:endParaRPr>
          </a:p>
          <a:p>
            <a:pPr marL="552921" lvl="1" indent="-276460" algn="l">
              <a:lnSpc>
                <a:spcPts val="2040"/>
              </a:lnSpc>
              <a:buFont typeface="Arial"/>
              <a:buChar char="•"/>
            </a:pPr>
            <a:r>
              <a:rPr lang="en-US" sz="1700">
                <a:solidFill>
                  <a:srgbClr val="000000"/>
                </a:solidFill>
                <a:latin typeface="Roboto Bold"/>
              </a:rPr>
              <a:t>Completing a Myntra Story</a:t>
            </a:r>
            <a:r>
              <a:rPr lang="en-US" sz="1700">
                <a:solidFill>
                  <a:srgbClr val="000000"/>
                </a:solidFill>
                <a:latin typeface="Roboto"/>
              </a:rPr>
              <a:t>: Award coins for simply creating and sharing a story.</a:t>
            </a:r>
          </a:p>
          <a:p>
            <a:pPr algn="l">
              <a:lnSpc>
                <a:spcPts val="2040"/>
              </a:lnSpc>
            </a:pPr>
            <a:endParaRPr lang="en-US" sz="1700">
              <a:solidFill>
                <a:srgbClr val="000000"/>
              </a:solidFill>
              <a:latin typeface="Roboto"/>
            </a:endParaRPr>
          </a:p>
          <a:p>
            <a:pPr marL="552999" lvl="1" indent="-276500" algn="l">
              <a:lnSpc>
                <a:spcPts val="2040"/>
              </a:lnSpc>
              <a:buFont typeface="Arial"/>
              <a:buChar char="•"/>
            </a:pPr>
            <a:r>
              <a:rPr lang="en-US" sz="1700">
                <a:solidFill>
                  <a:srgbClr val="000000"/>
                </a:solidFill>
                <a:latin typeface="Roboto"/>
              </a:rPr>
              <a:t> </a:t>
            </a:r>
            <a:r>
              <a:rPr lang="en-US" sz="1700">
                <a:solidFill>
                  <a:srgbClr val="000000"/>
                </a:solidFill>
                <a:latin typeface="Roboto Bold"/>
              </a:rPr>
              <a:t>Completing Daily or Weekly</a:t>
            </a:r>
            <a:r>
              <a:rPr lang="en-US" sz="1700">
                <a:solidFill>
                  <a:srgbClr val="000000"/>
                </a:solidFill>
                <a:latin typeface="Roboto"/>
              </a:rPr>
              <a:t> Challenges: Host challenges like "Try on 3 outfits and share them in a story" to award bonus coins and keep users active.</a:t>
            </a:r>
          </a:p>
          <a:p>
            <a:pPr marL="552999" lvl="1" indent="-276500" algn="l">
              <a:lnSpc>
                <a:spcPts val="2040"/>
              </a:lnSpc>
            </a:pPr>
            <a:endParaRPr lang="en-US" sz="1700">
              <a:solidFill>
                <a:srgbClr val="000000"/>
              </a:solidFill>
              <a:latin typeface="Roboto"/>
            </a:endParaRPr>
          </a:p>
        </p:txBody>
      </p:sp>
      <p:sp>
        <p:nvSpPr>
          <p:cNvPr id="30" name="TextBox 30"/>
          <p:cNvSpPr txBox="1"/>
          <p:nvPr/>
        </p:nvSpPr>
        <p:spPr>
          <a:xfrm>
            <a:off x="5118757" y="4513703"/>
            <a:ext cx="251188" cy="381984"/>
          </a:xfrm>
          <a:prstGeom prst="rect">
            <a:avLst/>
          </a:prstGeom>
        </p:spPr>
        <p:txBody>
          <a:bodyPr lIns="0" tIns="0" rIns="0" bIns="0" rtlCol="0" anchor="t">
            <a:spAutoFit/>
          </a:bodyPr>
          <a:lstStyle/>
          <a:p>
            <a:pPr algn="ctr">
              <a:lnSpc>
                <a:spcPts val="1980"/>
              </a:lnSpc>
            </a:pPr>
            <a:r>
              <a:rPr lang="en-US" sz="1650">
                <a:solidFill>
                  <a:srgbClr val="FFFFFF"/>
                </a:solidFill>
                <a:latin typeface="Roboto"/>
              </a:rPr>
              <a:t>2</a:t>
            </a:r>
          </a:p>
        </p:txBody>
      </p:sp>
      <p:sp>
        <p:nvSpPr>
          <p:cNvPr id="31" name="TextBox 31"/>
          <p:cNvSpPr txBox="1"/>
          <p:nvPr/>
        </p:nvSpPr>
        <p:spPr>
          <a:xfrm>
            <a:off x="13378567" y="869700"/>
            <a:ext cx="4144945" cy="3695700"/>
          </a:xfrm>
          <a:prstGeom prst="rect">
            <a:avLst/>
          </a:prstGeom>
        </p:spPr>
        <p:txBody>
          <a:bodyPr lIns="0" tIns="0" rIns="0" bIns="0" rtlCol="0" anchor="t">
            <a:spAutoFit/>
          </a:bodyPr>
          <a:lstStyle/>
          <a:p>
            <a:pPr algn="l">
              <a:lnSpc>
                <a:spcPts val="2039"/>
              </a:lnSpc>
            </a:pPr>
            <a:endParaRPr/>
          </a:p>
          <a:p>
            <a:pPr algn="l">
              <a:lnSpc>
                <a:spcPts val="2039"/>
              </a:lnSpc>
            </a:pPr>
            <a:endParaRPr/>
          </a:p>
          <a:p>
            <a:pPr marL="552918" lvl="1" indent="-276459" algn="l">
              <a:lnSpc>
                <a:spcPts val="2039"/>
              </a:lnSpc>
              <a:buFont typeface="Arial"/>
              <a:buChar char="•"/>
            </a:pPr>
            <a:r>
              <a:rPr lang="en-US" sz="1699">
                <a:solidFill>
                  <a:srgbClr val="000000"/>
                </a:solidFill>
                <a:latin typeface="Roboto Bold"/>
              </a:rPr>
              <a:t>Snapping a photo or short video</a:t>
            </a:r>
            <a:r>
              <a:rPr lang="en-US" sz="1699">
                <a:solidFill>
                  <a:srgbClr val="000000"/>
                </a:solidFill>
                <a:latin typeface="Roboto"/>
              </a:rPr>
              <a:t> of themselves in the virtual outfit using the app’s camera.</a:t>
            </a:r>
          </a:p>
          <a:p>
            <a:pPr algn="l">
              <a:lnSpc>
                <a:spcPts val="2039"/>
              </a:lnSpc>
            </a:pPr>
            <a:endParaRPr lang="en-US" sz="1699">
              <a:solidFill>
                <a:srgbClr val="000000"/>
              </a:solidFill>
              <a:latin typeface="Roboto"/>
            </a:endParaRPr>
          </a:p>
          <a:p>
            <a:pPr marL="552918" lvl="1" indent="-276459" algn="l">
              <a:lnSpc>
                <a:spcPts val="2039"/>
              </a:lnSpc>
              <a:buFont typeface="Arial"/>
              <a:buChar char="•"/>
            </a:pPr>
            <a:r>
              <a:rPr lang="en-US" sz="1699">
                <a:solidFill>
                  <a:srgbClr val="000000"/>
                </a:solidFill>
                <a:latin typeface="Roboto Bold"/>
              </a:rPr>
              <a:t>Adding text,stickers, or filters</a:t>
            </a:r>
            <a:r>
              <a:rPr lang="en-US" sz="1699">
                <a:solidFill>
                  <a:srgbClr val="000000"/>
                </a:solidFill>
                <a:latin typeface="Roboto"/>
              </a:rPr>
              <a:t> to personalise the story and highlight specific details.</a:t>
            </a:r>
          </a:p>
          <a:p>
            <a:pPr algn="l">
              <a:lnSpc>
                <a:spcPts val="2039"/>
              </a:lnSpc>
            </a:pPr>
            <a:endParaRPr lang="en-US" sz="1699">
              <a:solidFill>
                <a:srgbClr val="000000"/>
              </a:solidFill>
              <a:latin typeface="Roboto"/>
            </a:endParaRPr>
          </a:p>
          <a:p>
            <a:pPr marL="552997" lvl="1" indent="-276498" algn="l">
              <a:lnSpc>
                <a:spcPts val="2039"/>
              </a:lnSpc>
              <a:buFont typeface="Arial"/>
              <a:buChar char="•"/>
            </a:pPr>
            <a:r>
              <a:rPr lang="en-US" sz="1699">
                <a:solidFill>
                  <a:srgbClr val="000000"/>
                </a:solidFill>
                <a:latin typeface="Roboto Bold"/>
              </a:rPr>
              <a:t>Tagging the cloths items</a:t>
            </a:r>
            <a:r>
              <a:rPr lang="en-US" sz="1699">
                <a:solidFill>
                  <a:srgbClr val="000000"/>
                </a:solidFill>
                <a:latin typeface="Roboto"/>
              </a:rPr>
              <a:t> in the story, allowing viewers to easily access product with a single tap.</a:t>
            </a:r>
          </a:p>
          <a:p>
            <a:pPr marL="683116" lvl="1" indent="-341558" algn="l">
              <a:lnSpc>
                <a:spcPts val="2520"/>
              </a:lnSpc>
            </a:pPr>
            <a:endParaRPr lang="en-US" sz="1699">
              <a:solidFill>
                <a:srgbClr val="000000"/>
              </a:solidFill>
              <a:latin typeface="Roboto"/>
            </a:endParaRPr>
          </a:p>
        </p:txBody>
      </p:sp>
      <p:sp>
        <p:nvSpPr>
          <p:cNvPr id="32" name="TextBox 32"/>
          <p:cNvSpPr txBox="1"/>
          <p:nvPr/>
        </p:nvSpPr>
        <p:spPr>
          <a:xfrm>
            <a:off x="12927259" y="2733482"/>
            <a:ext cx="251188" cy="381984"/>
          </a:xfrm>
          <a:prstGeom prst="rect">
            <a:avLst/>
          </a:prstGeom>
        </p:spPr>
        <p:txBody>
          <a:bodyPr lIns="0" tIns="0" rIns="0" bIns="0" rtlCol="0" anchor="t">
            <a:spAutoFit/>
          </a:bodyPr>
          <a:lstStyle/>
          <a:p>
            <a:pPr algn="ctr">
              <a:lnSpc>
                <a:spcPts val="1980"/>
              </a:lnSpc>
            </a:pPr>
            <a:r>
              <a:rPr lang="en-US" sz="1650">
                <a:solidFill>
                  <a:srgbClr val="FFFFFF"/>
                </a:solidFill>
                <a:latin typeface="Roboto"/>
              </a:rPr>
              <a:t>1</a:t>
            </a:r>
          </a:p>
        </p:txBody>
      </p:sp>
      <p:sp>
        <p:nvSpPr>
          <p:cNvPr id="33" name="TextBox 33"/>
          <p:cNvSpPr txBox="1"/>
          <p:nvPr/>
        </p:nvSpPr>
        <p:spPr>
          <a:xfrm>
            <a:off x="13625625" y="5162550"/>
            <a:ext cx="3977400" cy="473325"/>
          </a:xfrm>
          <a:prstGeom prst="rect">
            <a:avLst/>
          </a:prstGeom>
        </p:spPr>
        <p:txBody>
          <a:bodyPr lIns="0" tIns="0" rIns="0" bIns="0" rtlCol="0" anchor="t">
            <a:spAutoFit/>
          </a:bodyPr>
          <a:lstStyle/>
          <a:p>
            <a:pPr algn="l">
              <a:lnSpc>
                <a:spcPts val="2879"/>
              </a:lnSpc>
            </a:pPr>
            <a:r>
              <a:rPr lang="en-US" sz="2400">
                <a:solidFill>
                  <a:srgbClr val="000000"/>
                </a:solidFill>
                <a:latin typeface="Roboto Bold"/>
              </a:rPr>
              <a:t>Redeeming Myntra Coins:</a:t>
            </a:r>
          </a:p>
        </p:txBody>
      </p:sp>
      <p:sp>
        <p:nvSpPr>
          <p:cNvPr id="34" name="TextBox 34"/>
          <p:cNvSpPr txBox="1"/>
          <p:nvPr/>
        </p:nvSpPr>
        <p:spPr>
          <a:xfrm>
            <a:off x="13745625" y="836400"/>
            <a:ext cx="3813600" cy="473325"/>
          </a:xfrm>
          <a:prstGeom prst="rect">
            <a:avLst/>
          </a:prstGeom>
        </p:spPr>
        <p:txBody>
          <a:bodyPr lIns="0" tIns="0" rIns="0" bIns="0" rtlCol="0" anchor="t">
            <a:spAutoFit/>
          </a:bodyPr>
          <a:lstStyle/>
          <a:p>
            <a:pPr algn="l">
              <a:lnSpc>
                <a:spcPts val="2879"/>
              </a:lnSpc>
            </a:pPr>
            <a:r>
              <a:rPr lang="en-US" sz="2400">
                <a:solidFill>
                  <a:srgbClr val="000000"/>
                </a:solidFill>
                <a:latin typeface="Roboto Bold"/>
              </a:rPr>
              <a:t>Creating a Myntra Story: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a:off x="16944826" y="9585024"/>
            <a:ext cx="1205361" cy="446699"/>
          </a:xfrm>
          <a:custGeom>
            <a:avLst/>
            <a:gdLst/>
            <a:ahLst/>
            <a:cxnLst/>
            <a:rect l="l" t="t" r="r" b="b"/>
            <a:pathLst>
              <a:path w="1205361" h="446699">
                <a:moveTo>
                  <a:pt x="0" y="0"/>
                </a:moveTo>
                <a:lnTo>
                  <a:pt x="1205362" y="0"/>
                </a:lnTo>
                <a:lnTo>
                  <a:pt x="1205362" y="446698"/>
                </a:lnTo>
                <a:lnTo>
                  <a:pt x="0" y="446698"/>
                </a:lnTo>
                <a:lnTo>
                  <a:pt x="0" y="0"/>
                </a:lnTo>
                <a:close/>
              </a:path>
            </a:pathLst>
          </a:custGeom>
          <a:blipFill>
            <a:blip r:embed="rId4"/>
            <a:stretch>
              <a:fillRect b="-3"/>
            </a:stretch>
          </a:blipFill>
        </p:spPr>
      </p:sp>
      <p:grpSp>
        <p:nvGrpSpPr>
          <p:cNvPr id="4" name="Group 4"/>
          <p:cNvGrpSpPr/>
          <p:nvPr/>
        </p:nvGrpSpPr>
        <p:grpSpPr>
          <a:xfrm>
            <a:off x="39769" y="1369"/>
            <a:ext cx="11593688" cy="10032638"/>
            <a:chOff x="0" y="0"/>
            <a:chExt cx="15458250" cy="13376850"/>
          </a:xfrm>
        </p:grpSpPr>
        <p:sp>
          <p:nvSpPr>
            <p:cNvPr id="5" name="Freeform 5"/>
            <p:cNvSpPr/>
            <p:nvPr/>
          </p:nvSpPr>
          <p:spPr>
            <a:xfrm>
              <a:off x="9525" y="9525"/>
              <a:ext cx="15439262" cy="13357861"/>
            </a:xfrm>
            <a:custGeom>
              <a:avLst/>
              <a:gdLst/>
              <a:ahLst/>
              <a:cxnLst/>
              <a:rect l="l" t="t" r="r" b="b"/>
              <a:pathLst>
                <a:path w="15439262" h="13357861">
                  <a:moveTo>
                    <a:pt x="0" y="0"/>
                  </a:moveTo>
                  <a:lnTo>
                    <a:pt x="15439262" y="0"/>
                  </a:lnTo>
                  <a:lnTo>
                    <a:pt x="15439262" y="13357861"/>
                  </a:lnTo>
                  <a:lnTo>
                    <a:pt x="0" y="13357861"/>
                  </a:lnTo>
                  <a:close/>
                </a:path>
              </a:pathLst>
            </a:custGeom>
            <a:solidFill>
              <a:srgbClr val="E7E6E6"/>
            </a:solidFill>
          </p:spPr>
        </p:sp>
        <p:sp>
          <p:nvSpPr>
            <p:cNvPr id="6" name="Freeform 6"/>
            <p:cNvSpPr/>
            <p:nvPr/>
          </p:nvSpPr>
          <p:spPr>
            <a:xfrm>
              <a:off x="0" y="0"/>
              <a:ext cx="15458312" cy="13376911"/>
            </a:xfrm>
            <a:custGeom>
              <a:avLst/>
              <a:gdLst/>
              <a:ahLst/>
              <a:cxnLst/>
              <a:rect l="l" t="t" r="r" b="b"/>
              <a:pathLst>
                <a:path w="15458312" h="13376911">
                  <a:moveTo>
                    <a:pt x="9525" y="0"/>
                  </a:moveTo>
                  <a:lnTo>
                    <a:pt x="15448787" y="0"/>
                  </a:lnTo>
                  <a:cubicBezTo>
                    <a:pt x="15453995" y="0"/>
                    <a:pt x="15458312" y="4318"/>
                    <a:pt x="15458312" y="9525"/>
                  </a:cubicBezTo>
                  <a:lnTo>
                    <a:pt x="15458312" y="13367386"/>
                  </a:lnTo>
                  <a:cubicBezTo>
                    <a:pt x="15458312" y="13372593"/>
                    <a:pt x="15453995" y="13376911"/>
                    <a:pt x="15448787" y="13376911"/>
                  </a:cubicBezTo>
                  <a:lnTo>
                    <a:pt x="9525" y="13376911"/>
                  </a:lnTo>
                  <a:cubicBezTo>
                    <a:pt x="4318" y="13376911"/>
                    <a:pt x="0" y="13372593"/>
                    <a:pt x="0" y="13367386"/>
                  </a:cubicBezTo>
                  <a:lnTo>
                    <a:pt x="0" y="9525"/>
                  </a:lnTo>
                  <a:cubicBezTo>
                    <a:pt x="0" y="4318"/>
                    <a:pt x="4318" y="0"/>
                    <a:pt x="9525" y="0"/>
                  </a:cubicBezTo>
                  <a:moveTo>
                    <a:pt x="9525" y="19050"/>
                  </a:moveTo>
                  <a:lnTo>
                    <a:pt x="9525" y="9525"/>
                  </a:lnTo>
                  <a:lnTo>
                    <a:pt x="19050" y="9525"/>
                  </a:lnTo>
                  <a:lnTo>
                    <a:pt x="19050" y="13367386"/>
                  </a:lnTo>
                  <a:lnTo>
                    <a:pt x="9525" y="13367386"/>
                  </a:lnTo>
                  <a:lnTo>
                    <a:pt x="9525" y="13357861"/>
                  </a:lnTo>
                  <a:lnTo>
                    <a:pt x="15448787" y="13357861"/>
                  </a:lnTo>
                  <a:lnTo>
                    <a:pt x="15448787" y="13367386"/>
                  </a:lnTo>
                  <a:lnTo>
                    <a:pt x="15439262" y="13367386"/>
                  </a:lnTo>
                  <a:lnTo>
                    <a:pt x="15439262" y="9525"/>
                  </a:lnTo>
                  <a:lnTo>
                    <a:pt x="15448787" y="9525"/>
                  </a:lnTo>
                  <a:lnTo>
                    <a:pt x="15448787" y="19050"/>
                  </a:lnTo>
                  <a:lnTo>
                    <a:pt x="9525" y="19050"/>
                  </a:lnTo>
                  <a:close/>
                </a:path>
              </a:pathLst>
            </a:custGeom>
            <a:solidFill>
              <a:srgbClr val="C2C2C2"/>
            </a:solidFill>
          </p:spPr>
        </p:sp>
      </p:grpSp>
      <p:sp>
        <p:nvSpPr>
          <p:cNvPr id="7" name="TextBox 7"/>
          <p:cNvSpPr txBox="1"/>
          <p:nvPr/>
        </p:nvSpPr>
        <p:spPr>
          <a:xfrm>
            <a:off x="276338" y="93325"/>
            <a:ext cx="15590550" cy="1849525"/>
          </a:xfrm>
          <a:prstGeom prst="rect">
            <a:avLst/>
          </a:prstGeom>
        </p:spPr>
        <p:txBody>
          <a:bodyPr lIns="0" tIns="0" rIns="0" bIns="0" rtlCol="0" anchor="t">
            <a:spAutoFit/>
          </a:bodyPr>
          <a:lstStyle/>
          <a:p>
            <a:pPr algn="l">
              <a:lnSpc>
                <a:spcPts val="6156"/>
              </a:lnSpc>
            </a:pPr>
            <a:r>
              <a:rPr lang="en-US" sz="5700">
                <a:solidFill>
                  <a:srgbClr val="000000"/>
                </a:solidFill>
                <a:latin typeface="Roboto"/>
              </a:rPr>
              <a:t>Benefits </a:t>
            </a:r>
          </a:p>
        </p:txBody>
      </p:sp>
      <p:sp>
        <p:nvSpPr>
          <p:cNvPr id="8" name="Freeform 8"/>
          <p:cNvSpPr/>
          <p:nvPr/>
        </p:nvSpPr>
        <p:spPr>
          <a:xfrm rot="-1236127">
            <a:off x="151767" y="3845060"/>
            <a:ext cx="1753865" cy="1895139"/>
          </a:xfrm>
          <a:custGeom>
            <a:avLst/>
            <a:gdLst/>
            <a:ahLst/>
            <a:cxnLst/>
            <a:rect l="l" t="t" r="r" b="b"/>
            <a:pathLst>
              <a:path w="1753865" h="1895139">
                <a:moveTo>
                  <a:pt x="0" y="0"/>
                </a:moveTo>
                <a:lnTo>
                  <a:pt x="1753866" y="0"/>
                </a:lnTo>
                <a:lnTo>
                  <a:pt x="1753866" y="1895139"/>
                </a:lnTo>
                <a:lnTo>
                  <a:pt x="0" y="189513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9" name="Group 9"/>
          <p:cNvGrpSpPr/>
          <p:nvPr/>
        </p:nvGrpSpPr>
        <p:grpSpPr>
          <a:xfrm>
            <a:off x="1666898" y="1432365"/>
            <a:ext cx="3632486" cy="7422513"/>
            <a:chOff x="0" y="0"/>
            <a:chExt cx="4843315" cy="9896684"/>
          </a:xfrm>
          <a:scene3d>
            <a:camera prst="orthographicFront">
              <a:rot lat="0" lon="0" rev="0"/>
            </a:camera>
            <a:lightRig rig="balanced" dir="t">
              <a:rot lat="0" lon="0" rev="8700000"/>
            </a:lightRig>
          </a:scene3d>
        </p:grpSpPr>
        <p:sp>
          <p:nvSpPr>
            <p:cNvPr id="10" name="Freeform 10"/>
            <p:cNvSpPr/>
            <p:nvPr/>
          </p:nvSpPr>
          <p:spPr>
            <a:xfrm>
              <a:off x="0" y="0"/>
              <a:ext cx="4843272" cy="9896729"/>
            </a:xfrm>
            <a:custGeom>
              <a:avLst/>
              <a:gdLst/>
              <a:ahLst/>
              <a:cxnLst/>
              <a:rect l="l" t="t" r="r" b="b"/>
              <a:pathLst>
                <a:path w="4843272" h="9896729">
                  <a:moveTo>
                    <a:pt x="0" y="0"/>
                  </a:moveTo>
                  <a:lnTo>
                    <a:pt x="4843272" y="0"/>
                  </a:lnTo>
                  <a:lnTo>
                    <a:pt x="4843272" y="9896729"/>
                  </a:lnTo>
                  <a:lnTo>
                    <a:pt x="0" y="9896729"/>
                  </a:lnTo>
                  <a:close/>
                </a:path>
              </a:pathLst>
            </a:custGeom>
            <a:solidFill>
              <a:srgbClr val="701C7F"/>
            </a:solidFill>
            <a:ln>
              <a:noFill/>
            </a:ln>
            <a:effectLst>
              <a:outerShdw blurRad="44450" dist="27940" dir="5400000" algn="ctr">
                <a:srgbClr val="000000">
                  <a:alpha val="32000"/>
                </a:srgbClr>
              </a:outerShdw>
            </a:effectLst>
            <a:sp3d>
              <a:bevelT w="190500" h="38100"/>
            </a:sp3d>
          </p:spPr>
        </p:sp>
      </p:grpSp>
      <p:grpSp>
        <p:nvGrpSpPr>
          <p:cNvPr id="11" name="Group 11"/>
          <p:cNvGrpSpPr/>
          <p:nvPr/>
        </p:nvGrpSpPr>
        <p:grpSpPr>
          <a:xfrm>
            <a:off x="1541759" y="1520680"/>
            <a:ext cx="3666568" cy="1592606"/>
            <a:chOff x="0" y="0"/>
            <a:chExt cx="4888757" cy="2123475"/>
          </a:xfrm>
        </p:grpSpPr>
        <p:sp>
          <p:nvSpPr>
            <p:cNvPr id="12" name="Freeform 12"/>
            <p:cNvSpPr/>
            <p:nvPr/>
          </p:nvSpPr>
          <p:spPr>
            <a:xfrm>
              <a:off x="19050" y="19050"/>
              <a:ext cx="4843272" cy="2077212"/>
            </a:xfrm>
            <a:custGeom>
              <a:avLst/>
              <a:gdLst/>
              <a:ahLst/>
              <a:cxnLst/>
              <a:rect l="l" t="t" r="r" b="b"/>
              <a:pathLst>
                <a:path w="4843272" h="2077212">
                  <a:moveTo>
                    <a:pt x="0" y="0"/>
                  </a:moveTo>
                  <a:lnTo>
                    <a:pt x="4843272" y="0"/>
                  </a:lnTo>
                  <a:lnTo>
                    <a:pt x="4843272" y="2077212"/>
                  </a:lnTo>
                  <a:lnTo>
                    <a:pt x="0" y="2077212"/>
                  </a:lnTo>
                  <a:close/>
                </a:path>
              </a:pathLst>
            </a:custGeom>
            <a:solidFill>
              <a:srgbClr val="FFFFFF"/>
            </a:solidFill>
          </p:spPr>
        </p:sp>
        <p:sp>
          <p:nvSpPr>
            <p:cNvPr id="13" name="Freeform 13"/>
            <p:cNvSpPr/>
            <p:nvPr/>
          </p:nvSpPr>
          <p:spPr>
            <a:xfrm>
              <a:off x="0" y="0"/>
              <a:ext cx="4881372" cy="2115312"/>
            </a:xfrm>
            <a:custGeom>
              <a:avLst/>
              <a:gdLst/>
              <a:ahLst/>
              <a:cxnLst/>
              <a:rect l="l" t="t" r="r" b="b"/>
              <a:pathLst>
                <a:path w="4881372" h="2115312">
                  <a:moveTo>
                    <a:pt x="19050" y="0"/>
                  </a:moveTo>
                  <a:lnTo>
                    <a:pt x="4862322" y="0"/>
                  </a:lnTo>
                  <a:cubicBezTo>
                    <a:pt x="4872863" y="0"/>
                    <a:pt x="4881372" y="8509"/>
                    <a:pt x="4881372" y="19050"/>
                  </a:cubicBezTo>
                  <a:lnTo>
                    <a:pt x="4881372" y="2096262"/>
                  </a:lnTo>
                  <a:cubicBezTo>
                    <a:pt x="4881372" y="2106803"/>
                    <a:pt x="4872863" y="2115312"/>
                    <a:pt x="4862322" y="2115312"/>
                  </a:cubicBezTo>
                  <a:lnTo>
                    <a:pt x="19050" y="2115312"/>
                  </a:lnTo>
                  <a:cubicBezTo>
                    <a:pt x="8509" y="2115312"/>
                    <a:pt x="0" y="2106803"/>
                    <a:pt x="0" y="2096262"/>
                  </a:cubicBezTo>
                  <a:lnTo>
                    <a:pt x="0" y="19050"/>
                  </a:lnTo>
                  <a:cubicBezTo>
                    <a:pt x="0" y="8509"/>
                    <a:pt x="8509" y="0"/>
                    <a:pt x="19050" y="0"/>
                  </a:cubicBezTo>
                  <a:moveTo>
                    <a:pt x="19050" y="38100"/>
                  </a:moveTo>
                  <a:lnTo>
                    <a:pt x="19050" y="19050"/>
                  </a:lnTo>
                  <a:lnTo>
                    <a:pt x="38100" y="19050"/>
                  </a:lnTo>
                  <a:lnTo>
                    <a:pt x="38100" y="2096262"/>
                  </a:lnTo>
                  <a:lnTo>
                    <a:pt x="19050" y="2096262"/>
                  </a:lnTo>
                  <a:lnTo>
                    <a:pt x="19050" y="2077212"/>
                  </a:lnTo>
                  <a:lnTo>
                    <a:pt x="4862322" y="2077212"/>
                  </a:lnTo>
                  <a:lnTo>
                    <a:pt x="4862322" y="2096262"/>
                  </a:lnTo>
                  <a:lnTo>
                    <a:pt x="4843272" y="2096262"/>
                  </a:lnTo>
                  <a:lnTo>
                    <a:pt x="4843272" y="19050"/>
                  </a:lnTo>
                  <a:lnTo>
                    <a:pt x="4862322" y="19050"/>
                  </a:lnTo>
                  <a:lnTo>
                    <a:pt x="4862322" y="38100"/>
                  </a:lnTo>
                  <a:lnTo>
                    <a:pt x="19050" y="38100"/>
                  </a:lnTo>
                  <a:close/>
                </a:path>
              </a:pathLst>
            </a:custGeom>
            <a:solidFill>
              <a:srgbClr val="771E86"/>
            </a:solidFill>
          </p:spPr>
        </p:sp>
      </p:grpSp>
      <p:grpSp>
        <p:nvGrpSpPr>
          <p:cNvPr id="14" name="Group 14"/>
          <p:cNvGrpSpPr/>
          <p:nvPr/>
        </p:nvGrpSpPr>
        <p:grpSpPr>
          <a:xfrm>
            <a:off x="5476919" y="1432365"/>
            <a:ext cx="3632486" cy="7422513"/>
            <a:chOff x="0" y="0"/>
            <a:chExt cx="4843315" cy="9896684"/>
          </a:xfrm>
          <a:scene3d>
            <a:camera prst="orthographicFront">
              <a:rot lat="0" lon="0" rev="0"/>
            </a:camera>
            <a:lightRig rig="balanced" dir="t">
              <a:rot lat="0" lon="0" rev="8700000"/>
            </a:lightRig>
          </a:scene3d>
        </p:grpSpPr>
        <p:sp>
          <p:nvSpPr>
            <p:cNvPr id="15" name="Freeform 15"/>
            <p:cNvSpPr/>
            <p:nvPr/>
          </p:nvSpPr>
          <p:spPr>
            <a:xfrm>
              <a:off x="0" y="0"/>
              <a:ext cx="4843272" cy="9896729"/>
            </a:xfrm>
            <a:custGeom>
              <a:avLst/>
              <a:gdLst/>
              <a:ahLst/>
              <a:cxnLst/>
              <a:rect l="l" t="t" r="r" b="b"/>
              <a:pathLst>
                <a:path w="4843272" h="9896729">
                  <a:moveTo>
                    <a:pt x="0" y="0"/>
                  </a:moveTo>
                  <a:lnTo>
                    <a:pt x="4843272" y="0"/>
                  </a:lnTo>
                  <a:lnTo>
                    <a:pt x="4843272" y="9896729"/>
                  </a:lnTo>
                  <a:lnTo>
                    <a:pt x="0" y="9896729"/>
                  </a:lnTo>
                  <a:close/>
                </a:path>
              </a:pathLst>
            </a:custGeom>
            <a:solidFill>
              <a:srgbClr val="701C7F"/>
            </a:solidFill>
            <a:ln>
              <a:noFill/>
            </a:ln>
            <a:effectLst>
              <a:outerShdw blurRad="44450" dist="27940" dir="5400000" algn="ctr">
                <a:srgbClr val="000000">
                  <a:alpha val="32000"/>
                </a:srgbClr>
              </a:outerShdw>
            </a:effectLst>
            <a:sp3d>
              <a:bevelT w="190500" h="38100"/>
            </a:sp3d>
          </p:spPr>
        </p:sp>
      </p:grpSp>
      <p:grpSp>
        <p:nvGrpSpPr>
          <p:cNvPr id="16" name="Group 16"/>
          <p:cNvGrpSpPr/>
          <p:nvPr/>
        </p:nvGrpSpPr>
        <p:grpSpPr>
          <a:xfrm>
            <a:off x="5351797" y="1520682"/>
            <a:ext cx="3666568" cy="1582774"/>
            <a:chOff x="0" y="0"/>
            <a:chExt cx="4888757" cy="2110365"/>
          </a:xfrm>
        </p:grpSpPr>
        <p:sp>
          <p:nvSpPr>
            <p:cNvPr id="17" name="Freeform 17"/>
            <p:cNvSpPr/>
            <p:nvPr/>
          </p:nvSpPr>
          <p:spPr>
            <a:xfrm>
              <a:off x="19050" y="19050"/>
              <a:ext cx="4843272" cy="2064131"/>
            </a:xfrm>
            <a:custGeom>
              <a:avLst/>
              <a:gdLst/>
              <a:ahLst/>
              <a:cxnLst/>
              <a:rect l="l" t="t" r="r" b="b"/>
              <a:pathLst>
                <a:path w="4843272" h="2064131">
                  <a:moveTo>
                    <a:pt x="0" y="0"/>
                  </a:moveTo>
                  <a:lnTo>
                    <a:pt x="4843272" y="0"/>
                  </a:lnTo>
                  <a:lnTo>
                    <a:pt x="4843272" y="2064131"/>
                  </a:lnTo>
                  <a:lnTo>
                    <a:pt x="0" y="2064131"/>
                  </a:lnTo>
                  <a:close/>
                </a:path>
              </a:pathLst>
            </a:custGeom>
            <a:solidFill>
              <a:srgbClr val="FFFFFF"/>
            </a:solidFill>
          </p:spPr>
        </p:sp>
        <p:sp>
          <p:nvSpPr>
            <p:cNvPr id="18" name="Freeform 18"/>
            <p:cNvSpPr/>
            <p:nvPr/>
          </p:nvSpPr>
          <p:spPr>
            <a:xfrm>
              <a:off x="0" y="0"/>
              <a:ext cx="4881372" cy="2102231"/>
            </a:xfrm>
            <a:custGeom>
              <a:avLst/>
              <a:gdLst/>
              <a:ahLst/>
              <a:cxnLst/>
              <a:rect l="l" t="t" r="r" b="b"/>
              <a:pathLst>
                <a:path w="4881372" h="2102231">
                  <a:moveTo>
                    <a:pt x="19050" y="0"/>
                  </a:moveTo>
                  <a:lnTo>
                    <a:pt x="4862322" y="0"/>
                  </a:lnTo>
                  <a:cubicBezTo>
                    <a:pt x="4872863" y="0"/>
                    <a:pt x="4881372" y="8509"/>
                    <a:pt x="4881372" y="19050"/>
                  </a:cubicBezTo>
                  <a:lnTo>
                    <a:pt x="4881372" y="2083181"/>
                  </a:lnTo>
                  <a:cubicBezTo>
                    <a:pt x="4881372" y="2093722"/>
                    <a:pt x="4872863" y="2102231"/>
                    <a:pt x="4862322" y="2102231"/>
                  </a:cubicBezTo>
                  <a:lnTo>
                    <a:pt x="19050" y="2102231"/>
                  </a:lnTo>
                  <a:cubicBezTo>
                    <a:pt x="8509" y="2102231"/>
                    <a:pt x="0" y="2093722"/>
                    <a:pt x="0" y="2083181"/>
                  </a:cubicBezTo>
                  <a:lnTo>
                    <a:pt x="0" y="19050"/>
                  </a:lnTo>
                  <a:cubicBezTo>
                    <a:pt x="0" y="8509"/>
                    <a:pt x="8509" y="0"/>
                    <a:pt x="19050" y="0"/>
                  </a:cubicBezTo>
                  <a:moveTo>
                    <a:pt x="19050" y="38100"/>
                  </a:moveTo>
                  <a:lnTo>
                    <a:pt x="19050" y="19050"/>
                  </a:lnTo>
                  <a:lnTo>
                    <a:pt x="38100" y="19050"/>
                  </a:lnTo>
                  <a:lnTo>
                    <a:pt x="38100" y="2083181"/>
                  </a:lnTo>
                  <a:lnTo>
                    <a:pt x="19050" y="2083181"/>
                  </a:lnTo>
                  <a:lnTo>
                    <a:pt x="19050" y="2064131"/>
                  </a:lnTo>
                  <a:lnTo>
                    <a:pt x="4862322" y="2064131"/>
                  </a:lnTo>
                  <a:lnTo>
                    <a:pt x="4862322" y="2083181"/>
                  </a:lnTo>
                  <a:lnTo>
                    <a:pt x="4843272" y="2083181"/>
                  </a:lnTo>
                  <a:lnTo>
                    <a:pt x="4843272" y="19050"/>
                  </a:lnTo>
                  <a:lnTo>
                    <a:pt x="4862322" y="19050"/>
                  </a:lnTo>
                  <a:lnTo>
                    <a:pt x="4862322" y="38100"/>
                  </a:lnTo>
                  <a:lnTo>
                    <a:pt x="19050" y="38100"/>
                  </a:lnTo>
                  <a:close/>
                </a:path>
              </a:pathLst>
            </a:custGeom>
            <a:solidFill>
              <a:srgbClr val="771E86"/>
            </a:solidFill>
          </p:spPr>
        </p:sp>
      </p:grpSp>
      <p:grpSp>
        <p:nvGrpSpPr>
          <p:cNvPr id="19" name="Group 19"/>
          <p:cNvGrpSpPr/>
          <p:nvPr/>
        </p:nvGrpSpPr>
        <p:grpSpPr>
          <a:xfrm>
            <a:off x="9286919" y="1432349"/>
            <a:ext cx="3632487" cy="7422513"/>
            <a:chOff x="0" y="0"/>
            <a:chExt cx="4843317" cy="9896684"/>
          </a:xfrm>
          <a:scene3d>
            <a:camera prst="orthographicFront">
              <a:rot lat="0" lon="0" rev="0"/>
            </a:camera>
            <a:lightRig rig="balanced" dir="t">
              <a:rot lat="0" lon="0" rev="8700000"/>
            </a:lightRig>
          </a:scene3d>
        </p:grpSpPr>
        <p:sp>
          <p:nvSpPr>
            <p:cNvPr id="20" name="Freeform 20"/>
            <p:cNvSpPr/>
            <p:nvPr/>
          </p:nvSpPr>
          <p:spPr>
            <a:xfrm>
              <a:off x="0" y="0"/>
              <a:ext cx="4843272" cy="9896729"/>
            </a:xfrm>
            <a:custGeom>
              <a:avLst/>
              <a:gdLst/>
              <a:ahLst/>
              <a:cxnLst/>
              <a:rect l="l" t="t" r="r" b="b"/>
              <a:pathLst>
                <a:path w="4843272" h="9896729">
                  <a:moveTo>
                    <a:pt x="0" y="0"/>
                  </a:moveTo>
                  <a:lnTo>
                    <a:pt x="4843272" y="0"/>
                  </a:lnTo>
                  <a:lnTo>
                    <a:pt x="4843272" y="9896729"/>
                  </a:lnTo>
                  <a:lnTo>
                    <a:pt x="0" y="9896729"/>
                  </a:lnTo>
                  <a:close/>
                </a:path>
              </a:pathLst>
            </a:custGeom>
            <a:solidFill>
              <a:srgbClr val="701C7F"/>
            </a:solidFill>
            <a:ln>
              <a:noFill/>
            </a:ln>
            <a:effectLst>
              <a:outerShdw blurRad="44450" dist="27940" dir="5400000" algn="ctr">
                <a:srgbClr val="000000">
                  <a:alpha val="32000"/>
                </a:srgbClr>
              </a:outerShdw>
            </a:effectLst>
            <a:sp3d>
              <a:bevelT w="190500" h="38100"/>
            </a:sp3d>
          </p:spPr>
        </p:sp>
      </p:grpSp>
      <p:grpSp>
        <p:nvGrpSpPr>
          <p:cNvPr id="21" name="Group 21"/>
          <p:cNvGrpSpPr/>
          <p:nvPr/>
        </p:nvGrpSpPr>
        <p:grpSpPr>
          <a:xfrm>
            <a:off x="9161791" y="1520651"/>
            <a:ext cx="3666569" cy="1602985"/>
            <a:chOff x="0" y="0"/>
            <a:chExt cx="4888758" cy="2137314"/>
          </a:xfrm>
        </p:grpSpPr>
        <p:sp>
          <p:nvSpPr>
            <p:cNvPr id="22" name="Freeform 22"/>
            <p:cNvSpPr/>
            <p:nvPr/>
          </p:nvSpPr>
          <p:spPr>
            <a:xfrm>
              <a:off x="19050" y="19050"/>
              <a:ext cx="4843272" cy="2091055"/>
            </a:xfrm>
            <a:custGeom>
              <a:avLst/>
              <a:gdLst/>
              <a:ahLst/>
              <a:cxnLst/>
              <a:rect l="l" t="t" r="r" b="b"/>
              <a:pathLst>
                <a:path w="4843272" h="2091055">
                  <a:moveTo>
                    <a:pt x="0" y="0"/>
                  </a:moveTo>
                  <a:lnTo>
                    <a:pt x="4843272" y="0"/>
                  </a:lnTo>
                  <a:lnTo>
                    <a:pt x="4843272" y="2091055"/>
                  </a:lnTo>
                  <a:lnTo>
                    <a:pt x="0" y="2091055"/>
                  </a:lnTo>
                  <a:close/>
                </a:path>
              </a:pathLst>
            </a:custGeom>
            <a:solidFill>
              <a:srgbClr val="FFFFFF"/>
            </a:solidFill>
          </p:spPr>
        </p:sp>
        <p:sp>
          <p:nvSpPr>
            <p:cNvPr id="23" name="Freeform 23"/>
            <p:cNvSpPr/>
            <p:nvPr/>
          </p:nvSpPr>
          <p:spPr>
            <a:xfrm>
              <a:off x="0" y="0"/>
              <a:ext cx="4881372" cy="2129155"/>
            </a:xfrm>
            <a:custGeom>
              <a:avLst/>
              <a:gdLst/>
              <a:ahLst/>
              <a:cxnLst/>
              <a:rect l="l" t="t" r="r" b="b"/>
              <a:pathLst>
                <a:path w="4881372" h="2129155">
                  <a:moveTo>
                    <a:pt x="19050" y="0"/>
                  </a:moveTo>
                  <a:lnTo>
                    <a:pt x="4862322" y="0"/>
                  </a:lnTo>
                  <a:cubicBezTo>
                    <a:pt x="4872863" y="0"/>
                    <a:pt x="4881372" y="8509"/>
                    <a:pt x="4881372" y="19050"/>
                  </a:cubicBezTo>
                  <a:lnTo>
                    <a:pt x="4881372" y="2110105"/>
                  </a:lnTo>
                  <a:cubicBezTo>
                    <a:pt x="4881372" y="2120646"/>
                    <a:pt x="4872863" y="2129155"/>
                    <a:pt x="4862322" y="2129155"/>
                  </a:cubicBezTo>
                  <a:lnTo>
                    <a:pt x="19050" y="2129155"/>
                  </a:lnTo>
                  <a:cubicBezTo>
                    <a:pt x="8509" y="2129155"/>
                    <a:pt x="0" y="2120646"/>
                    <a:pt x="0" y="2110105"/>
                  </a:cubicBezTo>
                  <a:lnTo>
                    <a:pt x="0" y="19050"/>
                  </a:lnTo>
                  <a:cubicBezTo>
                    <a:pt x="0" y="8509"/>
                    <a:pt x="8509" y="0"/>
                    <a:pt x="19050" y="0"/>
                  </a:cubicBezTo>
                  <a:moveTo>
                    <a:pt x="19050" y="38100"/>
                  </a:moveTo>
                  <a:lnTo>
                    <a:pt x="19050" y="19050"/>
                  </a:lnTo>
                  <a:lnTo>
                    <a:pt x="38100" y="19050"/>
                  </a:lnTo>
                  <a:lnTo>
                    <a:pt x="38100" y="2110105"/>
                  </a:lnTo>
                  <a:lnTo>
                    <a:pt x="19050" y="2110105"/>
                  </a:lnTo>
                  <a:lnTo>
                    <a:pt x="19050" y="2091055"/>
                  </a:lnTo>
                  <a:lnTo>
                    <a:pt x="4862322" y="2091055"/>
                  </a:lnTo>
                  <a:lnTo>
                    <a:pt x="4862322" y="2110105"/>
                  </a:lnTo>
                  <a:lnTo>
                    <a:pt x="4843272" y="2110105"/>
                  </a:lnTo>
                  <a:lnTo>
                    <a:pt x="4843272" y="19050"/>
                  </a:lnTo>
                  <a:lnTo>
                    <a:pt x="4862322" y="19050"/>
                  </a:lnTo>
                  <a:lnTo>
                    <a:pt x="4862322" y="38100"/>
                  </a:lnTo>
                  <a:lnTo>
                    <a:pt x="19050" y="38100"/>
                  </a:lnTo>
                  <a:close/>
                </a:path>
              </a:pathLst>
            </a:custGeom>
            <a:solidFill>
              <a:srgbClr val="771E86"/>
            </a:solidFill>
          </p:spPr>
        </p:sp>
      </p:grpSp>
      <p:sp>
        <p:nvSpPr>
          <p:cNvPr id="24" name="Freeform 24"/>
          <p:cNvSpPr/>
          <p:nvPr/>
        </p:nvSpPr>
        <p:spPr>
          <a:xfrm>
            <a:off x="16133588" y="539439"/>
            <a:ext cx="1687924" cy="1669510"/>
          </a:xfrm>
          <a:custGeom>
            <a:avLst/>
            <a:gdLst/>
            <a:ahLst/>
            <a:cxnLst/>
            <a:rect l="l" t="t" r="r" b="b"/>
            <a:pathLst>
              <a:path w="1687924" h="1669510">
                <a:moveTo>
                  <a:pt x="0" y="0"/>
                </a:moveTo>
                <a:lnTo>
                  <a:pt x="1687924" y="0"/>
                </a:lnTo>
                <a:lnTo>
                  <a:pt x="1687924" y="1669511"/>
                </a:lnTo>
                <a:lnTo>
                  <a:pt x="0" y="1669511"/>
                </a:lnTo>
                <a:lnTo>
                  <a:pt x="0" y="0"/>
                </a:lnTo>
                <a:close/>
              </a:path>
            </a:pathLst>
          </a:custGeom>
          <a:blipFill>
            <a:blip r:embed="rId7">
              <a:alphaModFix amt="72000"/>
              <a:extLst>
                <a:ext uri="{96DAC541-7B7A-43D3-8B79-37D633B846F1}">
                  <asvg:svgBlip xmlns:asvg="http://schemas.microsoft.com/office/drawing/2016/SVG/main" r:embed="rId8"/>
                </a:ext>
              </a:extLst>
            </a:blip>
            <a:stretch>
              <a:fillRect/>
            </a:stretch>
          </a:blipFill>
        </p:spPr>
      </p:sp>
      <p:grpSp>
        <p:nvGrpSpPr>
          <p:cNvPr id="25" name="Group 25"/>
          <p:cNvGrpSpPr/>
          <p:nvPr/>
        </p:nvGrpSpPr>
        <p:grpSpPr>
          <a:xfrm>
            <a:off x="13096943" y="1432365"/>
            <a:ext cx="3632487" cy="7422513"/>
            <a:chOff x="0" y="0"/>
            <a:chExt cx="4843316" cy="9896684"/>
          </a:xfrm>
          <a:scene3d>
            <a:camera prst="orthographicFront">
              <a:rot lat="0" lon="0" rev="0"/>
            </a:camera>
            <a:lightRig rig="balanced" dir="t">
              <a:rot lat="0" lon="0" rev="8700000"/>
            </a:lightRig>
          </a:scene3d>
        </p:grpSpPr>
        <p:sp>
          <p:nvSpPr>
            <p:cNvPr id="26" name="Freeform 26"/>
            <p:cNvSpPr/>
            <p:nvPr/>
          </p:nvSpPr>
          <p:spPr>
            <a:xfrm>
              <a:off x="0" y="0"/>
              <a:ext cx="4843272" cy="9896729"/>
            </a:xfrm>
            <a:custGeom>
              <a:avLst/>
              <a:gdLst/>
              <a:ahLst/>
              <a:cxnLst/>
              <a:rect l="l" t="t" r="r" b="b"/>
              <a:pathLst>
                <a:path w="4843272" h="9896729">
                  <a:moveTo>
                    <a:pt x="0" y="0"/>
                  </a:moveTo>
                  <a:lnTo>
                    <a:pt x="4843272" y="0"/>
                  </a:lnTo>
                  <a:lnTo>
                    <a:pt x="4843272" y="9896729"/>
                  </a:lnTo>
                  <a:lnTo>
                    <a:pt x="0" y="9896729"/>
                  </a:lnTo>
                  <a:close/>
                </a:path>
              </a:pathLst>
            </a:custGeom>
            <a:solidFill>
              <a:srgbClr val="701C7F"/>
            </a:solidFill>
            <a:ln>
              <a:noFill/>
            </a:ln>
            <a:effectLst>
              <a:outerShdw blurRad="44450" dist="27940" dir="5400000" algn="ctr">
                <a:srgbClr val="000000">
                  <a:alpha val="32000"/>
                </a:srgbClr>
              </a:outerShdw>
            </a:effectLst>
            <a:sp3d>
              <a:bevelT w="190500" h="38100"/>
            </a:sp3d>
          </p:spPr>
        </p:sp>
      </p:grpSp>
      <p:grpSp>
        <p:nvGrpSpPr>
          <p:cNvPr id="27" name="Group 27"/>
          <p:cNvGrpSpPr/>
          <p:nvPr/>
        </p:nvGrpSpPr>
        <p:grpSpPr>
          <a:xfrm>
            <a:off x="12971797" y="1520680"/>
            <a:ext cx="3666568" cy="1545629"/>
            <a:chOff x="0" y="0"/>
            <a:chExt cx="4888758" cy="2060838"/>
          </a:xfrm>
        </p:grpSpPr>
        <p:sp>
          <p:nvSpPr>
            <p:cNvPr id="28" name="Freeform 28"/>
            <p:cNvSpPr/>
            <p:nvPr/>
          </p:nvSpPr>
          <p:spPr>
            <a:xfrm>
              <a:off x="19050" y="19050"/>
              <a:ext cx="4843272" cy="2014601"/>
            </a:xfrm>
            <a:custGeom>
              <a:avLst/>
              <a:gdLst/>
              <a:ahLst/>
              <a:cxnLst/>
              <a:rect l="l" t="t" r="r" b="b"/>
              <a:pathLst>
                <a:path w="4843272" h="2014601">
                  <a:moveTo>
                    <a:pt x="0" y="0"/>
                  </a:moveTo>
                  <a:lnTo>
                    <a:pt x="4843272" y="0"/>
                  </a:lnTo>
                  <a:lnTo>
                    <a:pt x="4843272" y="2014601"/>
                  </a:lnTo>
                  <a:lnTo>
                    <a:pt x="0" y="2014601"/>
                  </a:lnTo>
                  <a:close/>
                </a:path>
              </a:pathLst>
            </a:custGeom>
            <a:solidFill>
              <a:srgbClr val="FFFFFF"/>
            </a:solidFill>
          </p:spPr>
        </p:sp>
        <p:sp>
          <p:nvSpPr>
            <p:cNvPr id="29" name="Freeform 29"/>
            <p:cNvSpPr/>
            <p:nvPr/>
          </p:nvSpPr>
          <p:spPr>
            <a:xfrm>
              <a:off x="0" y="0"/>
              <a:ext cx="4881372" cy="2052701"/>
            </a:xfrm>
            <a:custGeom>
              <a:avLst/>
              <a:gdLst/>
              <a:ahLst/>
              <a:cxnLst/>
              <a:rect l="l" t="t" r="r" b="b"/>
              <a:pathLst>
                <a:path w="4881372" h="2052701">
                  <a:moveTo>
                    <a:pt x="19050" y="0"/>
                  </a:moveTo>
                  <a:lnTo>
                    <a:pt x="4862322" y="0"/>
                  </a:lnTo>
                  <a:cubicBezTo>
                    <a:pt x="4872863" y="0"/>
                    <a:pt x="4881372" y="8509"/>
                    <a:pt x="4881372" y="19050"/>
                  </a:cubicBezTo>
                  <a:lnTo>
                    <a:pt x="4881372" y="2033651"/>
                  </a:lnTo>
                  <a:cubicBezTo>
                    <a:pt x="4881372" y="2044192"/>
                    <a:pt x="4872863" y="2052701"/>
                    <a:pt x="4862322" y="2052701"/>
                  </a:cubicBezTo>
                  <a:lnTo>
                    <a:pt x="19050" y="2052701"/>
                  </a:lnTo>
                  <a:cubicBezTo>
                    <a:pt x="8509" y="2052701"/>
                    <a:pt x="0" y="2044192"/>
                    <a:pt x="0" y="2033651"/>
                  </a:cubicBezTo>
                  <a:lnTo>
                    <a:pt x="0" y="19050"/>
                  </a:lnTo>
                  <a:cubicBezTo>
                    <a:pt x="0" y="8509"/>
                    <a:pt x="8509" y="0"/>
                    <a:pt x="19050" y="0"/>
                  </a:cubicBezTo>
                  <a:moveTo>
                    <a:pt x="19050" y="38100"/>
                  </a:moveTo>
                  <a:lnTo>
                    <a:pt x="19050" y="19050"/>
                  </a:lnTo>
                  <a:lnTo>
                    <a:pt x="38100" y="19050"/>
                  </a:lnTo>
                  <a:lnTo>
                    <a:pt x="38100" y="2033651"/>
                  </a:lnTo>
                  <a:lnTo>
                    <a:pt x="19050" y="2033651"/>
                  </a:lnTo>
                  <a:lnTo>
                    <a:pt x="19050" y="2014601"/>
                  </a:lnTo>
                  <a:lnTo>
                    <a:pt x="4862322" y="2014601"/>
                  </a:lnTo>
                  <a:lnTo>
                    <a:pt x="4862322" y="2033651"/>
                  </a:lnTo>
                  <a:lnTo>
                    <a:pt x="4843272" y="2033651"/>
                  </a:lnTo>
                  <a:lnTo>
                    <a:pt x="4843272" y="19050"/>
                  </a:lnTo>
                  <a:lnTo>
                    <a:pt x="4862322" y="19050"/>
                  </a:lnTo>
                  <a:lnTo>
                    <a:pt x="4862322" y="38100"/>
                  </a:lnTo>
                  <a:lnTo>
                    <a:pt x="19050" y="38100"/>
                  </a:lnTo>
                  <a:close/>
                </a:path>
              </a:pathLst>
            </a:custGeom>
            <a:solidFill>
              <a:srgbClr val="771E86"/>
            </a:solidFill>
          </p:spPr>
        </p:sp>
      </p:grpSp>
      <p:sp>
        <p:nvSpPr>
          <p:cNvPr id="30" name="Freeform 30"/>
          <p:cNvSpPr/>
          <p:nvPr/>
        </p:nvSpPr>
        <p:spPr>
          <a:xfrm>
            <a:off x="3224288" y="426489"/>
            <a:ext cx="1097362" cy="877914"/>
          </a:xfrm>
          <a:custGeom>
            <a:avLst/>
            <a:gdLst/>
            <a:ahLst/>
            <a:cxnLst/>
            <a:rect l="l" t="t" r="r" b="b"/>
            <a:pathLst>
              <a:path w="1097362" h="877914">
                <a:moveTo>
                  <a:pt x="0" y="0"/>
                </a:moveTo>
                <a:lnTo>
                  <a:pt x="1097362" y="0"/>
                </a:lnTo>
                <a:lnTo>
                  <a:pt x="1097362" y="877914"/>
                </a:lnTo>
                <a:lnTo>
                  <a:pt x="0" y="877914"/>
                </a:lnTo>
                <a:lnTo>
                  <a:pt x="0" y="0"/>
                </a:lnTo>
                <a:close/>
              </a:path>
            </a:pathLst>
          </a:custGeom>
          <a:blipFill>
            <a:blip r:embed="rId9"/>
            <a:stretch>
              <a:fillRect l="-1" r="-1"/>
            </a:stretch>
          </a:blipFill>
        </p:spPr>
      </p:sp>
      <p:sp>
        <p:nvSpPr>
          <p:cNvPr id="31" name="TextBox 31"/>
          <p:cNvSpPr txBox="1"/>
          <p:nvPr/>
        </p:nvSpPr>
        <p:spPr>
          <a:xfrm>
            <a:off x="1887700" y="2100930"/>
            <a:ext cx="3003325" cy="733425"/>
          </a:xfrm>
          <a:prstGeom prst="rect">
            <a:avLst/>
          </a:prstGeom>
        </p:spPr>
        <p:txBody>
          <a:bodyPr lIns="0" tIns="0" rIns="0" bIns="0" rtlCol="0" anchor="t">
            <a:spAutoFit/>
          </a:bodyPr>
          <a:lstStyle/>
          <a:p>
            <a:pPr algn="l">
              <a:lnSpc>
                <a:spcPts val="2879"/>
              </a:lnSpc>
            </a:pPr>
            <a:r>
              <a:rPr lang="en-US" sz="2400">
                <a:solidFill>
                  <a:srgbClr val="771E86"/>
                </a:solidFill>
                <a:latin typeface="Roboto"/>
              </a:rPr>
              <a:t>Increased User Engagement:</a:t>
            </a:r>
          </a:p>
        </p:txBody>
      </p:sp>
      <p:sp>
        <p:nvSpPr>
          <p:cNvPr id="32" name="TextBox 32"/>
          <p:cNvSpPr txBox="1"/>
          <p:nvPr/>
        </p:nvSpPr>
        <p:spPr>
          <a:xfrm>
            <a:off x="1795112" y="3462474"/>
            <a:ext cx="3388686" cy="5065967"/>
          </a:xfrm>
          <a:prstGeom prst="rect">
            <a:avLst/>
          </a:prstGeom>
        </p:spPr>
        <p:txBody>
          <a:bodyPr lIns="0" tIns="0" rIns="0" bIns="0" rtlCol="0" anchor="t">
            <a:spAutoFit/>
          </a:bodyPr>
          <a:lstStyle/>
          <a:p>
            <a:pPr algn="l">
              <a:lnSpc>
                <a:spcPts val="2277"/>
              </a:lnSpc>
            </a:pPr>
            <a:r>
              <a:rPr lang="en-US" sz="1650">
                <a:solidFill>
                  <a:srgbClr val="FFFFFF"/>
                </a:solidFill>
                <a:ea typeface="Roboto"/>
              </a:rPr>
              <a:t>● </a:t>
            </a:r>
            <a:r>
              <a:rPr lang="en-US" sz="1650">
                <a:solidFill>
                  <a:srgbClr val="FFFFFF"/>
                </a:solidFill>
                <a:latin typeface="Roboto Bold"/>
              </a:rPr>
              <a:t>Fun and Creative Outlet:</a:t>
            </a:r>
            <a:r>
              <a:rPr lang="en-US" sz="1650">
                <a:solidFill>
                  <a:srgbClr val="FFFFFF"/>
                </a:solidFill>
                <a:latin typeface="Roboto"/>
              </a:rPr>
              <a:t> Myntra Story allows users to express themselves and share their virtual outfits, fostering a more engaging shopping experience.</a:t>
            </a:r>
          </a:p>
          <a:p>
            <a:pPr algn="l">
              <a:lnSpc>
                <a:spcPts val="2277"/>
              </a:lnSpc>
            </a:pPr>
            <a:r>
              <a:rPr lang="en-US" sz="1650">
                <a:solidFill>
                  <a:srgbClr val="FFFFFF"/>
                </a:solidFill>
                <a:latin typeface="Roboto"/>
              </a:rPr>
              <a:t> </a:t>
            </a:r>
          </a:p>
          <a:p>
            <a:pPr algn="l">
              <a:lnSpc>
                <a:spcPts val="2277"/>
              </a:lnSpc>
            </a:pPr>
            <a:r>
              <a:rPr lang="en-US" sz="1650">
                <a:solidFill>
                  <a:srgbClr val="FFFFFF"/>
                </a:solidFill>
                <a:ea typeface="Roboto"/>
              </a:rPr>
              <a:t>● </a:t>
            </a:r>
            <a:r>
              <a:rPr lang="en-US" sz="1650">
                <a:solidFill>
                  <a:srgbClr val="FFFFFF"/>
                </a:solidFill>
                <a:latin typeface="Roboto Bold"/>
              </a:rPr>
              <a:t>Gamification:</a:t>
            </a:r>
            <a:r>
              <a:rPr lang="en-US" sz="1650">
                <a:solidFill>
                  <a:srgbClr val="FFFFFF"/>
                </a:solidFill>
                <a:latin typeface="Roboto"/>
              </a:rPr>
              <a:t> Earning coins for creating stories, gaining views, and completing challenges motivates users to actively participate in the feature.</a:t>
            </a:r>
          </a:p>
          <a:p>
            <a:pPr algn="l">
              <a:lnSpc>
                <a:spcPts val="2897"/>
              </a:lnSpc>
            </a:pPr>
            <a:endParaRPr lang="en-US" sz="1650">
              <a:solidFill>
                <a:srgbClr val="FFFFFF"/>
              </a:solidFill>
              <a:latin typeface="Roboto"/>
            </a:endParaRPr>
          </a:p>
          <a:p>
            <a:pPr algn="l">
              <a:lnSpc>
                <a:spcPts val="2483"/>
              </a:lnSpc>
            </a:pPr>
            <a:r>
              <a:rPr lang="en-US" sz="1800">
                <a:solidFill>
                  <a:srgbClr val="FFFFFF"/>
                </a:solidFill>
                <a:latin typeface="Roboto"/>
                <a:ea typeface="Roboto"/>
              </a:rPr>
              <a:t> ● </a:t>
            </a:r>
            <a:r>
              <a:rPr lang="en-US" sz="1800">
                <a:solidFill>
                  <a:srgbClr val="FFFFFF"/>
                </a:solidFill>
                <a:latin typeface="Roboto Bold"/>
              </a:rPr>
              <a:t>Community Building: </a:t>
            </a:r>
            <a:r>
              <a:rPr lang="en-US" sz="1800">
                <a:solidFill>
                  <a:srgbClr val="FFFFFF"/>
                </a:solidFill>
                <a:latin typeface="Roboto"/>
              </a:rPr>
              <a:t>Users can inspire each other with creative stories, fostering a sense of community within the app.</a:t>
            </a:r>
          </a:p>
        </p:txBody>
      </p:sp>
      <p:sp>
        <p:nvSpPr>
          <p:cNvPr id="33" name="TextBox 33"/>
          <p:cNvSpPr txBox="1"/>
          <p:nvPr/>
        </p:nvSpPr>
        <p:spPr>
          <a:xfrm>
            <a:off x="5697700" y="2100930"/>
            <a:ext cx="3003325" cy="733425"/>
          </a:xfrm>
          <a:prstGeom prst="rect">
            <a:avLst/>
          </a:prstGeom>
        </p:spPr>
        <p:txBody>
          <a:bodyPr lIns="0" tIns="0" rIns="0" bIns="0" rtlCol="0" anchor="t">
            <a:spAutoFit/>
          </a:bodyPr>
          <a:lstStyle/>
          <a:p>
            <a:pPr algn="l">
              <a:lnSpc>
                <a:spcPts val="2879"/>
              </a:lnSpc>
            </a:pPr>
            <a:r>
              <a:rPr lang="en-US" sz="2400">
                <a:solidFill>
                  <a:srgbClr val="771E86"/>
                </a:solidFill>
                <a:latin typeface="Roboto"/>
              </a:rPr>
              <a:t>Enhanced Shopping Experience:</a:t>
            </a:r>
          </a:p>
        </p:txBody>
      </p:sp>
      <p:sp>
        <p:nvSpPr>
          <p:cNvPr id="34" name="TextBox 34"/>
          <p:cNvSpPr txBox="1"/>
          <p:nvPr/>
        </p:nvSpPr>
        <p:spPr>
          <a:xfrm>
            <a:off x="5605149" y="3326949"/>
            <a:ext cx="3388686" cy="5001006"/>
          </a:xfrm>
          <a:prstGeom prst="rect">
            <a:avLst/>
          </a:prstGeom>
        </p:spPr>
        <p:txBody>
          <a:bodyPr lIns="0" tIns="0" rIns="0" bIns="0" rtlCol="0" anchor="t">
            <a:spAutoFit/>
          </a:bodyPr>
          <a:lstStyle/>
          <a:p>
            <a:pPr algn="l">
              <a:lnSpc>
                <a:spcPts val="2277"/>
              </a:lnSpc>
            </a:pPr>
            <a:r>
              <a:rPr lang="en-US" sz="1650">
                <a:solidFill>
                  <a:srgbClr val="FFFFFF"/>
                </a:solidFill>
                <a:ea typeface="Roboto"/>
              </a:rPr>
              <a:t>● </a:t>
            </a:r>
            <a:r>
              <a:rPr lang="en-US" sz="1650">
                <a:solidFill>
                  <a:srgbClr val="FFFFFF"/>
                </a:solidFill>
                <a:latin typeface="Roboto Bold"/>
              </a:rPr>
              <a:t>Improved Product Discovery:</a:t>
            </a:r>
            <a:r>
              <a:rPr lang="en-US" sz="1650">
                <a:solidFill>
                  <a:srgbClr val="FFFFFF"/>
                </a:solidFill>
                <a:latin typeface="Roboto"/>
              </a:rPr>
              <a:t> Tagging clothing items in stories allows viewers to seamlessly access product pages with a single tap, streamlining the shopping journey. </a:t>
            </a:r>
          </a:p>
          <a:p>
            <a:pPr algn="l">
              <a:lnSpc>
                <a:spcPts val="2897"/>
              </a:lnSpc>
            </a:pPr>
            <a:endParaRPr lang="en-US" sz="1650">
              <a:solidFill>
                <a:srgbClr val="FFFFFF"/>
              </a:solidFill>
              <a:latin typeface="Roboto"/>
            </a:endParaRPr>
          </a:p>
          <a:p>
            <a:pPr algn="l">
              <a:lnSpc>
                <a:spcPts val="2277"/>
              </a:lnSpc>
            </a:pPr>
            <a:r>
              <a:rPr lang="en-US" sz="1650">
                <a:solidFill>
                  <a:srgbClr val="FFFFFF"/>
                </a:solidFill>
                <a:ea typeface="Roboto"/>
              </a:rPr>
              <a:t>● </a:t>
            </a:r>
            <a:r>
              <a:rPr lang="en-US" sz="1650">
                <a:solidFill>
                  <a:srgbClr val="FFFFFF"/>
                </a:solidFill>
                <a:latin typeface="Roboto Bold"/>
              </a:rPr>
              <a:t>Social Proof &amp; Trust:</a:t>
            </a:r>
            <a:r>
              <a:rPr lang="en-US" sz="1650">
                <a:solidFill>
                  <a:srgbClr val="FFFFFF"/>
                </a:solidFill>
                <a:latin typeface="Roboto"/>
              </a:rPr>
              <a:t> Seeing other users virtually try on clothes can build trust and encourage purchases.</a:t>
            </a:r>
          </a:p>
          <a:p>
            <a:pPr algn="l">
              <a:lnSpc>
                <a:spcPts val="2897"/>
              </a:lnSpc>
            </a:pPr>
            <a:endParaRPr lang="en-US" sz="1650">
              <a:solidFill>
                <a:srgbClr val="FFFFFF"/>
              </a:solidFill>
              <a:latin typeface="Roboto"/>
            </a:endParaRPr>
          </a:p>
          <a:p>
            <a:pPr algn="l">
              <a:lnSpc>
                <a:spcPts val="2277"/>
              </a:lnSpc>
            </a:pPr>
            <a:r>
              <a:rPr lang="en-US" sz="1650">
                <a:solidFill>
                  <a:srgbClr val="FFFFFF"/>
                </a:solidFill>
                <a:ea typeface="Roboto"/>
              </a:rPr>
              <a:t>● </a:t>
            </a:r>
            <a:r>
              <a:rPr lang="en-US" sz="1650">
                <a:solidFill>
                  <a:srgbClr val="FFFFFF"/>
                </a:solidFill>
                <a:latin typeface="Roboto Bold"/>
              </a:rPr>
              <a:t>Increased Sales:</a:t>
            </a:r>
            <a:r>
              <a:rPr lang="en-US" sz="1650">
                <a:solidFill>
                  <a:srgbClr val="FFFFFF"/>
                </a:solidFill>
                <a:latin typeface="Roboto"/>
              </a:rPr>
              <a:t> By driving traffic to product pages and showcasing outfits in a social context, Myntra Story can lead to more purchases.</a:t>
            </a:r>
          </a:p>
        </p:txBody>
      </p:sp>
      <p:sp>
        <p:nvSpPr>
          <p:cNvPr id="35" name="TextBox 35"/>
          <p:cNvSpPr txBox="1"/>
          <p:nvPr/>
        </p:nvSpPr>
        <p:spPr>
          <a:xfrm>
            <a:off x="9507714" y="2199425"/>
            <a:ext cx="3003326" cy="371475"/>
          </a:xfrm>
          <a:prstGeom prst="rect">
            <a:avLst/>
          </a:prstGeom>
        </p:spPr>
        <p:txBody>
          <a:bodyPr lIns="0" tIns="0" rIns="0" bIns="0" rtlCol="0" anchor="t">
            <a:spAutoFit/>
          </a:bodyPr>
          <a:lstStyle/>
          <a:p>
            <a:pPr algn="l">
              <a:lnSpc>
                <a:spcPts val="2879"/>
              </a:lnSpc>
            </a:pPr>
            <a:r>
              <a:rPr lang="en-US" sz="2400">
                <a:solidFill>
                  <a:srgbClr val="771E86"/>
                </a:solidFill>
                <a:latin typeface="Roboto"/>
              </a:rPr>
              <a:t>Brand Benefits</a:t>
            </a:r>
          </a:p>
        </p:txBody>
      </p:sp>
      <p:sp>
        <p:nvSpPr>
          <p:cNvPr id="36" name="TextBox 36"/>
          <p:cNvSpPr txBox="1"/>
          <p:nvPr/>
        </p:nvSpPr>
        <p:spPr>
          <a:xfrm>
            <a:off x="9469069" y="3277597"/>
            <a:ext cx="3388687" cy="4715256"/>
          </a:xfrm>
          <a:prstGeom prst="rect">
            <a:avLst/>
          </a:prstGeom>
        </p:spPr>
        <p:txBody>
          <a:bodyPr lIns="0" tIns="0" rIns="0" bIns="0" rtlCol="0" anchor="t">
            <a:spAutoFit/>
          </a:bodyPr>
          <a:lstStyle/>
          <a:p>
            <a:pPr algn="l">
              <a:lnSpc>
                <a:spcPts val="2277"/>
              </a:lnSpc>
            </a:pPr>
            <a:r>
              <a:rPr lang="en-US" sz="1650" dirty="0">
                <a:solidFill>
                  <a:srgbClr val="FFFFFF"/>
                </a:solidFill>
                <a:ea typeface="Roboto"/>
              </a:rPr>
              <a:t>● </a:t>
            </a:r>
            <a:r>
              <a:rPr lang="en-US" sz="1650" dirty="0">
                <a:solidFill>
                  <a:srgbClr val="FFFFFF"/>
                </a:solidFill>
                <a:latin typeface="Roboto Bold"/>
              </a:rPr>
              <a:t>Boosted Brand Awareness: </a:t>
            </a:r>
            <a:r>
              <a:rPr lang="en-US" sz="1650" dirty="0">
                <a:solidFill>
                  <a:srgbClr val="FFFFFF"/>
                </a:solidFill>
                <a:latin typeface="Roboto"/>
              </a:rPr>
              <a:t>User-generated content featuring virtual try-on experiences increases brand visibility and reach. </a:t>
            </a:r>
          </a:p>
          <a:p>
            <a:pPr algn="l">
              <a:lnSpc>
                <a:spcPts val="2897"/>
              </a:lnSpc>
            </a:pPr>
            <a:endParaRPr lang="en-US" sz="1650" dirty="0">
              <a:solidFill>
                <a:srgbClr val="FFFFFF"/>
              </a:solidFill>
              <a:latin typeface="Roboto"/>
            </a:endParaRPr>
          </a:p>
          <a:p>
            <a:pPr algn="l">
              <a:lnSpc>
                <a:spcPts val="2277"/>
              </a:lnSpc>
            </a:pPr>
            <a:r>
              <a:rPr lang="en-US" sz="1650" dirty="0">
                <a:solidFill>
                  <a:srgbClr val="FFFFFF"/>
                </a:solidFill>
                <a:ea typeface="Roboto"/>
              </a:rPr>
              <a:t>● </a:t>
            </a:r>
            <a:r>
              <a:rPr lang="en-US" sz="1650" dirty="0">
                <a:solidFill>
                  <a:srgbClr val="FFFFFF"/>
                </a:solidFill>
                <a:latin typeface="Roboto Bold"/>
              </a:rPr>
              <a:t>Valuable User Insights: </a:t>
            </a:r>
            <a:r>
              <a:rPr lang="en-US" sz="1650" dirty="0">
                <a:solidFill>
                  <a:srgbClr val="FFFFFF"/>
                </a:solidFill>
                <a:latin typeface="Roboto"/>
              </a:rPr>
              <a:t>User engagement with stories and challenges provides valuable data on user preferences and buying habits. </a:t>
            </a:r>
          </a:p>
          <a:p>
            <a:pPr algn="l">
              <a:lnSpc>
                <a:spcPts val="2897"/>
              </a:lnSpc>
            </a:pPr>
            <a:endParaRPr lang="en-US" sz="1650" dirty="0">
              <a:solidFill>
                <a:srgbClr val="FFFFFF"/>
              </a:solidFill>
              <a:latin typeface="Roboto"/>
            </a:endParaRPr>
          </a:p>
          <a:p>
            <a:pPr algn="l">
              <a:lnSpc>
                <a:spcPts val="2277"/>
              </a:lnSpc>
            </a:pPr>
            <a:r>
              <a:rPr lang="en-US" sz="1650" dirty="0">
                <a:solidFill>
                  <a:srgbClr val="FFFFFF"/>
                </a:solidFill>
                <a:ea typeface="Roboto"/>
              </a:rPr>
              <a:t>● </a:t>
            </a:r>
            <a:r>
              <a:rPr lang="en-US" sz="1650" dirty="0">
                <a:solidFill>
                  <a:srgbClr val="FFFFFF"/>
                </a:solidFill>
                <a:latin typeface="Roboto Bold"/>
              </a:rPr>
              <a:t>Stronger Customer Loyalty:</a:t>
            </a:r>
            <a:r>
              <a:rPr lang="en-US" sz="1650" dirty="0">
                <a:solidFill>
                  <a:srgbClr val="FFFFFF"/>
                </a:solidFill>
                <a:latin typeface="Roboto"/>
              </a:rPr>
              <a:t> The gamified rewards system and engaging features can lead to higher customer satisfaction and loyalty.</a:t>
            </a:r>
          </a:p>
        </p:txBody>
      </p:sp>
      <p:sp>
        <p:nvSpPr>
          <p:cNvPr id="37" name="TextBox 37"/>
          <p:cNvSpPr txBox="1"/>
          <p:nvPr/>
        </p:nvSpPr>
        <p:spPr>
          <a:xfrm>
            <a:off x="13432038" y="1758025"/>
            <a:ext cx="2199327" cy="1095375"/>
          </a:xfrm>
          <a:prstGeom prst="rect">
            <a:avLst/>
          </a:prstGeom>
        </p:spPr>
        <p:txBody>
          <a:bodyPr lIns="0" tIns="0" rIns="0" bIns="0" rtlCol="0" anchor="t">
            <a:spAutoFit/>
          </a:bodyPr>
          <a:lstStyle/>
          <a:p>
            <a:pPr algn="l">
              <a:lnSpc>
                <a:spcPts val="2879"/>
              </a:lnSpc>
            </a:pPr>
            <a:r>
              <a:rPr lang="en-US" sz="2400">
                <a:solidFill>
                  <a:srgbClr val="771E86"/>
                </a:solidFill>
                <a:latin typeface="Roboto"/>
              </a:rPr>
              <a:t>Maintaining a Positive User Experience:</a:t>
            </a:r>
          </a:p>
        </p:txBody>
      </p:sp>
      <p:sp>
        <p:nvSpPr>
          <p:cNvPr id="38" name="TextBox 38"/>
          <p:cNvSpPr txBox="1"/>
          <p:nvPr/>
        </p:nvSpPr>
        <p:spPr>
          <a:xfrm>
            <a:off x="13317729" y="4371496"/>
            <a:ext cx="3003326" cy="1295716"/>
          </a:xfrm>
          <a:prstGeom prst="rect">
            <a:avLst/>
          </a:prstGeom>
        </p:spPr>
        <p:txBody>
          <a:bodyPr lIns="0" tIns="0" rIns="0" bIns="0" rtlCol="0" anchor="t">
            <a:spAutoFit/>
          </a:bodyPr>
          <a:lstStyle/>
          <a:p>
            <a:pPr algn="l">
              <a:lnSpc>
                <a:spcPts val="2277"/>
              </a:lnSpc>
            </a:pPr>
            <a:r>
              <a:rPr lang="en-US" sz="1650">
                <a:solidFill>
                  <a:srgbClr val="771E86"/>
                </a:solidFill>
                <a:latin typeface="Roboto"/>
              </a:rPr>
              <a:t>Lorem ipsum dolor sit amet adipiscing. Donec risus dolor, porta venenatis neque pharetra luctus felis vel tellus nec felis.</a:t>
            </a:r>
          </a:p>
        </p:txBody>
      </p:sp>
      <p:sp>
        <p:nvSpPr>
          <p:cNvPr id="39" name="TextBox 39"/>
          <p:cNvSpPr txBox="1"/>
          <p:nvPr/>
        </p:nvSpPr>
        <p:spPr>
          <a:xfrm>
            <a:off x="13110850" y="3207911"/>
            <a:ext cx="3388687" cy="4143756"/>
          </a:xfrm>
          <a:prstGeom prst="rect">
            <a:avLst/>
          </a:prstGeom>
        </p:spPr>
        <p:txBody>
          <a:bodyPr lIns="0" tIns="0" rIns="0" bIns="0" rtlCol="0" anchor="t">
            <a:spAutoFit/>
          </a:bodyPr>
          <a:lstStyle/>
          <a:p>
            <a:pPr algn="l">
              <a:lnSpc>
                <a:spcPts val="2277"/>
              </a:lnSpc>
            </a:pPr>
            <a:r>
              <a:rPr lang="en-US" sz="1650">
                <a:solidFill>
                  <a:srgbClr val="FFFFFF"/>
                </a:solidFill>
                <a:ea typeface="Roboto"/>
              </a:rPr>
              <a:t>●</a:t>
            </a:r>
            <a:r>
              <a:rPr lang="en-US" sz="1650">
                <a:solidFill>
                  <a:srgbClr val="FFFFFF"/>
                </a:solidFill>
                <a:latin typeface="Roboto Bold"/>
              </a:rPr>
              <a:t> Content Quality Control: </a:t>
            </a:r>
            <a:r>
              <a:rPr lang="en-US" sz="1650">
                <a:solidFill>
                  <a:srgbClr val="FFFFFF"/>
                </a:solidFill>
                <a:latin typeface="Roboto"/>
              </a:rPr>
              <a:t>Implement measures to encourage high-quality content creation, avoiding spam or irrelevant stories.</a:t>
            </a:r>
          </a:p>
          <a:p>
            <a:pPr algn="l">
              <a:lnSpc>
                <a:spcPts val="2897"/>
              </a:lnSpc>
            </a:pPr>
            <a:endParaRPr lang="en-US" sz="1650">
              <a:solidFill>
                <a:srgbClr val="FFFFFF"/>
              </a:solidFill>
              <a:latin typeface="Roboto"/>
            </a:endParaRPr>
          </a:p>
          <a:p>
            <a:pPr algn="l">
              <a:lnSpc>
                <a:spcPts val="2277"/>
              </a:lnSpc>
            </a:pPr>
            <a:r>
              <a:rPr lang="en-US" sz="1650">
                <a:solidFill>
                  <a:srgbClr val="FFFFFF"/>
                </a:solidFill>
                <a:ea typeface="Roboto"/>
              </a:rPr>
              <a:t>● </a:t>
            </a:r>
            <a:r>
              <a:rPr lang="en-US" sz="1650">
                <a:solidFill>
                  <a:srgbClr val="FFFFFF"/>
                </a:solidFill>
                <a:latin typeface="Roboto Bold"/>
              </a:rPr>
              <a:t>Privacy Options: </a:t>
            </a:r>
            <a:r>
              <a:rPr lang="en-US" sz="1650">
                <a:solidFill>
                  <a:srgbClr val="FFFFFF"/>
                </a:solidFill>
                <a:latin typeface="Roboto"/>
              </a:rPr>
              <a:t>Allow users to control who sees their stories, ensuring a comfortable experience for all. </a:t>
            </a:r>
          </a:p>
          <a:p>
            <a:pPr algn="l">
              <a:lnSpc>
                <a:spcPts val="2897"/>
              </a:lnSpc>
            </a:pPr>
            <a:endParaRPr lang="en-US" sz="1650">
              <a:solidFill>
                <a:srgbClr val="FFFFFF"/>
              </a:solidFill>
              <a:latin typeface="Roboto"/>
            </a:endParaRPr>
          </a:p>
          <a:p>
            <a:pPr algn="l">
              <a:lnSpc>
                <a:spcPts val="2277"/>
              </a:lnSpc>
            </a:pPr>
            <a:r>
              <a:rPr lang="en-US" sz="1650">
                <a:solidFill>
                  <a:srgbClr val="FFFFFF"/>
                </a:solidFill>
                <a:ea typeface="Roboto"/>
              </a:rPr>
              <a:t>●</a:t>
            </a:r>
            <a:r>
              <a:rPr lang="en-US" sz="1650">
                <a:solidFill>
                  <a:srgbClr val="FFFFFF"/>
                </a:solidFill>
                <a:latin typeface="Roboto Bold"/>
              </a:rPr>
              <a:t> Balanced Reward System:</a:t>
            </a:r>
            <a:r>
              <a:rPr lang="en-US" sz="1650">
                <a:solidFill>
                  <a:srgbClr val="FFFFFF"/>
                </a:solidFill>
                <a:latin typeface="Roboto"/>
              </a:rPr>
              <a:t> Ensure rewards incentivize engagement without compromising content quality.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2" name="Freeform 2"/>
          <p:cNvSpPr/>
          <p:nvPr/>
        </p:nvSpPr>
        <p:spPr>
          <a:xfrm>
            <a:off x="16944826" y="9585024"/>
            <a:ext cx="1205361" cy="446699"/>
          </a:xfrm>
          <a:custGeom>
            <a:avLst/>
            <a:gdLst/>
            <a:ahLst/>
            <a:cxnLst/>
            <a:rect l="l" t="t" r="r" b="b"/>
            <a:pathLst>
              <a:path w="1205361" h="446699">
                <a:moveTo>
                  <a:pt x="0" y="0"/>
                </a:moveTo>
                <a:lnTo>
                  <a:pt x="1205362" y="0"/>
                </a:lnTo>
                <a:lnTo>
                  <a:pt x="1205362" y="446698"/>
                </a:lnTo>
                <a:lnTo>
                  <a:pt x="0" y="446698"/>
                </a:lnTo>
                <a:lnTo>
                  <a:pt x="0" y="0"/>
                </a:lnTo>
                <a:close/>
              </a:path>
            </a:pathLst>
          </a:custGeom>
          <a:blipFill>
            <a:blip r:embed="rId3"/>
            <a:stretch>
              <a:fillRect b="-3"/>
            </a:stretch>
          </a:blipFill>
        </p:spPr>
      </p:sp>
      <p:grpSp>
        <p:nvGrpSpPr>
          <p:cNvPr id="3" name="Group 3"/>
          <p:cNvGrpSpPr/>
          <p:nvPr/>
        </p:nvGrpSpPr>
        <p:grpSpPr>
          <a:xfrm>
            <a:off x="7610194" y="165094"/>
            <a:ext cx="10113188" cy="2388488"/>
            <a:chOff x="0" y="0"/>
            <a:chExt cx="13484250" cy="3184650"/>
          </a:xfrm>
          <a:scene3d>
            <a:camera prst="orthographicFront">
              <a:rot lat="0" lon="0" rev="0"/>
            </a:camera>
            <a:lightRig rig="balanced" dir="t">
              <a:rot lat="0" lon="0" rev="8700000"/>
            </a:lightRig>
          </a:scene3d>
        </p:grpSpPr>
        <p:sp>
          <p:nvSpPr>
            <p:cNvPr id="4" name="Freeform 4"/>
            <p:cNvSpPr/>
            <p:nvPr/>
          </p:nvSpPr>
          <p:spPr>
            <a:xfrm>
              <a:off x="9525" y="9525"/>
              <a:ext cx="13465302" cy="3165602"/>
            </a:xfrm>
            <a:custGeom>
              <a:avLst/>
              <a:gdLst/>
              <a:ahLst/>
              <a:cxnLst/>
              <a:rect l="l" t="t" r="r" b="b"/>
              <a:pathLst>
                <a:path w="13465302" h="3165602">
                  <a:moveTo>
                    <a:pt x="0" y="527558"/>
                  </a:moveTo>
                  <a:cubicBezTo>
                    <a:pt x="0" y="236220"/>
                    <a:pt x="237363" y="0"/>
                    <a:pt x="530098" y="0"/>
                  </a:cubicBezTo>
                  <a:lnTo>
                    <a:pt x="12935204" y="0"/>
                  </a:lnTo>
                  <a:cubicBezTo>
                    <a:pt x="13227940" y="0"/>
                    <a:pt x="13465302" y="236220"/>
                    <a:pt x="13465302" y="527558"/>
                  </a:cubicBezTo>
                  <a:lnTo>
                    <a:pt x="13465302" y="2638044"/>
                  </a:lnTo>
                  <a:cubicBezTo>
                    <a:pt x="13465302" y="2929382"/>
                    <a:pt x="13227940" y="3165602"/>
                    <a:pt x="12935204" y="3165602"/>
                  </a:cubicBezTo>
                  <a:lnTo>
                    <a:pt x="530098" y="3165602"/>
                  </a:lnTo>
                  <a:cubicBezTo>
                    <a:pt x="237363" y="3165602"/>
                    <a:pt x="0" y="2929382"/>
                    <a:pt x="0" y="2638044"/>
                  </a:cubicBezTo>
                  <a:close/>
                </a:path>
              </a:pathLst>
            </a:custGeom>
            <a:solidFill>
              <a:srgbClr val="FFCCFF"/>
            </a:solidFill>
            <a:ln>
              <a:noFill/>
            </a:ln>
            <a:effectLst>
              <a:outerShdw blurRad="44450" dist="27940" dir="5400000" algn="ctr">
                <a:srgbClr val="000000">
                  <a:alpha val="32000"/>
                </a:srgbClr>
              </a:outerShdw>
            </a:effectLst>
            <a:sp3d>
              <a:bevelT w="190500" h="38100"/>
            </a:sp3d>
          </p:spPr>
        </p:sp>
        <p:sp>
          <p:nvSpPr>
            <p:cNvPr id="5" name="Freeform 5"/>
            <p:cNvSpPr/>
            <p:nvPr/>
          </p:nvSpPr>
          <p:spPr>
            <a:xfrm>
              <a:off x="0" y="0"/>
              <a:ext cx="13484352" cy="3184652"/>
            </a:xfrm>
            <a:custGeom>
              <a:avLst/>
              <a:gdLst/>
              <a:ahLst/>
              <a:cxnLst/>
              <a:rect l="l" t="t" r="r" b="b"/>
              <a:pathLst>
                <a:path w="13484352" h="3184652">
                  <a:moveTo>
                    <a:pt x="0" y="537083"/>
                  </a:moveTo>
                  <a:cubicBezTo>
                    <a:pt x="0" y="240411"/>
                    <a:pt x="241554" y="0"/>
                    <a:pt x="539623" y="0"/>
                  </a:cubicBezTo>
                  <a:lnTo>
                    <a:pt x="12944729" y="0"/>
                  </a:lnTo>
                  <a:lnTo>
                    <a:pt x="12944729" y="9525"/>
                  </a:lnTo>
                  <a:lnTo>
                    <a:pt x="12944729" y="0"/>
                  </a:lnTo>
                  <a:cubicBezTo>
                    <a:pt x="13242671" y="0"/>
                    <a:pt x="13484352" y="240411"/>
                    <a:pt x="13484352" y="537083"/>
                  </a:cubicBezTo>
                  <a:lnTo>
                    <a:pt x="13474700" y="537083"/>
                  </a:lnTo>
                  <a:lnTo>
                    <a:pt x="13484225" y="537083"/>
                  </a:lnTo>
                  <a:lnTo>
                    <a:pt x="13484225" y="2647569"/>
                  </a:lnTo>
                  <a:lnTo>
                    <a:pt x="13474700" y="2647569"/>
                  </a:lnTo>
                  <a:lnTo>
                    <a:pt x="13484225" y="2647569"/>
                  </a:lnTo>
                  <a:cubicBezTo>
                    <a:pt x="13484225" y="2944241"/>
                    <a:pt x="13242671" y="3184652"/>
                    <a:pt x="12944602" y="3184652"/>
                  </a:cubicBezTo>
                  <a:lnTo>
                    <a:pt x="12944602" y="3175127"/>
                  </a:lnTo>
                  <a:lnTo>
                    <a:pt x="12944602" y="3184652"/>
                  </a:lnTo>
                  <a:lnTo>
                    <a:pt x="539623" y="3184652"/>
                  </a:lnTo>
                  <a:lnTo>
                    <a:pt x="539623" y="3175127"/>
                  </a:lnTo>
                  <a:lnTo>
                    <a:pt x="539623" y="3184652"/>
                  </a:lnTo>
                  <a:cubicBezTo>
                    <a:pt x="241554" y="3184652"/>
                    <a:pt x="0" y="2944241"/>
                    <a:pt x="0" y="2647569"/>
                  </a:cubicBezTo>
                  <a:lnTo>
                    <a:pt x="0" y="537083"/>
                  </a:lnTo>
                  <a:lnTo>
                    <a:pt x="9525" y="537083"/>
                  </a:lnTo>
                  <a:lnTo>
                    <a:pt x="0" y="537083"/>
                  </a:lnTo>
                  <a:moveTo>
                    <a:pt x="19050" y="537083"/>
                  </a:moveTo>
                  <a:lnTo>
                    <a:pt x="19050" y="2647569"/>
                  </a:lnTo>
                  <a:lnTo>
                    <a:pt x="9525" y="2647569"/>
                  </a:lnTo>
                  <a:lnTo>
                    <a:pt x="19050" y="2647569"/>
                  </a:lnTo>
                  <a:cubicBezTo>
                    <a:pt x="19050" y="2933700"/>
                    <a:pt x="252095" y="3165602"/>
                    <a:pt x="539623" y="3165602"/>
                  </a:cubicBezTo>
                  <a:lnTo>
                    <a:pt x="12944729" y="3165602"/>
                  </a:lnTo>
                  <a:cubicBezTo>
                    <a:pt x="13232257" y="3165602"/>
                    <a:pt x="13465302" y="2933573"/>
                    <a:pt x="13465302" y="2647569"/>
                  </a:cubicBezTo>
                  <a:lnTo>
                    <a:pt x="13465302" y="537083"/>
                  </a:lnTo>
                  <a:cubicBezTo>
                    <a:pt x="13465302" y="250952"/>
                    <a:pt x="13232257" y="19050"/>
                    <a:pt x="12944729" y="19050"/>
                  </a:cubicBezTo>
                  <a:lnTo>
                    <a:pt x="539623" y="19050"/>
                  </a:lnTo>
                  <a:lnTo>
                    <a:pt x="539623" y="9525"/>
                  </a:lnTo>
                  <a:lnTo>
                    <a:pt x="539623" y="19050"/>
                  </a:lnTo>
                  <a:cubicBezTo>
                    <a:pt x="252095" y="19050"/>
                    <a:pt x="19050" y="251079"/>
                    <a:pt x="19050" y="537083"/>
                  </a:cubicBezTo>
                  <a:close/>
                </a:path>
              </a:pathLst>
            </a:custGeom>
            <a:solidFill>
              <a:srgbClr val="44546A"/>
            </a:solidFill>
            <a:ln>
              <a:noFill/>
            </a:ln>
            <a:effectLst>
              <a:outerShdw blurRad="44450" dist="27940" dir="5400000" algn="ctr">
                <a:srgbClr val="000000">
                  <a:alpha val="32000"/>
                </a:srgbClr>
              </a:outerShdw>
            </a:effectLst>
            <a:sp3d>
              <a:bevelT w="190500" h="38100"/>
            </a:sp3d>
          </p:spPr>
        </p:sp>
        <p:sp>
          <p:nvSpPr>
            <p:cNvPr id="6" name="TextBox 6"/>
            <p:cNvSpPr txBox="1"/>
            <p:nvPr/>
          </p:nvSpPr>
          <p:spPr>
            <a:xfrm>
              <a:off x="0" y="-38100"/>
              <a:ext cx="13484250" cy="3222750"/>
            </a:xfrm>
            <a:prstGeom prst="rect">
              <a:avLst/>
            </a:prstGeom>
            <a:ln>
              <a:noFill/>
            </a:ln>
            <a:effectLst>
              <a:outerShdw blurRad="44450" dist="27940" dir="5400000" algn="ctr">
                <a:srgbClr val="000000">
                  <a:alpha val="32000"/>
                </a:srgbClr>
              </a:outerShdw>
            </a:effectLst>
            <a:sp3d>
              <a:bevelT w="190500" h="38100"/>
            </a:sp3d>
          </p:spPr>
          <p:txBody>
            <a:bodyPr lIns="50800" tIns="50800" rIns="50800" bIns="50800" rtlCol="0" anchor="ctr"/>
            <a:lstStyle/>
            <a:p>
              <a:pPr marL="388620" lvl="1" indent="-194310" algn="l">
                <a:lnSpc>
                  <a:spcPts val="2483"/>
                </a:lnSpc>
                <a:buFont typeface="Arial"/>
                <a:buChar char="•"/>
              </a:pPr>
              <a:r>
                <a:rPr lang="en-US" sz="1800">
                  <a:solidFill>
                    <a:srgbClr val="000000"/>
                  </a:solidFill>
                  <a:latin typeface="Roboto Bold"/>
                </a:rPr>
                <a:t>Mobile Development:</a:t>
              </a:r>
              <a:r>
                <a:rPr lang="en-US" sz="1800">
                  <a:solidFill>
                    <a:srgbClr val="000000"/>
                  </a:solidFill>
                  <a:latin typeface="Roboto"/>
                </a:rPr>
                <a:t> React Native or Flutter for cross-platform development (iOS and Android). </a:t>
              </a:r>
            </a:p>
            <a:p>
              <a:pPr marL="388620" lvl="1" indent="-194310" algn="l">
                <a:lnSpc>
                  <a:spcPts val="2483"/>
                </a:lnSpc>
                <a:buFont typeface="Arial"/>
                <a:buChar char="•"/>
              </a:pPr>
              <a:r>
                <a:rPr lang="en-US" sz="1800">
                  <a:solidFill>
                    <a:srgbClr val="000000"/>
                  </a:solidFill>
                  <a:latin typeface="Roboto Bold"/>
                </a:rPr>
                <a:t> UI Frameworks:</a:t>
              </a:r>
              <a:r>
                <a:rPr lang="en-US" sz="1800">
                  <a:solidFill>
                    <a:srgbClr val="000000"/>
                  </a:solidFill>
                  <a:latin typeface="Roboto"/>
                </a:rPr>
                <a:t> Material-UI for React Native or Cupertino for Flutter for consistent and </a:t>
              </a:r>
            </a:p>
            <a:p>
              <a:pPr algn="l">
                <a:lnSpc>
                  <a:spcPts val="2483"/>
                </a:lnSpc>
              </a:pPr>
              <a:r>
                <a:rPr lang="en-US" sz="1800">
                  <a:solidFill>
                    <a:srgbClr val="000000"/>
                  </a:solidFill>
                  <a:latin typeface="Roboto"/>
                </a:rPr>
                <a:t>       modern UI components. </a:t>
              </a:r>
            </a:p>
            <a:p>
              <a:pPr marL="388620" lvl="1" indent="-194310" algn="l">
                <a:lnSpc>
                  <a:spcPts val="2483"/>
                </a:lnSpc>
                <a:buFont typeface="Arial"/>
                <a:buChar char="•"/>
              </a:pPr>
              <a:r>
                <a:rPr lang="en-US" sz="1800">
                  <a:solidFill>
                    <a:srgbClr val="000000"/>
                  </a:solidFill>
                  <a:latin typeface="Roboto Bold"/>
                </a:rPr>
                <a:t> Camera and AR:</a:t>
              </a:r>
              <a:r>
                <a:rPr lang="en-US" sz="1800">
                  <a:solidFill>
                    <a:srgbClr val="000000"/>
                  </a:solidFill>
                  <a:latin typeface="Roboto"/>
                </a:rPr>
                <a:t> ARKit (iOS) and ARCore (Android) for augmented reality capabilities. </a:t>
              </a:r>
            </a:p>
            <a:p>
              <a:pPr marL="388620" lvl="1" indent="-194310" algn="l">
                <a:lnSpc>
                  <a:spcPts val="2483"/>
                </a:lnSpc>
                <a:buFont typeface="Arial"/>
                <a:buChar char="•"/>
              </a:pPr>
              <a:r>
                <a:rPr lang="en-US" sz="1800">
                  <a:solidFill>
                    <a:srgbClr val="000000"/>
                  </a:solidFill>
                  <a:latin typeface="Roboto Bold"/>
                </a:rPr>
                <a:t> State Management:</a:t>
              </a:r>
              <a:r>
                <a:rPr lang="en-US" sz="1800">
                  <a:solidFill>
                    <a:srgbClr val="000000"/>
                  </a:solidFill>
                  <a:latin typeface="Roboto"/>
                </a:rPr>
                <a:t> Redux (React Native) or Provider/Bloc (Flutter).</a:t>
              </a:r>
            </a:p>
          </p:txBody>
        </p:sp>
      </p:grpSp>
      <p:grpSp>
        <p:nvGrpSpPr>
          <p:cNvPr id="7" name="Group 7"/>
          <p:cNvGrpSpPr/>
          <p:nvPr/>
        </p:nvGrpSpPr>
        <p:grpSpPr>
          <a:xfrm>
            <a:off x="7610194" y="2753606"/>
            <a:ext cx="10113188" cy="2191388"/>
            <a:chOff x="0" y="0"/>
            <a:chExt cx="13484250" cy="2921850"/>
          </a:xfrm>
          <a:scene3d>
            <a:camera prst="orthographicFront">
              <a:rot lat="0" lon="0" rev="0"/>
            </a:camera>
            <a:lightRig rig="balanced" dir="t">
              <a:rot lat="0" lon="0" rev="8700000"/>
            </a:lightRig>
          </a:scene3d>
        </p:grpSpPr>
        <p:sp>
          <p:nvSpPr>
            <p:cNvPr id="8" name="Freeform 8"/>
            <p:cNvSpPr/>
            <p:nvPr/>
          </p:nvSpPr>
          <p:spPr>
            <a:xfrm>
              <a:off x="9525" y="9525"/>
              <a:ext cx="13465175" cy="2902839"/>
            </a:xfrm>
            <a:custGeom>
              <a:avLst/>
              <a:gdLst/>
              <a:ahLst/>
              <a:cxnLst/>
              <a:rect l="l" t="t" r="r" b="b"/>
              <a:pathLst>
                <a:path w="13465175" h="2902839">
                  <a:moveTo>
                    <a:pt x="0" y="483870"/>
                  </a:moveTo>
                  <a:cubicBezTo>
                    <a:pt x="0" y="216662"/>
                    <a:pt x="217678" y="0"/>
                    <a:pt x="486283" y="0"/>
                  </a:cubicBezTo>
                  <a:lnTo>
                    <a:pt x="12978892" y="0"/>
                  </a:lnTo>
                  <a:cubicBezTo>
                    <a:pt x="13247497" y="0"/>
                    <a:pt x="13465175" y="216662"/>
                    <a:pt x="13465175" y="483870"/>
                  </a:cubicBezTo>
                  <a:lnTo>
                    <a:pt x="13465175" y="2418969"/>
                  </a:lnTo>
                  <a:cubicBezTo>
                    <a:pt x="13465175" y="2686177"/>
                    <a:pt x="13247497" y="2902839"/>
                    <a:pt x="12978892" y="2902839"/>
                  </a:cubicBezTo>
                  <a:lnTo>
                    <a:pt x="486283" y="2902839"/>
                  </a:lnTo>
                  <a:cubicBezTo>
                    <a:pt x="217678" y="2902839"/>
                    <a:pt x="0" y="2686177"/>
                    <a:pt x="0" y="2418969"/>
                  </a:cubicBezTo>
                  <a:close/>
                </a:path>
              </a:pathLst>
            </a:custGeom>
            <a:solidFill>
              <a:srgbClr val="E5A2EF"/>
            </a:solidFill>
            <a:ln>
              <a:noFill/>
            </a:ln>
            <a:effectLst>
              <a:outerShdw blurRad="44450" dist="27940" dir="5400000" algn="ctr">
                <a:srgbClr val="000000">
                  <a:alpha val="32000"/>
                </a:srgbClr>
              </a:outerShdw>
            </a:effectLst>
            <a:sp3d>
              <a:bevelT w="190500" h="38100"/>
            </a:sp3d>
          </p:spPr>
        </p:sp>
        <p:sp>
          <p:nvSpPr>
            <p:cNvPr id="9" name="Freeform 9"/>
            <p:cNvSpPr/>
            <p:nvPr/>
          </p:nvSpPr>
          <p:spPr>
            <a:xfrm>
              <a:off x="0" y="0"/>
              <a:ext cx="13484225" cy="2921889"/>
            </a:xfrm>
            <a:custGeom>
              <a:avLst/>
              <a:gdLst/>
              <a:ahLst/>
              <a:cxnLst/>
              <a:rect l="l" t="t" r="r" b="b"/>
              <a:pathLst>
                <a:path w="13484225" h="2921889">
                  <a:moveTo>
                    <a:pt x="0" y="493395"/>
                  </a:moveTo>
                  <a:cubicBezTo>
                    <a:pt x="0" y="220853"/>
                    <a:pt x="221996" y="0"/>
                    <a:pt x="495808" y="0"/>
                  </a:cubicBezTo>
                  <a:lnTo>
                    <a:pt x="12988417" y="0"/>
                  </a:lnTo>
                  <a:lnTo>
                    <a:pt x="12988417" y="9525"/>
                  </a:lnTo>
                  <a:lnTo>
                    <a:pt x="12988417" y="0"/>
                  </a:lnTo>
                  <a:cubicBezTo>
                    <a:pt x="13262229" y="0"/>
                    <a:pt x="13484225" y="220853"/>
                    <a:pt x="13484225" y="493395"/>
                  </a:cubicBezTo>
                  <a:lnTo>
                    <a:pt x="13474700" y="493395"/>
                  </a:lnTo>
                  <a:lnTo>
                    <a:pt x="13484225" y="493395"/>
                  </a:lnTo>
                  <a:lnTo>
                    <a:pt x="13484225" y="2428494"/>
                  </a:lnTo>
                  <a:lnTo>
                    <a:pt x="13474700" y="2428494"/>
                  </a:lnTo>
                  <a:lnTo>
                    <a:pt x="13484225" y="2428494"/>
                  </a:lnTo>
                  <a:cubicBezTo>
                    <a:pt x="13484225" y="2701036"/>
                    <a:pt x="13262229" y="2921889"/>
                    <a:pt x="12988417" y="2921889"/>
                  </a:cubicBezTo>
                  <a:lnTo>
                    <a:pt x="12988417" y="2912364"/>
                  </a:lnTo>
                  <a:lnTo>
                    <a:pt x="12988417" y="2921889"/>
                  </a:lnTo>
                  <a:lnTo>
                    <a:pt x="495808" y="2921889"/>
                  </a:lnTo>
                  <a:lnTo>
                    <a:pt x="495808" y="2912364"/>
                  </a:lnTo>
                  <a:lnTo>
                    <a:pt x="495808" y="2921889"/>
                  </a:lnTo>
                  <a:cubicBezTo>
                    <a:pt x="221996" y="2921889"/>
                    <a:pt x="0" y="2701036"/>
                    <a:pt x="0" y="2428494"/>
                  </a:cubicBezTo>
                  <a:lnTo>
                    <a:pt x="0" y="493395"/>
                  </a:lnTo>
                  <a:lnTo>
                    <a:pt x="9525" y="493395"/>
                  </a:lnTo>
                  <a:lnTo>
                    <a:pt x="0" y="493395"/>
                  </a:lnTo>
                  <a:moveTo>
                    <a:pt x="19050" y="493395"/>
                  </a:moveTo>
                  <a:lnTo>
                    <a:pt x="19050" y="2428494"/>
                  </a:lnTo>
                  <a:lnTo>
                    <a:pt x="9525" y="2428494"/>
                  </a:lnTo>
                  <a:lnTo>
                    <a:pt x="19050" y="2428494"/>
                  </a:lnTo>
                  <a:cubicBezTo>
                    <a:pt x="19050" y="2690368"/>
                    <a:pt x="232410" y="2902839"/>
                    <a:pt x="495808" y="2902839"/>
                  </a:cubicBezTo>
                  <a:lnTo>
                    <a:pt x="12988417" y="2902839"/>
                  </a:lnTo>
                  <a:cubicBezTo>
                    <a:pt x="13251814" y="2902839"/>
                    <a:pt x="13465175" y="2690495"/>
                    <a:pt x="13465175" y="2428494"/>
                  </a:cubicBezTo>
                  <a:lnTo>
                    <a:pt x="13465175" y="493395"/>
                  </a:lnTo>
                  <a:cubicBezTo>
                    <a:pt x="13465175" y="231521"/>
                    <a:pt x="13251814" y="19050"/>
                    <a:pt x="12988417" y="19050"/>
                  </a:cubicBezTo>
                  <a:lnTo>
                    <a:pt x="495808" y="19050"/>
                  </a:lnTo>
                  <a:lnTo>
                    <a:pt x="495808" y="9525"/>
                  </a:lnTo>
                  <a:lnTo>
                    <a:pt x="495808" y="19050"/>
                  </a:lnTo>
                  <a:cubicBezTo>
                    <a:pt x="232410" y="19050"/>
                    <a:pt x="19050" y="231394"/>
                    <a:pt x="19050" y="493395"/>
                  </a:cubicBezTo>
                  <a:close/>
                </a:path>
              </a:pathLst>
            </a:custGeom>
            <a:solidFill>
              <a:srgbClr val="44546A"/>
            </a:solidFill>
            <a:ln>
              <a:noFill/>
            </a:ln>
            <a:effectLst>
              <a:outerShdw blurRad="44450" dist="27940" dir="5400000" algn="ctr">
                <a:srgbClr val="000000">
                  <a:alpha val="32000"/>
                </a:srgbClr>
              </a:outerShdw>
            </a:effectLst>
            <a:sp3d>
              <a:bevelT w="190500" h="38100"/>
            </a:sp3d>
          </p:spPr>
        </p:sp>
        <p:sp>
          <p:nvSpPr>
            <p:cNvPr id="10" name="TextBox 10"/>
            <p:cNvSpPr txBox="1"/>
            <p:nvPr/>
          </p:nvSpPr>
          <p:spPr>
            <a:xfrm>
              <a:off x="0" y="-9525"/>
              <a:ext cx="13484250" cy="2931375"/>
            </a:xfrm>
            <a:prstGeom prst="rect">
              <a:avLst/>
            </a:prstGeom>
            <a:ln>
              <a:noFill/>
            </a:ln>
            <a:effectLst>
              <a:outerShdw blurRad="44450" dist="27940" dir="5400000" algn="ctr">
                <a:srgbClr val="000000">
                  <a:alpha val="32000"/>
                </a:srgbClr>
              </a:outerShdw>
            </a:effectLst>
            <a:sp3d>
              <a:bevelT w="190500" h="38100"/>
            </a:sp3d>
          </p:spPr>
          <p:txBody>
            <a:bodyPr lIns="50800" tIns="50800" rIns="50800" bIns="50800" rtlCol="0" anchor="ctr"/>
            <a:lstStyle/>
            <a:p>
              <a:pPr marL="388620" lvl="1" indent="-194310" algn="l">
                <a:lnSpc>
                  <a:spcPts val="2160"/>
                </a:lnSpc>
                <a:buFont typeface="Arial"/>
                <a:buChar char="•"/>
              </a:pPr>
              <a:r>
                <a:rPr lang="en-US" sz="1800" dirty="0">
                  <a:solidFill>
                    <a:srgbClr val="000000"/>
                  </a:solidFill>
                  <a:latin typeface="Roboto Bold"/>
                </a:rPr>
                <a:t> Server Framework</a:t>
              </a:r>
              <a:r>
                <a:rPr lang="en-US" sz="1800" dirty="0">
                  <a:solidFill>
                    <a:srgbClr val="000000"/>
                  </a:solidFill>
                  <a:latin typeface="Roboto"/>
                </a:rPr>
                <a:t>: Node.js with Express for handling API requests.</a:t>
              </a:r>
            </a:p>
            <a:p>
              <a:pPr marL="388620" lvl="1" indent="-194310" algn="l">
                <a:lnSpc>
                  <a:spcPts val="2160"/>
                </a:lnSpc>
                <a:buFont typeface="Arial"/>
                <a:buChar char="•"/>
              </a:pPr>
              <a:r>
                <a:rPr lang="en-US" sz="1800" dirty="0">
                  <a:solidFill>
                    <a:srgbClr val="000000"/>
                  </a:solidFill>
                  <a:latin typeface="Roboto Bold"/>
                </a:rPr>
                <a:t> Database:</a:t>
              </a:r>
              <a:r>
                <a:rPr lang="en-US" sz="1800" dirty="0">
                  <a:solidFill>
                    <a:srgbClr val="000000"/>
                  </a:solidFill>
                  <a:latin typeface="Roboto"/>
                </a:rPr>
                <a:t> MongoDB for flexible data modeling, or PostgreSQL for relational data.</a:t>
              </a:r>
            </a:p>
            <a:p>
              <a:pPr marL="388620" lvl="1" indent="-194310" algn="l">
                <a:lnSpc>
                  <a:spcPts val="2160"/>
                </a:lnSpc>
                <a:buFont typeface="Arial"/>
                <a:buChar char="•"/>
              </a:pPr>
              <a:r>
                <a:rPr lang="en-US" sz="1800" dirty="0">
                  <a:solidFill>
                    <a:srgbClr val="000000"/>
                  </a:solidFill>
                  <a:latin typeface="Roboto Bold"/>
                </a:rPr>
                <a:t> Authentication: </a:t>
              </a:r>
              <a:r>
                <a:rPr lang="en-US" sz="1800" dirty="0">
                  <a:solidFill>
                    <a:srgbClr val="000000"/>
                  </a:solidFill>
                  <a:latin typeface="Roboto"/>
                </a:rPr>
                <a:t>Firebase Authentication for secure user login and registration. </a:t>
              </a:r>
            </a:p>
            <a:p>
              <a:pPr marL="388620" lvl="1" indent="-194310" algn="l">
                <a:lnSpc>
                  <a:spcPts val="2160"/>
                </a:lnSpc>
                <a:buFont typeface="Arial"/>
                <a:buChar char="•"/>
              </a:pPr>
              <a:r>
                <a:rPr lang="en-US" sz="1800" dirty="0">
                  <a:solidFill>
                    <a:srgbClr val="000000"/>
                  </a:solidFill>
                  <a:latin typeface="Roboto Bold"/>
                </a:rPr>
                <a:t> Storage:</a:t>
              </a:r>
              <a:r>
                <a:rPr lang="en-US" sz="1800" dirty="0">
                  <a:solidFill>
                    <a:srgbClr val="000000"/>
                  </a:solidFill>
                  <a:latin typeface="Roboto"/>
                </a:rPr>
                <a:t> Amazon S3 for storing images and videos. </a:t>
              </a:r>
            </a:p>
            <a:p>
              <a:pPr marL="388620" lvl="1" indent="-194310" algn="l">
                <a:lnSpc>
                  <a:spcPts val="2160"/>
                </a:lnSpc>
                <a:buFont typeface="Arial"/>
                <a:buChar char="•"/>
              </a:pPr>
              <a:r>
                <a:rPr lang="en-US" sz="1800" dirty="0">
                  <a:solidFill>
                    <a:srgbClr val="000000"/>
                  </a:solidFill>
                  <a:latin typeface="Roboto"/>
                </a:rPr>
                <a:t> </a:t>
              </a:r>
              <a:r>
                <a:rPr lang="en-US" sz="1800" dirty="0">
                  <a:solidFill>
                    <a:srgbClr val="000000"/>
                  </a:solidFill>
                  <a:latin typeface="Roboto Bold"/>
                </a:rPr>
                <a:t>Real-time Engagement:</a:t>
              </a:r>
              <a:r>
                <a:rPr lang="en-US" sz="1800" dirty="0">
                  <a:solidFill>
                    <a:srgbClr val="000000"/>
                  </a:solidFill>
                  <a:latin typeface="Roboto"/>
                </a:rPr>
                <a:t> Firebase Fire store or Socket.IO for real-time updates on views, </a:t>
              </a:r>
            </a:p>
            <a:p>
              <a:pPr algn="l">
                <a:lnSpc>
                  <a:spcPts val="2160"/>
                </a:lnSpc>
              </a:pPr>
              <a:r>
                <a:rPr lang="en-US" sz="1800" dirty="0">
                  <a:solidFill>
                    <a:srgbClr val="000000"/>
                  </a:solidFill>
                  <a:latin typeface="Roboto"/>
                </a:rPr>
                <a:t>        likes,  and comments.</a:t>
              </a:r>
            </a:p>
          </p:txBody>
        </p:sp>
      </p:grpSp>
      <p:grpSp>
        <p:nvGrpSpPr>
          <p:cNvPr id="11" name="Group 11"/>
          <p:cNvGrpSpPr/>
          <p:nvPr/>
        </p:nvGrpSpPr>
        <p:grpSpPr>
          <a:xfrm>
            <a:off x="7610194" y="5199244"/>
            <a:ext cx="10113188" cy="2003738"/>
            <a:chOff x="0" y="0"/>
            <a:chExt cx="13484250" cy="2671650"/>
          </a:xfrm>
          <a:scene3d>
            <a:camera prst="orthographicFront">
              <a:rot lat="0" lon="0" rev="0"/>
            </a:camera>
            <a:lightRig rig="balanced" dir="t">
              <a:rot lat="0" lon="0" rev="8700000"/>
            </a:lightRig>
          </a:scene3d>
        </p:grpSpPr>
        <p:sp>
          <p:nvSpPr>
            <p:cNvPr id="12" name="Freeform 12"/>
            <p:cNvSpPr/>
            <p:nvPr/>
          </p:nvSpPr>
          <p:spPr>
            <a:xfrm>
              <a:off x="9525" y="9525"/>
              <a:ext cx="13465175" cy="2652649"/>
            </a:xfrm>
            <a:custGeom>
              <a:avLst/>
              <a:gdLst/>
              <a:ahLst/>
              <a:cxnLst/>
              <a:rect l="l" t="t" r="r" b="b"/>
              <a:pathLst>
                <a:path w="13465175" h="2652649">
                  <a:moveTo>
                    <a:pt x="0" y="442087"/>
                  </a:moveTo>
                  <a:cubicBezTo>
                    <a:pt x="0" y="197993"/>
                    <a:pt x="199136" y="0"/>
                    <a:pt x="444627" y="0"/>
                  </a:cubicBezTo>
                  <a:lnTo>
                    <a:pt x="13020548" y="0"/>
                  </a:lnTo>
                  <a:cubicBezTo>
                    <a:pt x="13266165" y="0"/>
                    <a:pt x="13465175" y="197993"/>
                    <a:pt x="13465175" y="442087"/>
                  </a:cubicBezTo>
                  <a:lnTo>
                    <a:pt x="13465175" y="2210435"/>
                  </a:lnTo>
                  <a:cubicBezTo>
                    <a:pt x="13465175" y="2454656"/>
                    <a:pt x="13266038" y="2652522"/>
                    <a:pt x="13020548" y="2652522"/>
                  </a:cubicBezTo>
                  <a:lnTo>
                    <a:pt x="444627" y="2652522"/>
                  </a:lnTo>
                  <a:cubicBezTo>
                    <a:pt x="199136" y="2652649"/>
                    <a:pt x="0" y="2454656"/>
                    <a:pt x="0" y="2210435"/>
                  </a:cubicBezTo>
                  <a:close/>
                </a:path>
              </a:pathLst>
            </a:custGeom>
            <a:solidFill>
              <a:srgbClr val="9325A5"/>
            </a:solidFill>
            <a:ln>
              <a:noFill/>
            </a:ln>
            <a:effectLst>
              <a:outerShdw blurRad="44450" dist="27940" dir="5400000" algn="ctr">
                <a:srgbClr val="000000">
                  <a:alpha val="32000"/>
                </a:srgbClr>
              </a:outerShdw>
            </a:effectLst>
            <a:sp3d>
              <a:bevelT w="190500" h="38100"/>
            </a:sp3d>
          </p:spPr>
        </p:sp>
        <p:sp>
          <p:nvSpPr>
            <p:cNvPr id="13" name="Freeform 13"/>
            <p:cNvSpPr/>
            <p:nvPr/>
          </p:nvSpPr>
          <p:spPr>
            <a:xfrm>
              <a:off x="0" y="0"/>
              <a:ext cx="13484225" cy="2671699"/>
            </a:xfrm>
            <a:custGeom>
              <a:avLst/>
              <a:gdLst/>
              <a:ahLst/>
              <a:cxnLst/>
              <a:rect l="l" t="t" r="r" b="b"/>
              <a:pathLst>
                <a:path w="13484225" h="2671699">
                  <a:moveTo>
                    <a:pt x="0" y="451612"/>
                  </a:moveTo>
                  <a:cubicBezTo>
                    <a:pt x="0" y="202184"/>
                    <a:pt x="203454" y="0"/>
                    <a:pt x="454152" y="0"/>
                  </a:cubicBezTo>
                  <a:lnTo>
                    <a:pt x="13030073" y="0"/>
                  </a:lnTo>
                  <a:lnTo>
                    <a:pt x="13030073" y="9525"/>
                  </a:lnTo>
                  <a:lnTo>
                    <a:pt x="13030073" y="0"/>
                  </a:lnTo>
                  <a:cubicBezTo>
                    <a:pt x="13280898" y="0"/>
                    <a:pt x="13484225" y="202184"/>
                    <a:pt x="13484225" y="451612"/>
                  </a:cubicBezTo>
                  <a:lnTo>
                    <a:pt x="13474700" y="451612"/>
                  </a:lnTo>
                  <a:lnTo>
                    <a:pt x="13484225" y="451612"/>
                  </a:lnTo>
                  <a:lnTo>
                    <a:pt x="13484225" y="2219960"/>
                  </a:lnTo>
                  <a:lnTo>
                    <a:pt x="13474700" y="2219960"/>
                  </a:lnTo>
                  <a:lnTo>
                    <a:pt x="13484225" y="2219960"/>
                  </a:lnTo>
                  <a:cubicBezTo>
                    <a:pt x="13484225" y="2469388"/>
                    <a:pt x="13280771" y="2671572"/>
                    <a:pt x="13030073" y="2671572"/>
                  </a:cubicBezTo>
                  <a:lnTo>
                    <a:pt x="13030073" y="2662047"/>
                  </a:lnTo>
                  <a:lnTo>
                    <a:pt x="13030073" y="2671572"/>
                  </a:lnTo>
                  <a:lnTo>
                    <a:pt x="454152" y="2671572"/>
                  </a:lnTo>
                  <a:lnTo>
                    <a:pt x="454152" y="2662047"/>
                  </a:lnTo>
                  <a:lnTo>
                    <a:pt x="454152" y="2671572"/>
                  </a:lnTo>
                  <a:cubicBezTo>
                    <a:pt x="203454" y="2671699"/>
                    <a:pt x="0" y="2469515"/>
                    <a:pt x="0" y="2219960"/>
                  </a:cubicBezTo>
                  <a:lnTo>
                    <a:pt x="0" y="451612"/>
                  </a:lnTo>
                  <a:lnTo>
                    <a:pt x="9525" y="451612"/>
                  </a:lnTo>
                  <a:lnTo>
                    <a:pt x="0" y="451612"/>
                  </a:lnTo>
                  <a:moveTo>
                    <a:pt x="19050" y="451612"/>
                  </a:moveTo>
                  <a:lnTo>
                    <a:pt x="19050" y="2219960"/>
                  </a:lnTo>
                  <a:lnTo>
                    <a:pt x="9525" y="2219960"/>
                  </a:lnTo>
                  <a:lnTo>
                    <a:pt x="19050" y="2219960"/>
                  </a:lnTo>
                  <a:cubicBezTo>
                    <a:pt x="19050" y="2458847"/>
                    <a:pt x="213868" y="2652522"/>
                    <a:pt x="454152" y="2652522"/>
                  </a:cubicBezTo>
                  <a:lnTo>
                    <a:pt x="13030073" y="2652522"/>
                  </a:lnTo>
                  <a:cubicBezTo>
                    <a:pt x="13270483" y="2652522"/>
                    <a:pt x="13465175" y="2458847"/>
                    <a:pt x="13465175" y="2219960"/>
                  </a:cubicBezTo>
                  <a:lnTo>
                    <a:pt x="13465175" y="451612"/>
                  </a:lnTo>
                  <a:cubicBezTo>
                    <a:pt x="13465175" y="212725"/>
                    <a:pt x="13270357" y="19050"/>
                    <a:pt x="13030073" y="19050"/>
                  </a:cubicBezTo>
                  <a:lnTo>
                    <a:pt x="454152" y="19050"/>
                  </a:lnTo>
                  <a:lnTo>
                    <a:pt x="454152" y="9525"/>
                  </a:lnTo>
                  <a:lnTo>
                    <a:pt x="454152" y="19050"/>
                  </a:lnTo>
                  <a:cubicBezTo>
                    <a:pt x="213868" y="19050"/>
                    <a:pt x="19050" y="212725"/>
                    <a:pt x="19050" y="451612"/>
                  </a:cubicBezTo>
                  <a:close/>
                </a:path>
              </a:pathLst>
            </a:custGeom>
            <a:solidFill>
              <a:srgbClr val="9325A5"/>
            </a:solidFill>
            <a:ln>
              <a:noFill/>
            </a:ln>
            <a:effectLst>
              <a:outerShdw blurRad="44450" dist="27940" dir="5400000" algn="ctr">
                <a:srgbClr val="000000">
                  <a:alpha val="32000"/>
                </a:srgbClr>
              </a:outerShdw>
            </a:effectLst>
            <a:sp3d>
              <a:bevelT w="190500" h="38100"/>
            </a:sp3d>
          </p:spPr>
        </p:sp>
        <p:sp>
          <p:nvSpPr>
            <p:cNvPr id="14" name="TextBox 14"/>
            <p:cNvSpPr txBox="1"/>
            <p:nvPr/>
          </p:nvSpPr>
          <p:spPr>
            <a:xfrm>
              <a:off x="0" y="-9525"/>
              <a:ext cx="13484250" cy="2681175"/>
            </a:xfrm>
            <a:prstGeom prst="rect">
              <a:avLst/>
            </a:prstGeom>
            <a:ln>
              <a:noFill/>
            </a:ln>
            <a:effectLst>
              <a:outerShdw blurRad="44450" dist="27940" dir="5400000" algn="ctr">
                <a:srgbClr val="000000">
                  <a:alpha val="32000"/>
                </a:srgbClr>
              </a:outerShdw>
            </a:effectLst>
            <a:sp3d>
              <a:bevelT w="190500" h="38100"/>
            </a:sp3d>
          </p:spPr>
          <p:txBody>
            <a:bodyPr lIns="50800" tIns="50800" rIns="50800" bIns="50800" rtlCol="0" anchor="ctr"/>
            <a:lstStyle/>
            <a:p>
              <a:pPr marL="388620" lvl="1" indent="-194310" algn="l">
                <a:lnSpc>
                  <a:spcPts val="2160"/>
                </a:lnSpc>
                <a:buFont typeface="Arial"/>
                <a:buChar char="•"/>
              </a:pPr>
              <a:r>
                <a:rPr lang="en-US" sz="1800">
                  <a:solidFill>
                    <a:srgbClr val="FFFFFF"/>
                  </a:solidFill>
                  <a:latin typeface="Roboto Bold"/>
                </a:rPr>
                <a:t>Virtual Try-On SDK:</a:t>
              </a:r>
              <a:r>
                <a:rPr lang="en-US" sz="1800">
                  <a:solidFill>
                    <a:srgbClr val="FFFFFF"/>
                  </a:solidFill>
                  <a:latin typeface="Roboto"/>
                </a:rPr>
                <a:t> Integration with third-party AR/VR SDKs like ModiFace or Vue.ai</a:t>
              </a:r>
            </a:p>
            <a:p>
              <a:pPr algn="l">
                <a:lnSpc>
                  <a:spcPts val="2160"/>
                </a:lnSpc>
              </a:pPr>
              <a:r>
                <a:rPr lang="en-US" sz="1800">
                  <a:solidFill>
                    <a:srgbClr val="FFFFFF"/>
                  </a:solidFill>
                  <a:latin typeface="Roboto"/>
                </a:rPr>
                <a:t>        for virtual try-on capabilities.</a:t>
              </a:r>
            </a:p>
            <a:p>
              <a:pPr marL="388620" lvl="1" indent="-194310" algn="l">
                <a:lnSpc>
                  <a:spcPts val="2160"/>
                </a:lnSpc>
                <a:buFont typeface="Arial"/>
                <a:buChar char="•"/>
              </a:pPr>
              <a:r>
                <a:rPr lang="en-US" sz="1800">
                  <a:solidFill>
                    <a:srgbClr val="FFFFFF"/>
                  </a:solidFill>
                  <a:latin typeface="Roboto Bold"/>
                </a:rPr>
                <a:t>Payment Gateway:</a:t>
              </a:r>
              <a:r>
                <a:rPr lang="en-US" sz="1800">
                  <a:solidFill>
                    <a:srgbClr val="FFFFFF"/>
                  </a:solidFill>
                  <a:latin typeface="Roboto"/>
                </a:rPr>
                <a:t> Integration with Stripe or Razorpay for handling in-app purchases </a:t>
              </a:r>
            </a:p>
            <a:p>
              <a:pPr algn="l">
                <a:lnSpc>
                  <a:spcPts val="2160"/>
                </a:lnSpc>
              </a:pPr>
              <a:r>
                <a:rPr lang="en-US" sz="1800">
                  <a:solidFill>
                    <a:srgbClr val="FFFFFF"/>
                  </a:solidFill>
                  <a:latin typeface="Roboto"/>
                </a:rPr>
                <a:t>       and coin redemption. </a:t>
              </a:r>
            </a:p>
          </p:txBody>
        </p:sp>
      </p:grpSp>
      <p:grpSp>
        <p:nvGrpSpPr>
          <p:cNvPr id="15" name="Group 15"/>
          <p:cNvGrpSpPr/>
          <p:nvPr/>
        </p:nvGrpSpPr>
        <p:grpSpPr>
          <a:xfrm>
            <a:off x="7610194" y="7399781"/>
            <a:ext cx="10113188" cy="2003738"/>
            <a:chOff x="0" y="0"/>
            <a:chExt cx="13484250" cy="2671650"/>
          </a:xfrm>
          <a:scene3d>
            <a:camera prst="orthographicFront">
              <a:rot lat="0" lon="0" rev="0"/>
            </a:camera>
            <a:lightRig rig="balanced" dir="t">
              <a:rot lat="0" lon="0" rev="8700000"/>
            </a:lightRig>
          </a:scene3d>
        </p:grpSpPr>
        <p:sp>
          <p:nvSpPr>
            <p:cNvPr id="16" name="Freeform 16"/>
            <p:cNvSpPr/>
            <p:nvPr/>
          </p:nvSpPr>
          <p:spPr>
            <a:xfrm>
              <a:off x="9525" y="9525"/>
              <a:ext cx="13465175" cy="2652649"/>
            </a:xfrm>
            <a:custGeom>
              <a:avLst/>
              <a:gdLst/>
              <a:ahLst/>
              <a:cxnLst/>
              <a:rect l="l" t="t" r="r" b="b"/>
              <a:pathLst>
                <a:path w="13465175" h="2652649">
                  <a:moveTo>
                    <a:pt x="0" y="442087"/>
                  </a:moveTo>
                  <a:cubicBezTo>
                    <a:pt x="0" y="197993"/>
                    <a:pt x="199136" y="0"/>
                    <a:pt x="444627" y="0"/>
                  </a:cubicBezTo>
                  <a:lnTo>
                    <a:pt x="13020548" y="0"/>
                  </a:lnTo>
                  <a:cubicBezTo>
                    <a:pt x="13266165" y="0"/>
                    <a:pt x="13465175" y="197993"/>
                    <a:pt x="13465175" y="442087"/>
                  </a:cubicBezTo>
                  <a:lnTo>
                    <a:pt x="13465175" y="2210435"/>
                  </a:lnTo>
                  <a:cubicBezTo>
                    <a:pt x="13465175" y="2454656"/>
                    <a:pt x="13266038" y="2652522"/>
                    <a:pt x="13020548" y="2652522"/>
                  </a:cubicBezTo>
                  <a:lnTo>
                    <a:pt x="444627" y="2652522"/>
                  </a:lnTo>
                  <a:cubicBezTo>
                    <a:pt x="199136" y="2652649"/>
                    <a:pt x="0" y="2454656"/>
                    <a:pt x="0" y="2210435"/>
                  </a:cubicBezTo>
                  <a:close/>
                </a:path>
              </a:pathLst>
            </a:custGeom>
            <a:solidFill>
              <a:srgbClr val="561561"/>
            </a:solidFill>
            <a:ln>
              <a:noFill/>
            </a:ln>
            <a:effectLst>
              <a:outerShdw blurRad="44450" dist="27940" dir="5400000" algn="ctr">
                <a:srgbClr val="000000">
                  <a:alpha val="32000"/>
                </a:srgbClr>
              </a:outerShdw>
            </a:effectLst>
            <a:sp3d>
              <a:bevelT w="190500" h="38100"/>
            </a:sp3d>
          </p:spPr>
        </p:sp>
        <p:sp>
          <p:nvSpPr>
            <p:cNvPr id="17" name="Freeform 17"/>
            <p:cNvSpPr/>
            <p:nvPr/>
          </p:nvSpPr>
          <p:spPr>
            <a:xfrm>
              <a:off x="0" y="0"/>
              <a:ext cx="13484225" cy="2671699"/>
            </a:xfrm>
            <a:custGeom>
              <a:avLst/>
              <a:gdLst/>
              <a:ahLst/>
              <a:cxnLst/>
              <a:rect l="l" t="t" r="r" b="b"/>
              <a:pathLst>
                <a:path w="13484225" h="2671699">
                  <a:moveTo>
                    <a:pt x="0" y="451612"/>
                  </a:moveTo>
                  <a:cubicBezTo>
                    <a:pt x="0" y="202184"/>
                    <a:pt x="203454" y="0"/>
                    <a:pt x="454152" y="0"/>
                  </a:cubicBezTo>
                  <a:lnTo>
                    <a:pt x="13030073" y="0"/>
                  </a:lnTo>
                  <a:lnTo>
                    <a:pt x="13030073" y="9525"/>
                  </a:lnTo>
                  <a:lnTo>
                    <a:pt x="13030073" y="0"/>
                  </a:lnTo>
                  <a:cubicBezTo>
                    <a:pt x="13280898" y="0"/>
                    <a:pt x="13484225" y="202184"/>
                    <a:pt x="13484225" y="451612"/>
                  </a:cubicBezTo>
                  <a:lnTo>
                    <a:pt x="13474700" y="451612"/>
                  </a:lnTo>
                  <a:lnTo>
                    <a:pt x="13484225" y="451612"/>
                  </a:lnTo>
                  <a:lnTo>
                    <a:pt x="13484225" y="2219960"/>
                  </a:lnTo>
                  <a:lnTo>
                    <a:pt x="13474700" y="2219960"/>
                  </a:lnTo>
                  <a:lnTo>
                    <a:pt x="13484225" y="2219960"/>
                  </a:lnTo>
                  <a:cubicBezTo>
                    <a:pt x="13484225" y="2469388"/>
                    <a:pt x="13280771" y="2671572"/>
                    <a:pt x="13030073" y="2671572"/>
                  </a:cubicBezTo>
                  <a:lnTo>
                    <a:pt x="13030073" y="2662047"/>
                  </a:lnTo>
                  <a:lnTo>
                    <a:pt x="13030073" y="2671572"/>
                  </a:lnTo>
                  <a:lnTo>
                    <a:pt x="454152" y="2671572"/>
                  </a:lnTo>
                  <a:lnTo>
                    <a:pt x="454152" y="2662047"/>
                  </a:lnTo>
                  <a:lnTo>
                    <a:pt x="454152" y="2671572"/>
                  </a:lnTo>
                  <a:cubicBezTo>
                    <a:pt x="203454" y="2671699"/>
                    <a:pt x="0" y="2469515"/>
                    <a:pt x="0" y="2219960"/>
                  </a:cubicBezTo>
                  <a:lnTo>
                    <a:pt x="0" y="451612"/>
                  </a:lnTo>
                  <a:lnTo>
                    <a:pt x="9525" y="451612"/>
                  </a:lnTo>
                  <a:lnTo>
                    <a:pt x="0" y="451612"/>
                  </a:lnTo>
                  <a:moveTo>
                    <a:pt x="19050" y="451612"/>
                  </a:moveTo>
                  <a:lnTo>
                    <a:pt x="19050" y="2219960"/>
                  </a:lnTo>
                  <a:lnTo>
                    <a:pt x="9525" y="2219960"/>
                  </a:lnTo>
                  <a:lnTo>
                    <a:pt x="19050" y="2219960"/>
                  </a:lnTo>
                  <a:cubicBezTo>
                    <a:pt x="19050" y="2458847"/>
                    <a:pt x="213868" y="2652522"/>
                    <a:pt x="454152" y="2652522"/>
                  </a:cubicBezTo>
                  <a:lnTo>
                    <a:pt x="13030073" y="2652522"/>
                  </a:lnTo>
                  <a:cubicBezTo>
                    <a:pt x="13270483" y="2652522"/>
                    <a:pt x="13465175" y="2458847"/>
                    <a:pt x="13465175" y="2219960"/>
                  </a:cubicBezTo>
                  <a:lnTo>
                    <a:pt x="13465175" y="451612"/>
                  </a:lnTo>
                  <a:cubicBezTo>
                    <a:pt x="13465175" y="212725"/>
                    <a:pt x="13270357" y="19050"/>
                    <a:pt x="13030073" y="19050"/>
                  </a:cubicBezTo>
                  <a:lnTo>
                    <a:pt x="454152" y="19050"/>
                  </a:lnTo>
                  <a:lnTo>
                    <a:pt x="454152" y="9525"/>
                  </a:lnTo>
                  <a:lnTo>
                    <a:pt x="454152" y="19050"/>
                  </a:lnTo>
                  <a:cubicBezTo>
                    <a:pt x="213868" y="19050"/>
                    <a:pt x="19050" y="212725"/>
                    <a:pt x="19050" y="451612"/>
                  </a:cubicBezTo>
                  <a:close/>
                </a:path>
              </a:pathLst>
            </a:custGeom>
            <a:solidFill>
              <a:srgbClr val="44546A"/>
            </a:solidFill>
            <a:ln>
              <a:noFill/>
            </a:ln>
            <a:effectLst>
              <a:outerShdw blurRad="44450" dist="27940" dir="5400000" algn="ctr">
                <a:srgbClr val="000000">
                  <a:alpha val="32000"/>
                </a:srgbClr>
              </a:outerShdw>
            </a:effectLst>
            <a:sp3d>
              <a:bevelT w="190500" h="38100"/>
            </a:sp3d>
          </p:spPr>
        </p:sp>
        <p:sp>
          <p:nvSpPr>
            <p:cNvPr id="18" name="TextBox 18"/>
            <p:cNvSpPr txBox="1"/>
            <p:nvPr/>
          </p:nvSpPr>
          <p:spPr>
            <a:xfrm>
              <a:off x="0" y="-9525"/>
              <a:ext cx="13484250" cy="2681175"/>
            </a:xfrm>
            <a:prstGeom prst="rect">
              <a:avLst/>
            </a:prstGeom>
            <a:ln>
              <a:noFill/>
            </a:ln>
            <a:effectLst>
              <a:outerShdw blurRad="44450" dist="27940" dir="5400000" algn="ctr">
                <a:srgbClr val="000000">
                  <a:alpha val="32000"/>
                </a:srgbClr>
              </a:outerShdw>
            </a:effectLst>
            <a:sp3d>
              <a:bevelT w="190500" h="38100"/>
            </a:sp3d>
          </p:spPr>
          <p:txBody>
            <a:bodyPr lIns="50800" tIns="50800" rIns="50800" bIns="50800" rtlCol="0" anchor="ctr"/>
            <a:lstStyle/>
            <a:p>
              <a:pPr marL="388620" lvl="1" indent="-194310" algn="l">
                <a:lnSpc>
                  <a:spcPts val="2160"/>
                </a:lnSpc>
                <a:buFont typeface="Arial"/>
                <a:buChar char="•"/>
              </a:pPr>
              <a:r>
                <a:rPr lang="en-US" sz="1800">
                  <a:solidFill>
                    <a:srgbClr val="FFFFFF"/>
                  </a:solidFill>
                  <a:latin typeface="Roboto Bold"/>
                </a:rPr>
                <a:t> CI/CD</a:t>
              </a:r>
              <a:r>
                <a:rPr lang="en-US" sz="1800">
                  <a:solidFill>
                    <a:srgbClr val="FFFFFF"/>
                  </a:solidFill>
                  <a:latin typeface="Roboto"/>
                </a:rPr>
                <a:t>: Jenkins, CircleCI, or GitHub Actions for continuous integration and deployment.</a:t>
              </a:r>
            </a:p>
            <a:p>
              <a:pPr marL="388620" lvl="1" indent="-194310" algn="l">
                <a:lnSpc>
                  <a:spcPts val="2160"/>
                </a:lnSpc>
                <a:buFont typeface="Arial"/>
                <a:buChar char="•"/>
              </a:pPr>
              <a:r>
                <a:rPr lang="en-US" sz="1800">
                  <a:solidFill>
                    <a:srgbClr val="FFFFFF"/>
                  </a:solidFill>
                  <a:latin typeface="Roboto Bold"/>
                </a:rPr>
                <a:t> Containerization:</a:t>
              </a:r>
              <a:r>
                <a:rPr lang="en-US" sz="1800">
                  <a:solidFill>
                    <a:srgbClr val="FFFFFF"/>
                  </a:solidFill>
                  <a:latin typeface="Roboto"/>
                </a:rPr>
                <a:t> Docker for consistent development and production environments.</a:t>
              </a:r>
            </a:p>
            <a:p>
              <a:pPr marL="388620" lvl="1" indent="-194310" algn="l">
                <a:lnSpc>
                  <a:spcPts val="2160"/>
                </a:lnSpc>
                <a:buFont typeface="Arial"/>
                <a:buChar char="•"/>
              </a:pPr>
              <a:r>
                <a:rPr lang="en-US" sz="1800">
                  <a:solidFill>
                    <a:srgbClr val="FFFFFF"/>
                  </a:solidFill>
                  <a:latin typeface="Roboto Bold"/>
                </a:rPr>
                <a:t> Monitoring and Analytics:</a:t>
              </a:r>
              <a:r>
                <a:rPr lang="en-US" sz="1800">
                  <a:solidFill>
                    <a:srgbClr val="FFFFFF"/>
                  </a:solidFill>
                  <a:latin typeface="Roboto"/>
                </a:rPr>
                <a:t> Google Analytics for Firebase, Sentry for error tracking,  </a:t>
              </a:r>
            </a:p>
            <a:p>
              <a:pPr algn="l">
                <a:lnSpc>
                  <a:spcPts val="2160"/>
                </a:lnSpc>
              </a:pPr>
              <a:r>
                <a:rPr lang="en-US" sz="1800">
                  <a:solidFill>
                    <a:srgbClr val="FFFFFF"/>
                  </a:solidFill>
                  <a:latin typeface="Roboto"/>
                </a:rPr>
                <a:t>        and  LogRocket for frontend monitoring.</a:t>
              </a:r>
            </a:p>
          </p:txBody>
        </p:sp>
      </p:grpSp>
      <p:sp>
        <p:nvSpPr>
          <p:cNvPr id="19" name="Freeform 19"/>
          <p:cNvSpPr/>
          <p:nvPr/>
        </p:nvSpPr>
        <p:spPr>
          <a:xfrm>
            <a:off x="1533951" y="1380750"/>
            <a:ext cx="4200846" cy="8650972"/>
          </a:xfrm>
          <a:custGeom>
            <a:avLst/>
            <a:gdLst/>
            <a:ahLst/>
            <a:cxnLst/>
            <a:rect l="l" t="t" r="r" b="b"/>
            <a:pathLst>
              <a:path w="4200846" h="8650972">
                <a:moveTo>
                  <a:pt x="0" y="0"/>
                </a:moveTo>
                <a:lnTo>
                  <a:pt x="4200846" y="0"/>
                </a:lnTo>
                <a:lnTo>
                  <a:pt x="4200846" y="8650972"/>
                </a:lnTo>
                <a:lnTo>
                  <a:pt x="0" y="8650972"/>
                </a:lnTo>
                <a:lnTo>
                  <a:pt x="0" y="0"/>
                </a:lnTo>
                <a:close/>
              </a:path>
            </a:pathLst>
          </a:custGeom>
          <a:blipFill>
            <a:blip r:embed="rId4"/>
            <a:stretch>
              <a:fillRect l="-2770" r="-2770"/>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p>
      <p:grpSp>
        <p:nvGrpSpPr>
          <p:cNvPr id="20" name="Group 20"/>
          <p:cNvGrpSpPr/>
          <p:nvPr/>
        </p:nvGrpSpPr>
        <p:grpSpPr>
          <a:xfrm>
            <a:off x="2007300" y="3519080"/>
            <a:ext cx="3299400" cy="3602700"/>
            <a:chOff x="0" y="0"/>
            <a:chExt cx="4399200" cy="4803600"/>
          </a:xfrm>
        </p:grpSpPr>
        <p:sp>
          <p:nvSpPr>
            <p:cNvPr id="21" name="Freeform 21"/>
            <p:cNvSpPr/>
            <p:nvPr/>
          </p:nvSpPr>
          <p:spPr>
            <a:xfrm>
              <a:off x="0" y="0"/>
              <a:ext cx="4399280" cy="4803648"/>
            </a:xfrm>
            <a:custGeom>
              <a:avLst/>
              <a:gdLst/>
              <a:ahLst/>
              <a:cxnLst/>
              <a:rect l="l" t="t" r="r" b="b"/>
              <a:pathLst>
                <a:path w="4399280" h="4803648">
                  <a:moveTo>
                    <a:pt x="0" y="2401824"/>
                  </a:moveTo>
                  <a:cubicBezTo>
                    <a:pt x="0" y="1075309"/>
                    <a:pt x="984758" y="0"/>
                    <a:pt x="2199640" y="0"/>
                  </a:cubicBezTo>
                  <a:cubicBezTo>
                    <a:pt x="3414522" y="0"/>
                    <a:pt x="4399280" y="1075309"/>
                    <a:pt x="4399280" y="2401824"/>
                  </a:cubicBezTo>
                  <a:cubicBezTo>
                    <a:pt x="4399280" y="3728339"/>
                    <a:pt x="3414522" y="4803648"/>
                    <a:pt x="2199640" y="4803648"/>
                  </a:cubicBezTo>
                  <a:cubicBezTo>
                    <a:pt x="984758" y="4803648"/>
                    <a:pt x="0" y="3728339"/>
                    <a:pt x="0" y="2401824"/>
                  </a:cubicBezTo>
                  <a:close/>
                  <a:moveTo>
                    <a:pt x="706882" y="2401824"/>
                  </a:moveTo>
                  <a:cubicBezTo>
                    <a:pt x="706882" y="3337941"/>
                    <a:pt x="1375283" y="4096766"/>
                    <a:pt x="2199640" y="4096766"/>
                  </a:cubicBezTo>
                  <a:cubicBezTo>
                    <a:pt x="3023997" y="4096766"/>
                    <a:pt x="3692398" y="3337941"/>
                    <a:pt x="3692398" y="2401824"/>
                  </a:cubicBezTo>
                  <a:cubicBezTo>
                    <a:pt x="3692398" y="1465707"/>
                    <a:pt x="3023997" y="706882"/>
                    <a:pt x="2199640" y="706882"/>
                  </a:cubicBezTo>
                  <a:cubicBezTo>
                    <a:pt x="1375283" y="706882"/>
                    <a:pt x="706882" y="1465707"/>
                    <a:pt x="706882" y="2401824"/>
                  </a:cubicBezTo>
                  <a:close/>
                </a:path>
              </a:pathLst>
            </a:custGeom>
            <a:solidFill>
              <a:srgbClr val="000000">
                <a:alpha val="10588"/>
              </a:srgbClr>
            </a:solidFill>
          </p:spPr>
        </p:sp>
      </p:grpSp>
      <p:sp>
        <p:nvSpPr>
          <p:cNvPr id="22" name="AutoShape 22"/>
          <p:cNvSpPr/>
          <p:nvPr/>
        </p:nvSpPr>
        <p:spPr>
          <a:xfrm>
            <a:off x="2177381" y="3677023"/>
            <a:ext cx="471623" cy="515147"/>
          </a:xfrm>
          <a:prstGeom prst="line">
            <a:avLst/>
          </a:prstGeom>
          <a:ln w="19050" cap="rnd">
            <a:solidFill>
              <a:srgbClr val="9325A5"/>
            </a:solidFill>
            <a:prstDash val="solid"/>
            <a:headEnd type="oval" w="lg" len="lg"/>
            <a:tailEnd type="none" w="sm" len="sm"/>
          </a:ln>
        </p:spPr>
      </p:sp>
      <p:sp>
        <p:nvSpPr>
          <p:cNvPr id="23" name="AutoShape 23"/>
          <p:cNvSpPr/>
          <p:nvPr/>
        </p:nvSpPr>
        <p:spPr>
          <a:xfrm flipH="1">
            <a:off x="2174297" y="6379752"/>
            <a:ext cx="473181" cy="513444"/>
          </a:xfrm>
          <a:prstGeom prst="line">
            <a:avLst/>
          </a:prstGeom>
          <a:ln w="19050" cap="rnd">
            <a:solidFill>
              <a:srgbClr val="561561"/>
            </a:solidFill>
            <a:prstDash val="solid"/>
            <a:headEnd type="oval" w="lg" len="lg"/>
            <a:tailEnd type="none" w="sm" len="sm"/>
          </a:ln>
        </p:spPr>
      </p:sp>
      <p:sp>
        <p:nvSpPr>
          <p:cNvPr id="24" name="TextBox 24"/>
          <p:cNvSpPr txBox="1"/>
          <p:nvPr/>
        </p:nvSpPr>
        <p:spPr>
          <a:xfrm>
            <a:off x="313852" y="6369598"/>
            <a:ext cx="1863529" cy="1395603"/>
          </a:xfrm>
          <a:prstGeom prst="rect">
            <a:avLst/>
          </a:prstGeom>
        </p:spPr>
        <p:txBody>
          <a:bodyPr lIns="0" tIns="0" rIns="0" bIns="0" rtlCol="0" anchor="t">
            <a:spAutoFit/>
          </a:bodyPr>
          <a:lstStyle/>
          <a:p>
            <a:pPr algn="ctr">
              <a:lnSpc>
                <a:spcPts val="3725"/>
              </a:lnSpc>
            </a:pPr>
            <a:r>
              <a:rPr lang="en-US" sz="2699" dirty="0">
                <a:solidFill>
                  <a:srgbClr val="000000"/>
                </a:solidFill>
                <a:effectLst>
                  <a:glow rad="1905000">
                    <a:schemeClr val="bg1">
                      <a:alpha val="40000"/>
                    </a:schemeClr>
                  </a:glow>
                </a:effectLst>
                <a:latin typeface="Roboto Bold"/>
              </a:rPr>
              <a:t>APIs and Integration</a:t>
            </a:r>
          </a:p>
          <a:p>
            <a:pPr algn="ctr">
              <a:lnSpc>
                <a:spcPts val="3725"/>
              </a:lnSpc>
            </a:pPr>
            <a:endParaRPr lang="en-US" sz="2699" dirty="0">
              <a:solidFill>
                <a:srgbClr val="000000"/>
              </a:solidFill>
              <a:latin typeface="Roboto Bold"/>
            </a:endParaRPr>
          </a:p>
        </p:txBody>
      </p:sp>
      <p:grpSp>
        <p:nvGrpSpPr>
          <p:cNvPr id="25" name="Group 25"/>
          <p:cNvGrpSpPr/>
          <p:nvPr/>
        </p:nvGrpSpPr>
        <p:grpSpPr>
          <a:xfrm rot="-1933518">
            <a:off x="1867481" y="3412964"/>
            <a:ext cx="3578903" cy="3739125"/>
            <a:chOff x="0" y="0"/>
            <a:chExt cx="4771870" cy="4985500"/>
          </a:xfrm>
        </p:grpSpPr>
        <p:sp>
          <p:nvSpPr>
            <p:cNvPr id="26" name="Freeform 26"/>
            <p:cNvSpPr/>
            <p:nvPr/>
          </p:nvSpPr>
          <p:spPr>
            <a:xfrm>
              <a:off x="274320" y="-94488"/>
              <a:ext cx="3375025" cy="1636014"/>
            </a:xfrm>
            <a:custGeom>
              <a:avLst/>
              <a:gdLst/>
              <a:ahLst/>
              <a:cxnLst/>
              <a:rect l="l" t="t" r="r" b="b"/>
              <a:pathLst>
                <a:path w="3375025" h="1636014">
                  <a:moveTo>
                    <a:pt x="3375025" y="472694"/>
                  </a:moveTo>
                  <a:cubicBezTo>
                    <a:pt x="2812288" y="105664"/>
                    <a:pt x="2128774" y="0"/>
                    <a:pt x="1488440" y="180975"/>
                  </a:cubicBezTo>
                  <a:cubicBezTo>
                    <a:pt x="848106" y="361950"/>
                    <a:pt x="308864" y="813308"/>
                    <a:pt x="0" y="1426718"/>
                  </a:cubicBezTo>
                  <a:lnTo>
                    <a:pt x="380746" y="1636014"/>
                  </a:lnTo>
                  <a:cubicBezTo>
                    <a:pt x="632841" y="1125855"/>
                    <a:pt x="1075690" y="750316"/>
                    <a:pt x="1602105" y="600075"/>
                  </a:cubicBezTo>
                  <a:cubicBezTo>
                    <a:pt x="2128520" y="449834"/>
                    <a:pt x="2690749" y="538988"/>
                    <a:pt x="3152140" y="845693"/>
                  </a:cubicBezTo>
                  <a:close/>
                </a:path>
              </a:pathLst>
            </a:custGeom>
            <a:solidFill>
              <a:srgbClr val="561561"/>
            </a:solidFill>
          </p:spPr>
        </p:sp>
      </p:grpSp>
      <p:sp>
        <p:nvSpPr>
          <p:cNvPr id="27" name="AutoShape 27"/>
          <p:cNvSpPr/>
          <p:nvPr/>
        </p:nvSpPr>
        <p:spPr>
          <a:xfrm>
            <a:off x="4652154" y="6444475"/>
            <a:ext cx="485649" cy="523658"/>
          </a:xfrm>
          <a:prstGeom prst="line">
            <a:avLst/>
          </a:prstGeom>
          <a:ln w="19050" cap="rnd">
            <a:solidFill>
              <a:srgbClr val="9325A5"/>
            </a:solidFill>
            <a:prstDash val="solid"/>
            <a:headEnd type="oval" w="lg" len="lg"/>
            <a:tailEnd type="none" w="sm" len="sm"/>
          </a:ln>
        </p:spPr>
      </p:sp>
      <p:sp>
        <p:nvSpPr>
          <p:cNvPr id="28" name="AutoShape 28"/>
          <p:cNvSpPr/>
          <p:nvPr/>
        </p:nvSpPr>
        <p:spPr>
          <a:xfrm flipH="1">
            <a:off x="4651286" y="3684229"/>
            <a:ext cx="531202" cy="507912"/>
          </a:xfrm>
          <a:prstGeom prst="line">
            <a:avLst/>
          </a:prstGeom>
          <a:ln w="19050" cap="rnd">
            <a:solidFill>
              <a:srgbClr val="561561"/>
            </a:solidFill>
            <a:prstDash val="solid"/>
            <a:headEnd type="oval" w="lg" len="lg"/>
            <a:tailEnd type="none" w="sm" len="sm"/>
          </a:ln>
        </p:spPr>
      </p:sp>
      <p:sp>
        <p:nvSpPr>
          <p:cNvPr id="29" name="TextBox 29"/>
          <p:cNvSpPr txBox="1"/>
          <p:nvPr/>
        </p:nvSpPr>
        <p:spPr>
          <a:xfrm>
            <a:off x="5345207" y="3291754"/>
            <a:ext cx="1987561" cy="1107949"/>
          </a:xfrm>
          <a:prstGeom prst="rect">
            <a:avLst/>
          </a:prstGeom>
        </p:spPr>
        <p:txBody>
          <a:bodyPr lIns="0" tIns="0" rIns="0" bIns="0" rtlCol="0" anchor="t">
            <a:spAutoFit/>
          </a:bodyPr>
          <a:lstStyle/>
          <a:p>
            <a:pPr algn="l">
              <a:lnSpc>
                <a:spcPts val="4415"/>
              </a:lnSpc>
            </a:pPr>
            <a:r>
              <a:rPr lang="en-US" sz="3199" dirty="0" err="1">
                <a:solidFill>
                  <a:srgbClr val="000000"/>
                </a:solidFill>
                <a:effectLst>
                  <a:glow rad="1905000">
                    <a:schemeClr val="bg1">
                      <a:alpha val="40000"/>
                    </a:schemeClr>
                  </a:glow>
                </a:effectLst>
                <a:latin typeface="Roboto Bold"/>
              </a:rPr>
              <a:t>FrontEnd</a:t>
            </a:r>
            <a:endParaRPr lang="en-US" sz="3199" dirty="0">
              <a:solidFill>
                <a:srgbClr val="000000"/>
              </a:solidFill>
              <a:effectLst>
                <a:glow rad="1905000">
                  <a:schemeClr val="bg1">
                    <a:alpha val="40000"/>
                  </a:schemeClr>
                </a:glow>
              </a:effectLst>
              <a:latin typeface="Roboto Bold"/>
            </a:endParaRPr>
          </a:p>
          <a:p>
            <a:pPr algn="l">
              <a:lnSpc>
                <a:spcPts val="4415"/>
              </a:lnSpc>
            </a:pPr>
            <a:endParaRPr lang="en-US" sz="3199" dirty="0">
              <a:solidFill>
                <a:srgbClr val="000000"/>
              </a:solidFill>
              <a:effectLst>
                <a:glow rad="1905000">
                  <a:schemeClr val="bg1">
                    <a:alpha val="40000"/>
                  </a:schemeClr>
                </a:glow>
              </a:effectLst>
              <a:latin typeface="Roboto Bold"/>
            </a:endParaRPr>
          </a:p>
        </p:txBody>
      </p:sp>
      <p:sp>
        <p:nvSpPr>
          <p:cNvPr id="30" name="TextBox 30"/>
          <p:cNvSpPr txBox="1"/>
          <p:nvPr/>
        </p:nvSpPr>
        <p:spPr>
          <a:xfrm>
            <a:off x="2841478" y="4814988"/>
            <a:ext cx="1631350" cy="953650"/>
          </a:xfrm>
          <a:prstGeom prst="rect">
            <a:avLst/>
          </a:prstGeom>
        </p:spPr>
        <p:txBody>
          <a:bodyPr lIns="0" tIns="0" rIns="0" bIns="0" rtlCol="0" anchor="t">
            <a:spAutoFit/>
          </a:bodyPr>
          <a:lstStyle/>
          <a:p>
            <a:pPr algn="ctr">
              <a:lnSpc>
                <a:spcPts val="3311"/>
              </a:lnSpc>
            </a:pPr>
            <a:r>
              <a:rPr lang="en-US" sz="2400">
                <a:solidFill>
                  <a:srgbClr val="000000"/>
                </a:solidFill>
                <a:latin typeface="Roboto Bold"/>
              </a:rPr>
              <a:t>Tech Stack</a:t>
            </a:r>
          </a:p>
        </p:txBody>
      </p:sp>
      <p:grpSp>
        <p:nvGrpSpPr>
          <p:cNvPr id="31" name="Group 31"/>
          <p:cNvGrpSpPr/>
          <p:nvPr/>
        </p:nvGrpSpPr>
        <p:grpSpPr>
          <a:xfrm rot="1933518">
            <a:off x="1864763" y="3412964"/>
            <a:ext cx="3578903" cy="3739125"/>
            <a:chOff x="0" y="0"/>
            <a:chExt cx="4771870" cy="4985500"/>
          </a:xfrm>
        </p:grpSpPr>
        <p:sp>
          <p:nvSpPr>
            <p:cNvPr id="32" name="Freeform 32"/>
            <p:cNvSpPr/>
            <p:nvPr/>
          </p:nvSpPr>
          <p:spPr>
            <a:xfrm>
              <a:off x="1243457" y="-87249"/>
              <a:ext cx="3263392" cy="1644523"/>
            </a:xfrm>
            <a:custGeom>
              <a:avLst/>
              <a:gdLst/>
              <a:ahLst/>
              <a:cxnLst/>
              <a:rect l="l" t="t" r="r" b="b"/>
              <a:pathLst>
                <a:path w="3263392" h="1644523">
                  <a:moveTo>
                    <a:pt x="0" y="391668"/>
                  </a:moveTo>
                  <a:cubicBezTo>
                    <a:pt x="564007" y="70231"/>
                    <a:pt x="1228344" y="0"/>
                    <a:pt x="1842643" y="196977"/>
                  </a:cubicBezTo>
                  <a:cubicBezTo>
                    <a:pt x="2456942" y="393954"/>
                    <a:pt x="2969133" y="841375"/>
                    <a:pt x="3263392" y="1438148"/>
                  </a:cubicBezTo>
                  <a:lnTo>
                    <a:pt x="2880233" y="1644523"/>
                  </a:lnTo>
                  <a:cubicBezTo>
                    <a:pt x="2640203" y="1148461"/>
                    <a:pt x="2219706" y="776224"/>
                    <a:pt x="1714881" y="612775"/>
                  </a:cubicBezTo>
                  <a:cubicBezTo>
                    <a:pt x="1210056" y="449326"/>
                    <a:pt x="664083" y="508762"/>
                    <a:pt x="201422" y="777494"/>
                  </a:cubicBezTo>
                  <a:close/>
                </a:path>
              </a:pathLst>
            </a:custGeom>
            <a:solidFill>
              <a:srgbClr val="FFCCFF"/>
            </a:solidFill>
          </p:spPr>
        </p:sp>
      </p:grpSp>
      <p:grpSp>
        <p:nvGrpSpPr>
          <p:cNvPr id="33" name="Group 33"/>
          <p:cNvGrpSpPr/>
          <p:nvPr/>
        </p:nvGrpSpPr>
        <p:grpSpPr>
          <a:xfrm rot="8866887">
            <a:off x="1857388" y="3412247"/>
            <a:ext cx="3577041" cy="3738705"/>
            <a:chOff x="0" y="0"/>
            <a:chExt cx="4769388" cy="4984940"/>
          </a:xfrm>
        </p:grpSpPr>
        <p:sp>
          <p:nvSpPr>
            <p:cNvPr id="34" name="Freeform 34"/>
            <p:cNvSpPr/>
            <p:nvPr/>
          </p:nvSpPr>
          <p:spPr>
            <a:xfrm>
              <a:off x="3408172" y="374523"/>
              <a:ext cx="1677924" cy="3322193"/>
            </a:xfrm>
            <a:custGeom>
              <a:avLst/>
              <a:gdLst/>
              <a:ahLst/>
              <a:cxnLst/>
              <a:rect l="l" t="t" r="r" b="b"/>
              <a:pathLst>
                <a:path w="1677924" h="3322193">
                  <a:moveTo>
                    <a:pt x="233807" y="0"/>
                  </a:moveTo>
                  <a:cubicBezTo>
                    <a:pt x="1312672" y="699643"/>
                    <a:pt x="1677924" y="2160270"/>
                    <a:pt x="1064387" y="3322193"/>
                  </a:cubicBezTo>
                  <a:lnTo>
                    <a:pt x="667766" y="3093466"/>
                  </a:lnTo>
                  <a:cubicBezTo>
                    <a:pt x="1156462" y="2148713"/>
                    <a:pt x="863854" y="965581"/>
                    <a:pt x="0" y="393954"/>
                  </a:cubicBezTo>
                  <a:close/>
                </a:path>
              </a:pathLst>
            </a:custGeom>
            <a:solidFill>
              <a:srgbClr val="9325A5"/>
            </a:solidFill>
          </p:spPr>
        </p:sp>
      </p:grpSp>
      <p:grpSp>
        <p:nvGrpSpPr>
          <p:cNvPr id="35" name="Group 35"/>
          <p:cNvGrpSpPr/>
          <p:nvPr/>
        </p:nvGrpSpPr>
        <p:grpSpPr>
          <a:xfrm rot="-8866798">
            <a:off x="1839176" y="3282479"/>
            <a:ext cx="3590397" cy="3857478"/>
            <a:chOff x="0" y="0"/>
            <a:chExt cx="4787196" cy="5143304"/>
          </a:xfrm>
        </p:grpSpPr>
        <p:sp>
          <p:nvSpPr>
            <p:cNvPr id="36" name="Freeform 36"/>
            <p:cNvSpPr/>
            <p:nvPr/>
          </p:nvSpPr>
          <p:spPr>
            <a:xfrm>
              <a:off x="-282702" y="372999"/>
              <a:ext cx="1653540" cy="3241802"/>
            </a:xfrm>
            <a:custGeom>
              <a:avLst/>
              <a:gdLst/>
              <a:ahLst/>
              <a:cxnLst/>
              <a:rect l="l" t="t" r="r" b="b"/>
              <a:pathLst>
                <a:path w="1653540" h="3241802">
                  <a:moveTo>
                    <a:pt x="1434719" y="0"/>
                  </a:moveTo>
                  <a:cubicBezTo>
                    <a:pt x="405257" y="671068"/>
                    <a:pt x="0" y="2059305"/>
                    <a:pt x="488442" y="3241802"/>
                  </a:cubicBezTo>
                  <a:lnTo>
                    <a:pt x="889889" y="3050413"/>
                  </a:lnTo>
                  <a:cubicBezTo>
                    <a:pt x="501142" y="2079117"/>
                    <a:pt x="826770" y="943610"/>
                    <a:pt x="1653540" y="387477"/>
                  </a:cubicBezTo>
                  <a:close/>
                </a:path>
              </a:pathLst>
            </a:custGeom>
            <a:solidFill>
              <a:srgbClr val="E5A2EF"/>
            </a:solidFill>
          </p:spPr>
        </p:sp>
      </p:grpSp>
      <p:grpSp>
        <p:nvGrpSpPr>
          <p:cNvPr id="37" name="Group 37"/>
          <p:cNvGrpSpPr/>
          <p:nvPr/>
        </p:nvGrpSpPr>
        <p:grpSpPr>
          <a:xfrm rot="7949279">
            <a:off x="1825881" y="5173532"/>
            <a:ext cx="493682" cy="493681"/>
            <a:chOff x="0" y="0"/>
            <a:chExt cx="658242" cy="658242"/>
          </a:xfrm>
        </p:grpSpPr>
        <p:sp>
          <p:nvSpPr>
            <p:cNvPr id="38" name="Freeform 38"/>
            <p:cNvSpPr/>
            <p:nvPr/>
          </p:nvSpPr>
          <p:spPr>
            <a:xfrm>
              <a:off x="0" y="0"/>
              <a:ext cx="658241" cy="658241"/>
            </a:xfrm>
            <a:custGeom>
              <a:avLst/>
              <a:gdLst/>
              <a:ahLst/>
              <a:cxnLst/>
              <a:rect l="l" t="t" r="r" b="b"/>
              <a:pathLst>
                <a:path w="658241" h="658241">
                  <a:moveTo>
                    <a:pt x="0" y="658241"/>
                  </a:moveTo>
                  <a:lnTo>
                    <a:pt x="0" y="0"/>
                  </a:lnTo>
                  <a:lnTo>
                    <a:pt x="658241" y="658241"/>
                  </a:lnTo>
                  <a:close/>
                </a:path>
              </a:pathLst>
            </a:custGeom>
            <a:solidFill>
              <a:srgbClr val="9325A5"/>
            </a:solidFill>
          </p:spPr>
        </p:sp>
      </p:grpSp>
      <p:grpSp>
        <p:nvGrpSpPr>
          <p:cNvPr id="39" name="Group 39"/>
          <p:cNvGrpSpPr/>
          <p:nvPr/>
        </p:nvGrpSpPr>
        <p:grpSpPr>
          <a:xfrm rot="-2850721">
            <a:off x="4985326" y="5035918"/>
            <a:ext cx="493682" cy="493681"/>
            <a:chOff x="0" y="0"/>
            <a:chExt cx="658242" cy="658242"/>
          </a:xfrm>
        </p:grpSpPr>
        <p:sp>
          <p:nvSpPr>
            <p:cNvPr id="40" name="Freeform 40"/>
            <p:cNvSpPr/>
            <p:nvPr/>
          </p:nvSpPr>
          <p:spPr>
            <a:xfrm>
              <a:off x="0" y="0"/>
              <a:ext cx="658241" cy="658241"/>
            </a:xfrm>
            <a:custGeom>
              <a:avLst/>
              <a:gdLst/>
              <a:ahLst/>
              <a:cxnLst/>
              <a:rect l="l" t="t" r="r" b="b"/>
              <a:pathLst>
                <a:path w="658241" h="658241">
                  <a:moveTo>
                    <a:pt x="0" y="658241"/>
                  </a:moveTo>
                  <a:lnTo>
                    <a:pt x="0" y="0"/>
                  </a:lnTo>
                  <a:lnTo>
                    <a:pt x="658241" y="658241"/>
                  </a:lnTo>
                  <a:close/>
                </a:path>
              </a:pathLst>
            </a:custGeom>
            <a:solidFill>
              <a:srgbClr val="FFCCFF"/>
            </a:solidFill>
          </p:spPr>
        </p:sp>
      </p:grpSp>
      <p:grpSp>
        <p:nvGrpSpPr>
          <p:cNvPr id="41" name="Group 41"/>
          <p:cNvGrpSpPr/>
          <p:nvPr/>
        </p:nvGrpSpPr>
        <p:grpSpPr>
          <a:xfrm rot="-7949279">
            <a:off x="3406047" y="3301467"/>
            <a:ext cx="493681" cy="493682"/>
            <a:chOff x="0" y="0"/>
            <a:chExt cx="658242" cy="658242"/>
          </a:xfrm>
        </p:grpSpPr>
        <p:sp>
          <p:nvSpPr>
            <p:cNvPr id="42" name="Freeform 42"/>
            <p:cNvSpPr/>
            <p:nvPr/>
          </p:nvSpPr>
          <p:spPr>
            <a:xfrm>
              <a:off x="0" y="0"/>
              <a:ext cx="658241" cy="658241"/>
            </a:xfrm>
            <a:custGeom>
              <a:avLst/>
              <a:gdLst/>
              <a:ahLst/>
              <a:cxnLst/>
              <a:rect l="l" t="t" r="r" b="b"/>
              <a:pathLst>
                <a:path w="658241" h="658241">
                  <a:moveTo>
                    <a:pt x="0" y="658241"/>
                  </a:moveTo>
                  <a:lnTo>
                    <a:pt x="0" y="0"/>
                  </a:lnTo>
                  <a:lnTo>
                    <a:pt x="658241" y="658241"/>
                  </a:lnTo>
                  <a:close/>
                </a:path>
              </a:pathLst>
            </a:custGeom>
            <a:solidFill>
              <a:srgbClr val="701C7F"/>
            </a:solidFill>
          </p:spPr>
        </p:sp>
      </p:grpSp>
      <p:grpSp>
        <p:nvGrpSpPr>
          <p:cNvPr id="43" name="Group 43"/>
          <p:cNvGrpSpPr/>
          <p:nvPr/>
        </p:nvGrpSpPr>
        <p:grpSpPr>
          <a:xfrm rot="2158704">
            <a:off x="3493944" y="6826986"/>
            <a:ext cx="503251" cy="500807"/>
            <a:chOff x="0" y="0"/>
            <a:chExt cx="671002" cy="667742"/>
          </a:xfrm>
        </p:grpSpPr>
        <p:sp>
          <p:nvSpPr>
            <p:cNvPr id="44" name="Freeform 44"/>
            <p:cNvSpPr/>
            <p:nvPr/>
          </p:nvSpPr>
          <p:spPr>
            <a:xfrm>
              <a:off x="0" y="0"/>
              <a:ext cx="670941" cy="667766"/>
            </a:xfrm>
            <a:custGeom>
              <a:avLst/>
              <a:gdLst/>
              <a:ahLst/>
              <a:cxnLst/>
              <a:rect l="l" t="t" r="r" b="b"/>
              <a:pathLst>
                <a:path w="670941" h="667766">
                  <a:moveTo>
                    <a:pt x="0" y="667766"/>
                  </a:moveTo>
                  <a:lnTo>
                    <a:pt x="0" y="0"/>
                  </a:lnTo>
                  <a:lnTo>
                    <a:pt x="670941" y="667766"/>
                  </a:lnTo>
                  <a:close/>
                </a:path>
              </a:pathLst>
            </a:custGeom>
            <a:solidFill>
              <a:srgbClr val="E5A2EF"/>
            </a:solidFill>
          </p:spPr>
        </p:sp>
      </p:grpSp>
      <p:sp>
        <p:nvSpPr>
          <p:cNvPr id="46" name="Freeform 46"/>
          <p:cNvSpPr/>
          <p:nvPr/>
        </p:nvSpPr>
        <p:spPr>
          <a:xfrm>
            <a:off x="2647479" y="7633710"/>
            <a:ext cx="1966351" cy="1875751"/>
          </a:xfrm>
          <a:custGeom>
            <a:avLst/>
            <a:gdLst/>
            <a:ahLst/>
            <a:cxnLst/>
            <a:rect l="l" t="t" r="r" b="b"/>
            <a:pathLst>
              <a:path w="1966351" h="1875751">
                <a:moveTo>
                  <a:pt x="0" y="0"/>
                </a:moveTo>
                <a:lnTo>
                  <a:pt x="1966351" y="0"/>
                </a:lnTo>
                <a:lnTo>
                  <a:pt x="1966351" y="1875751"/>
                </a:lnTo>
                <a:lnTo>
                  <a:pt x="0" y="1875751"/>
                </a:lnTo>
                <a:lnTo>
                  <a:pt x="0" y="0"/>
                </a:lnTo>
                <a:close/>
              </a:path>
            </a:pathLst>
          </a:custGeom>
          <a:blipFill>
            <a:blip r:embed="rId5"/>
            <a:stretch>
              <a:fillRect/>
            </a:stretch>
          </a:blipFill>
        </p:spPr>
      </p:sp>
      <p:sp>
        <p:nvSpPr>
          <p:cNvPr id="47" name="TextBox 47"/>
          <p:cNvSpPr txBox="1"/>
          <p:nvPr/>
        </p:nvSpPr>
        <p:spPr>
          <a:xfrm>
            <a:off x="313852" y="243656"/>
            <a:ext cx="15590550" cy="779145"/>
          </a:xfrm>
          <a:prstGeom prst="rect">
            <a:avLst/>
          </a:prstGeom>
        </p:spPr>
        <p:txBody>
          <a:bodyPr lIns="0" tIns="0" rIns="0" bIns="0" rtlCol="0" anchor="t">
            <a:spAutoFit/>
          </a:bodyPr>
          <a:lstStyle/>
          <a:p>
            <a:pPr algn="l">
              <a:lnSpc>
                <a:spcPts val="5940"/>
              </a:lnSpc>
            </a:pPr>
            <a:r>
              <a:rPr lang="en-US" sz="5500">
                <a:solidFill>
                  <a:srgbClr val="000000"/>
                </a:solidFill>
                <a:latin typeface="Roboto"/>
              </a:rPr>
              <a:t>Technolgy/Tech Stack</a:t>
            </a:r>
          </a:p>
        </p:txBody>
      </p:sp>
      <p:sp>
        <p:nvSpPr>
          <p:cNvPr id="48" name="TextBox 48"/>
          <p:cNvSpPr txBox="1"/>
          <p:nvPr/>
        </p:nvSpPr>
        <p:spPr>
          <a:xfrm>
            <a:off x="313852" y="3301307"/>
            <a:ext cx="1698016" cy="1205866"/>
          </a:xfrm>
          <a:prstGeom prst="rect">
            <a:avLst/>
          </a:prstGeom>
        </p:spPr>
        <p:txBody>
          <a:bodyPr lIns="0" tIns="0" rIns="0" bIns="0" rtlCol="0" anchor="t">
            <a:spAutoFit/>
          </a:bodyPr>
          <a:lstStyle/>
          <a:p>
            <a:pPr algn="ctr">
              <a:lnSpc>
                <a:spcPts val="4829"/>
              </a:lnSpc>
            </a:pPr>
            <a:r>
              <a:rPr lang="en-US" sz="3499" dirty="0">
                <a:solidFill>
                  <a:srgbClr val="000000"/>
                </a:solidFill>
                <a:effectLst>
                  <a:glow rad="1346200">
                    <a:schemeClr val="bg1">
                      <a:alpha val="40000"/>
                    </a:schemeClr>
                  </a:glow>
                  <a:outerShdw blurRad="38100" dist="38100" dir="2700000" sx="97000" sy="97000" algn="tl">
                    <a:schemeClr val="bg1">
                      <a:alpha val="43000"/>
                    </a:schemeClr>
                  </a:outerShdw>
                </a:effectLst>
                <a:latin typeface="Roboto Bold"/>
              </a:rPr>
              <a:t>DevOps</a:t>
            </a:r>
            <a:r>
              <a:rPr lang="en-US" sz="3499" dirty="0">
                <a:solidFill>
                  <a:srgbClr val="000000"/>
                </a:solidFill>
                <a:latin typeface="Roboto Bold"/>
              </a:rPr>
              <a:t> </a:t>
            </a:r>
          </a:p>
          <a:p>
            <a:pPr algn="r">
              <a:lnSpc>
                <a:spcPts val="4829"/>
              </a:lnSpc>
            </a:pPr>
            <a:endParaRPr lang="en-US" sz="3499" dirty="0">
              <a:solidFill>
                <a:srgbClr val="000000"/>
              </a:solidFill>
              <a:latin typeface="Roboto Bold"/>
            </a:endParaRPr>
          </a:p>
        </p:txBody>
      </p:sp>
      <p:sp>
        <p:nvSpPr>
          <p:cNvPr id="49" name="TextBox 49"/>
          <p:cNvSpPr txBox="1"/>
          <p:nvPr/>
        </p:nvSpPr>
        <p:spPr>
          <a:xfrm>
            <a:off x="5273602" y="6424796"/>
            <a:ext cx="1698016" cy="2351152"/>
          </a:xfrm>
          <a:prstGeom prst="rect">
            <a:avLst/>
          </a:prstGeom>
        </p:spPr>
        <p:txBody>
          <a:bodyPr lIns="0" tIns="0" rIns="0" bIns="0" rtlCol="0" anchor="t">
            <a:spAutoFit/>
          </a:bodyPr>
          <a:lstStyle/>
          <a:p>
            <a:pPr algn="l">
              <a:lnSpc>
                <a:spcPts val="4691"/>
              </a:lnSpc>
            </a:pPr>
            <a:endParaRPr dirty="0"/>
          </a:p>
          <a:p>
            <a:pPr algn="l">
              <a:lnSpc>
                <a:spcPts val="4691"/>
              </a:lnSpc>
            </a:pPr>
            <a:r>
              <a:rPr lang="en-US" sz="3399" dirty="0">
                <a:solidFill>
                  <a:srgbClr val="000000"/>
                </a:solidFill>
                <a:effectLst>
                  <a:glow rad="1905000">
                    <a:schemeClr val="bg1">
                      <a:alpha val="40000"/>
                    </a:schemeClr>
                  </a:glow>
                </a:effectLst>
                <a:latin typeface="Roboto Bold"/>
              </a:rPr>
              <a:t>Backend</a:t>
            </a:r>
          </a:p>
          <a:p>
            <a:pPr algn="l">
              <a:lnSpc>
                <a:spcPts val="4691"/>
              </a:lnSpc>
            </a:pPr>
            <a:endParaRPr lang="en-US" sz="3399" dirty="0">
              <a:solidFill>
                <a:srgbClr val="000000"/>
              </a:solidFill>
              <a:latin typeface="Roboto Bold"/>
            </a:endParaRPr>
          </a:p>
          <a:p>
            <a:pPr algn="l">
              <a:lnSpc>
                <a:spcPts val="4691"/>
              </a:lnSpc>
            </a:pPr>
            <a:endParaRPr lang="en-US" sz="3399" dirty="0">
              <a:solidFill>
                <a:srgbClr val="000000"/>
              </a:solidFill>
              <a:latin typeface="Roboto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480" y="-5543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a:off x="16944826" y="9585024"/>
            <a:ext cx="1205361" cy="446699"/>
          </a:xfrm>
          <a:custGeom>
            <a:avLst/>
            <a:gdLst/>
            <a:ahLst/>
            <a:cxnLst/>
            <a:rect l="l" t="t" r="r" b="b"/>
            <a:pathLst>
              <a:path w="1205361" h="446699">
                <a:moveTo>
                  <a:pt x="0" y="0"/>
                </a:moveTo>
                <a:lnTo>
                  <a:pt x="1205362" y="0"/>
                </a:lnTo>
                <a:lnTo>
                  <a:pt x="1205362" y="446698"/>
                </a:lnTo>
                <a:lnTo>
                  <a:pt x="0" y="446698"/>
                </a:lnTo>
                <a:lnTo>
                  <a:pt x="0" y="0"/>
                </a:lnTo>
                <a:close/>
              </a:path>
            </a:pathLst>
          </a:custGeom>
          <a:blipFill>
            <a:blip r:embed="rId4"/>
            <a:stretch>
              <a:fillRect b="-3"/>
            </a:stretch>
          </a:blipFill>
        </p:spPr>
      </p:sp>
      <p:grpSp>
        <p:nvGrpSpPr>
          <p:cNvPr id="4" name="Group 4"/>
          <p:cNvGrpSpPr/>
          <p:nvPr/>
        </p:nvGrpSpPr>
        <p:grpSpPr>
          <a:xfrm>
            <a:off x="0" y="0"/>
            <a:ext cx="14113841" cy="10031722"/>
            <a:chOff x="0" y="0"/>
            <a:chExt cx="3717226" cy="2642100"/>
          </a:xfrm>
        </p:grpSpPr>
        <p:sp>
          <p:nvSpPr>
            <p:cNvPr id="5" name="Freeform 5"/>
            <p:cNvSpPr/>
            <p:nvPr/>
          </p:nvSpPr>
          <p:spPr>
            <a:xfrm>
              <a:off x="0" y="0"/>
              <a:ext cx="3717225" cy="2642100"/>
            </a:xfrm>
            <a:custGeom>
              <a:avLst/>
              <a:gdLst/>
              <a:ahLst/>
              <a:cxnLst/>
              <a:rect l="l" t="t" r="r" b="b"/>
              <a:pathLst>
                <a:path w="3717225" h="2642100">
                  <a:moveTo>
                    <a:pt x="0" y="0"/>
                  </a:moveTo>
                  <a:lnTo>
                    <a:pt x="3717225" y="0"/>
                  </a:lnTo>
                  <a:lnTo>
                    <a:pt x="3717225" y="2642100"/>
                  </a:lnTo>
                  <a:lnTo>
                    <a:pt x="0" y="2642100"/>
                  </a:lnTo>
                  <a:close/>
                </a:path>
              </a:pathLst>
            </a:custGeom>
            <a:solidFill>
              <a:srgbClr val="E7E6E6"/>
            </a:solidFill>
          </p:spPr>
        </p:sp>
        <p:sp>
          <p:nvSpPr>
            <p:cNvPr id="6" name="TextBox 6"/>
            <p:cNvSpPr txBox="1"/>
            <p:nvPr/>
          </p:nvSpPr>
          <p:spPr>
            <a:xfrm>
              <a:off x="0" y="-9525"/>
              <a:ext cx="3717226" cy="2651625"/>
            </a:xfrm>
            <a:prstGeom prst="rect">
              <a:avLst/>
            </a:prstGeom>
          </p:spPr>
          <p:txBody>
            <a:bodyPr lIns="50800" tIns="50800" rIns="50800" bIns="50800" rtlCol="0" anchor="ctr"/>
            <a:lstStyle/>
            <a:p>
              <a:pPr algn="ctr">
                <a:lnSpc>
                  <a:spcPts val="2879"/>
                </a:lnSpc>
              </a:pPr>
              <a:endParaRPr/>
            </a:p>
          </p:txBody>
        </p:sp>
      </p:grpSp>
      <p:sp>
        <p:nvSpPr>
          <p:cNvPr id="7" name="Freeform 7"/>
          <p:cNvSpPr/>
          <p:nvPr/>
        </p:nvSpPr>
        <p:spPr>
          <a:xfrm>
            <a:off x="4366052" y="2819678"/>
            <a:ext cx="10072987" cy="4953000"/>
          </a:xfrm>
          <a:custGeom>
            <a:avLst/>
            <a:gdLst/>
            <a:ahLst/>
            <a:cxnLst/>
            <a:rect l="l" t="t" r="r" b="b"/>
            <a:pathLst>
              <a:path w="8111768" h="4364103">
                <a:moveTo>
                  <a:pt x="0" y="0"/>
                </a:moveTo>
                <a:lnTo>
                  <a:pt x="8111768" y="0"/>
                </a:lnTo>
                <a:lnTo>
                  <a:pt x="8111768" y="4364103"/>
                </a:lnTo>
                <a:lnTo>
                  <a:pt x="0" y="4364103"/>
                </a:lnTo>
                <a:lnTo>
                  <a:pt x="0" y="0"/>
                </a:lnTo>
                <a:close/>
              </a:path>
            </a:pathLst>
          </a:custGeom>
          <a:blipFill>
            <a:blip r:embed="rId5"/>
            <a:stretch>
              <a:fillRect/>
            </a:stretch>
          </a:blipFill>
        </p:spPr>
      </p:sp>
      <p:sp>
        <p:nvSpPr>
          <p:cNvPr id="8" name="Freeform 8"/>
          <p:cNvSpPr/>
          <p:nvPr/>
        </p:nvSpPr>
        <p:spPr>
          <a:xfrm>
            <a:off x="510510" y="2922032"/>
            <a:ext cx="4180743" cy="4808486"/>
          </a:xfrm>
          <a:custGeom>
            <a:avLst/>
            <a:gdLst/>
            <a:ahLst/>
            <a:cxnLst/>
            <a:rect l="l" t="t" r="r" b="b"/>
            <a:pathLst>
              <a:path w="2786649" h="3121216">
                <a:moveTo>
                  <a:pt x="0" y="0"/>
                </a:moveTo>
                <a:lnTo>
                  <a:pt x="2786649" y="0"/>
                </a:lnTo>
                <a:lnTo>
                  <a:pt x="2786649" y="3121217"/>
                </a:lnTo>
                <a:lnTo>
                  <a:pt x="0" y="3121217"/>
                </a:lnTo>
                <a:lnTo>
                  <a:pt x="0" y="0"/>
                </a:lnTo>
                <a:close/>
              </a:path>
            </a:pathLst>
          </a:custGeom>
          <a:blipFill>
            <a:blip r:embed="rId6"/>
            <a:stretch>
              <a:fillRect/>
            </a:stretch>
          </a:blipFill>
        </p:spPr>
      </p:sp>
      <p:sp>
        <p:nvSpPr>
          <p:cNvPr id="9" name="TextBox 9"/>
          <p:cNvSpPr txBox="1"/>
          <p:nvPr/>
        </p:nvSpPr>
        <p:spPr>
          <a:xfrm rot="16200000">
            <a:off x="13258696" y="3629476"/>
            <a:ext cx="5865467" cy="795089"/>
          </a:xfrm>
          <a:prstGeom prst="rect">
            <a:avLst/>
          </a:prstGeom>
        </p:spPr>
        <p:txBody>
          <a:bodyPr wrap="square" lIns="0" tIns="0" rIns="0" bIns="0" rtlCol="0" anchor="t">
            <a:spAutoFit/>
          </a:bodyPr>
          <a:lstStyle/>
          <a:p>
            <a:pPr algn="l">
              <a:lnSpc>
                <a:spcPts val="6156"/>
              </a:lnSpc>
            </a:pPr>
            <a:r>
              <a:rPr lang="en-US" sz="5700" dirty="0">
                <a:solidFill>
                  <a:srgbClr val="000000"/>
                </a:solidFill>
                <a:latin typeface="Roboto"/>
              </a:rPr>
              <a:t>THANK YOU</a:t>
            </a:r>
          </a:p>
        </p:txBody>
      </p:sp>
      <p:sp>
        <p:nvSpPr>
          <p:cNvPr id="11" name="TextBox 10">
            <a:extLst>
              <a:ext uri="{FF2B5EF4-FFF2-40B4-BE49-F238E27FC236}">
                <a16:creationId xmlns:a16="http://schemas.microsoft.com/office/drawing/2014/main" id="{93EF0EC1-AC07-3718-0F58-18BA54E10647}"/>
              </a:ext>
            </a:extLst>
          </p:cNvPr>
          <p:cNvSpPr txBox="1"/>
          <p:nvPr/>
        </p:nvSpPr>
        <p:spPr>
          <a:xfrm>
            <a:off x="3124200" y="9089643"/>
            <a:ext cx="9260114" cy="369332"/>
          </a:xfrm>
          <a:prstGeom prst="rect">
            <a:avLst/>
          </a:prstGeom>
          <a:noFill/>
        </p:spPr>
        <p:txBody>
          <a:bodyPr wrap="square">
            <a:spAutoFit/>
          </a:bodyPr>
          <a:lstStyle/>
          <a:p>
            <a:r>
              <a:rPr lang="en-IN" dirty="0">
                <a:hlinkClick r:id="rId7"/>
              </a:rPr>
              <a:t>https://www.youtube.com/watch?v=_ecS1rGEbCQ&amp;t=16s</a:t>
            </a:r>
            <a:endParaRPr lang="en-IN" dirty="0"/>
          </a:p>
        </p:txBody>
      </p:sp>
      <p:sp>
        <p:nvSpPr>
          <p:cNvPr id="15" name="TextBox 14">
            <a:extLst>
              <a:ext uri="{FF2B5EF4-FFF2-40B4-BE49-F238E27FC236}">
                <a16:creationId xmlns:a16="http://schemas.microsoft.com/office/drawing/2014/main" id="{24DC7F50-61B3-2A22-7888-3BA8CB49B555}"/>
              </a:ext>
            </a:extLst>
          </p:cNvPr>
          <p:cNvSpPr txBox="1"/>
          <p:nvPr/>
        </p:nvSpPr>
        <p:spPr>
          <a:xfrm>
            <a:off x="4560428" y="2020669"/>
            <a:ext cx="9260114" cy="646331"/>
          </a:xfrm>
          <a:prstGeom prst="rect">
            <a:avLst/>
          </a:prstGeom>
          <a:noFill/>
        </p:spPr>
        <p:txBody>
          <a:bodyPr wrap="square">
            <a:spAutoFit/>
          </a:bodyPr>
          <a:lstStyle/>
          <a:p>
            <a:r>
              <a:rPr lang="en-IN" dirty="0">
                <a:hlinkClick r:id="rId8"/>
              </a:rPr>
              <a:t>https://www.figma.com/design/SNudBKdhmkjZ97WMg9o68y/Myntra-Hackathon?node-id=0-1&amp;t=6mcsg1RpSGPvPgYn-1</a:t>
            </a:r>
            <a:endParaRPr lang="en-IN" dirty="0"/>
          </a:p>
        </p:txBody>
      </p:sp>
      <p:sp>
        <p:nvSpPr>
          <p:cNvPr id="16" name="TextBox 15">
            <a:extLst>
              <a:ext uri="{FF2B5EF4-FFF2-40B4-BE49-F238E27FC236}">
                <a16:creationId xmlns:a16="http://schemas.microsoft.com/office/drawing/2014/main" id="{DAA5FCCA-CA63-7FA0-288A-F3151AA824DF}"/>
              </a:ext>
            </a:extLst>
          </p:cNvPr>
          <p:cNvSpPr txBox="1"/>
          <p:nvPr/>
        </p:nvSpPr>
        <p:spPr>
          <a:xfrm>
            <a:off x="428738" y="2052657"/>
            <a:ext cx="9260114" cy="461665"/>
          </a:xfrm>
          <a:prstGeom prst="rect">
            <a:avLst/>
          </a:prstGeom>
          <a:noFill/>
        </p:spPr>
        <p:txBody>
          <a:bodyPr wrap="square">
            <a:spAutoFit/>
          </a:bodyPr>
          <a:lstStyle/>
          <a:p>
            <a:r>
              <a:rPr lang="en-GB" sz="2400" dirty="0">
                <a:latin typeface="Roboto" panose="02000000000000000000" pitchFamily="2" charset="0"/>
                <a:ea typeface="Roboto" panose="02000000000000000000" pitchFamily="2" charset="0"/>
                <a:cs typeface="Roboto" panose="02000000000000000000" pitchFamily="2" charset="0"/>
              </a:rPr>
              <a:t>Frame Work for our Solution-</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24FD087B-FD12-0EA6-5401-404320D27506}"/>
              </a:ext>
            </a:extLst>
          </p:cNvPr>
          <p:cNvSpPr txBox="1"/>
          <p:nvPr/>
        </p:nvSpPr>
        <p:spPr>
          <a:xfrm>
            <a:off x="609600" y="9043477"/>
            <a:ext cx="9260114" cy="461665"/>
          </a:xfrm>
          <a:prstGeom prst="rect">
            <a:avLst/>
          </a:prstGeom>
          <a:noFill/>
        </p:spPr>
        <p:txBody>
          <a:bodyPr wrap="square">
            <a:spAutoFit/>
          </a:bodyPr>
          <a:lstStyle/>
          <a:p>
            <a:r>
              <a:rPr lang="en-GB" sz="2400" dirty="0">
                <a:latin typeface="Roboto" panose="02000000000000000000" pitchFamily="2" charset="0"/>
                <a:ea typeface="Roboto" panose="02000000000000000000" pitchFamily="2" charset="0"/>
                <a:cs typeface="Roboto" panose="02000000000000000000" pitchFamily="2" charset="0"/>
              </a:rPr>
              <a:t>Reference Video -</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18" name="TextBox 9">
            <a:extLst>
              <a:ext uri="{FF2B5EF4-FFF2-40B4-BE49-F238E27FC236}">
                <a16:creationId xmlns:a16="http://schemas.microsoft.com/office/drawing/2014/main" id="{660094C1-BDA4-A5CA-5D53-1CA6526CAD77}"/>
              </a:ext>
            </a:extLst>
          </p:cNvPr>
          <p:cNvSpPr txBox="1"/>
          <p:nvPr/>
        </p:nvSpPr>
        <p:spPr>
          <a:xfrm>
            <a:off x="428738" y="684141"/>
            <a:ext cx="15590550" cy="820293"/>
          </a:xfrm>
          <a:prstGeom prst="rect">
            <a:avLst/>
          </a:prstGeom>
        </p:spPr>
        <p:txBody>
          <a:bodyPr lIns="0" tIns="0" rIns="0" bIns="0" rtlCol="0" anchor="t">
            <a:spAutoFit/>
          </a:bodyPr>
          <a:lstStyle/>
          <a:p>
            <a:pPr algn="l">
              <a:lnSpc>
                <a:spcPts val="6156"/>
              </a:lnSpc>
            </a:pPr>
            <a:r>
              <a:rPr lang="en-US" sz="5700" dirty="0">
                <a:solidFill>
                  <a:srgbClr val="000000"/>
                </a:solidFill>
                <a:latin typeface="Roboto"/>
              </a:rPr>
              <a:t>Links &amp; Supporting Diagrams, Screenshots</a:t>
            </a:r>
          </a:p>
        </p:txBody>
      </p:sp>
      <p:sp>
        <p:nvSpPr>
          <p:cNvPr id="19" name="TextBox 18">
            <a:extLst>
              <a:ext uri="{FF2B5EF4-FFF2-40B4-BE49-F238E27FC236}">
                <a16:creationId xmlns:a16="http://schemas.microsoft.com/office/drawing/2014/main" id="{D0E30CA1-FCF3-E6A0-87EC-CD5BF2E2F353}"/>
              </a:ext>
            </a:extLst>
          </p:cNvPr>
          <p:cNvSpPr txBox="1"/>
          <p:nvPr/>
        </p:nvSpPr>
        <p:spPr>
          <a:xfrm>
            <a:off x="609600" y="8368078"/>
            <a:ext cx="9260114" cy="461665"/>
          </a:xfrm>
          <a:prstGeom prst="rect">
            <a:avLst/>
          </a:prstGeom>
          <a:noFill/>
        </p:spPr>
        <p:txBody>
          <a:bodyPr wrap="square">
            <a:spAutoFit/>
          </a:bodyPr>
          <a:lstStyle/>
          <a:p>
            <a:r>
              <a:rPr lang="en-GB" sz="2400" dirty="0">
                <a:latin typeface="Roboto" panose="02000000000000000000" pitchFamily="2" charset="0"/>
                <a:ea typeface="Roboto" panose="02000000000000000000" pitchFamily="2" charset="0"/>
                <a:cs typeface="Roboto" panose="02000000000000000000" pitchFamily="2" charset="0"/>
              </a:rPr>
              <a:t>Non Fully function Prototype Deploy link of our Solution -</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23" name="TextBox 22">
            <a:hlinkClick r:id="rId9"/>
            <a:extLst>
              <a:ext uri="{FF2B5EF4-FFF2-40B4-BE49-F238E27FC236}">
                <a16:creationId xmlns:a16="http://schemas.microsoft.com/office/drawing/2014/main" id="{A4B5D08B-85ED-4BE4-AC08-04A425D3013D}"/>
              </a:ext>
            </a:extLst>
          </p:cNvPr>
          <p:cNvSpPr txBox="1"/>
          <p:nvPr/>
        </p:nvSpPr>
        <p:spPr>
          <a:xfrm>
            <a:off x="8412480" y="8382612"/>
            <a:ext cx="9265920" cy="369332"/>
          </a:xfrm>
          <a:prstGeom prst="rect">
            <a:avLst/>
          </a:prstGeom>
          <a:noFill/>
        </p:spPr>
        <p:txBody>
          <a:bodyPr wrap="square">
            <a:spAutoFit/>
          </a:bodyPr>
          <a:lstStyle/>
          <a:p>
            <a:r>
              <a:rPr lang="en-IN" dirty="0">
                <a:hlinkClick r:id="rId9"/>
              </a:rPr>
              <a:t>https://khushibaurasi.github.io/Myntra_Hackathon2024/</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964</Words>
  <Application>Microsoft Office PowerPoint</Application>
  <PresentationFormat>Custom</PresentationFormat>
  <Paragraphs>119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 Bold</vt:lpstr>
      <vt:lpstr>Roboto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_Hacker-Ramp__ 2024 Template.pptx</dc:title>
  <dc:creator>khushi baurasi</dc:creator>
  <cp:lastModifiedBy>khushi baurasi</cp:lastModifiedBy>
  <cp:revision>6</cp:revision>
  <dcterms:created xsi:type="dcterms:W3CDTF">2006-08-16T00:00:00Z</dcterms:created>
  <dcterms:modified xsi:type="dcterms:W3CDTF">2024-06-27T06:56:42Z</dcterms:modified>
  <dc:identifier>DAGIv4AzaDE</dc:identifier>
</cp:coreProperties>
</file>