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erif"/>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regular.fntdata"/><Relationship Id="rId22" Type="http://schemas.openxmlformats.org/officeDocument/2006/relationships/font" Target="fonts/RobotoSerif-italic.fntdata"/><Relationship Id="rId21" Type="http://schemas.openxmlformats.org/officeDocument/2006/relationships/font" Target="fonts/RobotoSerif-bold.fntdata"/><Relationship Id="rId24" Type="http://schemas.openxmlformats.org/officeDocument/2006/relationships/font" Target="fonts/Montserrat-regular.fntdata"/><Relationship Id="rId23" Type="http://schemas.openxmlformats.org/officeDocument/2006/relationships/font" Target="fonts/RobotoSerif-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eac8f1a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eac8f1a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eac8f1a6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eac8f1a6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eac8f1a6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eac8f1a6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eac8f1a6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eac8f1a6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eac8f1a6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eac8f1a6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eac8f1a6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eac8f1a6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eac8f1a6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eac8f1a6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eac8f1a6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eac8f1a6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eac8f1a6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eac8f1a6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eac8f1a6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eac8f1a6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eac8f1a6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eac8f1a6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eac8f1a6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eac8f1a6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eac8f1a6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eac8f1a6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codataset.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0400" y="255075"/>
            <a:ext cx="5017500" cy="13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Serif"/>
                <a:ea typeface="Roboto Serif"/>
                <a:cs typeface="Roboto Serif"/>
                <a:sym typeface="Roboto Serif"/>
              </a:rPr>
              <a:t>MAJOR PROJECT</a:t>
            </a:r>
            <a:endParaRPr>
              <a:latin typeface="Roboto Serif"/>
              <a:ea typeface="Roboto Serif"/>
              <a:cs typeface="Roboto Serif"/>
              <a:sym typeface="Roboto Serif"/>
            </a:endParaRPr>
          </a:p>
          <a:p>
            <a:pPr indent="0" lvl="0" marL="0" rtl="0" algn="l">
              <a:spcBef>
                <a:spcPts val="0"/>
              </a:spcBef>
              <a:spcAft>
                <a:spcPts val="0"/>
              </a:spcAft>
              <a:buNone/>
            </a:pPr>
            <a:r>
              <a:rPr lang="en" sz="3000">
                <a:latin typeface="Roboto Serif"/>
                <a:ea typeface="Roboto Serif"/>
                <a:cs typeface="Roboto Serif"/>
                <a:sym typeface="Roboto Serif"/>
              </a:rPr>
              <a:t>BTECH CSE - 2023</a:t>
            </a:r>
            <a:endParaRPr sz="3000">
              <a:latin typeface="Roboto Serif"/>
              <a:ea typeface="Roboto Serif"/>
              <a:cs typeface="Roboto Serif"/>
              <a:sym typeface="Roboto Serif"/>
            </a:endParaRPr>
          </a:p>
        </p:txBody>
      </p:sp>
      <p:sp>
        <p:nvSpPr>
          <p:cNvPr id="135" name="Google Shape;135;p13"/>
          <p:cNvSpPr txBox="1"/>
          <p:nvPr>
            <p:ph idx="1" type="subTitle"/>
          </p:nvPr>
        </p:nvSpPr>
        <p:spPr>
          <a:xfrm>
            <a:off x="5002000" y="3347000"/>
            <a:ext cx="3552600" cy="1103100"/>
          </a:xfrm>
          <a:prstGeom prst="rect">
            <a:avLst/>
          </a:prstGeom>
        </p:spPr>
        <p:txBody>
          <a:bodyPr anchorCtr="0" anchor="t" bIns="91425" lIns="91425" spcFirstLastPara="1" rIns="91425" wrap="square" tIns="91425">
            <a:noAutofit/>
          </a:bodyPr>
          <a:lstStyle/>
          <a:p>
            <a:pPr indent="0" lvl="0" marL="0" rtl="0" algn="l">
              <a:lnSpc>
                <a:spcPct val="80000"/>
              </a:lnSpc>
              <a:spcBef>
                <a:spcPts val="1000"/>
              </a:spcBef>
              <a:spcAft>
                <a:spcPts val="0"/>
              </a:spcAft>
              <a:buSzPts val="852"/>
              <a:buNone/>
            </a:pPr>
            <a:r>
              <a:rPr lang="en" sz="1507">
                <a:latin typeface="Verdana"/>
                <a:ea typeface="Verdana"/>
                <a:cs typeface="Verdana"/>
                <a:sym typeface="Verdana"/>
              </a:rPr>
              <a:t>AMANPREET KAUR  - 19103011</a:t>
            </a:r>
            <a:endParaRPr sz="1507">
              <a:latin typeface="Verdana"/>
              <a:ea typeface="Verdana"/>
              <a:cs typeface="Verdana"/>
              <a:sym typeface="Verdana"/>
            </a:endParaRPr>
          </a:p>
          <a:p>
            <a:pPr indent="0" lvl="0" marL="0" rtl="0" algn="l">
              <a:lnSpc>
                <a:spcPct val="80000"/>
              </a:lnSpc>
              <a:spcBef>
                <a:spcPts val="1000"/>
              </a:spcBef>
              <a:spcAft>
                <a:spcPts val="0"/>
              </a:spcAft>
              <a:buSzPts val="852"/>
              <a:buNone/>
            </a:pPr>
            <a:r>
              <a:rPr lang="en" sz="1507">
                <a:latin typeface="Verdana"/>
                <a:ea typeface="Verdana"/>
                <a:cs typeface="Verdana"/>
                <a:sym typeface="Verdana"/>
              </a:rPr>
              <a:t>KHUSHI - 19103055</a:t>
            </a:r>
            <a:endParaRPr sz="1507">
              <a:latin typeface="Verdana"/>
              <a:ea typeface="Verdana"/>
              <a:cs typeface="Verdana"/>
              <a:sym typeface="Verdana"/>
            </a:endParaRPr>
          </a:p>
          <a:p>
            <a:pPr indent="0" lvl="0" marL="0" rtl="0" algn="l">
              <a:lnSpc>
                <a:spcPct val="80000"/>
              </a:lnSpc>
              <a:spcBef>
                <a:spcPts val="1000"/>
              </a:spcBef>
              <a:spcAft>
                <a:spcPts val="0"/>
              </a:spcAft>
              <a:buSzPts val="852"/>
              <a:buNone/>
            </a:pPr>
            <a:r>
              <a:rPr lang="en" sz="1507">
                <a:latin typeface="Verdana"/>
                <a:ea typeface="Verdana"/>
                <a:cs typeface="Verdana"/>
                <a:sym typeface="Verdana"/>
              </a:rPr>
              <a:t>MANAN JAIN - 19103062</a:t>
            </a:r>
            <a:r>
              <a:rPr lang="en" sz="1507"/>
              <a:t>	</a:t>
            </a:r>
            <a:endParaRPr sz="1507"/>
          </a:p>
        </p:txBody>
      </p:sp>
      <p:sp>
        <p:nvSpPr>
          <p:cNvPr id="136" name="Google Shape;136;p13"/>
          <p:cNvSpPr txBox="1"/>
          <p:nvPr/>
        </p:nvSpPr>
        <p:spPr>
          <a:xfrm>
            <a:off x="3612100" y="1739475"/>
            <a:ext cx="4244700" cy="121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en" sz="3100">
                <a:solidFill>
                  <a:srgbClr val="00FFFF"/>
                </a:solidFill>
                <a:latin typeface="Cambria"/>
                <a:ea typeface="Cambria"/>
                <a:cs typeface="Cambria"/>
                <a:sym typeface="Cambria"/>
              </a:rPr>
              <a:t>YOGA TRAINER USING DEEP LEARNING</a:t>
            </a:r>
            <a:endParaRPr sz="2700">
              <a:solidFill>
                <a:srgbClr val="00FFFF"/>
              </a:solidFill>
              <a:latin typeface="Lato"/>
              <a:ea typeface="Lato"/>
              <a:cs typeface="Lato"/>
              <a:sym typeface="Lato"/>
            </a:endParaRPr>
          </a:p>
        </p:txBody>
      </p:sp>
      <p:pic>
        <p:nvPicPr>
          <p:cNvPr id="137" name="Google Shape;137;p13"/>
          <p:cNvPicPr preferRelativeResize="0"/>
          <p:nvPr/>
        </p:nvPicPr>
        <p:blipFill>
          <a:blip r:embed="rId3">
            <a:alphaModFix/>
          </a:blip>
          <a:stretch>
            <a:fillRect/>
          </a:stretch>
        </p:blipFill>
        <p:spPr>
          <a:xfrm>
            <a:off x="368575" y="3160649"/>
            <a:ext cx="2911175" cy="178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1530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a:latin typeface="Cambria"/>
                <a:ea typeface="Cambria"/>
                <a:cs typeface="Cambria"/>
                <a:sym typeface="Cambria"/>
              </a:rPr>
              <a:t>Use Case Diagram</a:t>
            </a:r>
            <a:endParaRPr b="1" sz="2800">
              <a:latin typeface="Cambria"/>
              <a:ea typeface="Cambria"/>
              <a:cs typeface="Cambria"/>
              <a:sym typeface="Cambria"/>
            </a:endParaRPr>
          </a:p>
        </p:txBody>
      </p:sp>
      <p:pic>
        <p:nvPicPr>
          <p:cNvPr id="193" name="Google Shape;193;p22"/>
          <p:cNvPicPr preferRelativeResize="0"/>
          <p:nvPr/>
        </p:nvPicPr>
        <p:blipFill rotWithShape="1">
          <a:blip r:embed="rId3">
            <a:alphaModFix/>
          </a:blip>
          <a:srcRect b="5049" l="6330" r="11242" t="2970"/>
          <a:stretch/>
        </p:blipFill>
        <p:spPr>
          <a:xfrm>
            <a:off x="1778925" y="912175"/>
            <a:ext cx="5802276" cy="405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3"/>
          <p:cNvPicPr preferRelativeResize="0"/>
          <p:nvPr/>
        </p:nvPicPr>
        <p:blipFill>
          <a:blip r:embed="rId3">
            <a:alphaModFix/>
          </a:blip>
          <a:stretch>
            <a:fillRect/>
          </a:stretch>
        </p:blipFill>
        <p:spPr>
          <a:xfrm>
            <a:off x="1252325" y="611250"/>
            <a:ext cx="7171101" cy="4405575"/>
          </a:xfrm>
          <a:prstGeom prst="rect">
            <a:avLst/>
          </a:prstGeom>
          <a:noFill/>
          <a:ln>
            <a:noFill/>
          </a:ln>
        </p:spPr>
      </p:pic>
      <p:sp>
        <p:nvSpPr>
          <p:cNvPr id="199" name="Google Shape;199;p23"/>
          <p:cNvSpPr txBox="1"/>
          <p:nvPr/>
        </p:nvSpPr>
        <p:spPr>
          <a:xfrm>
            <a:off x="1252325" y="71700"/>
            <a:ext cx="684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Cambria"/>
                <a:ea typeface="Cambria"/>
                <a:cs typeface="Cambria"/>
                <a:sym typeface="Cambria"/>
              </a:rPr>
              <a:t>Feedback System</a:t>
            </a:r>
            <a:endParaRPr b="1" sz="2800">
              <a:solidFill>
                <a:schemeClr val="lt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4"/>
          <p:cNvPicPr preferRelativeResize="0"/>
          <p:nvPr/>
        </p:nvPicPr>
        <p:blipFill>
          <a:blip r:embed="rId3">
            <a:alphaModFix/>
          </a:blip>
          <a:stretch>
            <a:fillRect/>
          </a:stretch>
        </p:blipFill>
        <p:spPr>
          <a:xfrm>
            <a:off x="514350" y="1118150"/>
            <a:ext cx="6940001" cy="376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750011" y="0"/>
            <a:ext cx="7643979"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2559450" y="1549725"/>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6000">
                <a:latin typeface="Cambria"/>
                <a:ea typeface="Cambria"/>
                <a:cs typeface="Cambria"/>
                <a:sym typeface="Cambria"/>
              </a:rPr>
              <a:t>Thank You</a:t>
            </a:r>
            <a:endParaRPr b="1" sz="60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a:latin typeface="Cambria"/>
                <a:ea typeface="Cambria"/>
                <a:cs typeface="Cambria"/>
                <a:sym typeface="Cambria"/>
              </a:rPr>
              <a:t>Abstract</a:t>
            </a:r>
            <a:r>
              <a:rPr lang="en" sz="2800">
                <a:latin typeface="Cambria"/>
                <a:ea typeface="Cambria"/>
                <a:cs typeface="Cambria"/>
                <a:sym typeface="Cambria"/>
              </a:rPr>
              <a:t> </a:t>
            </a:r>
            <a:endParaRPr sz="2800">
              <a:latin typeface="Cambria"/>
              <a:ea typeface="Cambria"/>
              <a:cs typeface="Cambria"/>
              <a:sym typeface="Cambria"/>
            </a:endParaRPr>
          </a:p>
        </p:txBody>
      </p:sp>
      <p:sp>
        <p:nvSpPr>
          <p:cNvPr id="143" name="Google Shape;143;p14"/>
          <p:cNvSpPr txBox="1"/>
          <p:nvPr>
            <p:ph idx="1" type="body"/>
          </p:nvPr>
        </p:nvSpPr>
        <p:spPr>
          <a:xfrm>
            <a:off x="3794275" y="1165200"/>
            <a:ext cx="4542300" cy="3313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00">
              <a:latin typeface="Cambria"/>
              <a:ea typeface="Cambria"/>
              <a:cs typeface="Cambria"/>
              <a:sym typeface="Cambria"/>
            </a:endParaRPr>
          </a:p>
          <a:p>
            <a:pPr indent="0" lvl="0" marL="457200" rtl="0" algn="l">
              <a:lnSpc>
                <a:spcPct val="115000"/>
              </a:lnSpc>
              <a:spcBef>
                <a:spcPts val="1000"/>
              </a:spcBef>
              <a:spcAft>
                <a:spcPts val="0"/>
              </a:spcAft>
              <a:buNone/>
            </a:pPr>
            <a:r>
              <a:rPr lang="en" sz="1400">
                <a:solidFill>
                  <a:srgbClr val="00FFFF"/>
                </a:solidFill>
                <a:latin typeface="Cambria"/>
                <a:ea typeface="Cambria"/>
                <a:cs typeface="Cambria"/>
                <a:sym typeface="Cambria"/>
              </a:rPr>
              <a:t>Pose estimation is one of the real-world problems, where developers try to develop some kind of machine instructors which can monitor the user’s postures and provides live results about the posture status if it is right or wrong.</a:t>
            </a:r>
            <a:endParaRPr sz="1400">
              <a:solidFill>
                <a:srgbClr val="00FFFF"/>
              </a:solidFill>
              <a:latin typeface="Cambria"/>
              <a:ea typeface="Cambria"/>
              <a:cs typeface="Cambria"/>
              <a:sym typeface="Cambria"/>
            </a:endParaRPr>
          </a:p>
          <a:p>
            <a:pPr indent="0" lvl="0" marL="457200" rtl="0" algn="l">
              <a:lnSpc>
                <a:spcPct val="115000"/>
              </a:lnSpc>
              <a:spcBef>
                <a:spcPts val="1000"/>
              </a:spcBef>
              <a:spcAft>
                <a:spcPts val="1000"/>
              </a:spcAft>
              <a:buNone/>
            </a:pPr>
            <a:r>
              <a:rPr lang="en" sz="1400">
                <a:latin typeface="Cambria"/>
                <a:ea typeface="Cambria"/>
                <a:cs typeface="Cambria"/>
                <a:sym typeface="Cambria"/>
              </a:rPr>
              <a:t>An attempt to solve this problem has been made with the help of cutting edge technologies available.</a:t>
            </a:r>
            <a:r>
              <a:rPr lang="en" sz="1400">
                <a:solidFill>
                  <a:srgbClr val="292929"/>
                </a:solidFill>
                <a:latin typeface="Cambria"/>
                <a:ea typeface="Cambria"/>
                <a:cs typeface="Cambria"/>
                <a:sym typeface="Cambria"/>
              </a:rPr>
              <a:t> </a:t>
            </a:r>
            <a:endParaRPr sz="1600"/>
          </a:p>
        </p:txBody>
      </p:sp>
      <p:pic>
        <p:nvPicPr>
          <p:cNvPr id="144" name="Google Shape;144;p14"/>
          <p:cNvPicPr preferRelativeResize="0"/>
          <p:nvPr/>
        </p:nvPicPr>
        <p:blipFill rotWithShape="1">
          <a:blip r:embed="rId3">
            <a:alphaModFix/>
          </a:blip>
          <a:srcRect b="0" l="0" r="0" t="8391"/>
          <a:stretch/>
        </p:blipFill>
        <p:spPr>
          <a:xfrm>
            <a:off x="304800" y="1545574"/>
            <a:ext cx="3489475" cy="2595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a:latin typeface="Cambria"/>
                <a:ea typeface="Cambria"/>
                <a:cs typeface="Cambria"/>
                <a:sym typeface="Cambria"/>
              </a:rPr>
              <a:t>Need Of This Project</a:t>
            </a:r>
            <a:endParaRPr b="1" sz="3800"/>
          </a:p>
        </p:txBody>
      </p:sp>
      <p:sp>
        <p:nvSpPr>
          <p:cNvPr id="150" name="Google Shape;150;p1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Font typeface="Cambria"/>
              <a:buChar char="●"/>
            </a:pPr>
            <a:r>
              <a:rPr lang="en" sz="1800">
                <a:latin typeface="Cambria"/>
                <a:ea typeface="Cambria"/>
                <a:cs typeface="Cambria"/>
                <a:sym typeface="Cambria"/>
              </a:rPr>
              <a:t>Yoga - best choices when it comes to staying fit and healthy</a:t>
            </a:r>
            <a:endParaRPr sz="1800">
              <a:latin typeface="Cambria"/>
              <a:ea typeface="Cambria"/>
              <a:cs typeface="Cambria"/>
              <a:sym typeface="Cambria"/>
            </a:endParaRPr>
          </a:p>
          <a:p>
            <a:pPr indent="-342900" lvl="0" marL="457200" rtl="0" algn="l">
              <a:lnSpc>
                <a:spcPct val="115000"/>
              </a:lnSpc>
              <a:spcBef>
                <a:spcPts val="1000"/>
              </a:spcBef>
              <a:spcAft>
                <a:spcPts val="0"/>
              </a:spcAft>
              <a:buSzPts val="1800"/>
              <a:buFont typeface="Cambria"/>
              <a:buChar char="●"/>
            </a:pPr>
            <a:r>
              <a:rPr lang="en" sz="1800">
                <a:latin typeface="Cambria"/>
                <a:ea typeface="Cambria"/>
                <a:cs typeface="Cambria"/>
                <a:sym typeface="Cambria"/>
              </a:rPr>
              <a:t>not all of us get good results and this might be because we are not following the postures in the right manner </a:t>
            </a:r>
            <a:endParaRPr sz="1800">
              <a:latin typeface="Cambria"/>
              <a:ea typeface="Cambria"/>
              <a:cs typeface="Cambria"/>
              <a:sym typeface="Cambria"/>
            </a:endParaRPr>
          </a:p>
          <a:p>
            <a:pPr indent="-342900" lvl="0" marL="457200" rtl="0" algn="l">
              <a:lnSpc>
                <a:spcPct val="115000"/>
              </a:lnSpc>
              <a:spcBef>
                <a:spcPts val="1000"/>
              </a:spcBef>
              <a:spcAft>
                <a:spcPts val="1000"/>
              </a:spcAft>
              <a:buSzPts val="1800"/>
              <a:buFont typeface="Cambria"/>
              <a:buChar char="●"/>
            </a:pPr>
            <a:r>
              <a:rPr lang="en" sz="1800">
                <a:latin typeface="Cambria"/>
                <a:ea typeface="Cambria"/>
                <a:cs typeface="Cambria"/>
                <a:sym typeface="Cambria"/>
              </a:rPr>
              <a:t>practice the right yoga poses when we don’t prefer an instructor to guide our postures.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17">
                <a:latin typeface="Cambria"/>
                <a:ea typeface="Cambria"/>
                <a:cs typeface="Cambria"/>
                <a:sym typeface="Cambria"/>
              </a:rPr>
              <a:t>Work Plan/Schedule</a:t>
            </a:r>
            <a:endParaRPr/>
          </a:p>
        </p:txBody>
      </p:sp>
      <p:sp>
        <p:nvSpPr>
          <p:cNvPr id="156" name="Google Shape;156;p16"/>
          <p:cNvSpPr txBox="1"/>
          <p:nvPr>
            <p:ph idx="1" type="body"/>
          </p:nvPr>
        </p:nvSpPr>
        <p:spPr>
          <a:xfrm>
            <a:off x="1297500" y="1190175"/>
            <a:ext cx="7038900" cy="32886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t/>
            </a:r>
            <a:endParaRPr sz="3557">
              <a:latin typeface="Cambria"/>
              <a:ea typeface="Cambria"/>
              <a:cs typeface="Cambria"/>
              <a:sym typeface="Cambria"/>
            </a:endParaRPr>
          </a:p>
          <a:p>
            <a:pPr indent="0" lvl="0" marL="457200" rtl="0" algn="l">
              <a:lnSpc>
                <a:spcPct val="115000"/>
              </a:lnSpc>
              <a:spcBef>
                <a:spcPts val="0"/>
              </a:spcBef>
              <a:spcAft>
                <a:spcPts val="0"/>
              </a:spcAft>
              <a:buNone/>
            </a:pPr>
            <a:r>
              <a:t/>
            </a:r>
            <a:endParaRPr sz="3557">
              <a:latin typeface="Cambria"/>
              <a:ea typeface="Cambria"/>
              <a:cs typeface="Cambria"/>
              <a:sym typeface="Cambria"/>
            </a:endParaRPr>
          </a:p>
          <a:p>
            <a:pPr indent="-308371" lvl="0" marL="457200" rtl="0" algn="l">
              <a:lnSpc>
                <a:spcPct val="115000"/>
              </a:lnSpc>
              <a:spcBef>
                <a:spcPts val="0"/>
              </a:spcBef>
              <a:spcAft>
                <a:spcPts val="0"/>
              </a:spcAft>
              <a:buSzPct val="100000"/>
              <a:buFont typeface="Cambria"/>
              <a:buChar char="●"/>
            </a:pPr>
            <a:r>
              <a:rPr lang="en" sz="3865" u="sng">
                <a:latin typeface="Cambria"/>
                <a:ea typeface="Cambria"/>
                <a:cs typeface="Cambria"/>
                <a:sym typeface="Cambria"/>
              </a:rPr>
              <a:t>Data Collection </a:t>
            </a:r>
            <a:r>
              <a:rPr lang="en" sz="3865">
                <a:latin typeface="Cambria"/>
                <a:ea typeface="Cambria"/>
                <a:cs typeface="Cambria"/>
                <a:sym typeface="Cambria"/>
              </a:rPr>
              <a:t>- Where json files are created depending on how many types of data(pose) has to be classified.</a:t>
            </a:r>
            <a:endParaRPr sz="3865">
              <a:latin typeface="Cambria"/>
              <a:ea typeface="Cambria"/>
              <a:cs typeface="Cambria"/>
              <a:sym typeface="Cambria"/>
            </a:endParaRPr>
          </a:p>
          <a:p>
            <a:pPr indent="0" lvl="0" marL="457200" rtl="0" algn="l">
              <a:lnSpc>
                <a:spcPct val="115000"/>
              </a:lnSpc>
              <a:spcBef>
                <a:spcPts val="0"/>
              </a:spcBef>
              <a:spcAft>
                <a:spcPts val="0"/>
              </a:spcAft>
              <a:buNone/>
            </a:pPr>
            <a:r>
              <a:t/>
            </a:r>
            <a:endParaRPr sz="3865">
              <a:latin typeface="Cambria"/>
              <a:ea typeface="Cambria"/>
              <a:cs typeface="Cambria"/>
              <a:sym typeface="Cambria"/>
            </a:endParaRPr>
          </a:p>
          <a:p>
            <a:pPr indent="-308371" lvl="0" marL="457200" rtl="0" algn="l">
              <a:lnSpc>
                <a:spcPct val="115000"/>
              </a:lnSpc>
              <a:spcBef>
                <a:spcPts val="0"/>
              </a:spcBef>
              <a:spcAft>
                <a:spcPts val="0"/>
              </a:spcAft>
              <a:buSzPct val="100000"/>
              <a:buFont typeface="Cambria"/>
              <a:buChar char="●"/>
            </a:pPr>
            <a:r>
              <a:rPr lang="en" sz="3865" u="sng">
                <a:latin typeface="Cambria"/>
                <a:ea typeface="Cambria"/>
                <a:cs typeface="Cambria"/>
                <a:sym typeface="Cambria"/>
              </a:rPr>
              <a:t>Training and classifying </a:t>
            </a:r>
            <a:r>
              <a:rPr lang="en" sz="3865">
                <a:latin typeface="Cambria"/>
                <a:ea typeface="Cambria"/>
                <a:cs typeface="Cambria"/>
                <a:sym typeface="Cambria"/>
              </a:rPr>
              <a:t>- Construct necessary neural network to train the data recorded in the json files.</a:t>
            </a:r>
            <a:endParaRPr sz="3865">
              <a:latin typeface="Cambria"/>
              <a:ea typeface="Cambria"/>
              <a:cs typeface="Cambria"/>
              <a:sym typeface="Cambria"/>
            </a:endParaRPr>
          </a:p>
          <a:p>
            <a:pPr indent="0" lvl="0" marL="0" rtl="0" algn="l">
              <a:lnSpc>
                <a:spcPct val="115000"/>
              </a:lnSpc>
              <a:spcBef>
                <a:spcPts val="0"/>
              </a:spcBef>
              <a:spcAft>
                <a:spcPts val="0"/>
              </a:spcAft>
              <a:buNone/>
            </a:pPr>
            <a:r>
              <a:t/>
            </a:r>
            <a:endParaRPr sz="3865">
              <a:latin typeface="Cambria"/>
              <a:ea typeface="Cambria"/>
              <a:cs typeface="Cambria"/>
              <a:sym typeface="Cambria"/>
            </a:endParaRPr>
          </a:p>
          <a:p>
            <a:pPr indent="-308371" lvl="0" marL="457200" rtl="0" algn="l">
              <a:lnSpc>
                <a:spcPct val="115000"/>
              </a:lnSpc>
              <a:spcBef>
                <a:spcPts val="0"/>
              </a:spcBef>
              <a:spcAft>
                <a:spcPts val="0"/>
              </a:spcAft>
              <a:buSzPct val="100000"/>
              <a:buFont typeface="Cambria"/>
              <a:buChar char="●"/>
            </a:pPr>
            <a:r>
              <a:rPr lang="en" sz="3865" u="sng">
                <a:latin typeface="Cambria"/>
                <a:ea typeface="Cambria"/>
                <a:cs typeface="Cambria"/>
                <a:sym typeface="Cambria"/>
              </a:rPr>
              <a:t>Frontend of the site - </a:t>
            </a:r>
            <a:r>
              <a:rPr lang="en" sz="3865">
                <a:latin typeface="Cambria"/>
                <a:ea typeface="Cambria"/>
                <a:cs typeface="Cambria"/>
                <a:sym typeface="Cambria"/>
              </a:rPr>
              <a:t>Working upon the user Interface and the appearance of the website/app.</a:t>
            </a:r>
            <a:endParaRPr sz="3865">
              <a:latin typeface="Cambria"/>
              <a:ea typeface="Cambria"/>
              <a:cs typeface="Cambria"/>
              <a:sym typeface="Cambria"/>
            </a:endParaRPr>
          </a:p>
          <a:p>
            <a:pPr indent="0" lvl="0" marL="457200" rtl="0" algn="l">
              <a:lnSpc>
                <a:spcPct val="115000"/>
              </a:lnSpc>
              <a:spcBef>
                <a:spcPts val="0"/>
              </a:spcBef>
              <a:spcAft>
                <a:spcPts val="0"/>
              </a:spcAft>
              <a:buNone/>
            </a:pPr>
            <a:r>
              <a:t/>
            </a:r>
            <a:endParaRPr sz="3865">
              <a:latin typeface="Cambria"/>
              <a:ea typeface="Cambria"/>
              <a:cs typeface="Cambria"/>
              <a:sym typeface="Cambria"/>
            </a:endParaRPr>
          </a:p>
          <a:p>
            <a:pPr indent="-308371" lvl="0" marL="457200" rtl="0" algn="l">
              <a:lnSpc>
                <a:spcPct val="115000"/>
              </a:lnSpc>
              <a:spcBef>
                <a:spcPts val="0"/>
              </a:spcBef>
              <a:spcAft>
                <a:spcPts val="0"/>
              </a:spcAft>
              <a:buSzPct val="100000"/>
              <a:buFont typeface="Cambria"/>
              <a:buChar char="●"/>
            </a:pPr>
            <a:r>
              <a:rPr lang="en" sz="3865" u="sng">
                <a:latin typeface="Cambria"/>
                <a:ea typeface="Cambria"/>
                <a:cs typeface="Cambria"/>
                <a:sym typeface="Cambria"/>
              </a:rPr>
              <a:t>Pipelining</a:t>
            </a:r>
            <a:r>
              <a:rPr lang="en" sz="3865">
                <a:latin typeface="Cambria"/>
                <a:ea typeface="Cambria"/>
                <a:cs typeface="Cambria"/>
                <a:sym typeface="Cambria"/>
              </a:rPr>
              <a:t> -  Integration of the trained model with frontend.</a:t>
            </a:r>
            <a:endParaRPr sz="3865">
              <a:latin typeface="Cambria"/>
              <a:ea typeface="Cambria"/>
              <a:cs typeface="Cambria"/>
              <a:sym typeface="Cambria"/>
            </a:endParaRPr>
          </a:p>
          <a:p>
            <a:pPr indent="0" lvl="0" marL="457200" rtl="0" algn="l">
              <a:lnSpc>
                <a:spcPct val="115000"/>
              </a:lnSpc>
              <a:spcBef>
                <a:spcPts val="0"/>
              </a:spcBef>
              <a:spcAft>
                <a:spcPts val="0"/>
              </a:spcAft>
              <a:buNone/>
            </a:pPr>
            <a:r>
              <a:t/>
            </a:r>
            <a:endParaRPr sz="3865">
              <a:latin typeface="Cambria"/>
              <a:ea typeface="Cambria"/>
              <a:cs typeface="Cambria"/>
              <a:sym typeface="Cambria"/>
            </a:endParaRPr>
          </a:p>
          <a:p>
            <a:pPr indent="-308371" lvl="0" marL="457200" rtl="0" algn="l">
              <a:lnSpc>
                <a:spcPct val="115000"/>
              </a:lnSpc>
              <a:spcBef>
                <a:spcPts val="0"/>
              </a:spcBef>
              <a:spcAft>
                <a:spcPts val="0"/>
              </a:spcAft>
              <a:buSzPct val="100000"/>
              <a:buFont typeface="Cambria"/>
              <a:buChar char="●"/>
            </a:pPr>
            <a:r>
              <a:rPr lang="en" sz="3865" u="sng">
                <a:highlight>
                  <a:schemeClr val="dk1"/>
                </a:highlight>
                <a:latin typeface="Cambria"/>
                <a:ea typeface="Cambria"/>
                <a:cs typeface="Cambria"/>
                <a:sym typeface="Cambria"/>
              </a:rPr>
              <a:t>Deploying the model</a:t>
            </a:r>
            <a:r>
              <a:rPr lang="en" sz="3865">
                <a:highlight>
                  <a:schemeClr val="dk1"/>
                </a:highlight>
                <a:latin typeface="Cambria"/>
                <a:ea typeface="Cambria"/>
                <a:cs typeface="Cambria"/>
                <a:sym typeface="Cambria"/>
              </a:rPr>
              <a:t> - The neural network is trained and now, it receives input from the users and provides required output as per the data(pose) trained.</a:t>
            </a:r>
            <a:endParaRPr sz="3865">
              <a:highlight>
                <a:schemeClr val="dk1"/>
              </a:highlight>
              <a:latin typeface="Cambria"/>
              <a:ea typeface="Cambria"/>
              <a:cs typeface="Cambria"/>
              <a:sym typeface="Cambria"/>
            </a:endParaRPr>
          </a:p>
          <a:p>
            <a:pPr indent="0" lvl="0" marL="0" rtl="0" algn="l">
              <a:lnSpc>
                <a:spcPct val="115000"/>
              </a:lnSpc>
              <a:spcBef>
                <a:spcPts val="0"/>
              </a:spcBef>
              <a:spcAft>
                <a:spcPts val="0"/>
              </a:spcAft>
              <a:buNone/>
            </a:pPr>
            <a:r>
              <a:t/>
            </a:r>
            <a:endParaRPr b="1" sz="1100">
              <a:solidFill>
                <a:srgbClr val="000000"/>
              </a:solidFill>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a:latin typeface="Cambria"/>
                <a:ea typeface="Cambria"/>
                <a:cs typeface="Cambria"/>
                <a:sym typeface="Cambria"/>
              </a:rPr>
              <a:t>Data Collection </a:t>
            </a:r>
            <a:endParaRPr b="1" sz="2800">
              <a:latin typeface="Cambria"/>
              <a:ea typeface="Cambria"/>
              <a:cs typeface="Cambria"/>
              <a:sym typeface="Cambria"/>
            </a:endParaRPr>
          </a:p>
        </p:txBody>
      </p:sp>
      <p:sp>
        <p:nvSpPr>
          <p:cNvPr id="162" name="Google Shape;162;p17"/>
          <p:cNvSpPr txBox="1"/>
          <p:nvPr>
            <p:ph idx="1" type="body"/>
          </p:nvPr>
        </p:nvSpPr>
        <p:spPr>
          <a:xfrm>
            <a:off x="1103725" y="1023400"/>
            <a:ext cx="5925600" cy="11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  DATA has been collected from various sources in </a:t>
            </a:r>
            <a:r>
              <a:rPr lang="en" sz="1200">
                <a:latin typeface="Cambria"/>
                <a:ea typeface="Cambria"/>
                <a:cs typeface="Cambria"/>
                <a:sym typeface="Cambria"/>
              </a:rPr>
              <a:t>the</a:t>
            </a:r>
            <a:r>
              <a:rPr lang="en" sz="1200">
                <a:latin typeface="Cambria"/>
                <a:ea typeface="Cambria"/>
                <a:cs typeface="Cambria"/>
                <a:sym typeface="Cambria"/>
              </a:rPr>
              <a:t> web.</a:t>
            </a:r>
            <a:endParaRPr sz="1200">
              <a:latin typeface="Cambria"/>
              <a:ea typeface="Cambria"/>
              <a:cs typeface="Cambria"/>
              <a:sym typeface="Cambria"/>
            </a:endParaRPr>
          </a:p>
          <a:p>
            <a:pPr indent="-304800" lvl="0" marL="457200" rtl="0" algn="l">
              <a:spcBef>
                <a:spcPts val="1200"/>
              </a:spcBef>
              <a:spcAft>
                <a:spcPts val="0"/>
              </a:spcAft>
              <a:buSzPts val="1200"/>
              <a:buFont typeface="Cambria"/>
              <a:buAutoNum type="arabicPeriod"/>
            </a:pPr>
            <a:r>
              <a:rPr lang="en" sz="1200">
                <a:latin typeface="Cambria"/>
                <a:ea typeface="Cambria"/>
                <a:cs typeface="Cambria"/>
                <a:sym typeface="Cambria"/>
              </a:rPr>
              <a:t>From Google Yoga Images</a:t>
            </a:r>
            <a:endParaRPr sz="1200">
              <a:latin typeface="Cambria"/>
              <a:ea typeface="Cambria"/>
              <a:cs typeface="Cambria"/>
              <a:sym typeface="Cambria"/>
            </a:endParaRPr>
          </a:p>
          <a:p>
            <a:pPr indent="-304800" lvl="0" marL="457200" rtl="0" algn="l">
              <a:spcBef>
                <a:spcPts val="0"/>
              </a:spcBef>
              <a:spcAft>
                <a:spcPts val="0"/>
              </a:spcAft>
              <a:buSzPts val="1200"/>
              <a:buFont typeface="Cambria"/>
              <a:buAutoNum type="arabicPeriod"/>
            </a:pPr>
            <a:r>
              <a:rPr lang="en" sz="1200">
                <a:latin typeface="Cambria"/>
                <a:ea typeface="Cambria"/>
                <a:cs typeface="Cambria"/>
                <a:sym typeface="Cambria"/>
              </a:rPr>
              <a:t>From Kaggle Datasets </a:t>
            </a:r>
            <a:endParaRPr sz="1200">
              <a:latin typeface="Cambria"/>
              <a:ea typeface="Cambria"/>
              <a:cs typeface="Cambria"/>
              <a:sym typeface="Cambria"/>
            </a:endParaRPr>
          </a:p>
          <a:p>
            <a:pPr indent="-304800" lvl="0" marL="457200" rtl="0" algn="l">
              <a:spcBef>
                <a:spcPts val="0"/>
              </a:spcBef>
              <a:spcAft>
                <a:spcPts val="0"/>
              </a:spcAft>
              <a:buSzPts val="1200"/>
              <a:buFont typeface="Cambria"/>
              <a:buAutoNum type="arabicPeriod"/>
            </a:pPr>
            <a:r>
              <a:rPr lang="en" sz="1200" u="sng">
                <a:solidFill>
                  <a:schemeClr val="hlink"/>
                </a:solidFill>
                <a:latin typeface="Cambria"/>
                <a:ea typeface="Cambria"/>
                <a:cs typeface="Cambria"/>
                <a:sym typeface="Cambria"/>
                <a:hlinkClick r:id="rId3"/>
              </a:rPr>
              <a:t>https://cocodataset.org/</a:t>
            </a:r>
            <a:endParaRPr sz="1200">
              <a:latin typeface="Cambria"/>
              <a:ea typeface="Cambria"/>
              <a:cs typeface="Cambria"/>
              <a:sym typeface="Cambria"/>
            </a:endParaRPr>
          </a:p>
          <a:p>
            <a:pPr indent="-304800" lvl="0" marL="457200" rtl="0" algn="l">
              <a:spcBef>
                <a:spcPts val="0"/>
              </a:spcBef>
              <a:spcAft>
                <a:spcPts val="0"/>
              </a:spcAft>
              <a:buSzPts val="1200"/>
              <a:buFont typeface="Cambria"/>
              <a:buAutoNum type="arabicPeriod"/>
            </a:pPr>
            <a:r>
              <a:rPr lang="en" sz="1200">
                <a:latin typeface="Cambria"/>
                <a:ea typeface="Cambria"/>
                <a:cs typeface="Cambria"/>
                <a:sym typeface="Cambria"/>
              </a:rPr>
              <a:t>We have collected following Yoga poses for training the model.</a:t>
            </a:r>
            <a:endParaRPr sz="1200">
              <a:latin typeface="Cambria"/>
              <a:ea typeface="Cambria"/>
              <a:cs typeface="Cambria"/>
              <a:sym typeface="Cambria"/>
            </a:endParaRPr>
          </a:p>
          <a:p>
            <a:pPr indent="0" lvl="0" marL="0" rtl="0" algn="l">
              <a:spcBef>
                <a:spcPts val="1200"/>
              </a:spcBef>
              <a:spcAft>
                <a:spcPts val="0"/>
              </a:spcAft>
              <a:buNone/>
            </a:pPr>
            <a:r>
              <a:rPr lang="en" sz="1200">
                <a:latin typeface="Cambria"/>
                <a:ea typeface="Cambria"/>
                <a:cs typeface="Cambria"/>
                <a:sym typeface="Cambria"/>
              </a:rPr>
              <a:t>  </a:t>
            </a:r>
            <a:r>
              <a:rPr lang="en" sz="1200">
                <a:latin typeface="Cambria"/>
                <a:ea typeface="Cambria"/>
                <a:cs typeface="Cambria"/>
                <a:sym typeface="Cambria"/>
              </a:rPr>
              <a:t>   </a:t>
            </a:r>
            <a:endParaRPr sz="1200">
              <a:latin typeface="Cambria"/>
              <a:ea typeface="Cambria"/>
              <a:cs typeface="Cambria"/>
              <a:sym typeface="Cambria"/>
            </a:endParaRPr>
          </a:p>
        </p:txBody>
      </p:sp>
      <p:sp>
        <p:nvSpPr>
          <p:cNvPr id="163" name="Google Shape;163;p17"/>
          <p:cNvSpPr txBox="1"/>
          <p:nvPr/>
        </p:nvSpPr>
        <p:spPr>
          <a:xfrm>
            <a:off x="1656600" y="2348125"/>
            <a:ext cx="24864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Trikonasana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Tadasana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Vrikshasana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Padahastasana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Ardha-chakrasana</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Virabhadrasana</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Virabhadrasana 2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adho</a:t>
            </a:r>
            <a:r>
              <a:rPr lang="en" sz="1300">
                <a:solidFill>
                  <a:schemeClr val="lt1"/>
                </a:solidFill>
                <a:latin typeface="Cambria"/>
                <a:ea typeface="Cambria"/>
                <a:cs typeface="Cambria"/>
                <a:sym typeface="Cambria"/>
              </a:rPr>
              <a:t>-mukha svanasana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Phalakasana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Bhujangasana </a:t>
            </a:r>
            <a:endParaRPr sz="1300">
              <a:solidFill>
                <a:schemeClr val="lt1"/>
              </a:solidFill>
              <a:latin typeface="Cambria"/>
              <a:ea typeface="Cambria"/>
              <a:cs typeface="Cambria"/>
              <a:sym typeface="Cambria"/>
            </a:endParaRPr>
          </a:p>
        </p:txBody>
      </p:sp>
      <p:sp>
        <p:nvSpPr>
          <p:cNvPr id="164" name="Google Shape;164;p17"/>
          <p:cNvSpPr txBox="1"/>
          <p:nvPr/>
        </p:nvSpPr>
        <p:spPr>
          <a:xfrm>
            <a:off x="4041650" y="2348125"/>
            <a:ext cx="26604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Shavasana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Padmasana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Ustrasana</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Shashankasana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Setu-bandhasana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Pawanmuktasana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Sarvangasana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Dhanurasana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Marjariasana </a:t>
            </a:r>
            <a:endParaRPr sz="1300">
              <a:solidFill>
                <a:schemeClr val="lt1"/>
              </a:solidFill>
              <a:latin typeface="Cambria"/>
              <a:ea typeface="Cambria"/>
              <a:cs typeface="Cambria"/>
              <a:sym typeface="Cambria"/>
            </a:endParaRPr>
          </a:p>
          <a:p>
            <a:pPr indent="-311150" lvl="0" marL="457200" rtl="0" algn="l">
              <a:spcBef>
                <a:spcPts val="0"/>
              </a:spcBef>
              <a:spcAft>
                <a:spcPts val="0"/>
              </a:spcAft>
              <a:buClr>
                <a:schemeClr val="lt1"/>
              </a:buClr>
              <a:buSzPts val="1300"/>
              <a:buFont typeface="Cambria"/>
              <a:buChar char="❏"/>
            </a:pPr>
            <a:r>
              <a:rPr lang="en" sz="1300">
                <a:solidFill>
                  <a:schemeClr val="lt1"/>
                </a:solidFill>
                <a:latin typeface="Cambria"/>
                <a:ea typeface="Cambria"/>
                <a:cs typeface="Cambria"/>
                <a:sym typeface="Cambria"/>
              </a:rPr>
              <a:t>Vakrasana</a:t>
            </a:r>
            <a:endParaRPr sz="1300">
              <a:solidFill>
                <a:schemeClr val="lt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8"/>
          <p:cNvPicPr preferRelativeResize="0"/>
          <p:nvPr/>
        </p:nvPicPr>
        <p:blipFill>
          <a:blip r:embed="rId3">
            <a:alphaModFix/>
          </a:blip>
          <a:stretch>
            <a:fillRect/>
          </a:stretch>
        </p:blipFill>
        <p:spPr>
          <a:xfrm>
            <a:off x="1535600" y="313050"/>
            <a:ext cx="6798350" cy="44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07916"/>
              </a:lnSpc>
              <a:spcBef>
                <a:spcPts val="0"/>
              </a:spcBef>
              <a:spcAft>
                <a:spcPts val="800"/>
              </a:spcAft>
              <a:buNone/>
            </a:pPr>
            <a:r>
              <a:rPr b="1" lang="en" sz="2800">
                <a:latin typeface="Cambria"/>
                <a:ea typeface="Cambria"/>
                <a:cs typeface="Cambria"/>
                <a:sym typeface="Cambria"/>
              </a:rPr>
              <a:t>Functional Requirements</a:t>
            </a:r>
            <a:endParaRPr b="1" sz="2800">
              <a:latin typeface="Cambria"/>
              <a:ea typeface="Cambria"/>
              <a:cs typeface="Cambria"/>
              <a:sym typeface="Cambria"/>
            </a:endParaRPr>
          </a:p>
        </p:txBody>
      </p:sp>
      <p:sp>
        <p:nvSpPr>
          <p:cNvPr id="175" name="Google Shape;175;p19"/>
          <p:cNvSpPr txBox="1"/>
          <p:nvPr>
            <p:ph idx="1" type="body"/>
          </p:nvPr>
        </p:nvSpPr>
        <p:spPr>
          <a:xfrm>
            <a:off x="354725" y="1174825"/>
            <a:ext cx="8614800" cy="3655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Calibri"/>
              <a:buAutoNum type="arabicParenR"/>
            </a:pPr>
            <a:r>
              <a:rPr b="1" lang="en" u="sng">
                <a:latin typeface="Calibri"/>
                <a:ea typeface="Calibri"/>
                <a:cs typeface="Calibri"/>
                <a:sym typeface="Calibri"/>
              </a:rPr>
              <a:t>Input Feed</a:t>
            </a:r>
            <a:r>
              <a:rPr b="1" lang="en">
                <a:latin typeface="Calibri"/>
                <a:ea typeface="Calibri"/>
                <a:cs typeface="Calibri"/>
                <a:sym typeface="Calibri"/>
              </a:rPr>
              <a:t> </a:t>
            </a:r>
            <a:r>
              <a:rPr lang="en">
                <a:latin typeface="Calibri"/>
                <a:ea typeface="Calibri"/>
                <a:cs typeface="Calibri"/>
                <a:sym typeface="Calibri"/>
              </a:rPr>
              <a:t>- We require input image/images to process and pass into our model to make predictions:</a:t>
            </a:r>
            <a:endParaRPr b="1">
              <a:latin typeface="Calibri"/>
              <a:ea typeface="Calibri"/>
              <a:cs typeface="Calibri"/>
              <a:sym typeface="Calibri"/>
            </a:endParaRPr>
          </a:p>
          <a:p>
            <a:pPr indent="-311150" lvl="1" marL="914400" rtl="0" algn="l">
              <a:lnSpc>
                <a:spcPct val="115000"/>
              </a:lnSpc>
              <a:spcBef>
                <a:spcPts val="0"/>
              </a:spcBef>
              <a:spcAft>
                <a:spcPts val="0"/>
              </a:spcAft>
              <a:buSzPts val="1300"/>
              <a:buFont typeface="Calibri"/>
              <a:buAutoNum type="alphaLcParenR"/>
            </a:pPr>
            <a:r>
              <a:rPr lang="en" sz="1300">
                <a:latin typeface="Calibri"/>
                <a:ea typeface="Calibri"/>
                <a:cs typeface="Calibri"/>
                <a:sym typeface="Calibri"/>
              </a:rPr>
              <a:t>Single Image </a:t>
            </a:r>
            <a:endParaRPr sz="1300">
              <a:latin typeface="Calibri"/>
              <a:ea typeface="Calibri"/>
              <a:cs typeface="Calibri"/>
              <a:sym typeface="Calibri"/>
            </a:endParaRPr>
          </a:p>
          <a:p>
            <a:pPr indent="-311150" lvl="1" marL="914400" rtl="0" algn="l">
              <a:lnSpc>
                <a:spcPct val="115000"/>
              </a:lnSpc>
              <a:spcBef>
                <a:spcPts val="0"/>
              </a:spcBef>
              <a:spcAft>
                <a:spcPts val="0"/>
              </a:spcAft>
              <a:buSzPts val="1300"/>
              <a:buFont typeface="Calibri"/>
              <a:buAutoNum type="alphaLcParenR"/>
            </a:pPr>
            <a:r>
              <a:rPr lang="en" sz="1300">
                <a:latin typeface="Calibri"/>
                <a:ea typeface="Calibri"/>
                <a:cs typeface="Calibri"/>
                <a:sym typeface="Calibri"/>
              </a:rPr>
              <a:t>Real-time Video Feed </a:t>
            </a:r>
            <a:endParaRPr sz="1300">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311150" lvl="0" marL="457200" rtl="0" algn="l">
              <a:lnSpc>
                <a:spcPct val="115000"/>
              </a:lnSpc>
              <a:spcBef>
                <a:spcPts val="0"/>
              </a:spcBef>
              <a:spcAft>
                <a:spcPts val="0"/>
              </a:spcAft>
              <a:buSzPts val="1300"/>
              <a:buFont typeface="Calibri"/>
              <a:buAutoNum type="arabicParenR"/>
            </a:pPr>
            <a:r>
              <a:rPr b="1" lang="en" u="sng">
                <a:latin typeface="Calibri"/>
                <a:ea typeface="Calibri"/>
                <a:cs typeface="Calibri"/>
                <a:sym typeface="Calibri"/>
              </a:rPr>
              <a:t>ML Model Development</a:t>
            </a:r>
            <a:r>
              <a:rPr lang="en">
                <a:latin typeface="Calibri"/>
                <a:ea typeface="Calibri"/>
                <a:cs typeface="Calibri"/>
                <a:sym typeface="Calibri"/>
              </a:rPr>
              <a:t> - Creating a model which inputs an image and outputs a prediction on which yoga pose is visible in the image along with a confidence score.</a:t>
            </a:r>
            <a:endParaRPr b="1">
              <a:latin typeface="Calibri"/>
              <a:ea typeface="Calibri"/>
              <a:cs typeface="Calibri"/>
              <a:sym typeface="Calibri"/>
            </a:endParaRPr>
          </a:p>
          <a:p>
            <a:pPr indent="-311150" lvl="1" marL="914400" rtl="0" algn="l">
              <a:lnSpc>
                <a:spcPct val="115000"/>
              </a:lnSpc>
              <a:spcBef>
                <a:spcPts val="0"/>
              </a:spcBef>
              <a:spcAft>
                <a:spcPts val="0"/>
              </a:spcAft>
              <a:buSzPts val="1300"/>
              <a:buFont typeface="Calibri"/>
              <a:buAutoNum type="alphaLcParenR"/>
            </a:pPr>
            <a:r>
              <a:rPr lang="en" sz="1300">
                <a:latin typeface="Calibri"/>
                <a:ea typeface="Calibri"/>
                <a:cs typeface="Calibri"/>
                <a:sym typeface="Calibri"/>
              </a:rPr>
              <a:t>Data Collection </a:t>
            </a:r>
            <a:endParaRPr b="1" sz="1300">
              <a:latin typeface="Calibri"/>
              <a:ea typeface="Calibri"/>
              <a:cs typeface="Calibri"/>
              <a:sym typeface="Calibri"/>
            </a:endParaRPr>
          </a:p>
          <a:p>
            <a:pPr indent="-311150" lvl="1" marL="914400" rtl="0" algn="l">
              <a:lnSpc>
                <a:spcPct val="115000"/>
              </a:lnSpc>
              <a:spcBef>
                <a:spcPts val="0"/>
              </a:spcBef>
              <a:spcAft>
                <a:spcPts val="0"/>
              </a:spcAft>
              <a:buSzPts val="1300"/>
              <a:buFont typeface="Calibri"/>
              <a:buAutoNum type="alphaLcParenR"/>
            </a:pPr>
            <a:r>
              <a:rPr lang="en" sz="1300">
                <a:latin typeface="Calibri"/>
                <a:ea typeface="Calibri"/>
                <a:cs typeface="Calibri"/>
                <a:sym typeface="Calibri"/>
              </a:rPr>
              <a:t>Model Design and Training </a:t>
            </a:r>
            <a:endParaRPr b="1" sz="1300">
              <a:latin typeface="Calibri"/>
              <a:ea typeface="Calibri"/>
              <a:cs typeface="Calibri"/>
              <a:sym typeface="Calibri"/>
            </a:endParaRPr>
          </a:p>
          <a:p>
            <a:pPr indent="-311150" lvl="1" marL="914400" rtl="0" algn="l">
              <a:lnSpc>
                <a:spcPct val="115000"/>
              </a:lnSpc>
              <a:spcBef>
                <a:spcPts val="0"/>
              </a:spcBef>
              <a:spcAft>
                <a:spcPts val="0"/>
              </a:spcAft>
              <a:buSzPts val="1300"/>
              <a:buFont typeface="Calibri"/>
              <a:buAutoNum type="alphaLcParenR"/>
            </a:pPr>
            <a:r>
              <a:rPr lang="en" sz="1300">
                <a:latin typeface="Calibri"/>
                <a:ea typeface="Calibri"/>
                <a:cs typeface="Calibri"/>
                <a:sym typeface="Calibri"/>
              </a:rPr>
              <a:t>Hyperparameter Tuning</a:t>
            </a:r>
            <a:endParaRPr sz="1300">
              <a:latin typeface="Calibri"/>
              <a:ea typeface="Calibri"/>
              <a:cs typeface="Calibri"/>
              <a:sym typeface="Calibri"/>
            </a:endParaRPr>
          </a:p>
          <a:p>
            <a:pPr indent="0" lvl="0" marL="914400" rtl="0" algn="l">
              <a:lnSpc>
                <a:spcPct val="115000"/>
              </a:lnSpc>
              <a:spcBef>
                <a:spcPts val="0"/>
              </a:spcBef>
              <a:spcAft>
                <a:spcPts val="0"/>
              </a:spcAft>
              <a:buNone/>
            </a:pPr>
            <a:r>
              <a:t/>
            </a:r>
            <a:endParaRPr sz="1300">
              <a:latin typeface="Calibri"/>
              <a:ea typeface="Calibri"/>
              <a:cs typeface="Calibri"/>
              <a:sym typeface="Calibri"/>
            </a:endParaRPr>
          </a:p>
          <a:p>
            <a:pPr indent="-311150" lvl="0" marL="457200" rtl="0" algn="l">
              <a:lnSpc>
                <a:spcPct val="115000"/>
              </a:lnSpc>
              <a:spcBef>
                <a:spcPts val="0"/>
              </a:spcBef>
              <a:spcAft>
                <a:spcPts val="0"/>
              </a:spcAft>
              <a:buSzPts val="1300"/>
              <a:buFont typeface="Calibri"/>
              <a:buAutoNum type="arabicParenR"/>
            </a:pPr>
            <a:r>
              <a:rPr b="1" lang="en" sz="1300" u="sng">
                <a:latin typeface="Calibri"/>
                <a:ea typeface="Calibri"/>
                <a:cs typeface="Calibri"/>
                <a:sym typeface="Calibri"/>
              </a:rPr>
              <a:t>Output</a:t>
            </a:r>
            <a:r>
              <a:rPr b="1" lang="en" sz="1300">
                <a:latin typeface="Calibri"/>
                <a:ea typeface="Calibri"/>
                <a:cs typeface="Calibri"/>
                <a:sym typeface="Calibri"/>
              </a:rPr>
              <a:t> - </a:t>
            </a:r>
            <a:endParaRPr b="1" sz="1300">
              <a:latin typeface="Calibri"/>
              <a:ea typeface="Calibri"/>
              <a:cs typeface="Calibri"/>
              <a:sym typeface="Calibri"/>
            </a:endParaRPr>
          </a:p>
          <a:p>
            <a:pPr indent="-311150" lvl="1" marL="914400" rtl="0" algn="l">
              <a:spcBef>
                <a:spcPts val="0"/>
              </a:spcBef>
              <a:spcAft>
                <a:spcPts val="0"/>
              </a:spcAft>
              <a:buSzPts val="1300"/>
              <a:buFont typeface="Calibri"/>
              <a:buAutoNum type="alphaLcParenR"/>
            </a:pPr>
            <a:r>
              <a:rPr lang="en" sz="1300">
                <a:latin typeface="Calibri"/>
                <a:ea typeface="Calibri"/>
                <a:cs typeface="Calibri"/>
                <a:sym typeface="Calibri"/>
              </a:rPr>
              <a:t>Single Image </a:t>
            </a:r>
            <a:endParaRPr sz="1300">
              <a:latin typeface="Calibri"/>
              <a:ea typeface="Calibri"/>
              <a:cs typeface="Calibri"/>
              <a:sym typeface="Calibri"/>
            </a:endParaRPr>
          </a:p>
          <a:p>
            <a:pPr indent="-311150" lvl="1" marL="914400" rtl="0" algn="l">
              <a:spcBef>
                <a:spcPts val="0"/>
              </a:spcBef>
              <a:spcAft>
                <a:spcPts val="0"/>
              </a:spcAft>
              <a:buSzPts val="1300"/>
              <a:buFont typeface="Calibri"/>
              <a:buAutoNum type="alphaLcParenR"/>
            </a:pPr>
            <a:r>
              <a:rPr lang="en" sz="1300">
                <a:latin typeface="Calibri"/>
                <a:ea typeface="Calibri"/>
                <a:cs typeface="Calibri"/>
                <a:sym typeface="Calibri"/>
              </a:rPr>
              <a:t>Real-time Video Feed </a:t>
            </a:r>
            <a:endParaRPr sz="1300">
              <a:latin typeface="Calibri"/>
              <a:ea typeface="Calibri"/>
              <a:cs typeface="Calibri"/>
              <a:sym typeface="Calibri"/>
            </a:endParaRPr>
          </a:p>
          <a:p>
            <a:pPr indent="-311150" lvl="1" marL="914400" rtl="0" algn="l">
              <a:spcBef>
                <a:spcPts val="0"/>
              </a:spcBef>
              <a:spcAft>
                <a:spcPts val="0"/>
              </a:spcAft>
              <a:buSzPts val="1300"/>
              <a:buFont typeface="Calibri"/>
              <a:buAutoNum type="alphaLcParenR"/>
            </a:pPr>
            <a:r>
              <a:rPr lang="en" sz="1300">
                <a:latin typeface="Calibri"/>
                <a:ea typeface="Calibri"/>
                <a:cs typeface="Calibri"/>
                <a:sym typeface="Calibri"/>
              </a:rPr>
              <a:t>Textual feedback</a:t>
            </a:r>
            <a:endParaRPr sz="1300">
              <a:latin typeface="Calibri"/>
              <a:ea typeface="Calibri"/>
              <a:cs typeface="Calibri"/>
              <a:sym typeface="Calibri"/>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07916"/>
              </a:lnSpc>
              <a:spcBef>
                <a:spcPts val="0"/>
              </a:spcBef>
              <a:spcAft>
                <a:spcPts val="800"/>
              </a:spcAft>
              <a:buNone/>
            </a:pPr>
            <a:r>
              <a:rPr b="1" lang="en" sz="2800">
                <a:latin typeface="Cambria"/>
                <a:ea typeface="Cambria"/>
                <a:cs typeface="Cambria"/>
                <a:sym typeface="Cambria"/>
              </a:rPr>
              <a:t>Non-functional requirements</a:t>
            </a:r>
            <a:endParaRPr b="1" sz="2800">
              <a:latin typeface="Cambria"/>
              <a:ea typeface="Cambria"/>
              <a:cs typeface="Cambria"/>
              <a:sym typeface="Cambria"/>
            </a:endParaRPr>
          </a:p>
        </p:txBody>
      </p:sp>
      <p:sp>
        <p:nvSpPr>
          <p:cNvPr id="181" name="Google Shape;181;p20"/>
          <p:cNvSpPr txBox="1"/>
          <p:nvPr>
            <p:ph idx="1" type="body"/>
          </p:nvPr>
        </p:nvSpPr>
        <p:spPr>
          <a:xfrm>
            <a:off x="1297500" y="1116150"/>
            <a:ext cx="7038900" cy="3241800"/>
          </a:xfrm>
          <a:prstGeom prst="rect">
            <a:avLst/>
          </a:prstGeom>
        </p:spPr>
        <p:txBody>
          <a:bodyPr anchorCtr="0" anchor="t" bIns="91425" lIns="91425" spcFirstLastPara="1" rIns="91425" wrap="square" tIns="91425">
            <a:noAutofit/>
          </a:bodyPr>
          <a:lstStyle/>
          <a:p>
            <a:pPr indent="-317500" lvl="0" marL="457200" rtl="0" algn="l">
              <a:lnSpc>
                <a:spcPct val="97916"/>
              </a:lnSpc>
              <a:spcBef>
                <a:spcPts val="0"/>
              </a:spcBef>
              <a:spcAft>
                <a:spcPts val="0"/>
              </a:spcAft>
              <a:buSzPts val="1400"/>
              <a:buFont typeface="Calibri"/>
              <a:buAutoNum type="arabicParenR"/>
            </a:pPr>
            <a:r>
              <a:rPr b="1" lang="en" sz="1400" u="sng">
                <a:latin typeface="Calibri"/>
                <a:ea typeface="Calibri"/>
                <a:cs typeface="Calibri"/>
                <a:sym typeface="Calibri"/>
              </a:rPr>
              <a:t>Product requirements:</a:t>
            </a:r>
            <a:r>
              <a:rPr b="1" lang="en" sz="1400">
                <a:latin typeface="Calibri"/>
                <a:ea typeface="Calibri"/>
                <a:cs typeface="Calibri"/>
                <a:sym typeface="Calibri"/>
              </a:rPr>
              <a:t> </a:t>
            </a:r>
            <a:endParaRPr b="1" sz="1400">
              <a:latin typeface="Calibri"/>
              <a:ea typeface="Calibri"/>
              <a:cs typeface="Calibri"/>
              <a:sym typeface="Calibri"/>
            </a:endParaRPr>
          </a:p>
          <a:p>
            <a:pPr indent="0" lvl="0" marL="457200" rtl="0" algn="l">
              <a:lnSpc>
                <a:spcPct val="97916"/>
              </a:lnSpc>
              <a:spcBef>
                <a:spcPts val="800"/>
              </a:spcBef>
              <a:spcAft>
                <a:spcPts val="0"/>
              </a:spcAft>
              <a:buNone/>
            </a:pPr>
            <a:r>
              <a:rPr lang="en" sz="1400">
                <a:latin typeface="Calibri"/>
                <a:ea typeface="Calibri"/>
                <a:cs typeface="Calibri"/>
                <a:sym typeface="Calibri"/>
              </a:rPr>
              <a:t>The device on which our app will run will need a camera of minimum 8MP for real time posture suggestions and for those users who have images then the resolution of the image should be more than 72 pixels per inch in resolution.</a:t>
            </a:r>
            <a:endParaRPr sz="1400">
              <a:latin typeface="Calibri"/>
              <a:ea typeface="Calibri"/>
              <a:cs typeface="Calibri"/>
              <a:sym typeface="Calibri"/>
            </a:endParaRPr>
          </a:p>
          <a:p>
            <a:pPr indent="-317500" lvl="0" marL="457200" rtl="0" algn="l">
              <a:lnSpc>
                <a:spcPct val="97916"/>
              </a:lnSpc>
              <a:spcBef>
                <a:spcPts val="800"/>
              </a:spcBef>
              <a:spcAft>
                <a:spcPts val="0"/>
              </a:spcAft>
              <a:buSzPts val="1400"/>
              <a:buFont typeface="Calibri"/>
              <a:buAutoNum type="arabicParenR"/>
            </a:pPr>
            <a:r>
              <a:rPr b="1" lang="en" sz="1400" u="sng">
                <a:latin typeface="Calibri"/>
                <a:ea typeface="Calibri"/>
                <a:cs typeface="Calibri"/>
                <a:sym typeface="Calibri"/>
              </a:rPr>
              <a:t>Compatability requirements:</a:t>
            </a:r>
            <a:r>
              <a:rPr b="1" lang="en" sz="1400">
                <a:latin typeface="Calibri"/>
                <a:ea typeface="Calibri"/>
                <a:cs typeface="Calibri"/>
                <a:sym typeface="Calibri"/>
              </a:rPr>
              <a:t> </a:t>
            </a:r>
            <a:endParaRPr b="1" sz="1400">
              <a:latin typeface="Calibri"/>
              <a:ea typeface="Calibri"/>
              <a:cs typeface="Calibri"/>
              <a:sym typeface="Calibri"/>
            </a:endParaRPr>
          </a:p>
          <a:p>
            <a:pPr indent="0" lvl="0" marL="457200" rtl="0" algn="l">
              <a:lnSpc>
                <a:spcPct val="97916"/>
              </a:lnSpc>
              <a:spcBef>
                <a:spcPts val="800"/>
              </a:spcBef>
              <a:spcAft>
                <a:spcPts val="0"/>
              </a:spcAft>
              <a:buNone/>
            </a:pPr>
            <a:r>
              <a:rPr lang="en" sz="1400">
                <a:latin typeface="Calibri"/>
                <a:ea typeface="Calibri"/>
                <a:cs typeface="Calibri"/>
                <a:sym typeface="Calibri"/>
              </a:rPr>
              <a:t>Our app will run perfectly on devices which have latest versions of web browsers. They will not face any performance issues unless they are using some very old versions of internet explorer and other browsers.</a:t>
            </a:r>
            <a:endParaRPr sz="1400">
              <a:latin typeface="Calibri"/>
              <a:ea typeface="Calibri"/>
              <a:cs typeface="Calibri"/>
              <a:sym typeface="Calibri"/>
            </a:endParaRPr>
          </a:p>
          <a:p>
            <a:pPr indent="-317500" lvl="0" marL="457200" rtl="0" algn="l">
              <a:lnSpc>
                <a:spcPct val="97916"/>
              </a:lnSpc>
              <a:spcBef>
                <a:spcPts val="800"/>
              </a:spcBef>
              <a:spcAft>
                <a:spcPts val="0"/>
              </a:spcAft>
              <a:buSzPts val="1400"/>
              <a:buFont typeface="Calibri"/>
              <a:buAutoNum type="arabicParenR"/>
            </a:pPr>
            <a:r>
              <a:rPr b="1" lang="en" sz="1400" u="sng">
                <a:latin typeface="Calibri"/>
                <a:ea typeface="Calibri"/>
                <a:cs typeface="Calibri"/>
                <a:sym typeface="Calibri"/>
              </a:rPr>
              <a:t>Software availability : </a:t>
            </a:r>
            <a:endParaRPr sz="1400">
              <a:latin typeface="Calibri"/>
              <a:ea typeface="Calibri"/>
              <a:cs typeface="Calibri"/>
              <a:sym typeface="Calibri"/>
            </a:endParaRPr>
          </a:p>
          <a:p>
            <a:pPr indent="0" lvl="0" marL="457200" rtl="0" algn="l">
              <a:lnSpc>
                <a:spcPct val="97916"/>
              </a:lnSpc>
              <a:spcBef>
                <a:spcPts val="0"/>
              </a:spcBef>
              <a:spcAft>
                <a:spcPts val="800"/>
              </a:spcAft>
              <a:buNone/>
            </a:pPr>
            <a:r>
              <a:rPr lang="en" sz="1400">
                <a:latin typeface="Calibri"/>
                <a:ea typeface="Calibri"/>
                <a:cs typeface="Calibri"/>
                <a:sym typeface="Calibri"/>
              </a:rPr>
              <a:t>The software must be accessible and available 24*7.</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027450" y="2924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a:latin typeface="Cambria"/>
                <a:ea typeface="Cambria"/>
                <a:cs typeface="Cambria"/>
                <a:sym typeface="Cambria"/>
              </a:rPr>
              <a:t>State Diagram</a:t>
            </a:r>
            <a:endParaRPr b="1" sz="2800">
              <a:latin typeface="Cambria"/>
              <a:ea typeface="Cambria"/>
              <a:cs typeface="Cambria"/>
              <a:sym typeface="Cambria"/>
            </a:endParaRPr>
          </a:p>
        </p:txBody>
      </p:sp>
      <p:pic>
        <p:nvPicPr>
          <p:cNvPr id="187" name="Google Shape;187;p21"/>
          <p:cNvPicPr preferRelativeResize="0"/>
          <p:nvPr/>
        </p:nvPicPr>
        <p:blipFill>
          <a:blip r:embed="rId3">
            <a:alphaModFix/>
          </a:blip>
          <a:stretch>
            <a:fillRect/>
          </a:stretch>
        </p:blipFill>
        <p:spPr>
          <a:xfrm>
            <a:off x="1483100" y="1103250"/>
            <a:ext cx="6209776" cy="363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