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2" r:id="rId4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imes New Roman" charset="1" panose="02030502070405020303"/>
      <p:regular r:id="rId10"/>
    </p:embeddedFont>
    <p:embeddedFont>
      <p:font typeface="Times New Roman Bold" charset="1" panose="02030802070405020303"/>
      <p:regular r:id="rId11"/>
    </p:embeddedFont>
    <p:embeddedFont>
      <p:font typeface="Times New Roman Italics" charset="1" panose="02030502070405090303"/>
      <p:regular r:id="rId12"/>
    </p:embeddedFont>
    <p:embeddedFont>
      <p:font typeface="Times New Roman Bold Italics" charset="1" panose="02030802070405090303"/>
      <p:regular r:id="rId13"/>
    </p:embeddedFont>
    <p:embeddedFont>
      <p:font typeface="Times New Roman Medium" charset="1" panose="02030502070405020303"/>
      <p:regular r:id="rId14"/>
    </p:embeddedFont>
    <p:embeddedFont>
      <p:font typeface="Times New Roman Medium Italics" charset="1" panose="02030502070405090303"/>
      <p:regular r:id="rId15"/>
    </p:embeddedFont>
    <p:embeddedFont>
      <p:font typeface="Times New Roman Semi-Bold" charset="1" panose="02030702070405020303"/>
      <p:regular r:id="rId16"/>
    </p:embeddedFont>
    <p:embeddedFont>
      <p:font typeface="Times New Roman Semi-Bold Italics" charset="1" panose="02030702070405090303"/>
      <p:regular r:id="rId17"/>
    </p:embeddedFont>
    <p:embeddedFont>
      <p:font typeface="Times New Roman Ultra-Bold" charset="1" panose="020309020704050203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slides/slide1.xml" Type="http://schemas.openxmlformats.org/officeDocument/2006/relationships/slide"/><Relationship Id="rId2" Target="presProps.xml" Type="http://schemas.openxmlformats.org/officeDocument/2006/relationships/presProps"/><Relationship Id="rId20" Target="slides/slide2.xml" Type="http://schemas.openxmlformats.org/officeDocument/2006/relationships/slide"/><Relationship Id="rId21" Target="slides/slide3.xml" Type="http://schemas.openxmlformats.org/officeDocument/2006/relationships/slide"/><Relationship Id="rId22" Target="slides/slide4.xml" Type="http://schemas.openxmlformats.org/officeDocument/2006/relationships/slide"/><Relationship Id="rId23" Target="slides/slide5.xml" Type="http://schemas.openxmlformats.org/officeDocument/2006/relationships/slide"/><Relationship Id="rId24" Target="slides/slide6.xml" Type="http://schemas.openxmlformats.org/officeDocument/2006/relationships/slide"/><Relationship Id="rId25" Target="slides/slide7.xml" Type="http://schemas.openxmlformats.org/officeDocument/2006/relationships/slide"/><Relationship Id="rId26" Target="slides/slide8.xml" Type="http://schemas.openxmlformats.org/officeDocument/2006/relationships/slide"/><Relationship Id="rId27" Target="slides/slide9.xml" Type="http://schemas.openxmlformats.org/officeDocument/2006/relationships/slide"/><Relationship Id="rId28" Target="slides/slide10.xml" Type="http://schemas.openxmlformats.org/officeDocument/2006/relationships/slide"/><Relationship Id="rId29" Target="slides/slide11.xml" Type="http://schemas.openxmlformats.org/officeDocument/2006/relationships/slide"/><Relationship Id="rId3" Target="viewProps.xml" Type="http://schemas.openxmlformats.org/officeDocument/2006/relationships/viewProps"/><Relationship Id="rId30" Target="slides/slide12.xml" Type="http://schemas.openxmlformats.org/officeDocument/2006/relationships/slide"/><Relationship Id="rId31" Target="slides/slide13.xml" Type="http://schemas.openxmlformats.org/officeDocument/2006/relationships/slide"/><Relationship Id="rId32" Target="slides/slide14.xml" Type="http://schemas.openxmlformats.org/officeDocument/2006/relationships/slide"/><Relationship Id="rId33" Target="slides/slide15.xml" Type="http://schemas.openxmlformats.org/officeDocument/2006/relationships/slide"/><Relationship Id="rId34" Target="slides/slide16.xml" Type="http://schemas.openxmlformats.org/officeDocument/2006/relationships/slide"/><Relationship Id="rId35" Target="slides/slide17.xml" Type="http://schemas.openxmlformats.org/officeDocument/2006/relationships/slide"/><Relationship Id="rId36" Target="slides/slide18.xml" Type="http://schemas.openxmlformats.org/officeDocument/2006/relationships/slide"/><Relationship Id="rId37" Target="slides/slide19.xml" Type="http://schemas.openxmlformats.org/officeDocument/2006/relationships/slide"/><Relationship Id="rId38" Target="slides/slide20.xml" Type="http://schemas.openxmlformats.org/officeDocument/2006/relationships/slide"/><Relationship Id="rId39" Target="slides/slide21.xml" Type="http://schemas.openxmlformats.org/officeDocument/2006/relationships/slide"/><Relationship Id="rId4" Target="theme/theme1.xml" Type="http://schemas.openxmlformats.org/officeDocument/2006/relationships/theme"/><Relationship Id="rId40" Target="slides/slide22.xml" Type="http://schemas.openxmlformats.org/officeDocument/2006/relationships/slide"/><Relationship Id="rId41" Target="slides/slide23.xml" Type="http://schemas.openxmlformats.org/officeDocument/2006/relationships/slide"/><Relationship Id="rId42" Target="slides/slide24.xml" Type="http://schemas.openxmlformats.org/officeDocument/2006/relationships/slide"/><Relationship Id="rId43" Target="slides/slide25.xml" Type="http://schemas.openxmlformats.org/officeDocument/2006/relationships/slide"/><Relationship Id="rId44" Target="slides/slide26.xml" Type="http://schemas.openxmlformats.org/officeDocument/2006/relationships/slide"/><Relationship Id="rId45" Target="slides/slide27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https://github.com/KhushiDaga/Khushi_AmazonSales" TargetMode="External" Type="http://schemas.openxmlformats.org/officeDocument/2006/relationships/hyperlink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579670"/>
            <a:ext cx="10202605" cy="3815055"/>
            <a:chOff x="0" y="0"/>
            <a:chExt cx="13603473" cy="508674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90500"/>
              <a:ext cx="13603473" cy="4076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1520"/>
                </a:lnSpc>
              </a:pPr>
              <a:r>
                <a:rPr lang="en-US" sz="9600">
                  <a:solidFill>
                    <a:srgbClr val="000000"/>
                  </a:solidFill>
                  <a:latin typeface="Times New Roman Bold"/>
                </a:rPr>
                <a:t>Analyzing Amazon Sales Data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4130006"/>
              <a:ext cx="13603473" cy="9567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Times New Roman Light"/>
                </a:rPr>
                <a:t>Khushi Daga 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328902" y="2317173"/>
            <a:ext cx="7321033" cy="6340049"/>
            <a:chOff x="0" y="0"/>
            <a:chExt cx="3619627" cy="31346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2122944" y="7035126"/>
            <a:ext cx="4970154" cy="4304177"/>
            <a:chOff x="0" y="0"/>
            <a:chExt cx="3619627" cy="31346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336342" y="5954842"/>
            <a:ext cx="2271679" cy="1967285"/>
            <a:chOff x="0" y="0"/>
            <a:chExt cx="3619627" cy="31346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3737770" y="373605"/>
            <a:ext cx="3799619" cy="3290488"/>
            <a:chOff x="0" y="0"/>
            <a:chExt cx="3619627" cy="313461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028700" y="1028700"/>
            <a:ext cx="4212844" cy="586200"/>
            <a:chOff x="0" y="0"/>
            <a:chExt cx="5617125" cy="781600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1293956" y="56790"/>
              <a:ext cx="4323169" cy="5727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Times New Roman Medium"/>
                </a:rPr>
                <a:t>UNIFIED MENTOR </a:t>
              </a:r>
            </a:p>
          </p:txBody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05010" cy="781600"/>
            </a:xfrm>
            <a:custGeom>
              <a:avLst/>
              <a:gdLst/>
              <a:ahLst/>
              <a:cxnLst/>
              <a:rect r="r" b="b" t="t" l="l"/>
              <a:pathLst>
                <a:path h="781600" w="905010">
                  <a:moveTo>
                    <a:pt x="0" y="0"/>
                  </a:moveTo>
                  <a:lnTo>
                    <a:pt x="905010" y="0"/>
                  </a:lnTo>
                  <a:lnTo>
                    <a:pt x="905010" y="781600"/>
                  </a:lnTo>
                  <a:lnTo>
                    <a:pt x="0" y="78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1798163" y="5803579"/>
            <a:ext cx="7388722" cy="6398668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4388041" y="430705"/>
            <a:ext cx="5276948" cy="4569862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8839887" y="2396789"/>
            <a:ext cx="8419413" cy="5873229"/>
            <a:chOff x="0" y="0"/>
            <a:chExt cx="4531095" cy="316080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531096" cy="3160809"/>
            </a:xfrm>
            <a:custGeom>
              <a:avLst/>
              <a:gdLst/>
              <a:ahLst/>
              <a:cxnLst/>
              <a:rect r="r" b="b" t="t" l="l"/>
              <a:pathLst>
                <a:path h="3160809" w="4531096">
                  <a:moveTo>
                    <a:pt x="3398321" y="0"/>
                  </a:moveTo>
                  <a:lnTo>
                    <a:pt x="1132774" y="0"/>
                  </a:lnTo>
                  <a:lnTo>
                    <a:pt x="0" y="1580405"/>
                  </a:lnTo>
                  <a:lnTo>
                    <a:pt x="1132774" y="3160809"/>
                  </a:lnTo>
                  <a:lnTo>
                    <a:pt x="3398322" y="3160809"/>
                  </a:lnTo>
                  <a:lnTo>
                    <a:pt x="4531096" y="1580405"/>
                  </a:lnTo>
                  <a:close/>
                </a:path>
              </a:pathLst>
            </a:custGeom>
            <a:blipFill>
              <a:blip r:embed="rId2"/>
              <a:stretch>
                <a:fillRect l="-6484" t="0" r="-6484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6647119" y="7356773"/>
            <a:ext cx="3801687" cy="3292279"/>
            <a:chOff x="0" y="0"/>
            <a:chExt cx="3619627" cy="31346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028700" y="758489"/>
            <a:ext cx="7811187" cy="10439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400"/>
              </a:lnSpc>
            </a:pPr>
            <a:r>
              <a:rPr lang="en-US" sz="9500" spc="-95">
                <a:solidFill>
                  <a:srgbClr val="000000"/>
                </a:solidFill>
                <a:latin typeface="Times New Roman Medium"/>
              </a:rPr>
              <a:t>Python  </a:t>
            </a:r>
          </a:p>
          <a:p>
            <a:pPr>
              <a:lnSpc>
                <a:spcPts val="11400"/>
              </a:lnSpc>
            </a:pPr>
          </a:p>
          <a:p>
            <a:pPr>
              <a:lnSpc>
                <a:spcPts val="3600"/>
              </a:lnSpc>
            </a:pPr>
          </a:p>
          <a:p>
            <a:pPr>
              <a:lnSpc>
                <a:spcPts val="4319"/>
              </a:lnSpc>
            </a:pPr>
            <a:r>
              <a:rPr lang="en-US" sz="3599" spc="-35">
                <a:solidFill>
                  <a:srgbClr val="000000"/>
                </a:solidFill>
                <a:latin typeface="Times New Roman Medium"/>
              </a:rPr>
              <a:t>Libraries  used are following:</a:t>
            </a:r>
          </a:p>
          <a:p>
            <a:pPr>
              <a:lnSpc>
                <a:spcPts val="4319"/>
              </a:lnSpc>
            </a:pPr>
            <a:r>
              <a:rPr lang="en-US" sz="3599" spc="-35">
                <a:solidFill>
                  <a:srgbClr val="000000"/>
                </a:solidFill>
                <a:latin typeface="Times New Roman Medium"/>
              </a:rPr>
              <a:t>pandas as pd</a:t>
            </a:r>
          </a:p>
          <a:p>
            <a:pPr>
              <a:lnSpc>
                <a:spcPts val="4319"/>
              </a:lnSpc>
            </a:pPr>
            <a:r>
              <a:rPr lang="en-US" sz="3599" spc="-35">
                <a:solidFill>
                  <a:srgbClr val="000000"/>
                </a:solidFill>
                <a:latin typeface="Times New Roman Medium"/>
              </a:rPr>
              <a:t>matplotlib.pyplot as plt</a:t>
            </a:r>
          </a:p>
          <a:p>
            <a:pPr>
              <a:lnSpc>
                <a:spcPts val="4319"/>
              </a:lnSpc>
            </a:pPr>
            <a:r>
              <a:rPr lang="en-US" sz="3599" spc="-35">
                <a:solidFill>
                  <a:srgbClr val="000000"/>
                </a:solidFill>
                <a:latin typeface="Times New Roman Medium"/>
              </a:rPr>
              <a:t>seaborn as sns</a:t>
            </a:r>
          </a:p>
          <a:p>
            <a:pPr>
              <a:lnSpc>
                <a:spcPts val="3600"/>
              </a:lnSpc>
            </a:pPr>
          </a:p>
          <a:p>
            <a:pPr>
              <a:lnSpc>
                <a:spcPts val="3600"/>
              </a:lnSpc>
            </a:pPr>
            <a:r>
              <a:rPr lang="en-US" sz="3000" spc="-30">
                <a:solidFill>
                  <a:srgbClr val="000000"/>
                </a:solidFill>
                <a:latin typeface="Times New Roman Bold"/>
              </a:rPr>
              <a:t>These libraries were used for various observations and visualisations.</a:t>
            </a:r>
          </a:p>
          <a:p>
            <a:pPr>
              <a:lnSpc>
                <a:spcPts val="3600"/>
              </a:lnSpc>
            </a:pPr>
          </a:p>
          <a:p>
            <a:pPr>
              <a:lnSpc>
                <a:spcPts val="11400"/>
              </a:lnSpc>
            </a:pPr>
          </a:p>
          <a:p>
            <a:pPr marL="0" indent="0" lvl="0">
              <a:lnSpc>
                <a:spcPts val="114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2915828" y="-3678236"/>
            <a:ext cx="12804984" cy="6226137"/>
            <a:chOff x="0" y="0"/>
            <a:chExt cx="11048529" cy="5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8529" cy="5372100"/>
            </a:xfrm>
            <a:custGeom>
              <a:avLst/>
              <a:gdLst/>
              <a:ahLst/>
              <a:cxnLst/>
              <a:rect r="r" b="b" t="t" l="l"/>
              <a:pathLst>
                <a:path h="5372100" w="11048529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611724" y="-865713"/>
            <a:ext cx="2695438" cy="2334501"/>
            <a:chOff x="0" y="0"/>
            <a:chExt cx="6202680" cy="5372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4004769" y="2958626"/>
            <a:ext cx="10278462" cy="6724804"/>
          </a:xfrm>
          <a:custGeom>
            <a:avLst/>
            <a:gdLst/>
            <a:ahLst/>
            <a:cxnLst/>
            <a:rect r="r" b="b" t="t" l="l"/>
            <a:pathLst>
              <a:path h="6724804" w="10278462">
                <a:moveTo>
                  <a:pt x="0" y="0"/>
                </a:moveTo>
                <a:lnTo>
                  <a:pt x="10278462" y="0"/>
                </a:lnTo>
                <a:lnTo>
                  <a:pt x="10278462" y="6724804"/>
                </a:lnTo>
                <a:lnTo>
                  <a:pt x="0" y="67248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847725"/>
            <a:ext cx="6629142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800"/>
              </a:lnSpc>
              <a:spcBef>
                <a:spcPct val="0"/>
              </a:spcBef>
            </a:pPr>
            <a:r>
              <a:rPr lang="en-US" sz="6000" spc="-60">
                <a:solidFill>
                  <a:srgbClr val="000000"/>
                </a:solidFill>
                <a:latin typeface="Times New Roman Medium"/>
              </a:rPr>
              <a:t>Output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2915828" y="-3678236"/>
            <a:ext cx="12804984" cy="6226137"/>
            <a:chOff x="0" y="0"/>
            <a:chExt cx="11048529" cy="5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8529" cy="5372100"/>
            </a:xfrm>
            <a:custGeom>
              <a:avLst/>
              <a:gdLst/>
              <a:ahLst/>
              <a:cxnLst/>
              <a:rect r="r" b="b" t="t" l="l"/>
              <a:pathLst>
                <a:path h="5372100" w="11048529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611724" y="-865713"/>
            <a:ext cx="2695438" cy="2334501"/>
            <a:chOff x="0" y="0"/>
            <a:chExt cx="6202680" cy="5372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4004769" y="3028796"/>
            <a:ext cx="10278462" cy="6652924"/>
          </a:xfrm>
          <a:custGeom>
            <a:avLst/>
            <a:gdLst/>
            <a:ahLst/>
            <a:cxnLst/>
            <a:rect r="r" b="b" t="t" l="l"/>
            <a:pathLst>
              <a:path h="6652924" w="10278462">
                <a:moveTo>
                  <a:pt x="0" y="0"/>
                </a:moveTo>
                <a:lnTo>
                  <a:pt x="10278462" y="0"/>
                </a:lnTo>
                <a:lnTo>
                  <a:pt x="10278462" y="6652924"/>
                </a:lnTo>
                <a:lnTo>
                  <a:pt x="0" y="66529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847725"/>
            <a:ext cx="6629142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800"/>
              </a:lnSpc>
              <a:spcBef>
                <a:spcPct val="0"/>
              </a:spcBef>
            </a:pPr>
            <a:r>
              <a:rPr lang="en-US" sz="6000" spc="-60">
                <a:solidFill>
                  <a:srgbClr val="000000"/>
                </a:solidFill>
                <a:latin typeface="Times New Roman Medium"/>
              </a:rPr>
              <a:t>Output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2915828" y="-3678236"/>
            <a:ext cx="12804984" cy="6226137"/>
            <a:chOff x="0" y="0"/>
            <a:chExt cx="11048529" cy="5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8529" cy="5372100"/>
            </a:xfrm>
            <a:custGeom>
              <a:avLst/>
              <a:gdLst/>
              <a:ahLst/>
              <a:cxnLst/>
              <a:rect r="r" b="b" t="t" l="l"/>
              <a:pathLst>
                <a:path h="5372100" w="11048529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611724" y="-865713"/>
            <a:ext cx="2695438" cy="2334501"/>
            <a:chOff x="0" y="0"/>
            <a:chExt cx="6202680" cy="5372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4004769" y="2926556"/>
            <a:ext cx="10278462" cy="6652924"/>
          </a:xfrm>
          <a:custGeom>
            <a:avLst/>
            <a:gdLst/>
            <a:ahLst/>
            <a:cxnLst/>
            <a:rect r="r" b="b" t="t" l="l"/>
            <a:pathLst>
              <a:path h="6652924" w="10278462">
                <a:moveTo>
                  <a:pt x="0" y="0"/>
                </a:moveTo>
                <a:lnTo>
                  <a:pt x="10278462" y="0"/>
                </a:lnTo>
                <a:lnTo>
                  <a:pt x="10278462" y="6652923"/>
                </a:lnTo>
                <a:lnTo>
                  <a:pt x="0" y="665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847725"/>
            <a:ext cx="6629142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800"/>
              </a:lnSpc>
              <a:spcBef>
                <a:spcPct val="0"/>
              </a:spcBef>
            </a:pPr>
            <a:r>
              <a:rPr lang="en-US" sz="6000" spc="-60">
                <a:solidFill>
                  <a:srgbClr val="000000"/>
                </a:solidFill>
                <a:latin typeface="Times New Roman Medium"/>
              </a:rPr>
              <a:t>Output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2915828" y="-3678236"/>
            <a:ext cx="12804984" cy="6226137"/>
            <a:chOff x="0" y="0"/>
            <a:chExt cx="11048529" cy="5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8529" cy="5372100"/>
            </a:xfrm>
            <a:custGeom>
              <a:avLst/>
              <a:gdLst/>
              <a:ahLst/>
              <a:cxnLst/>
              <a:rect r="r" b="b" t="t" l="l"/>
              <a:pathLst>
                <a:path h="5372100" w="11048529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611724" y="-865713"/>
            <a:ext cx="2695438" cy="2334501"/>
            <a:chOff x="0" y="0"/>
            <a:chExt cx="6202680" cy="5372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3805143" y="2958626"/>
            <a:ext cx="10677714" cy="6806262"/>
          </a:xfrm>
          <a:custGeom>
            <a:avLst/>
            <a:gdLst/>
            <a:ahLst/>
            <a:cxnLst/>
            <a:rect r="r" b="b" t="t" l="l"/>
            <a:pathLst>
              <a:path h="6806262" w="10677714">
                <a:moveTo>
                  <a:pt x="0" y="0"/>
                </a:moveTo>
                <a:lnTo>
                  <a:pt x="10677714" y="0"/>
                </a:lnTo>
                <a:lnTo>
                  <a:pt x="10677714" y="6806262"/>
                </a:lnTo>
                <a:lnTo>
                  <a:pt x="0" y="680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847725"/>
            <a:ext cx="6629142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800"/>
              </a:lnSpc>
              <a:spcBef>
                <a:spcPct val="0"/>
              </a:spcBef>
            </a:pPr>
            <a:r>
              <a:rPr lang="en-US" sz="6000" spc="-60">
                <a:solidFill>
                  <a:srgbClr val="000000"/>
                </a:solidFill>
                <a:latin typeface="Times New Roman Medium"/>
              </a:rPr>
              <a:t>Output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2915828" y="-3678236"/>
            <a:ext cx="12804984" cy="6226137"/>
            <a:chOff x="0" y="0"/>
            <a:chExt cx="11048529" cy="5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8529" cy="5372100"/>
            </a:xfrm>
            <a:custGeom>
              <a:avLst/>
              <a:gdLst/>
              <a:ahLst/>
              <a:cxnLst/>
              <a:rect r="r" b="b" t="t" l="l"/>
              <a:pathLst>
                <a:path h="5372100" w="11048529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611724" y="-865713"/>
            <a:ext cx="2695438" cy="2334501"/>
            <a:chOff x="0" y="0"/>
            <a:chExt cx="6202680" cy="5372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4004769" y="2990696"/>
            <a:ext cx="10278462" cy="6652924"/>
          </a:xfrm>
          <a:custGeom>
            <a:avLst/>
            <a:gdLst/>
            <a:ahLst/>
            <a:cxnLst/>
            <a:rect r="r" b="b" t="t" l="l"/>
            <a:pathLst>
              <a:path h="6652924" w="10278462">
                <a:moveTo>
                  <a:pt x="0" y="0"/>
                </a:moveTo>
                <a:lnTo>
                  <a:pt x="10278462" y="0"/>
                </a:lnTo>
                <a:lnTo>
                  <a:pt x="10278462" y="6652924"/>
                </a:lnTo>
                <a:lnTo>
                  <a:pt x="0" y="66529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847725"/>
            <a:ext cx="6629142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800"/>
              </a:lnSpc>
              <a:spcBef>
                <a:spcPct val="0"/>
              </a:spcBef>
            </a:pPr>
            <a:r>
              <a:rPr lang="en-US" sz="6000" spc="-60">
                <a:solidFill>
                  <a:srgbClr val="000000"/>
                </a:solidFill>
                <a:latin typeface="Times New Roman Medium"/>
              </a:rPr>
              <a:t>Output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2915828" y="-3678236"/>
            <a:ext cx="12804984" cy="6226137"/>
            <a:chOff x="0" y="0"/>
            <a:chExt cx="11048529" cy="5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8529" cy="5372100"/>
            </a:xfrm>
            <a:custGeom>
              <a:avLst/>
              <a:gdLst/>
              <a:ahLst/>
              <a:cxnLst/>
              <a:rect r="r" b="b" t="t" l="l"/>
              <a:pathLst>
                <a:path h="5372100" w="11048529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611724" y="-865713"/>
            <a:ext cx="2695438" cy="2334501"/>
            <a:chOff x="0" y="0"/>
            <a:chExt cx="6202680" cy="5372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3620688" y="2883663"/>
            <a:ext cx="11046624" cy="7041416"/>
          </a:xfrm>
          <a:custGeom>
            <a:avLst/>
            <a:gdLst/>
            <a:ahLst/>
            <a:cxnLst/>
            <a:rect r="r" b="b" t="t" l="l"/>
            <a:pathLst>
              <a:path h="7041416" w="11046624">
                <a:moveTo>
                  <a:pt x="0" y="0"/>
                </a:moveTo>
                <a:lnTo>
                  <a:pt x="11046624" y="0"/>
                </a:lnTo>
                <a:lnTo>
                  <a:pt x="11046624" y="7041416"/>
                </a:lnTo>
                <a:lnTo>
                  <a:pt x="0" y="70414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847725"/>
            <a:ext cx="6629142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800"/>
              </a:lnSpc>
              <a:spcBef>
                <a:spcPct val="0"/>
              </a:spcBef>
            </a:pPr>
            <a:r>
              <a:rPr lang="en-US" sz="6000" spc="-60">
                <a:solidFill>
                  <a:srgbClr val="000000"/>
                </a:solidFill>
                <a:latin typeface="Times New Roman Medium"/>
              </a:rPr>
              <a:t>Output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2845542" y="-3978781"/>
            <a:ext cx="12804984" cy="6226137"/>
            <a:chOff x="0" y="0"/>
            <a:chExt cx="11048529" cy="5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8529" cy="5372100"/>
            </a:xfrm>
            <a:custGeom>
              <a:avLst/>
              <a:gdLst/>
              <a:ahLst/>
              <a:cxnLst/>
              <a:rect r="r" b="b" t="t" l="l"/>
              <a:pathLst>
                <a:path h="5372100" w="11048529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611724" y="-865713"/>
            <a:ext cx="2695438" cy="2334501"/>
            <a:chOff x="0" y="0"/>
            <a:chExt cx="6202680" cy="5372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3556951" y="2662201"/>
            <a:ext cx="11204347" cy="7441974"/>
          </a:xfrm>
          <a:custGeom>
            <a:avLst/>
            <a:gdLst/>
            <a:ahLst/>
            <a:cxnLst/>
            <a:rect r="r" b="b" t="t" l="l"/>
            <a:pathLst>
              <a:path h="7441974" w="11204347">
                <a:moveTo>
                  <a:pt x="0" y="0"/>
                </a:moveTo>
                <a:lnTo>
                  <a:pt x="11204347" y="0"/>
                </a:lnTo>
                <a:lnTo>
                  <a:pt x="11204347" y="7441975"/>
                </a:lnTo>
                <a:lnTo>
                  <a:pt x="0" y="7441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74302" y="507974"/>
            <a:ext cx="6629142" cy="127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099"/>
              </a:lnSpc>
              <a:spcBef>
                <a:spcPct val="0"/>
              </a:spcBef>
            </a:pPr>
            <a:r>
              <a:rPr lang="en-US" sz="6999" spc="-69">
                <a:solidFill>
                  <a:srgbClr val="000000"/>
                </a:solidFill>
                <a:latin typeface="Times New Roman Medium"/>
              </a:rPr>
              <a:t>Output</a:t>
            </a:r>
          </a:p>
        </p:txBody>
      </p:sp>
      <p:grpSp>
        <p:nvGrpSpPr>
          <p:cNvPr name="Group 8" id="8"/>
          <p:cNvGrpSpPr/>
          <p:nvPr/>
        </p:nvGrpSpPr>
        <p:grpSpPr>
          <a:xfrm rot="-10800000">
            <a:off x="-2915828" y="-3678236"/>
            <a:ext cx="12804984" cy="6226137"/>
            <a:chOff x="0" y="0"/>
            <a:chExt cx="11048529" cy="53721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048529" cy="5372100"/>
            </a:xfrm>
            <a:custGeom>
              <a:avLst/>
              <a:gdLst/>
              <a:ahLst/>
              <a:cxnLst/>
              <a:rect r="r" b="b" t="t" l="l"/>
              <a:pathLst>
                <a:path h="5372100" w="11048529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611724" y="-865713"/>
            <a:ext cx="2695438" cy="2334501"/>
            <a:chOff x="0" y="0"/>
            <a:chExt cx="6202680" cy="53721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028700" y="847725"/>
            <a:ext cx="6629142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800"/>
              </a:lnSpc>
              <a:spcBef>
                <a:spcPct val="0"/>
              </a:spcBef>
            </a:pPr>
            <a:r>
              <a:rPr lang="en-US" sz="6000" spc="-60">
                <a:solidFill>
                  <a:srgbClr val="000000"/>
                </a:solidFill>
                <a:latin typeface="Times New Roman Medium"/>
              </a:rPr>
              <a:t>Output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004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2915828" y="-3678236"/>
            <a:ext cx="12804984" cy="6226137"/>
            <a:chOff x="0" y="0"/>
            <a:chExt cx="11048529" cy="5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8529" cy="5372100"/>
            </a:xfrm>
            <a:custGeom>
              <a:avLst/>
              <a:gdLst/>
              <a:ahLst/>
              <a:cxnLst/>
              <a:rect r="r" b="b" t="t" l="l"/>
              <a:pathLst>
                <a:path h="5372100" w="11048529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611724" y="-865713"/>
            <a:ext cx="2695438" cy="2334501"/>
            <a:chOff x="0" y="0"/>
            <a:chExt cx="6202680" cy="5372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847725"/>
            <a:ext cx="6629142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800"/>
              </a:lnSpc>
              <a:spcBef>
                <a:spcPct val="0"/>
              </a:spcBef>
            </a:pPr>
            <a:r>
              <a:rPr lang="en-US" sz="6000" spc="-60">
                <a:solidFill>
                  <a:srgbClr val="000000"/>
                </a:solidFill>
                <a:latin typeface="Times New Roman Medium"/>
              </a:rPr>
              <a:t>Output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56543" y="2884610"/>
            <a:ext cx="5164205" cy="6578918"/>
            <a:chOff x="0" y="0"/>
            <a:chExt cx="893845" cy="113871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93845" cy="1138710"/>
            </a:xfrm>
            <a:custGeom>
              <a:avLst/>
              <a:gdLst/>
              <a:ahLst/>
              <a:cxnLst/>
              <a:rect r="r" b="b" t="t" l="l"/>
              <a:pathLst>
                <a:path h="1138710" w="893845">
                  <a:moveTo>
                    <a:pt x="0" y="0"/>
                  </a:moveTo>
                  <a:lnTo>
                    <a:pt x="893845" y="0"/>
                  </a:lnTo>
                  <a:lnTo>
                    <a:pt x="893845" y="1138710"/>
                  </a:lnTo>
                  <a:lnTo>
                    <a:pt x="0" y="1138710"/>
                  </a:lnTo>
                  <a:close/>
                </a:path>
              </a:pathLst>
            </a:custGeom>
            <a:solidFill>
              <a:srgbClr val="A4E47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93845" cy="118633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195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882300" y="2884610"/>
            <a:ext cx="5859142" cy="6578918"/>
            <a:chOff x="0" y="0"/>
            <a:chExt cx="1014128" cy="113871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14128" cy="1138710"/>
            </a:xfrm>
            <a:custGeom>
              <a:avLst/>
              <a:gdLst/>
              <a:ahLst/>
              <a:cxnLst/>
              <a:rect r="r" b="b" t="t" l="l"/>
              <a:pathLst>
                <a:path h="1138710" w="1014128">
                  <a:moveTo>
                    <a:pt x="0" y="0"/>
                  </a:moveTo>
                  <a:lnTo>
                    <a:pt x="1014128" y="0"/>
                  </a:lnTo>
                  <a:lnTo>
                    <a:pt x="1014128" y="1138710"/>
                  </a:lnTo>
                  <a:lnTo>
                    <a:pt x="0" y="1138710"/>
                  </a:lnTo>
                  <a:close/>
                </a:path>
              </a:pathLst>
            </a:custGeom>
            <a:solidFill>
              <a:srgbClr val="A4E473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014128" cy="118633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195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198642" y="2865233"/>
            <a:ext cx="5837840" cy="6578918"/>
            <a:chOff x="0" y="0"/>
            <a:chExt cx="1010441" cy="113871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10441" cy="1138710"/>
            </a:xfrm>
            <a:custGeom>
              <a:avLst/>
              <a:gdLst/>
              <a:ahLst/>
              <a:cxnLst/>
              <a:rect r="r" b="b" t="t" l="l"/>
              <a:pathLst>
                <a:path h="1138710" w="1010441">
                  <a:moveTo>
                    <a:pt x="0" y="0"/>
                  </a:moveTo>
                  <a:lnTo>
                    <a:pt x="1010441" y="0"/>
                  </a:lnTo>
                  <a:lnTo>
                    <a:pt x="1010441" y="1138710"/>
                  </a:lnTo>
                  <a:lnTo>
                    <a:pt x="0" y="1138710"/>
                  </a:lnTo>
                  <a:close/>
                </a:path>
              </a:pathLst>
            </a:custGeom>
            <a:solidFill>
              <a:srgbClr val="A4E473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010441" cy="118633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195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2301170" y="3561640"/>
            <a:ext cx="5632783" cy="5129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8"/>
              </a:lnSpc>
              <a:spcBef>
                <a:spcPct val="0"/>
              </a:spcBef>
            </a:pPr>
          </a:p>
          <a:p>
            <a:pPr algn="ctr">
              <a:lnSpc>
                <a:spcPts val="3588"/>
              </a:lnSpc>
              <a:spcBef>
                <a:spcPct val="0"/>
              </a:spcBef>
            </a:pPr>
          </a:p>
          <a:p>
            <a:pPr algn="ctr">
              <a:lnSpc>
                <a:spcPts val="3588"/>
              </a:lnSpc>
              <a:spcBef>
                <a:spcPct val="0"/>
              </a:spcBef>
            </a:pPr>
          </a:p>
          <a:p>
            <a:pPr algn="ctr">
              <a:lnSpc>
                <a:spcPts val="3723"/>
              </a:lnSpc>
              <a:spcBef>
                <a:spcPct val="0"/>
              </a:spcBef>
            </a:pPr>
            <a:r>
              <a:rPr lang="en-US" sz="2659">
                <a:solidFill>
                  <a:srgbClr val="000000"/>
                </a:solidFill>
                <a:latin typeface="Times New Roman Bold"/>
              </a:rPr>
              <a:t>Order Priority Analysis</a:t>
            </a:r>
          </a:p>
          <a:p>
            <a:pPr algn="ctr">
              <a:lnSpc>
                <a:spcPts val="3723"/>
              </a:lnSpc>
              <a:spcBef>
                <a:spcPct val="0"/>
              </a:spcBef>
            </a:pPr>
          </a:p>
          <a:p>
            <a:pPr>
              <a:lnSpc>
                <a:spcPts val="3723"/>
              </a:lnSpc>
              <a:spcBef>
                <a:spcPct val="0"/>
              </a:spcBef>
            </a:pPr>
            <a:r>
              <a:rPr lang="en-US" sz="2659">
                <a:solidFill>
                  <a:srgbClr val="000000"/>
                </a:solidFill>
                <a:latin typeface="Times New Roman Light"/>
              </a:rPr>
              <a:t>Order              Total             Total   </a:t>
            </a:r>
          </a:p>
          <a:p>
            <a:pPr algn="just">
              <a:lnSpc>
                <a:spcPts val="3723"/>
              </a:lnSpc>
              <a:spcBef>
                <a:spcPct val="0"/>
              </a:spcBef>
            </a:pPr>
            <a:r>
              <a:rPr lang="en-US" sz="2659">
                <a:solidFill>
                  <a:srgbClr val="000000"/>
                </a:solidFill>
                <a:latin typeface="Times New Roman Light"/>
              </a:rPr>
              <a:t>Priority           Profit          Revenue  </a:t>
            </a:r>
          </a:p>
          <a:p>
            <a:pPr algn="ctr">
              <a:lnSpc>
                <a:spcPts val="3723"/>
              </a:lnSpc>
              <a:spcBef>
                <a:spcPct val="0"/>
              </a:spcBef>
            </a:pPr>
            <a:r>
              <a:rPr lang="en-US" sz="2659">
                <a:solidFill>
                  <a:srgbClr val="000000"/>
                </a:solidFill>
                <a:latin typeface="Times New Roman Light"/>
              </a:rPr>
              <a:t>C                 6748328.46    18855063.05</a:t>
            </a:r>
          </a:p>
          <a:p>
            <a:pPr algn="ctr">
              <a:lnSpc>
                <a:spcPts val="3723"/>
              </a:lnSpc>
              <a:spcBef>
                <a:spcPct val="0"/>
              </a:spcBef>
            </a:pPr>
            <a:r>
              <a:rPr lang="en-US" sz="2659">
                <a:solidFill>
                  <a:srgbClr val="000000"/>
                </a:solidFill>
                <a:latin typeface="Times New Roman Light"/>
              </a:rPr>
              <a:t>H                16891599.58    48749546.05</a:t>
            </a:r>
          </a:p>
          <a:p>
            <a:pPr algn="ctr">
              <a:lnSpc>
                <a:spcPts val="3723"/>
              </a:lnSpc>
              <a:spcBef>
                <a:spcPct val="0"/>
              </a:spcBef>
            </a:pPr>
            <a:r>
              <a:rPr lang="en-US" sz="2659">
                <a:solidFill>
                  <a:srgbClr val="000000"/>
                </a:solidFill>
                <a:latin typeface="Times New Roman Light"/>
              </a:rPr>
              <a:t>L                10858727.86    36628127.46</a:t>
            </a:r>
          </a:p>
          <a:p>
            <a:pPr algn="ctr">
              <a:lnSpc>
                <a:spcPts val="3723"/>
              </a:lnSpc>
              <a:spcBef>
                <a:spcPct val="0"/>
              </a:spcBef>
            </a:pPr>
            <a:r>
              <a:rPr lang="en-US" sz="2659">
                <a:solidFill>
                  <a:srgbClr val="000000"/>
                </a:solidFill>
                <a:latin typeface="Times New Roman Light"/>
              </a:rPr>
              <a:t>M                 9669542.50    33116031.75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09271" y="4599903"/>
            <a:ext cx="4811147" cy="3976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Times New Roman Bold"/>
              </a:rPr>
              <a:t>Sales Channel Analysis: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</a:p>
          <a:p>
            <a:pPr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Times New Roman Light"/>
              </a:rPr>
              <a:t>Sales Channel</a:t>
            </a:r>
          </a:p>
          <a:p>
            <a:pPr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Times New Roman Light"/>
              </a:rPr>
              <a:t>Offline     79094809.20</a:t>
            </a:r>
          </a:p>
          <a:p>
            <a:pPr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Times New Roman Light"/>
              </a:rPr>
              <a:t>Online      58253959.11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Times New Roman Light"/>
              </a:rPr>
              <a:t>Name: Total Revenue, 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Times New Roman Light"/>
              </a:rPr>
              <a:t>dtype: float64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993871" y="3087271"/>
            <a:ext cx="5635999" cy="6001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07"/>
              </a:lnSpc>
              <a:spcBef>
                <a:spcPct val="0"/>
              </a:spcBef>
            </a:pPr>
            <a:r>
              <a:rPr lang="en-US" sz="3076">
                <a:solidFill>
                  <a:srgbClr val="000000"/>
                </a:solidFill>
                <a:latin typeface="Times New Roman Bold"/>
              </a:rPr>
              <a:t>Top Selling Item Types by      Total Revenue:</a:t>
            </a:r>
          </a:p>
          <a:p>
            <a:pPr algn="ctr">
              <a:lnSpc>
                <a:spcPts val="4307"/>
              </a:lnSpc>
              <a:spcBef>
                <a:spcPct val="0"/>
              </a:spcBef>
            </a:pPr>
          </a:p>
          <a:p>
            <a:pPr>
              <a:lnSpc>
                <a:spcPts val="4307"/>
              </a:lnSpc>
              <a:spcBef>
                <a:spcPct val="0"/>
              </a:spcBef>
            </a:pPr>
            <a:r>
              <a:rPr lang="en-US" sz="3076">
                <a:solidFill>
                  <a:srgbClr val="000000"/>
                </a:solidFill>
                <a:latin typeface="Times New Roman Light"/>
              </a:rPr>
              <a:t>Item Type</a:t>
            </a:r>
          </a:p>
          <a:p>
            <a:pPr>
              <a:lnSpc>
                <a:spcPts val="4307"/>
              </a:lnSpc>
              <a:spcBef>
                <a:spcPct val="0"/>
              </a:spcBef>
            </a:pPr>
            <a:r>
              <a:rPr lang="en-US" sz="3076">
                <a:solidFill>
                  <a:srgbClr val="000000"/>
                </a:solidFill>
                <a:latin typeface="Times New Roman Light"/>
              </a:rPr>
              <a:t>Cosmetics                36601509.60</a:t>
            </a:r>
          </a:p>
          <a:p>
            <a:pPr>
              <a:lnSpc>
                <a:spcPts val="4307"/>
              </a:lnSpc>
              <a:spcBef>
                <a:spcPct val="0"/>
              </a:spcBef>
            </a:pPr>
            <a:r>
              <a:rPr lang="en-US" sz="3076">
                <a:solidFill>
                  <a:srgbClr val="000000"/>
                </a:solidFill>
                <a:latin typeface="Times New Roman Light"/>
              </a:rPr>
              <a:t>Office Supplies        30585380.07</a:t>
            </a:r>
          </a:p>
          <a:p>
            <a:pPr>
              <a:lnSpc>
                <a:spcPts val="4307"/>
              </a:lnSpc>
              <a:spcBef>
                <a:spcPct val="0"/>
              </a:spcBef>
            </a:pPr>
            <a:r>
              <a:rPr lang="en-US" sz="3076">
                <a:solidFill>
                  <a:srgbClr val="000000"/>
                </a:solidFill>
                <a:latin typeface="Times New Roman Light"/>
              </a:rPr>
              <a:t>Household               29889712.29</a:t>
            </a:r>
          </a:p>
          <a:p>
            <a:pPr>
              <a:lnSpc>
                <a:spcPts val="4307"/>
              </a:lnSpc>
              <a:spcBef>
                <a:spcPct val="0"/>
              </a:spcBef>
            </a:pPr>
            <a:r>
              <a:rPr lang="en-US" sz="3076">
                <a:solidFill>
                  <a:srgbClr val="000000"/>
                </a:solidFill>
                <a:latin typeface="Times New Roman Light"/>
              </a:rPr>
              <a:t>Baby Food               10350327.60 </a:t>
            </a:r>
          </a:p>
          <a:p>
            <a:pPr algn="l">
              <a:lnSpc>
                <a:spcPts val="4307"/>
              </a:lnSpc>
              <a:spcBef>
                <a:spcPct val="0"/>
              </a:spcBef>
            </a:pPr>
            <a:r>
              <a:rPr lang="en-US" sz="3076">
                <a:solidFill>
                  <a:srgbClr val="000000"/>
                </a:solidFill>
                <a:latin typeface="Times New Roman Light"/>
              </a:rPr>
              <a:t>Clothes                       7787292.80</a:t>
            </a:r>
          </a:p>
          <a:p>
            <a:pPr algn="ctr">
              <a:lnSpc>
                <a:spcPts val="4307"/>
              </a:lnSpc>
              <a:spcBef>
                <a:spcPct val="0"/>
              </a:spcBef>
            </a:pPr>
            <a:r>
              <a:rPr lang="en-US" sz="3076">
                <a:solidFill>
                  <a:srgbClr val="000000"/>
                </a:solidFill>
                <a:latin typeface="Times New Roman Light"/>
              </a:rPr>
              <a:t>Name: Total Revenue, </a:t>
            </a:r>
          </a:p>
          <a:p>
            <a:pPr algn="ctr">
              <a:lnSpc>
                <a:spcPts val="4307"/>
              </a:lnSpc>
              <a:spcBef>
                <a:spcPct val="0"/>
              </a:spcBef>
            </a:pPr>
            <a:r>
              <a:rPr lang="en-US" sz="3076">
                <a:solidFill>
                  <a:srgbClr val="000000"/>
                </a:solidFill>
                <a:latin typeface="Times New Roman Light"/>
              </a:rPr>
              <a:t>dtype: float64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445398"/>
            <a:ext cx="14986705" cy="7345870"/>
            <a:chOff x="0" y="0"/>
            <a:chExt cx="2593969" cy="12714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93969" cy="1271458"/>
            </a:xfrm>
            <a:custGeom>
              <a:avLst/>
              <a:gdLst/>
              <a:ahLst/>
              <a:cxnLst/>
              <a:rect r="r" b="b" t="t" l="l"/>
              <a:pathLst>
                <a:path h="1271458" w="2593969">
                  <a:moveTo>
                    <a:pt x="0" y="0"/>
                  </a:moveTo>
                  <a:lnTo>
                    <a:pt x="2593969" y="0"/>
                  </a:lnTo>
                  <a:lnTo>
                    <a:pt x="2593969" y="1271458"/>
                  </a:lnTo>
                  <a:lnTo>
                    <a:pt x="0" y="1271458"/>
                  </a:lnTo>
                  <a:close/>
                </a:path>
              </a:pathLst>
            </a:custGeom>
            <a:solidFill>
              <a:srgbClr val="00A18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14300"/>
              <a:ext cx="2593969" cy="1385758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5199"/>
                </a:lnSpc>
              </a:pPr>
            </a:p>
            <a:p>
              <a:pPr algn="ctr">
                <a:lnSpc>
                  <a:spcPts val="4940"/>
                </a:lnSpc>
              </a:pPr>
              <a:r>
                <a:rPr lang="en-US" sz="3800" spc="190">
                  <a:solidFill>
                    <a:srgbClr val="F4F4F4"/>
                  </a:solidFill>
                  <a:latin typeface="Times New Roman Bold"/>
                </a:rPr>
                <a:t>Tableau is a data visualization and analytics tool that helps to create interactive dashboards and visualizations from various data sources.</a:t>
              </a:r>
            </a:p>
            <a:p>
              <a:pPr algn="ctr">
                <a:lnSpc>
                  <a:spcPts val="4940"/>
                </a:lnSpc>
              </a:pPr>
              <a:r>
                <a:rPr lang="en-US" sz="3800" spc="190">
                  <a:solidFill>
                    <a:srgbClr val="F4F4F4"/>
                  </a:solidFill>
                  <a:latin typeface="Times New Roman Bold"/>
                </a:rPr>
                <a:t> It connect you with your data, create visualizations using a drag-and-drop interface, build interactive dashboards, and share your insights with everyone. </a:t>
              </a:r>
            </a:p>
            <a:p>
              <a:pPr algn="ctr">
                <a:lnSpc>
                  <a:spcPts val="4940"/>
                </a:lnSpc>
              </a:pPr>
              <a:r>
                <a:rPr lang="en-US" sz="3800" spc="190">
                  <a:solidFill>
                    <a:srgbClr val="F4F4F4"/>
                  </a:solidFill>
                  <a:latin typeface="Times New Roman Bold"/>
                </a:rPr>
                <a:t>For my Amazon Sales Survey , I have used Tableau to visualize sales trends, regional distribution, product performance, and more, making it easier to understand and analyze your data effectively.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847725"/>
            <a:ext cx="7241307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00"/>
              </a:lnSpc>
              <a:spcBef>
                <a:spcPct val="0"/>
              </a:spcBef>
            </a:pPr>
            <a:r>
              <a:rPr lang="en-US" sz="6000" spc="-60">
                <a:solidFill>
                  <a:srgbClr val="000000"/>
                </a:solidFill>
                <a:latin typeface="Times New Roman Medium"/>
              </a:rPr>
              <a:t>Tableau</a:t>
            </a:r>
          </a:p>
        </p:txBody>
      </p:sp>
      <p:grpSp>
        <p:nvGrpSpPr>
          <p:cNvPr name="Group 6" id="6"/>
          <p:cNvGrpSpPr/>
          <p:nvPr/>
        </p:nvGrpSpPr>
        <p:grpSpPr>
          <a:xfrm rot="-10800000">
            <a:off x="10542559" y="-4150923"/>
            <a:ext cx="9822161" cy="6226137"/>
            <a:chOff x="0" y="0"/>
            <a:chExt cx="8474859" cy="53721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474859" cy="5372100"/>
            </a:xfrm>
            <a:custGeom>
              <a:avLst/>
              <a:gdLst/>
              <a:ahLst/>
              <a:cxnLst/>
              <a:rect r="r" b="b" t="t" l="l"/>
              <a:pathLst>
                <a:path h="5372100" w="8474859">
                  <a:moveTo>
                    <a:pt x="692418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6924189" y="5372100"/>
                  </a:lnTo>
                  <a:lnTo>
                    <a:pt x="8474859" y="2686050"/>
                  </a:lnTo>
                  <a:lnTo>
                    <a:pt x="6924189" y="0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9959443" y="-865713"/>
            <a:ext cx="2695438" cy="2334501"/>
            <a:chOff x="0" y="0"/>
            <a:chExt cx="6202680" cy="53721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4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27743" y="-89986"/>
            <a:ext cx="10138115" cy="8779655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505679" y="5832746"/>
            <a:ext cx="5966980" cy="5167433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3628757"/>
            <a:ext cx="4460469" cy="197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798"/>
              </a:lnSpc>
              <a:spcBef>
                <a:spcPct val="0"/>
              </a:spcBef>
            </a:pPr>
            <a:r>
              <a:rPr lang="en-US" sz="11499" spc="-114">
                <a:solidFill>
                  <a:srgbClr val="F4F4F4"/>
                </a:solidFill>
                <a:latin typeface="Times New Roman Medium"/>
              </a:rPr>
              <a:t>Index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100540" y="1034400"/>
            <a:ext cx="6109328" cy="538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4F4F4"/>
                </a:solidFill>
                <a:latin typeface="Times New Roman Bold"/>
              </a:rPr>
              <a:t>Problem Statement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100540" y="1744330"/>
            <a:ext cx="6109328" cy="538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4F4F4"/>
                </a:solidFill>
                <a:latin typeface="Times New Roman Bold"/>
              </a:rPr>
              <a:t>Fields Used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100540" y="2458561"/>
            <a:ext cx="6109328" cy="538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4F4F4"/>
                </a:solidFill>
                <a:latin typeface="Times New Roman Bold"/>
              </a:rPr>
              <a:t>About Data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100540" y="3172792"/>
            <a:ext cx="6109328" cy="538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4F4F4"/>
                </a:solidFill>
                <a:latin typeface="Times New Roman Bold"/>
              </a:rPr>
              <a:t>Extract, Transform and Load</a:t>
            </a:r>
            <a:r>
              <a:rPr lang="en-US" sz="2799">
                <a:solidFill>
                  <a:srgbClr val="F4F4F4"/>
                </a:solidFill>
                <a:latin typeface="Times New Roman Bold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100540" y="3887023"/>
            <a:ext cx="6109328" cy="538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4F4F4"/>
                </a:solidFill>
                <a:latin typeface="Times New Roman Bold"/>
              </a:rPr>
              <a:t>Output of ETL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100540" y="4601254"/>
            <a:ext cx="6109328" cy="538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4F4F4"/>
                </a:solidFill>
                <a:latin typeface="Times New Roman Bold"/>
              </a:rPr>
              <a:t>Python Code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100540" y="6029716"/>
            <a:ext cx="6109328" cy="538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4F4F4"/>
                </a:solidFill>
                <a:latin typeface="Times New Roman Bold"/>
              </a:rPr>
              <a:t>Tableau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100540" y="6743947"/>
            <a:ext cx="6109328" cy="538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4F4F4"/>
                </a:solidFill>
                <a:latin typeface="Times New Roman Bold"/>
              </a:rPr>
              <a:t>Output Of Tableau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100540" y="5311184"/>
            <a:ext cx="6109328" cy="538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4F4F4"/>
                </a:solidFill>
                <a:latin typeface="Times New Roman Bold"/>
              </a:rPr>
              <a:t>Output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100540" y="7463402"/>
            <a:ext cx="6109328" cy="538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4F4F4"/>
                </a:solidFill>
                <a:latin typeface="Times New Roman Bold"/>
              </a:rPr>
              <a:t>Required Links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585950" y="-517425"/>
            <a:ext cx="6210236" cy="5378093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09993" y="306851"/>
            <a:ext cx="3151914" cy="2729572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1676400"/>
            <a:ext cx="8500132" cy="8023146"/>
          </a:xfrm>
          <a:custGeom>
            <a:avLst/>
            <a:gdLst/>
            <a:ahLst/>
            <a:cxnLst/>
            <a:rect r="r" b="b" t="t" l="l"/>
            <a:pathLst>
              <a:path h="8023146" w="8500132">
                <a:moveTo>
                  <a:pt x="0" y="0"/>
                </a:moveTo>
                <a:lnTo>
                  <a:pt x="8500132" y="0"/>
                </a:lnTo>
                <a:lnTo>
                  <a:pt x="8500132" y="8023146"/>
                </a:lnTo>
                <a:lnTo>
                  <a:pt x="0" y="80231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219075"/>
            <a:ext cx="6910589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F4F4F4"/>
                </a:solidFill>
                <a:latin typeface="Times New Roman Medium"/>
              </a:rPr>
              <a:t>Output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585950" y="-517425"/>
            <a:ext cx="6210236" cy="5378093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09993" y="306851"/>
            <a:ext cx="3151914" cy="2729572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1676400"/>
            <a:ext cx="10265233" cy="8345400"/>
          </a:xfrm>
          <a:custGeom>
            <a:avLst/>
            <a:gdLst/>
            <a:ahLst/>
            <a:cxnLst/>
            <a:rect r="r" b="b" t="t" l="l"/>
            <a:pathLst>
              <a:path h="8345400" w="10265233">
                <a:moveTo>
                  <a:pt x="0" y="0"/>
                </a:moveTo>
                <a:lnTo>
                  <a:pt x="10265233" y="0"/>
                </a:lnTo>
                <a:lnTo>
                  <a:pt x="10265233" y="8345400"/>
                </a:lnTo>
                <a:lnTo>
                  <a:pt x="0" y="8345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219075"/>
            <a:ext cx="6910589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F4F4F4"/>
                </a:solidFill>
                <a:latin typeface="Times New Roman Medium"/>
              </a:rPr>
              <a:t>Output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585950" y="-517425"/>
            <a:ext cx="6210236" cy="5378093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09993" y="306851"/>
            <a:ext cx="3151914" cy="2729572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1676400"/>
            <a:ext cx="16606987" cy="8033630"/>
          </a:xfrm>
          <a:custGeom>
            <a:avLst/>
            <a:gdLst/>
            <a:ahLst/>
            <a:cxnLst/>
            <a:rect r="r" b="b" t="t" l="l"/>
            <a:pathLst>
              <a:path h="8033630" w="16606987">
                <a:moveTo>
                  <a:pt x="0" y="0"/>
                </a:moveTo>
                <a:lnTo>
                  <a:pt x="16606987" y="0"/>
                </a:lnTo>
                <a:lnTo>
                  <a:pt x="16606987" y="8033630"/>
                </a:lnTo>
                <a:lnTo>
                  <a:pt x="0" y="80336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219075"/>
            <a:ext cx="6910589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F4F4F4"/>
                </a:solidFill>
                <a:latin typeface="Times New Roman Medium"/>
              </a:rPr>
              <a:t>Output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585950" y="-517425"/>
            <a:ext cx="6210236" cy="5378093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09993" y="306851"/>
            <a:ext cx="3151914" cy="2729572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67572" y="1601234"/>
            <a:ext cx="10284358" cy="8401667"/>
          </a:xfrm>
          <a:custGeom>
            <a:avLst/>
            <a:gdLst/>
            <a:ahLst/>
            <a:cxnLst/>
            <a:rect r="r" b="b" t="t" l="l"/>
            <a:pathLst>
              <a:path h="8401667" w="10284358">
                <a:moveTo>
                  <a:pt x="0" y="0"/>
                </a:moveTo>
                <a:lnTo>
                  <a:pt x="10284358" y="0"/>
                </a:lnTo>
                <a:lnTo>
                  <a:pt x="10284358" y="8401667"/>
                </a:lnTo>
                <a:lnTo>
                  <a:pt x="0" y="84016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219075"/>
            <a:ext cx="6910589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F4F4F4"/>
                </a:solidFill>
                <a:latin typeface="Times New Roman Medium"/>
              </a:rPr>
              <a:t>Output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585950" y="-517425"/>
            <a:ext cx="6210236" cy="5378093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09993" y="306851"/>
            <a:ext cx="3151914" cy="2729572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1671638"/>
            <a:ext cx="10981293" cy="8318393"/>
          </a:xfrm>
          <a:custGeom>
            <a:avLst/>
            <a:gdLst/>
            <a:ahLst/>
            <a:cxnLst/>
            <a:rect r="r" b="b" t="t" l="l"/>
            <a:pathLst>
              <a:path h="8318393" w="10981293">
                <a:moveTo>
                  <a:pt x="0" y="0"/>
                </a:moveTo>
                <a:lnTo>
                  <a:pt x="10981293" y="0"/>
                </a:lnTo>
                <a:lnTo>
                  <a:pt x="10981293" y="8318393"/>
                </a:lnTo>
                <a:lnTo>
                  <a:pt x="0" y="8318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219075"/>
            <a:ext cx="6910589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F4F4F4"/>
                </a:solidFill>
                <a:latin typeface="Times New Roman Medium"/>
              </a:rPr>
              <a:t>Output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585950" y="-517425"/>
            <a:ext cx="6210236" cy="5378093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09993" y="306851"/>
            <a:ext cx="3151914" cy="2729572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1676400"/>
            <a:ext cx="11860998" cy="8319624"/>
          </a:xfrm>
          <a:custGeom>
            <a:avLst/>
            <a:gdLst/>
            <a:ahLst/>
            <a:cxnLst/>
            <a:rect r="r" b="b" t="t" l="l"/>
            <a:pathLst>
              <a:path h="8319624" w="11860998">
                <a:moveTo>
                  <a:pt x="0" y="0"/>
                </a:moveTo>
                <a:lnTo>
                  <a:pt x="11860998" y="0"/>
                </a:lnTo>
                <a:lnTo>
                  <a:pt x="11860998" y="8319624"/>
                </a:lnTo>
                <a:lnTo>
                  <a:pt x="0" y="83196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219075"/>
            <a:ext cx="6910589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F4F4F4"/>
                </a:solidFill>
                <a:latin typeface="Times New Roman Medium"/>
              </a:rPr>
              <a:t>Output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3110578" y="-783398"/>
            <a:ext cx="13031070" cy="11284968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6786776" y="-286119"/>
            <a:ext cx="5276948" cy="4569862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5857617" y="3559337"/>
            <a:ext cx="4485096" cy="3883891"/>
            <a:chOff x="0" y="0"/>
            <a:chExt cx="4282440" cy="3708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82440" cy="3708400"/>
            </a:xfrm>
            <a:custGeom>
              <a:avLst/>
              <a:gdLst/>
              <a:ahLst/>
              <a:cxnLst/>
              <a:rect r="r" b="b" t="t" l="l"/>
              <a:pathLst>
                <a:path h="3708400" w="428244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2"/>
              <a:stretch>
                <a:fillRect l="0" t="-7739" r="0" b="-7739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342714" y="4589742"/>
            <a:ext cx="7945286" cy="1823083"/>
            <a:chOff x="0" y="0"/>
            <a:chExt cx="10593715" cy="243077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612561"/>
              <a:ext cx="10593715" cy="5947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Times New Roman Light"/>
                </a:rPr>
                <a:t>GitHub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251794"/>
              <a:ext cx="10593715" cy="11789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2499" u="sng">
                  <a:solidFill>
                    <a:srgbClr val="000000"/>
                  </a:solidFill>
                  <a:latin typeface="Times New Roman Bold"/>
                  <a:hlinkClick r:id="rId3" tooltip="https://github.com/KhushiDaga/Khushi_AmazonSales"/>
                </a:rPr>
                <a:t>https://github.com/KhushiDaga/Khushi_AmazonSales</a:t>
              </a:r>
            </a:p>
            <a:p>
              <a:pPr marL="0" indent="0" lvl="0">
                <a:lnSpc>
                  <a:spcPts val="3499"/>
                </a:lnSpc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114300"/>
              <a:ext cx="10593715" cy="6798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919"/>
                </a:lnSpc>
              </a:pPr>
              <a:r>
                <a:rPr lang="en-US" sz="2799">
                  <a:solidFill>
                    <a:srgbClr val="000000"/>
                  </a:solidFill>
                  <a:latin typeface="Times New Roman Light"/>
                </a:rPr>
                <a:t>Khushi Daga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28700" y="1417964"/>
            <a:ext cx="6113968" cy="1731164"/>
            <a:chOff x="0" y="0"/>
            <a:chExt cx="8151957" cy="2308218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1628345"/>
              <a:ext cx="8151957" cy="6798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180975"/>
              <a:ext cx="8151957" cy="1400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7800"/>
                </a:lnSpc>
                <a:spcBef>
                  <a:spcPct val="0"/>
                </a:spcBef>
              </a:pPr>
              <a:r>
                <a:rPr lang="en-US" sz="6000" spc="-60">
                  <a:solidFill>
                    <a:srgbClr val="F4F4F4"/>
                  </a:solidFill>
                  <a:latin typeface="Times New Roman"/>
                </a:rPr>
                <a:t>Required Links 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bg>
      <p:bgPr>
        <a:solidFill>
          <a:srgbClr val="004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27743" y="-89986"/>
            <a:ext cx="10138115" cy="8779655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505679" y="5855786"/>
            <a:ext cx="5966980" cy="5167433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940836" y="3938588"/>
            <a:ext cx="8465967" cy="216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5118"/>
              </a:lnSpc>
              <a:spcBef>
                <a:spcPct val="0"/>
              </a:spcBef>
            </a:pPr>
            <a:r>
              <a:rPr lang="en-US" sz="12598" spc="-125">
                <a:solidFill>
                  <a:srgbClr val="F4F4F4"/>
                </a:solidFill>
                <a:latin typeface="Times New Roman Medium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51770" y="4201140"/>
            <a:ext cx="7027514" cy="6085860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859850" y="563974"/>
            <a:ext cx="4961246" cy="4296462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672044" y="2712206"/>
            <a:ext cx="8201255" cy="5693953"/>
            <a:chOff x="0" y="0"/>
            <a:chExt cx="4614225" cy="320355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614225" cy="3203556"/>
            </a:xfrm>
            <a:custGeom>
              <a:avLst/>
              <a:gdLst/>
              <a:ahLst/>
              <a:cxnLst/>
              <a:rect r="r" b="b" t="t" l="l"/>
              <a:pathLst>
                <a:path h="3203556" w="4614225">
                  <a:moveTo>
                    <a:pt x="3460668" y="0"/>
                  </a:moveTo>
                  <a:lnTo>
                    <a:pt x="1153556" y="0"/>
                  </a:lnTo>
                  <a:lnTo>
                    <a:pt x="0" y="1601778"/>
                  </a:lnTo>
                  <a:lnTo>
                    <a:pt x="1153556" y="3203556"/>
                  </a:lnTo>
                  <a:lnTo>
                    <a:pt x="3460669" y="3203556"/>
                  </a:lnTo>
                  <a:lnTo>
                    <a:pt x="4614225" y="1601778"/>
                  </a:lnTo>
                  <a:close/>
                </a:path>
              </a:pathLst>
            </a:custGeom>
            <a:blipFill>
              <a:blip r:embed="rId2"/>
              <a:stretch>
                <a:fillRect l="-6217" t="0" r="-6217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09650" y="1480007"/>
            <a:ext cx="7784689" cy="7327041"/>
            <a:chOff x="0" y="0"/>
            <a:chExt cx="10379585" cy="9769388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180975"/>
              <a:ext cx="10379585" cy="39909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1279"/>
                </a:lnSpc>
                <a:spcBef>
                  <a:spcPct val="0"/>
                </a:spcBef>
              </a:pPr>
              <a:r>
                <a:rPr lang="en-US" sz="9399" spc="-93">
                  <a:solidFill>
                    <a:srgbClr val="000000"/>
                  </a:solidFill>
                  <a:latin typeface="Times New Roman"/>
                </a:rPr>
                <a:t>Problem Statement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3959349"/>
              <a:ext cx="9298793" cy="5810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Times New Roman Light"/>
                </a:rPr>
                <a:t>Sales management has gained importance to meet increasing competition and the </a:t>
              </a:r>
            </a:p>
            <a:p>
              <a:pPr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Times New Roman Light"/>
                </a:rPr>
                <a:t>need for improved methods of distribution to reduce cost and to increase profits. </a:t>
              </a:r>
            </a:p>
            <a:p>
              <a:pPr algn="l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Times New Roman Light"/>
                </a:rPr>
                <a:t>Sales management today is the most important function in a commercial and business enterprise.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268572" y="8362981"/>
            <a:ext cx="17019428" cy="0"/>
          </a:xfrm>
          <a:prstGeom prst="line">
            <a:avLst/>
          </a:prstGeom>
          <a:ln cap="rnd" w="19050">
            <a:solidFill>
              <a:srgbClr val="00465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6273726"/>
            <a:ext cx="4288558" cy="1355830"/>
            <a:chOff x="0" y="0"/>
            <a:chExt cx="5718078" cy="180777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76200"/>
              <a:ext cx="5718078" cy="876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7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A181"/>
                  </a:solidFill>
                  <a:latin typeface="Times New Roman Medium"/>
                </a:rPr>
                <a:t>Technologies 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074349"/>
              <a:ext cx="5718078" cy="733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Times New Roman Light"/>
                </a:rPr>
                <a:t>Data Science</a:t>
              </a:r>
              <a:r>
                <a:rPr lang="en-US" sz="3000">
                  <a:solidFill>
                    <a:srgbClr val="000000"/>
                  </a:solidFill>
                  <a:latin typeface="Times New Roman Light"/>
                </a:rPr>
                <a:t> 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317258" y="6273502"/>
            <a:ext cx="3364925" cy="1356054"/>
            <a:chOff x="0" y="0"/>
            <a:chExt cx="4486566" cy="1808071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76200"/>
              <a:ext cx="4486566" cy="876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7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A181"/>
                  </a:solidFill>
                  <a:latin typeface="Times New Roman Medium"/>
                </a:rPr>
                <a:t>Domain</a:t>
              </a:r>
              <a:r>
                <a:rPr lang="en-US" sz="3999">
                  <a:solidFill>
                    <a:srgbClr val="00A181"/>
                  </a:solidFill>
                  <a:latin typeface="Times New Roman Medium"/>
                </a:rPr>
                <a:t> 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074646"/>
              <a:ext cx="4486566" cy="733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Times New Roman Light"/>
                </a:rPr>
                <a:t>E-commerce</a:t>
              </a:r>
              <a:r>
                <a:rPr lang="en-US" sz="3000">
                  <a:solidFill>
                    <a:srgbClr val="000000"/>
                  </a:solidFill>
                  <a:latin typeface="Times New Roman Light"/>
                </a:rPr>
                <a:t> 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894375" y="5673427"/>
            <a:ext cx="3967229" cy="1956129"/>
            <a:chOff x="0" y="0"/>
            <a:chExt cx="5289639" cy="2608171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76200"/>
              <a:ext cx="5289639" cy="1676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7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A181"/>
                  </a:solidFill>
                  <a:latin typeface="Times New Roman Medium"/>
                </a:rPr>
                <a:t>Technologies Used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874746"/>
              <a:ext cx="5289639" cy="733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Times New Roman Light"/>
                </a:rPr>
                <a:t>Python and Tableau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682183" y="5673427"/>
            <a:ext cx="4561755" cy="1956129"/>
            <a:chOff x="0" y="0"/>
            <a:chExt cx="6082341" cy="2608171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76200"/>
              <a:ext cx="6082341" cy="1676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7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A181"/>
                  </a:solidFill>
                  <a:latin typeface="Times New Roman Medium"/>
                </a:rPr>
                <a:t>Project Difficulties Level</a:t>
              </a:r>
              <a:r>
                <a:rPr lang="en-US" sz="3999">
                  <a:solidFill>
                    <a:srgbClr val="00A181"/>
                  </a:solidFill>
                  <a:latin typeface="Times New Roman Medium"/>
                </a:rPr>
                <a:t> 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874746"/>
              <a:ext cx="6082341" cy="733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Times New Roman Light"/>
                </a:rPr>
                <a:t>Advanced</a:t>
              </a:r>
              <a:r>
                <a:rPr lang="en-US" sz="3000">
                  <a:solidFill>
                    <a:srgbClr val="000000"/>
                  </a:solidFill>
                  <a:latin typeface="Times New Roman Light"/>
                </a:rPr>
                <a:t> 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28700" y="838200"/>
            <a:ext cx="7363219" cy="1704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999"/>
              </a:lnSpc>
              <a:spcBef>
                <a:spcPct val="0"/>
              </a:spcBef>
            </a:pPr>
            <a:r>
              <a:rPr lang="en-US" sz="9999" spc="-99">
                <a:solidFill>
                  <a:srgbClr val="000000"/>
                </a:solidFill>
                <a:latin typeface="Times New Roman Medium"/>
              </a:rPr>
              <a:t>Fields Used</a:t>
            </a:r>
            <a:r>
              <a:rPr lang="en-US" sz="9999" spc="-99">
                <a:solidFill>
                  <a:srgbClr val="000000"/>
                </a:solidFill>
                <a:latin typeface="Times New Roman Medium"/>
              </a:rPr>
              <a:t> 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31805" y="8198352"/>
            <a:ext cx="380203" cy="329258"/>
            <a:chOff x="0" y="0"/>
            <a:chExt cx="3619627" cy="313461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5317258" y="8198352"/>
            <a:ext cx="380203" cy="329258"/>
            <a:chOff x="0" y="0"/>
            <a:chExt cx="3619627" cy="313461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8763797" y="8207877"/>
            <a:ext cx="380203" cy="329258"/>
            <a:chOff x="0" y="0"/>
            <a:chExt cx="3619627" cy="313461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3894375" y="8198352"/>
            <a:ext cx="380203" cy="329258"/>
            <a:chOff x="0" y="0"/>
            <a:chExt cx="3619627" cy="313461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6799111" y="2687862"/>
            <a:ext cx="2977778" cy="2578770"/>
            <a:chOff x="0" y="0"/>
            <a:chExt cx="3619627" cy="3134614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660090" y="-135282"/>
            <a:ext cx="4201515" cy="3638531"/>
            <a:chOff x="0" y="0"/>
            <a:chExt cx="3619627" cy="313461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3243939" y="-956153"/>
            <a:ext cx="2481390" cy="2148895"/>
            <a:chOff x="0" y="0"/>
            <a:chExt cx="3619627" cy="3134614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485876" y="4261399"/>
            <a:ext cx="3523234" cy="1550670"/>
            <a:chOff x="0" y="0"/>
            <a:chExt cx="812800" cy="3577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57735"/>
            </a:xfrm>
            <a:custGeom>
              <a:avLst/>
              <a:gdLst/>
              <a:ahLst/>
              <a:cxnLst/>
              <a:rect r="r" b="b" t="t" l="l"/>
              <a:pathLst>
                <a:path h="357735" w="812800">
                  <a:moveTo>
                    <a:pt x="131843" y="0"/>
                  </a:moveTo>
                  <a:lnTo>
                    <a:pt x="680957" y="0"/>
                  </a:lnTo>
                  <a:cubicBezTo>
                    <a:pt x="753772" y="0"/>
                    <a:pt x="812800" y="59028"/>
                    <a:pt x="812800" y="131843"/>
                  </a:cubicBezTo>
                  <a:lnTo>
                    <a:pt x="812800" y="225892"/>
                  </a:lnTo>
                  <a:cubicBezTo>
                    <a:pt x="812800" y="260859"/>
                    <a:pt x="798909" y="294394"/>
                    <a:pt x="774184" y="319119"/>
                  </a:cubicBezTo>
                  <a:cubicBezTo>
                    <a:pt x="749459" y="343845"/>
                    <a:pt x="715924" y="357735"/>
                    <a:pt x="680957" y="357735"/>
                  </a:cubicBezTo>
                  <a:lnTo>
                    <a:pt x="131843" y="357735"/>
                  </a:lnTo>
                  <a:cubicBezTo>
                    <a:pt x="59028" y="357735"/>
                    <a:pt x="0" y="298707"/>
                    <a:pt x="0" y="225892"/>
                  </a:cubicBezTo>
                  <a:lnTo>
                    <a:pt x="0" y="131843"/>
                  </a:lnTo>
                  <a:cubicBezTo>
                    <a:pt x="0" y="59028"/>
                    <a:pt x="59028" y="0"/>
                    <a:pt x="131843" y="0"/>
                  </a:cubicBezTo>
                  <a:close/>
                </a:path>
              </a:pathLst>
            </a:custGeom>
            <a:solidFill>
              <a:srgbClr val="00465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38125"/>
              <a:ext cx="812800" cy="59586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8400"/>
                </a:lnSpc>
              </a:pPr>
              <a:r>
                <a:rPr lang="en-US" sz="6000">
                  <a:solidFill>
                    <a:srgbClr val="F4F4F4"/>
                  </a:solidFill>
                  <a:latin typeface="Times New Roman Medium"/>
                </a:rPr>
                <a:t>Data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556632" y="7106185"/>
            <a:ext cx="3438746" cy="2257425"/>
            <a:chOff x="0" y="0"/>
            <a:chExt cx="1679512" cy="110254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79512" cy="1102545"/>
            </a:xfrm>
            <a:custGeom>
              <a:avLst/>
              <a:gdLst/>
              <a:ahLst/>
              <a:cxnLst/>
              <a:rect r="r" b="b" t="t" l="l"/>
              <a:pathLst>
                <a:path h="1102545" w="1679512">
                  <a:moveTo>
                    <a:pt x="0" y="0"/>
                  </a:moveTo>
                  <a:lnTo>
                    <a:pt x="1679512" y="0"/>
                  </a:lnTo>
                  <a:lnTo>
                    <a:pt x="1679512" y="1102545"/>
                  </a:lnTo>
                  <a:lnTo>
                    <a:pt x="0" y="1102545"/>
                  </a:lnTo>
                  <a:close/>
                </a:path>
              </a:pathLst>
            </a:custGeom>
            <a:solidFill>
              <a:srgbClr val="00A18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52400"/>
              <a:ext cx="1679512" cy="125494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F4F4F4"/>
                  </a:solidFill>
                  <a:latin typeface="Times New Roman Medium"/>
                </a:rPr>
                <a:t>Data Range 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638061" y="4053036"/>
            <a:ext cx="3143071" cy="1932763"/>
            <a:chOff x="0" y="0"/>
            <a:chExt cx="1535101" cy="94397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35101" cy="943977"/>
            </a:xfrm>
            <a:custGeom>
              <a:avLst/>
              <a:gdLst/>
              <a:ahLst/>
              <a:cxnLst/>
              <a:rect r="r" b="b" t="t" l="l"/>
              <a:pathLst>
                <a:path h="943977" w="1535101">
                  <a:moveTo>
                    <a:pt x="0" y="0"/>
                  </a:moveTo>
                  <a:lnTo>
                    <a:pt x="1535101" y="0"/>
                  </a:lnTo>
                  <a:lnTo>
                    <a:pt x="1535101" y="943977"/>
                  </a:lnTo>
                  <a:lnTo>
                    <a:pt x="0" y="943977"/>
                  </a:lnTo>
                  <a:close/>
                </a:path>
              </a:pathLst>
            </a:custGeom>
            <a:solidFill>
              <a:srgbClr val="00A18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52400"/>
              <a:ext cx="1535101" cy="109637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5459"/>
                </a:lnSpc>
              </a:pPr>
              <a:r>
                <a:rPr lang="en-US" sz="3900">
                  <a:solidFill>
                    <a:srgbClr val="F4F4F4"/>
                  </a:solidFill>
                  <a:latin typeface="Times New Roman Medium"/>
                </a:rPr>
                <a:t>Columns: 19</a:t>
              </a:r>
            </a:p>
          </p:txBody>
        </p:sp>
      </p:grpSp>
      <p:sp>
        <p:nvSpPr>
          <p:cNvPr name="AutoShape 11" id="11"/>
          <p:cNvSpPr/>
          <p:nvPr/>
        </p:nvSpPr>
        <p:spPr>
          <a:xfrm flipV="true">
            <a:off x="11009109" y="5019418"/>
            <a:ext cx="2628951" cy="17316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2" id="12"/>
          <p:cNvSpPr/>
          <p:nvPr/>
        </p:nvSpPr>
        <p:spPr>
          <a:xfrm flipH="true" flipV="true">
            <a:off x="4358619" y="5028480"/>
            <a:ext cx="3127257" cy="8254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3" id="13"/>
          <p:cNvSpPr/>
          <p:nvPr/>
        </p:nvSpPr>
        <p:spPr>
          <a:xfrm flipH="true" flipV="true">
            <a:off x="9237393" y="3462875"/>
            <a:ext cx="10100" cy="798525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4" id="14"/>
          <p:cNvSpPr/>
          <p:nvPr/>
        </p:nvSpPr>
        <p:spPr>
          <a:xfrm>
            <a:off x="9247492" y="5812069"/>
            <a:ext cx="28513" cy="1294116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5" id="15"/>
          <p:cNvGrpSpPr/>
          <p:nvPr/>
        </p:nvGrpSpPr>
        <p:grpSpPr>
          <a:xfrm rot="0">
            <a:off x="3866131" y="6459127"/>
            <a:ext cx="2665398" cy="1327958"/>
            <a:chOff x="0" y="0"/>
            <a:chExt cx="1301802" cy="64858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01802" cy="648585"/>
            </a:xfrm>
            <a:custGeom>
              <a:avLst/>
              <a:gdLst/>
              <a:ahLst/>
              <a:cxnLst/>
              <a:rect r="r" b="b" t="t" l="l"/>
              <a:pathLst>
                <a:path h="648585" w="1301802">
                  <a:moveTo>
                    <a:pt x="0" y="0"/>
                  </a:moveTo>
                  <a:lnTo>
                    <a:pt x="1301802" y="0"/>
                  </a:lnTo>
                  <a:lnTo>
                    <a:pt x="1301802" y="648585"/>
                  </a:lnTo>
                  <a:lnTo>
                    <a:pt x="0" y="648585"/>
                  </a:lnTo>
                  <a:close/>
                </a:path>
              </a:pathLst>
            </a:custGeom>
            <a:solidFill>
              <a:srgbClr val="A4E473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95250"/>
              <a:ext cx="1301802" cy="74383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Times New Roman Medium"/>
                </a:rPr>
                <a:t>Start Date: 31/03/2022</a:t>
              </a:r>
            </a:p>
          </p:txBody>
        </p:sp>
      </p:grpSp>
      <p:sp>
        <p:nvSpPr>
          <p:cNvPr name="AutoShape 18" id="18"/>
          <p:cNvSpPr/>
          <p:nvPr/>
        </p:nvSpPr>
        <p:spPr>
          <a:xfrm flipH="true" flipV="true">
            <a:off x="6531529" y="7123106"/>
            <a:ext cx="1025103" cy="1111792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9" id="19"/>
          <p:cNvGrpSpPr/>
          <p:nvPr/>
        </p:nvGrpSpPr>
        <p:grpSpPr>
          <a:xfrm rot="0">
            <a:off x="3866131" y="8563235"/>
            <a:ext cx="2665398" cy="1300162"/>
            <a:chOff x="0" y="0"/>
            <a:chExt cx="1301802" cy="63501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301802" cy="635010"/>
            </a:xfrm>
            <a:custGeom>
              <a:avLst/>
              <a:gdLst/>
              <a:ahLst/>
              <a:cxnLst/>
              <a:rect r="r" b="b" t="t" l="l"/>
              <a:pathLst>
                <a:path h="635010" w="1301802">
                  <a:moveTo>
                    <a:pt x="0" y="0"/>
                  </a:moveTo>
                  <a:lnTo>
                    <a:pt x="1301802" y="0"/>
                  </a:lnTo>
                  <a:lnTo>
                    <a:pt x="1301802" y="635010"/>
                  </a:lnTo>
                  <a:lnTo>
                    <a:pt x="0" y="635010"/>
                  </a:lnTo>
                  <a:close/>
                </a:path>
              </a:pathLst>
            </a:custGeom>
            <a:solidFill>
              <a:srgbClr val="A4E473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95250"/>
              <a:ext cx="1301802" cy="73026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Times New Roman Medium"/>
                </a:rPr>
                <a:t>End Date: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Times New Roman Medium"/>
                </a:rPr>
                <a:t>29/06/2022</a:t>
              </a:r>
            </a:p>
          </p:txBody>
        </p:sp>
      </p:grpSp>
      <p:sp>
        <p:nvSpPr>
          <p:cNvPr name="AutoShape 22" id="22"/>
          <p:cNvSpPr/>
          <p:nvPr/>
        </p:nvSpPr>
        <p:spPr>
          <a:xfrm flipH="true">
            <a:off x="6531529" y="8234897"/>
            <a:ext cx="1025103" cy="978419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3" id="23"/>
          <p:cNvGrpSpPr/>
          <p:nvPr/>
        </p:nvGrpSpPr>
        <p:grpSpPr>
          <a:xfrm rot="0">
            <a:off x="7556632" y="1566133"/>
            <a:ext cx="3361521" cy="1896741"/>
            <a:chOff x="0" y="0"/>
            <a:chExt cx="1641794" cy="926384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641794" cy="926384"/>
            </a:xfrm>
            <a:custGeom>
              <a:avLst/>
              <a:gdLst/>
              <a:ahLst/>
              <a:cxnLst/>
              <a:rect r="r" b="b" t="t" l="l"/>
              <a:pathLst>
                <a:path h="926384" w="1641794">
                  <a:moveTo>
                    <a:pt x="0" y="0"/>
                  </a:moveTo>
                  <a:lnTo>
                    <a:pt x="1641794" y="0"/>
                  </a:lnTo>
                  <a:lnTo>
                    <a:pt x="1641794" y="926384"/>
                  </a:lnTo>
                  <a:lnTo>
                    <a:pt x="0" y="926384"/>
                  </a:lnTo>
                  <a:close/>
                </a:path>
              </a:pathLst>
            </a:custGeom>
            <a:solidFill>
              <a:srgbClr val="00A181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142875"/>
              <a:ext cx="1641794" cy="1069259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4900"/>
                </a:lnSpc>
              </a:pPr>
              <a:r>
                <a:rPr lang="en-US" sz="3500">
                  <a:solidFill>
                    <a:srgbClr val="F4F4F4"/>
                  </a:solidFill>
                  <a:latin typeface="Times New Roman Medium"/>
                </a:rPr>
                <a:t>No Missing Values Found 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238576" y="4062098"/>
            <a:ext cx="3120043" cy="1932763"/>
            <a:chOff x="0" y="0"/>
            <a:chExt cx="1523854" cy="94397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523854" cy="943977"/>
            </a:xfrm>
            <a:custGeom>
              <a:avLst/>
              <a:gdLst/>
              <a:ahLst/>
              <a:cxnLst/>
              <a:rect r="r" b="b" t="t" l="l"/>
              <a:pathLst>
                <a:path h="943977" w="1523854">
                  <a:moveTo>
                    <a:pt x="0" y="0"/>
                  </a:moveTo>
                  <a:lnTo>
                    <a:pt x="1523854" y="0"/>
                  </a:lnTo>
                  <a:lnTo>
                    <a:pt x="1523854" y="943977"/>
                  </a:lnTo>
                  <a:lnTo>
                    <a:pt x="0" y="943977"/>
                  </a:lnTo>
                  <a:close/>
                </a:path>
              </a:pathLst>
            </a:custGeom>
            <a:solidFill>
              <a:srgbClr val="00A181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152400"/>
              <a:ext cx="1523854" cy="109637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F4F4F4"/>
                  </a:solidFill>
                  <a:latin typeface="Times New Roman Medium"/>
                </a:rPr>
                <a:t>Rows: 93 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028700" y="986898"/>
            <a:ext cx="6313182" cy="2151276"/>
            <a:chOff x="0" y="0"/>
            <a:chExt cx="8417576" cy="2868367"/>
          </a:xfrm>
        </p:grpSpPr>
        <p:sp>
          <p:nvSpPr>
            <p:cNvPr name="TextBox 30" id="30"/>
            <p:cNvSpPr txBox="true"/>
            <p:nvPr/>
          </p:nvSpPr>
          <p:spPr>
            <a:xfrm rot="0">
              <a:off x="0" y="2141292"/>
              <a:ext cx="8417576" cy="727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60"/>
                </a:lnSpc>
                <a:spcBef>
                  <a:spcPct val="0"/>
                </a:spcBef>
              </a:pP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0" y="-171450"/>
              <a:ext cx="8417576" cy="19113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320"/>
                </a:lnSpc>
              </a:pPr>
              <a:r>
                <a:rPr lang="en-US" sz="8600">
                  <a:solidFill>
                    <a:srgbClr val="004651"/>
                  </a:solidFill>
                  <a:latin typeface="Times New Roman Bold"/>
                </a:rPr>
                <a:t>About Data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04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563094" y="6077994"/>
            <a:ext cx="6383425" cy="5528076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71665" y="7004492"/>
            <a:ext cx="3034530" cy="2627917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053492" y="8956750"/>
            <a:ext cx="2141618" cy="1854652"/>
            <a:chOff x="0" y="0"/>
            <a:chExt cx="3619627" cy="31346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1486138" y="1019175"/>
          <a:ext cx="15315723" cy="8264259"/>
        </p:xfrm>
        <a:graphic>
          <a:graphicData uri="http://schemas.openxmlformats.org/drawingml/2006/table">
            <a:tbl>
              <a:tblPr/>
              <a:tblGrid>
                <a:gridCol w="11650598"/>
                <a:gridCol w="3665126"/>
              </a:tblGrid>
              <a:tr h="120570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FFFFFF"/>
                          </a:solidFill>
                          <a:latin typeface="Times New Roman Bold"/>
                        </a:rPr>
                        <a:t>Variables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FFFFFF"/>
                          </a:solidFill>
                          <a:latin typeface="Times New Roman Bold"/>
                        </a:rPr>
                        <a:t>Data Type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872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FFFFF"/>
                          </a:solidFill>
                          <a:latin typeface="Times New Roman Bold"/>
                        </a:rPr>
                        <a:t>Region, Country, Item Type, Sales Channel and Order Priority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319"/>
                        </a:lnSpc>
                        <a:defRPr/>
                      </a:pPr>
                      <a:r>
                        <a:rPr lang="en-US" sz="3799">
                          <a:solidFill>
                            <a:srgbClr val="FFFFFF"/>
                          </a:solidFill>
                          <a:latin typeface="Times New Roman Bold"/>
                        </a:rPr>
                        <a:t>Object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786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FFFFF"/>
                          </a:solidFill>
                          <a:latin typeface="Times New Roman Bold"/>
                        </a:rPr>
                        <a:t>Order Date and Ship Date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319"/>
                        </a:lnSpc>
                        <a:defRPr/>
                      </a:pPr>
                      <a:r>
                        <a:rPr lang="en-US" sz="3799">
                          <a:solidFill>
                            <a:srgbClr val="FFFFFF"/>
                          </a:solidFill>
                          <a:latin typeface="Times New Roman Bold"/>
                        </a:rPr>
                        <a:t>datetime64[ns]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81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FFFFF"/>
                          </a:solidFill>
                          <a:latin typeface="Times New Roman Bold"/>
                        </a:rPr>
                        <a:t>Order ID, Units Sold and Shipping Duration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319"/>
                        </a:lnSpc>
                        <a:defRPr/>
                      </a:pPr>
                      <a:r>
                        <a:rPr lang="en-US" sz="3799">
                          <a:solidFill>
                            <a:srgbClr val="FFFFFF"/>
                          </a:solidFill>
                          <a:latin typeface="Times New Roman Bold"/>
                        </a:rPr>
                        <a:t>int 64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192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FFFFF"/>
                          </a:solidFill>
                          <a:latin typeface="Times New Roman Bold"/>
                        </a:rPr>
                        <a:t>Unit Price, Unit Cost, Total Revenue, Total Cost, Total Profit</a:t>
                      </a:r>
                      <a:r>
                        <a:rPr lang="en-US" sz="2899">
                          <a:solidFill>
                            <a:srgbClr val="FFFFFF"/>
                          </a:solidFill>
                          <a:latin typeface="Times New Roman Bold"/>
                        </a:rPr>
                        <a:t> and Profit Margin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319"/>
                        </a:lnSpc>
                        <a:defRPr/>
                      </a:pPr>
                      <a:r>
                        <a:rPr lang="en-US" sz="3799">
                          <a:solidFill>
                            <a:srgbClr val="FFFFFF"/>
                          </a:solidFill>
                          <a:latin typeface="Times New Roman Bold"/>
                        </a:rPr>
                        <a:t>float 64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192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4059"/>
                        </a:lnSpc>
                      </a:pPr>
                      <a:r>
                        <a:rPr lang="en-US" sz="2899">
                          <a:solidFill>
                            <a:srgbClr val="FFFFFF"/>
                          </a:solidFill>
                          <a:latin typeface="Times New Roman Bold"/>
                        </a:rPr>
                        <a:t>Order Day, Order Month and Order Year 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319"/>
                        </a:lnSpc>
                        <a:defRPr/>
                      </a:pPr>
                      <a:r>
                        <a:rPr lang="en-US" sz="3799">
                          <a:solidFill>
                            <a:srgbClr val="FFFFFF"/>
                          </a:solidFill>
                          <a:latin typeface="Times New Roman Bold"/>
                        </a:rPr>
                        <a:t>int 32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3002713" y="5856875"/>
            <a:ext cx="1798578" cy="1557577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923002" y="633002"/>
            <a:ext cx="5512745" cy="4048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000000"/>
                </a:solidFill>
                <a:latin typeface="Times New Roman Medium"/>
              </a:rPr>
              <a:t>Extract, Transfrom and Load</a:t>
            </a:r>
          </a:p>
        </p:txBody>
      </p:sp>
      <p:grpSp>
        <p:nvGrpSpPr>
          <p:cNvPr name="Group 5" id="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7" id="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9" id="9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8986898" y="1643572"/>
            <a:ext cx="8272402" cy="2548538"/>
            <a:chOff x="0" y="0"/>
            <a:chExt cx="11029869" cy="3398050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76200"/>
              <a:ext cx="11029869" cy="800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2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000000"/>
                  </a:solidFill>
                  <a:latin typeface="Times New Roman Medium"/>
                </a:rPr>
                <a:t>Extract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996692"/>
              <a:ext cx="11029869" cy="2401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Times New Roman"/>
                </a:rPr>
                <a:t>Retrieve raw data from multip</a:t>
              </a:r>
              <a:r>
                <a:rPr lang="en-US" sz="3000">
                  <a:solidFill>
                    <a:srgbClr val="000000"/>
                  </a:solidFill>
                  <a:latin typeface="Times New Roman"/>
                </a:rPr>
                <a:t>le sources such as databases or files.</a:t>
              </a:r>
            </a:p>
            <a:p>
              <a:pPr>
                <a:lnSpc>
                  <a:spcPts val="2800"/>
                </a:lnSpc>
                <a:spcBef>
                  <a:spcPct val="0"/>
                </a:spcBef>
              </a:pPr>
            </a:p>
            <a:p>
              <a:pPr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986898" y="4025888"/>
            <a:ext cx="8272402" cy="1830988"/>
            <a:chOff x="0" y="0"/>
            <a:chExt cx="11029869" cy="2441317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76200"/>
              <a:ext cx="11029869" cy="800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2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000000"/>
                  </a:solidFill>
                  <a:latin typeface="Times New Roman Medium"/>
                </a:rPr>
                <a:t>Transform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996692"/>
              <a:ext cx="11029869" cy="1444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Times New Roman"/>
                </a:rPr>
                <a:t>Modify and structure the data to meet analysis or storage requirements.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986898" y="6337676"/>
            <a:ext cx="8272402" cy="1830988"/>
            <a:chOff x="0" y="0"/>
            <a:chExt cx="11029869" cy="2441317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76200"/>
              <a:ext cx="11029869" cy="800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2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000000"/>
                  </a:solidFill>
                  <a:latin typeface="Times New Roman Medium"/>
                </a:rPr>
                <a:t>Load 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996692"/>
              <a:ext cx="11029869" cy="1444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Times New Roman"/>
                </a:rPr>
                <a:t>Store the transformed data into a target system like a database or data warehouse for use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2915828" y="-3678236"/>
            <a:ext cx="12804984" cy="6226137"/>
            <a:chOff x="0" y="0"/>
            <a:chExt cx="11048529" cy="5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8529" cy="5372100"/>
            </a:xfrm>
            <a:custGeom>
              <a:avLst/>
              <a:gdLst/>
              <a:ahLst/>
              <a:cxnLst/>
              <a:rect r="r" b="b" t="t" l="l"/>
              <a:pathLst>
                <a:path h="5372100" w="11048529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611724" y="-865713"/>
            <a:ext cx="2695438" cy="2334501"/>
            <a:chOff x="0" y="0"/>
            <a:chExt cx="6202680" cy="5372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847725"/>
            <a:ext cx="6629142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800"/>
              </a:lnSpc>
              <a:spcBef>
                <a:spcPct val="0"/>
              </a:spcBef>
            </a:pPr>
            <a:r>
              <a:rPr lang="en-US" sz="6000" spc="-60">
                <a:solidFill>
                  <a:srgbClr val="000000"/>
                </a:solidFill>
                <a:latin typeface="Times New Roman Medium"/>
              </a:rPr>
              <a:t>Output of ETL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4043309" y="2830945"/>
            <a:ext cx="10201383" cy="7080755"/>
          </a:xfrm>
          <a:custGeom>
            <a:avLst/>
            <a:gdLst/>
            <a:ahLst/>
            <a:cxnLst/>
            <a:rect r="r" b="b" t="t" l="l"/>
            <a:pathLst>
              <a:path h="7080755" w="10201383">
                <a:moveTo>
                  <a:pt x="0" y="0"/>
                </a:moveTo>
                <a:lnTo>
                  <a:pt x="10201382" y="0"/>
                </a:lnTo>
                <a:lnTo>
                  <a:pt x="10201382" y="7080756"/>
                </a:lnTo>
                <a:lnTo>
                  <a:pt x="0" y="70807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75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2915828" y="-3678236"/>
            <a:ext cx="12804984" cy="6226137"/>
            <a:chOff x="0" y="0"/>
            <a:chExt cx="11048529" cy="5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8529" cy="5372100"/>
            </a:xfrm>
            <a:custGeom>
              <a:avLst/>
              <a:gdLst/>
              <a:ahLst/>
              <a:cxnLst/>
              <a:rect r="r" b="b" t="t" l="l"/>
              <a:pathLst>
                <a:path h="5372100" w="11048529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611724" y="-865713"/>
            <a:ext cx="2695438" cy="2334501"/>
            <a:chOff x="0" y="0"/>
            <a:chExt cx="6202680" cy="5372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847725"/>
            <a:ext cx="6629142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800"/>
              </a:lnSpc>
              <a:spcBef>
                <a:spcPct val="0"/>
              </a:spcBef>
            </a:pPr>
            <a:r>
              <a:rPr lang="en-US" sz="6000" spc="-60">
                <a:solidFill>
                  <a:srgbClr val="000000"/>
                </a:solidFill>
                <a:latin typeface="Times New Roman Medium"/>
              </a:rPr>
              <a:t>Output of ETL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3983301" y="2932059"/>
            <a:ext cx="10321398" cy="6904308"/>
          </a:xfrm>
          <a:custGeom>
            <a:avLst/>
            <a:gdLst/>
            <a:ahLst/>
            <a:cxnLst/>
            <a:rect r="r" b="b" t="t" l="l"/>
            <a:pathLst>
              <a:path h="6904308" w="10321398">
                <a:moveTo>
                  <a:pt x="0" y="0"/>
                </a:moveTo>
                <a:lnTo>
                  <a:pt x="10321398" y="0"/>
                </a:lnTo>
                <a:lnTo>
                  <a:pt x="10321398" y="6904309"/>
                </a:lnTo>
                <a:lnTo>
                  <a:pt x="0" y="69043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7" r="0" b="-117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DAF-0NViWqA</dc:identifier>
  <dcterms:modified xsi:type="dcterms:W3CDTF">2011-08-01T06:04:30Z</dcterms:modified>
  <cp:revision>1</cp:revision>
  <dc:title>Dark Green Light Green White Corporate Geometric Company Internal Deck Business Presentation</dc:title>
</cp:coreProperties>
</file>