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68" r:id="rId1"/>
  </p:sldMasterIdLst>
  <p:notesMasterIdLst>
    <p:notesMasterId r:id="rId19"/>
  </p:notesMasterIdLst>
  <p:sldIdLst>
    <p:sldId id="446" r:id="rId2"/>
    <p:sldId id="483" r:id="rId3"/>
    <p:sldId id="500" r:id="rId4"/>
    <p:sldId id="510" r:id="rId5"/>
    <p:sldId id="511" r:id="rId6"/>
    <p:sldId id="512" r:id="rId7"/>
    <p:sldId id="513" r:id="rId8"/>
    <p:sldId id="501" r:id="rId9"/>
    <p:sldId id="499" r:id="rId10"/>
    <p:sldId id="479" r:id="rId11"/>
    <p:sldId id="502" r:id="rId12"/>
    <p:sldId id="480" r:id="rId13"/>
    <p:sldId id="508" r:id="rId14"/>
    <p:sldId id="506" r:id="rId15"/>
    <p:sldId id="504" r:id="rId16"/>
    <p:sldId id="509" r:id="rId17"/>
    <p:sldId id="505"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CC99FF"/>
    <a:srgbClr val="B963F9"/>
    <a:srgbClr val="D22AC2"/>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35" autoAdjust="0"/>
    <p:restoredTop sz="91455" autoAdjust="0"/>
  </p:normalViewPr>
  <p:slideViewPr>
    <p:cSldViewPr>
      <p:cViewPr varScale="1">
        <p:scale>
          <a:sx n="82" d="100"/>
          <a:sy n="82" d="100"/>
        </p:scale>
        <p:origin x="1433"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3" d="100"/>
          <a:sy n="73" d="100"/>
        </p:scale>
        <p:origin x="-274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B23632D-B714-BB31-629C-FA60B0F5C42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cs typeface="+mn-cs"/>
              </a:defRPr>
            </a:lvl1pPr>
          </a:lstStyle>
          <a:p>
            <a:pPr>
              <a:defRPr/>
            </a:pPr>
            <a:endParaRPr lang="en-US"/>
          </a:p>
        </p:txBody>
      </p:sp>
      <p:sp>
        <p:nvSpPr>
          <p:cNvPr id="35843" name="Rectangle 3">
            <a:extLst>
              <a:ext uri="{FF2B5EF4-FFF2-40B4-BE49-F238E27FC236}">
                <a16:creationId xmlns:a16="http://schemas.microsoft.com/office/drawing/2014/main" id="{A9D598E7-A8C2-F1F4-46E8-536D96FBC6D2}"/>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cs typeface="+mn-cs"/>
              </a:defRPr>
            </a:lvl1pPr>
          </a:lstStyle>
          <a:p>
            <a:pPr>
              <a:defRPr/>
            </a:pPr>
            <a:endParaRPr lang="en-US"/>
          </a:p>
        </p:txBody>
      </p:sp>
      <p:sp>
        <p:nvSpPr>
          <p:cNvPr id="23556" name="Rectangle 4">
            <a:extLst>
              <a:ext uri="{FF2B5EF4-FFF2-40B4-BE49-F238E27FC236}">
                <a16:creationId xmlns:a16="http://schemas.microsoft.com/office/drawing/2014/main" id="{E56C536D-A8C8-9AB0-F985-AFE31379CF9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a:extLst>
              <a:ext uri="{FF2B5EF4-FFF2-40B4-BE49-F238E27FC236}">
                <a16:creationId xmlns:a16="http://schemas.microsoft.com/office/drawing/2014/main" id="{F8B50872-BFAA-226A-F7F0-2A8E00E046DF}"/>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a:extLst>
              <a:ext uri="{FF2B5EF4-FFF2-40B4-BE49-F238E27FC236}">
                <a16:creationId xmlns:a16="http://schemas.microsoft.com/office/drawing/2014/main" id="{81412FD9-E4A4-A06A-3F8C-6E058AD0191F}"/>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cs typeface="+mn-cs"/>
              </a:defRPr>
            </a:lvl1pPr>
          </a:lstStyle>
          <a:p>
            <a:pPr>
              <a:defRPr/>
            </a:pPr>
            <a:endParaRPr lang="en-US"/>
          </a:p>
        </p:txBody>
      </p:sp>
      <p:sp>
        <p:nvSpPr>
          <p:cNvPr id="35847" name="Rectangle 7">
            <a:extLst>
              <a:ext uri="{FF2B5EF4-FFF2-40B4-BE49-F238E27FC236}">
                <a16:creationId xmlns:a16="http://schemas.microsoft.com/office/drawing/2014/main" id="{8D03D829-3137-4875-5B18-904682FC357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0155738D-987D-47AA-A816-F2F01EB680EA}" type="slidenum">
              <a:rPr lang="en-US" altLang="en-US"/>
              <a:pPr/>
              <a:t>‹#›</a:t>
            </a:fld>
            <a:endParaRPr lang="en-US" altLang="en-US"/>
          </a:p>
        </p:txBody>
      </p:sp>
    </p:spTree>
    <p:extLst>
      <p:ext uri="{BB962C8B-B14F-4D97-AF65-F5344CB8AC3E}">
        <p14:creationId xmlns:p14="http://schemas.microsoft.com/office/powerpoint/2010/main" val="6860442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7A8C52DE-3CB3-5B1F-C248-9EEEE778DCC3}"/>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CF31079E-55E6-DD94-D75D-51FF4FC233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3316" name="Slide Number Placeholder 3">
            <a:extLst>
              <a:ext uri="{FF2B5EF4-FFF2-40B4-BE49-F238E27FC236}">
                <a16:creationId xmlns:a16="http://schemas.microsoft.com/office/drawing/2014/main" id="{96DF6A62-EA4B-6CE1-7576-1022CD8A8A0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672642-2F40-487C-8A25-5DB51A66E38C}" type="slidenum">
              <a:rPr lang="en-US" altLang="en-US">
                <a:latin typeface="Times New Roman" panose="02020603050405020304" pitchFamily="18" charset="0"/>
              </a:rPr>
              <a:pPr eaLnBrk="1" hangingPunct="1"/>
              <a:t>1</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235318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1E113156-2493-C24F-9829-40D69B1C9DB7}"/>
              </a:ext>
            </a:extLst>
          </p:cNvPr>
          <p:cNvSpPr>
            <a:spLocks noGrp="1" noRot="1" noChangeAspect="1" noTextEdit="1"/>
          </p:cNvSpPr>
          <p:nvPr>
            <p:ph type="sldImg"/>
          </p:nvPr>
        </p:nvSpPr>
        <p:spPr>
          <a:ln/>
        </p:spPr>
      </p:sp>
      <p:sp>
        <p:nvSpPr>
          <p:cNvPr id="25603" name="Notes Placeholder 2">
            <a:extLst>
              <a:ext uri="{FF2B5EF4-FFF2-40B4-BE49-F238E27FC236}">
                <a16:creationId xmlns:a16="http://schemas.microsoft.com/office/drawing/2014/main" id="{1AEABEF9-63D8-4A15-C2D5-9F687B18E9EA}"/>
              </a:ext>
            </a:extLst>
          </p:cNvPr>
          <p:cNvSpPr>
            <a:spLocks noGrp="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4340" name="Slide Number Placeholder 3">
            <a:extLst>
              <a:ext uri="{FF2B5EF4-FFF2-40B4-BE49-F238E27FC236}">
                <a16:creationId xmlns:a16="http://schemas.microsoft.com/office/drawing/2014/main" id="{DA043CE9-11FC-D46D-BAC3-B691A5EBF25A}"/>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C196702-E409-40B9-991C-C04D624B4C7C}" type="slidenum">
              <a:rPr lang="en-US" altLang="en-US">
                <a:latin typeface="Times New Roman" panose="02020603050405020304" pitchFamily="18" charset="0"/>
              </a:rPr>
              <a:pPr eaLnBrk="1" hangingPunct="1"/>
              <a:t>2</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721653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15928827-09F7-2F04-F8E5-1C9B07D9EC49}"/>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id="{73907B54-1F63-9E75-219F-1EDF80C8FA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5364" name="Slide Number Placeholder 3">
            <a:extLst>
              <a:ext uri="{FF2B5EF4-FFF2-40B4-BE49-F238E27FC236}">
                <a16:creationId xmlns:a16="http://schemas.microsoft.com/office/drawing/2014/main" id="{F04B9FD5-EDAC-4858-1B57-938FD2DA2CC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F53A03-D455-4BCE-85A7-3BD9AAB145C0}" type="slidenum">
              <a:rPr lang="en-US" altLang="en-US">
                <a:latin typeface="Times New Roman" panose="02020603050405020304" pitchFamily="18" charset="0"/>
              </a:rPr>
              <a:pPr eaLnBrk="1" hangingPunct="1"/>
              <a:t>3</a:t>
            </a:fld>
            <a:endParaRPr lang="en-US" altLang="en-US">
              <a:latin typeface="Times New Roman" panose="02020603050405020304" pitchFamily="18" charset="0"/>
            </a:endParaRPr>
          </a:p>
        </p:txBody>
      </p:sp>
    </p:spTree>
    <p:extLst>
      <p:ext uri="{BB962C8B-B14F-4D97-AF65-F5344CB8AC3E}">
        <p14:creationId xmlns:p14="http://schemas.microsoft.com/office/powerpoint/2010/main" val="924498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15928827-09F7-2F04-F8E5-1C9B07D9EC49}"/>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id="{73907B54-1F63-9E75-219F-1EDF80C8FA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5364" name="Slide Number Placeholder 3">
            <a:extLst>
              <a:ext uri="{FF2B5EF4-FFF2-40B4-BE49-F238E27FC236}">
                <a16:creationId xmlns:a16="http://schemas.microsoft.com/office/drawing/2014/main" id="{F04B9FD5-EDAC-4858-1B57-938FD2DA2CC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F53A03-D455-4BCE-85A7-3BD9AAB145C0}" type="slidenum">
              <a:rPr lang="en-US" altLang="en-US">
                <a:latin typeface="Times New Roman" panose="02020603050405020304" pitchFamily="18" charset="0"/>
              </a:rPr>
              <a:pPr eaLnBrk="1" hangingPunct="1"/>
              <a:t>4</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291318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15928827-09F7-2F04-F8E5-1C9B07D9EC49}"/>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id="{73907B54-1F63-9E75-219F-1EDF80C8FA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5364" name="Slide Number Placeholder 3">
            <a:extLst>
              <a:ext uri="{FF2B5EF4-FFF2-40B4-BE49-F238E27FC236}">
                <a16:creationId xmlns:a16="http://schemas.microsoft.com/office/drawing/2014/main" id="{F04B9FD5-EDAC-4858-1B57-938FD2DA2CC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F53A03-D455-4BCE-85A7-3BD9AAB145C0}" type="slidenum">
              <a:rPr lang="en-US" altLang="en-US">
                <a:latin typeface="Times New Roman" panose="02020603050405020304" pitchFamily="18" charset="0"/>
              </a:rPr>
              <a:pPr eaLnBrk="1" hangingPunct="1"/>
              <a:t>5</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616358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15928827-09F7-2F04-F8E5-1C9B07D9EC49}"/>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id="{73907B54-1F63-9E75-219F-1EDF80C8FA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5364" name="Slide Number Placeholder 3">
            <a:extLst>
              <a:ext uri="{FF2B5EF4-FFF2-40B4-BE49-F238E27FC236}">
                <a16:creationId xmlns:a16="http://schemas.microsoft.com/office/drawing/2014/main" id="{F04B9FD5-EDAC-4858-1B57-938FD2DA2CC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F53A03-D455-4BCE-85A7-3BD9AAB145C0}" type="slidenum">
              <a:rPr lang="en-US" altLang="en-US">
                <a:latin typeface="Times New Roman" panose="02020603050405020304" pitchFamily="18" charset="0"/>
              </a:rPr>
              <a:pPr eaLnBrk="1" hangingPunct="1"/>
              <a:t>6</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65691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15928827-09F7-2F04-F8E5-1C9B07D9EC49}"/>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id="{73907B54-1F63-9E75-219F-1EDF80C8FA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5364" name="Slide Number Placeholder 3">
            <a:extLst>
              <a:ext uri="{FF2B5EF4-FFF2-40B4-BE49-F238E27FC236}">
                <a16:creationId xmlns:a16="http://schemas.microsoft.com/office/drawing/2014/main" id="{F04B9FD5-EDAC-4858-1B57-938FD2DA2CC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F53A03-D455-4BCE-85A7-3BD9AAB145C0}" type="slidenum">
              <a:rPr lang="en-US" altLang="en-US">
                <a:latin typeface="Times New Roman" panose="02020603050405020304" pitchFamily="18" charset="0"/>
              </a:rPr>
              <a:pPr eaLnBrk="1" hangingPunct="1"/>
              <a:t>7</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373996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15928827-09F7-2F04-F8E5-1C9B07D9EC49}"/>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id="{73907B54-1F63-9E75-219F-1EDF80C8FA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5364" name="Slide Number Placeholder 3">
            <a:extLst>
              <a:ext uri="{FF2B5EF4-FFF2-40B4-BE49-F238E27FC236}">
                <a16:creationId xmlns:a16="http://schemas.microsoft.com/office/drawing/2014/main" id="{F04B9FD5-EDAC-4858-1B57-938FD2DA2CC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F53A03-D455-4BCE-85A7-3BD9AAB145C0}" type="slidenum">
              <a:rPr lang="en-US" altLang="en-US">
                <a:latin typeface="Times New Roman" panose="02020603050405020304" pitchFamily="18" charset="0"/>
              </a:rPr>
              <a:pPr eaLnBrk="1" hangingPunct="1"/>
              <a:t>8</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239674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15928827-09F7-2F04-F8E5-1C9B07D9EC49}"/>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id="{73907B54-1F63-9E75-219F-1EDF80C8FA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15364" name="Slide Number Placeholder 3">
            <a:extLst>
              <a:ext uri="{FF2B5EF4-FFF2-40B4-BE49-F238E27FC236}">
                <a16:creationId xmlns:a16="http://schemas.microsoft.com/office/drawing/2014/main" id="{F04B9FD5-EDAC-4858-1B57-938FD2DA2CC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F53A03-D455-4BCE-85A7-3BD9AAB145C0}" type="slidenum">
              <a:rPr lang="en-US" altLang="en-US">
                <a:latin typeface="Times New Roman" panose="02020603050405020304" pitchFamily="18" charset="0"/>
              </a:rPr>
              <a:pPr eaLnBrk="1" hangingPunct="1"/>
              <a:t>9</a:t>
            </a:fld>
            <a:endParaRPr lang="en-US" altLang="en-US">
              <a:latin typeface="Times New Roman" panose="02020603050405020304" pitchFamily="18" charset="0"/>
            </a:endParaRPr>
          </a:p>
        </p:txBody>
      </p:sp>
    </p:spTree>
    <p:extLst>
      <p:ext uri="{BB962C8B-B14F-4D97-AF65-F5344CB8AC3E}">
        <p14:creationId xmlns:p14="http://schemas.microsoft.com/office/powerpoint/2010/main" val="880246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5FFEFFAC-6777-5E23-2C50-F5D80221AC64}"/>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45BA13FF-0840-6DE0-DD9C-265679594809}"/>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0E840364-986C-72E1-5F47-EF94F89E34DE}"/>
              </a:ext>
            </a:extLst>
          </p:cNvPr>
          <p:cNvSpPr>
            <a:spLocks noGrp="1"/>
          </p:cNvSpPr>
          <p:nvPr>
            <p:ph type="sldNum" sz="quarter" idx="12"/>
          </p:nvPr>
        </p:nvSpPr>
        <p:spPr/>
        <p:txBody>
          <a:bodyPr/>
          <a:lstStyle>
            <a:lvl1pPr>
              <a:defRPr/>
            </a:lvl1pPr>
          </a:lstStyle>
          <a:p>
            <a:fld id="{2D199036-A2EF-46DB-A2CC-F8A1960FAB72}" type="slidenum">
              <a:rPr lang="en-US" altLang="en-US"/>
              <a:pPr/>
              <a:t>‹#›</a:t>
            </a:fld>
            <a:endParaRPr lang="en-US" altLang="en-US"/>
          </a:p>
        </p:txBody>
      </p:sp>
    </p:spTree>
    <p:extLst>
      <p:ext uri="{BB962C8B-B14F-4D97-AF65-F5344CB8AC3E}">
        <p14:creationId xmlns:p14="http://schemas.microsoft.com/office/powerpoint/2010/main" val="3591557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54EC57-D642-8875-58FD-438EBA191566}"/>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7509AD27-56B6-40C1-3BE2-FF52CB8D6D40}"/>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28CA6EDA-8F8D-CD8A-8FBA-7099295332E0}"/>
              </a:ext>
            </a:extLst>
          </p:cNvPr>
          <p:cNvSpPr>
            <a:spLocks noGrp="1"/>
          </p:cNvSpPr>
          <p:nvPr>
            <p:ph type="sldNum" sz="quarter" idx="12"/>
          </p:nvPr>
        </p:nvSpPr>
        <p:spPr/>
        <p:txBody>
          <a:bodyPr/>
          <a:lstStyle>
            <a:lvl1pPr>
              <a:defRPr/>
            </a:lvl1pPr>
          </a:lstStyle>
          <a:p>
            <a:fld id="{604A9E04-3E2A-4ACD-B9C2-B1D9A8F3D0B5}" type="slidenum">
              <a:rPr lang="en-US" altLang="en-US"/>
              <a:pPr/>
              <a:t>‹#›</a:t>
            </a:fld>
            <a:endParaRPr lang="en-US" altLang="en-US"/>
          </a:p>
        </p:txBody>
      </p:sp>
    </p:spTree>
    <p:extLst>
      <p:ext uri="{BB962C8B-B14F-4D97-AF65-F5344CB8AC3E}">
        <p14:creationId xmlns:p14="http://schemas.microsoft.com/office/powerpoint/2010/main" val="49868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04F97-3175-EA58-F9F1-9463F533FDC5}"/>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2537F83E-B51F-7980-3625-15711B4DBF93}"/>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B777BAD5-1CB8-5E46-5A08-A2E5075BEF72}"/>
              </a:ext>
            </a:extLst>
          </p:cNvPr>
          <p:cNvSpPr>
            <a:spLocks noGrp="1"/>
          </p:cNvSpPr>
          <p:nvPr>
            <p:ph type="sldNum" sz="quarter" idx="12"/>
          </p:nvPr>
        </p:nvSpPr>
        <p:spPr/>
        <p:txBody>
          <a:bodyPr/>
          <a:lstStyle>
            <a:lvl1pPr>
              <a:defRPr/>
            </a:lvl1pPr>
          </a:lstStyle>
          <a:p>
            <a:fld id="{747AA829-1447-4D95-91F6-4E8B20433DDB}" type="slidenum">
              <a:rPr lang="en-US" altLang="en-US"/>
              <a:pPr/>
              <a:t>‹#›</a:t>
            </a:fld>
            <a:endParaRPr lang="en-US" altLang="en-US"/>
          </a:p>
        </p:txBody>
      </p:sp>
    </p:spTree>
    <p:extLst>
      <p:ext uri="{BB962C8B-B14F-4D97-AF65-F5344CB8AC3E}">
        <p14:creationId xmlns:p14="http://schemas.microsoft.com/office/powerpoint/2010/main" val="2393679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CE703-A812-E5F4-C7D0-D2FEE3A6EC4F}"/>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87B40105-AF2C-34EA-FF82-F8CAE549A5E9}"/>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F2ECD57D-BE9D-141F-794A-46C3C600D731}"/>
              </a:ext>
            </a:extLst>
          </p:cNvPr>
          <p:cNvSpPr>
            <a:spLocks noGrp="1"/>
          </p:cNvSpPr>
          <p:nvPr>
            <p:ph type="sldNum" sz="quarter" idx="12"/>
          </p:nvPr>
        </p:nvSpPr>
        <p:spPr/>
        <p:txBody>
          <a:bodyPr/>
          <a:lstStyle>
            <a:lvl1pPr>
              <a:defRPr/>
            </a:lvl1pPr>
          </a:lstStyle>
          <a:p>
            <a:fld id="{4B54F48F-36F1-48AB-BBD1-603743E3BC71}" type="slidenum">
              <a:rPr lang="en-US" altLang="en-US"/>
              <a:pPr/>
              <a:t>‹#›</a:t>
            </a:fld>
            <a:endParaRPr lang="en-US" altLang="en-US"/>
          </a:p>
        </p:txBody>
      </p:sp>
    </p:spTree>
    <p:extLst>
      <p:ext uri="{BB962C8B-B14F-4D97-AF65-F5344CB8AC3E}">
        <p14:creationId xmlns:p14="http://schemas.microsoft.com/office/powerpoint/2010/main" val="1037362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3B39C0-0A77-E36B-867D-D5479D1881E2}"/>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6848AC0E-8702-BFE9-A080-045E024CF799}"/>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54C94724-4E23-4E97-5C1A-088B0ACA55AB}"/>
              </a:ext>
            </a:extLst>
          </p:cNvPr>
          <p:cNvSpPr>
            <a:spLocks noGrp="1"/>
          </p:cNvSpPr>
          <p:nvPr>
            <p:ph type="sldNum" sz="quarter" idx="12"/>
          </p:nvPr>
        </p:nvSpPr>
        <p:spPr/>
        <p:txBody>
          <a:bodyPr/>
          <a:lstStyle>
            <a:lvl1pPr>
              <a:defRPr/>
            </a:lvl1pPr>
          </a:lstStyle>
          <a:p>
            <a:fld id="{B9FCC298-EEE4-42B0-898C-C362B2B91840}" type="slidenum">
              <a:rPr lang="en-US" altLang="en-US"/>
              <a:pPr/>
              <a:t>‹#›</a:t>
            </a:fld>
            <a:endParaRPr lang="en-US" altLang="en-US"/>
          </a:p>
        </p:txBody>
      </p:sp>
    </p:spTree>
    <p:extLst>
      <p:ext uri="{BB962C8B-B14F-4D97-AF65-F5344CB8AC3E}">
        <p14:creationId xmlns:p14="http://schemas.microsoft.com/office/powerpoint/2010/main" val="3204123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9007FEF-4DEB-C454-ED2C-F47C94AB35B0}"/>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CF215387-D421-3B06-4AF1-74F0B0179C37}"/>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1AA2D54E-853A-1AE8-84F1-E5EC703EDC8E}"/>
              </a:ext>
            </a:extLst>
          </p:cNvPr>
          <p:cNvSpPr>
            <a:spLocks noGrp="1"/>
          </p:cNvSpPr>
          <p:nvPr>
            <p:ph type="sldNum" sz="quarter" idx="12"/>
          </p:nvPr>
        </p:nvSpPr>
        <p:spPr/>
        <p:txBody>
          <a:bodyPr/>
          <a:lstStyle>
            <a:lvl1pPr>
              <a:defRPr/>
            </a:lvl1pPr>
          </a:lstStyle>
          <a:p>
            <a:fld id="{1D6A1477-418D-4A5D-8098-3DBA5CB56E2B}" type="slidenum">
              <a:rPr lang="en-US" altLang="en-US"/>
              <a:pPr/>
              <a:t>‹#›</a:t>
            </a:fld>
            <a:endParaRPr lang="en-US" altLang="en-US"/>
          </a:p>
        </p:txBody>
      </p:sp>
    </p:spTree>
    <p:extLst>
      <p:ext uri="{BB962C8B-B14F-4D97-AF65-F5344CB8AC3E}">
        <p14:creationId xmlns:p14="http://schemas.microsoft.com/office/powerpoint/2010/main" val="2306511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2803E03-82C3-9C3E-8848-7FEA76650742}"/>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926FC58E-0706-31D2-2105-8D2A33DED291}"/>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2D8670F4-5CFC-C2DC-99BE-9BEA79F9F53D}"/>
              </a:ext>
            </a:extLst>
          </p:cNvPr>
          <p:cNvSpPr>
            <a:spLocks noGrp="1"/>
          </p:cNvSpPr>
          <p:nvPr>
            <p:ph type="sldNum" sz="quarter" idx="12"/>
          </p:nvPr>
        </p:nvSpPr>
        <p:spPr/>
        <p:txBody>
          <a:bodyPr/>
          <a:lstStyle>
            <a:lvl1pPr>
              <a:defRPr/>
            </a:lvl1pPr>
          </a:lstStyle>
          <a:p>
            <a:fld id="{538FD2EF-B52A-4C34-AD31-0736076C4642}" type="slidenum">
              <a:rPr lang="en-US" altLang="en-US"/>
              <a:pPr/>
              <a:t>‹#›</a:t>
            </a:fld>
            <a:endParaRPr lang="en-US" altLang="en-US"/>
          </a:p>
        </p:txBody>
      </p:sp>
    </p:spTree>
    <p:extLst>
      <p:ext uri="{BB962C8B-B14F-4D97-AF65-F5344CB8AC3E}">
        <p14:creationId xmlns:p14="http://schemas.microsoft.com/office/powerpoint/2010/main" val="256378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ED6345F4-7F33-C628-A8FE-3D524FF6A6B2}"/>
              </a:ext>
            </a:extLst>
          </p:cNvPr>
          <p:cNvSpPr>
            <a:spLocks noGrp="1"/>
          </p:cNvSpPr>
          <p:nvPr>
            <p:ph type="dt" sz="half" idx="10"/>
          </p:nvPr>
        </p:nvSpPr>
        <p:spPr/>
        <p:txBody>
          <a:bodyPr/>
          <a:lstStyle>
            <a:lvl1pPr>
              <a:defRPr/>
            </a:lvl1pPr>
          </a:lstStyle>
          <a:p>
            <a:pPr>
              <a:defRPr/>
            </a:pPr>
            <a:endParaRPr lang="en-US" altLang="en-US"/>
          </a:p>
        </p:txBody>
      </p:sp>
      <p:sp>
        <p:nvSpPr>
          <p:cNvPr id="4" name="Footer Placeholder 4">
            <a:extLst>
              <a:ext uri="{FF2B5EF4-FFF2-40B4-BE49-F238E27FC236}">
                <a16:creationId xmlns:a16="http://schemas.microsoft.com/office/drawing/2014/main" id="{B7E930DE-40FB-8B85-5C60-6D6D6ED0CACB}"/>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E499E81E-EF0D-C212-4256-0A2E010FFC49}"/>
              </a:ext>
            </a:extLst>
          </p:cNvPr>
          <p:cNvSpPr>
            <a:spLocks noGrp="1"/>
          </p:cNvSpPr>
          <p:nvPr>
            <p:ph type="sldNum" sz="quarter" idx="12"/>
          </p:nvPr>
        </p:nvSpPr>
        <p:spPr/>
        <p:txBody>
          <a:bodyPr/>
          <a:lstStyle>
            <a:lvl1pPr>
              <a:defRPr/>
            </a:lvl1pPr>
          </a:lstStyle>
          <a:p>
            <a:fld id="{2240FC3D-0F72-4BC1-A9A7-E6FADABD7668}" type="slidenum">
              <a:rPr lang="en-US" altLang="en-US"/>
              <a:pPr/>
              <a:t>‹#›</a:t>
            </a:fld>
            <a:endParaRPr lang="en-US" altLang="en-US"/>
          </a:p>
        </p:txBody>
      </p:sp>
    </p:spTree>
    <p:extLst>
      <p:ext uri="{BB962C8B-B14F-4D97-AF65-F5344CB8AC3E}">
        <p14:creationId xmlns:p14="http://schemas.microsoft.com/office/powerpoint/2010/main" val="3095929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6C0C535-C513-BB73-FC65-7DCAA00A1928}"/>
              </a:ext>
            </a:extLst>
          </p:cNvPr>
          <p:cNvSpPr>
            <a:spLocks noGrp="1"/>
          </p:cNvSpPr>
          <p:nvPr>
            <p:ph type="dt" sz="half" idx="10"/>
          </p:nvPr>
        </p:nvSpPr>
        <p:spPr/>
        <p:txBody>
          <a:bodyPr/>
          <a:lstStyle>
            <a:lvl1pPr>
              <a:defRPr/>
            </a:lvl1pPr>
          </a:lstStyle>
          <a:p>
            <a:pPr>
              <a:defRPr/>
            </a:pPr>
            <a:endParaRPr lang="en-US" altLang="en-US"/>
          </a:p>
        </p:txBody>
      </p:sp>
      <p:sp>
        <p:nvSpPr>
          <p:cNvPr id="3" name="Footer Placeholder 4">
            <a:extLst>
              <a:ext uri="{FF2B5EF4-FFF2-40B4-BE49-F238E27FC236}">
                <a16:creationId xmlns:a16="http://schemas.microsoft.com/office/drawing/2014/main" id="{D3801006-559B-DD1F-ED9E-80704AD4314D}"/>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E77EF675-32FE-E834-0E10-9559A0B32C16}"/>
              </a:ext>
            </a:extLst>
          </p:cNvPr>
          <p:cNvSpPr>
            <a:spLocks noGrp="1"/>
          </p:cNvSpPr>
          <p:nvPr>
            <p:ph type="sldNum" sz="quarter" idx="12"/>
          </p:nvPr>
        </p:nvSpPr>
        <p:spPr/>
        <p:txBody>
          <a:bodyPr/>
          <a:lstStyle>
            <a:lvl1pPr>
              <a:defRPr/>
            </a:lvl1pPr>
          </a:lstStyle>
          <a:p>
            <a:fld id="{15D9BB07-02B3-4834-90DB-296F47C87633}" type="slidenum">
              <a:rPr lang="en-US" altLang="en-US"/>
              <a:pPr/>
              <a:t>‹#›</a:t>
            </a:fld>
            <a:endParaRPr lang="en-US" altLang="en-US"/>
          </a:p>
        </p:txBody>
      </p:sp>
    </p:spTree>
    <p:extLst>
      <p:ext uri="{BB962C8B-B14F-4D97-AF65-F5344CB8AC3E}">
        <p14:creationId xmlns:p14="http://schemas.microsoft.com/office/powerpoint/2010/main" val="391657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C3F43D9-C173-2B66-7971-8263EC31D8EC}"/>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EA0442DA-4516-9E6C-EBDE-5D7E231261B6}"/>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BBC569F6-482D-60CB-0320-D54A51A2B3F6}"/>
              </a:ext>
            </a:extLst>
          </p:cNvPr>
          <p:cNvSpPr>
            <a:spLocks noGrp="1"/>
          </p:cNvSpPr>
          <p:nvPr>
            <p:ph type="sldNum" sz="quarter" idx="12"/>
          </p:nvPr>
        </p:nvSpPr>
        <p:spPr/>
        <p:txBody>
          <a:bodyPr/>
          <a:lstStyle>
            <a:lvl1pPr>
              <a:defRPr/>
            </a:lvl1pPr>
          </a:lstStyle>
          <a:p>
            <a:fld id="{BB61B840-3396-4B6E-92B3-95732F8A6A1D}" type="slidenum">
              <a:rPr lang="en-US" altLang="en-US"/>
              <a:pPr/>
              <a:t>‹#›</a:t>
            </a:fld>
            <a:endParaRPr lang="en-US" altLang="en-US"/>
          </a:p>
        </p:txBody>
      </p:sp>
    </p:spTree>
    <p:extLst>
      <p:ext uri="{BB962C8B-B14F-4D97-AF65-F5344CB8AC3E}">
        <p14:creationId xmlns:p14="http://schemas.microsoft.com/office/powerpoint/2010/main" val="1611123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6C93902-D8AC-5490-3BC3-63119AA982FD}"/>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29312592-7ACE-F4E8-C750-1A9B266F1500}"/>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2AAF596A-0907-FC6C-644A-BE24180A519F}"/>
              </a:ext>
            </a:extLst>
          </p:cNvPr>
          <p:cNvSpPr>
            <a:spLocks noGrp="1"/>
          </p:cNvSpPr>
          <p:nvPr>
            <p:ph type="sldNum" sz="quarter" idx="12"/>
          </p:nvPr>
        </p:nvSpPr>
        <p:spPr/>
        <p:txBody>
          <a:bodyPr/>
          <a:lstStyle>
            <a:lvl1pPr>
              <a:defRPr/>
            </a:lvl1pPr>
          </a:lstStyle>
          <a:p>
            <a:fld id="{C231B692-4A36-40B9-A332-0DD0C7C46A6A}" type="slidenum">
              <a:rPr lang="en-US" altLang="en-US"/>
              <a:pPr/>
              <a:t>‹#›</a:t>
            </a:fld>
            <a:endParaRPr lang="en-US" altLang="en-US"/>
          </a:p>
        </p:txBody>
      </p:sp>
    </p:spTree>
    <p:extLst>
      <p:ext uri="{BB962C8B-B14F-4D97-AF65-F5344CB8AC3E}">
        <p14:creationId xmlns:p14="http://schemas.microsoft.com/office/powerpoint/2010/main" val="407682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8191F96-D2A1-BE07-C708-7D08619A0DC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BB4FE8FC-BBED-160F-07F0-1447DC398CCC}"/>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1BA1004-4BF9-BCCD-A23D-8D77B3FBA31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latin typeface="Arial" panose="020B0604020202020204" pitchFamily="34" charset="0"/>
                <a:cs typeface="+mn-cs"/>
              </a:defRPr>
            </a:lvl1pPr>
          </a:lstStyle>
          <a:p>
            <a:pPr>
              <a:defRPr/>
            </a:pPr>
            <a:endParaRPr lang="en-US" altLang="en-US"/>
          </a:p>
        </p:txBody>
      </p:sp>
      <p:sp>
        <p:nvSpPr>
          <p:cNvPr id="5" name="Footer Placeholder 4">
            <a:extLst>
              <a:ext uri="{FF2B5EF4-FFF2-40B4-BE49-F238E27FC236}">
                <a16:creationId xmlns:a16="http://schemas.microsoft.com/office/drawing/2014/main" id="{C3AB23FB-28E7-13A3-9390-07040B4B5807}"/>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latin typeface="Arial" panose="020B0604020202020204" pitchFamily="34" charset="0"/>
                <a:cs typeface="+mn-cs"/>
              </a:defRPr>
            </a:lvl1pPr>
          </a:lstStyle>
          <a:p>
            <a:pPr>
              <a:defRPr/>
            </a:pPr>
            <a:endParaRPr lang="en-US" altLang="en-US"/>
          </a:p>
        </p:txBody>
      </p:sp>
      <p:sp>
        <p:nvSpPr>
          <p:cNvPr id="6" name="Slide Number Placeholder 5">
            <a:extLst>
              <a:ext uri="{FF2B5EF4-FFF2-40B4-BE49-F238E27FC236}">
                <a16:creationId xmlns:a16="http://schemas.microsoft.com/office/drawing/2014/main" id="{CC2670BD-C6F2-47A2-3602-B6AECF60D32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0" hangingPunct="0">
              <a:defRPr sz="1200">
                <a:solidFill>
                  <a:srgbClr val="898989"/>
                </a:solidFill>
              </a:defRPr>
            </a:lvl1pPr>
          </a:lstStyle>
          <a:p>
            <a:fld id="{2FC4593C-3A25-4699-A63A-60A907A9F53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5169" r:id="rId1"/>
    <p:sldLayoutId id="2147485170" r:id="rId2"/>
    <p:sldLayoutId id="2147485171" r:id="rId3"/>
    <p:sldLayoutId id="2147485172" r:id="rId4"/>
    <p:sldLayoutId id="2147485173" r:id="rId5"/>
    <p:sldLayoutId id="2147485174" r:id="rId6"/>
    <p:sldLayoutId id="2147485175" r:id="rId7"/>
    <p:sldLayoutId id="2147485176" r:id="rId8"/>
    <p:sldLayoutId id="2147485177" r:id="rId9"/>
    <p:sldLayoutId id="2147485178" r:id="rId10"/>
    <p:sldLayoutId id="214748517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iyiou.com/research/20201013753" TargetMode="External"/><Relationship Id="rId2" Type="http://schemas.openxmlformats.org/officeDocument/2006/relationships/hyperlink" Target="https://www.petage.com/45-yearsand-counting/" TargetMode="External"/><Relationship Id="rId1" Type="http://schemas.openxmlformats.org/officeDocument/2006/relationships/slideLayout" Target="../slideLayouts/slideLayout2.xml"/><Relationship Id="rId6" Type="http://schemas.openxmlformats.org/officeDocument/2006/relationships/hyperlink" Target="https://explodingtopics.com/blog/pet-industrytrends" TargetMode="External"/><Relationship Id="rId5" Type="http://schemas.openxmlformats.org/officeDocument/2006/relationships/hyperlink" Target="http://www.cascadiacapital.com/wpcontent/uploads/2019/10/Cascadia-Capital-PetIndustry-Report-Spring-2019-vF.pdf" TargetMode="External"/><Relationship Id="rId4" Type="http://schemas.openxmlformats.org/officeDocument/2006/relationships/hyperlink" Target="https://commonthreadco.com/blogs/coachscorner/pet-industry-trends-growth-ecommercemarketin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tatic1.squarespace.com/static/5fc91530343%206806905d7150e/t/5fdae20279e44d2bcf557f77/160%208180228067/BARK-Overview-12162020.pdf" TargetMode="External"/><Relationship Id="rId2" Type="http://schemas.openxmlformats.org/officeDocument/2006/relationships/hyperlink" Target="https://pubmed.ncbi.nlm.nih.gov/31156266/" TargetMode="External"/><Relationship Id="rId1" Type="http://schemas.openxmlformats.org/officeDocument/2006/relationships/slideLayout" Target="../slideLayouts/slideLayout2.xml"/><Relationship Id="rId4" Type="http://schemas.openxmlformats.org/officeDocument/2006/relationships/hyperlink" Target="https://productmint.com/chewy-business-modelhow-does-chewy-make-mone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x.doi.org/10.2991/aebmr.k.220307.466" TargetMode="External"/><Relationship Id="rId7" Type="http://schemas.openxmlformats.org/officeDocument/2006/relationships/hyperlink" Target="https://www.rover.com/blog/wpcontent/uploads/2021/02/Rover_Investor_Call_Pre%20sentation.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iyiou.com/research/20201013753" TargetMode="External"/><Relationship Id="rId5" Type="http://schemas.openxmlformats.org/officeDocument/2006/relationships/hyperlink" Target="https://www.petage.com/45-yearsand-counting/" TargetMode="External"/><Relationship Id="rId4" Type="http://schemas.openxmlformats.org/officeDocument/2006/relationships/hyperlink" Target="https://www.researchgate.net/deref/http:/creativecommons.org/licenses/by-nc/"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cascadiacapital.com/wpcontent/uploads/2019/10/Cascadia-Capital-Pet-Industry-Report-Spring-2019-vF.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static1.squarespace.com/static/5fc91530343%206806905d7150e/t/5fdae20279e44d2bcf557f77/160%208180228067/BARK-Overview-12162020.pdf" TargetMode="External"/><Relationship Id="rId4" Type="http://schemas.openxmlformats.org/officeDocument/2006/relationships/hyperlink" Target="https://pubmed.ncbi.nlm.nih.gov/31156266/"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
            <a:extLst>
              <a:ext uri="{FF2B5EF4-FFF2-40B4-BE49-F238E27FC236}">
                <a16:creationId xmlns:a16="http://schemas.microsoft.com/office/drawing/2014/main" id="{596ED421-59EE-C92F-665A-A485983C0F0E}"/>
              </a:ext>
            </a:extLst>
          </p:cNvPr>
          <p:cNvSpPr>
            <a:spLocks noChangeArrowheads="1"/>
          </p:cNvSpPr>
          <p:nvPr/>
        </p:nvSpPr>
        <p:spPr bwMode="auto">
          <a:xfrm>
            <a:off x="0" y="1905000"/>
            <a:ext cx="9144000" cy="13716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3074" name="Rectangle 2">
            <a:extLst>
              <a:ext uri="{FF2B5EF4-FFF2-40B4-BE49-F238E27FC236}">
                <a16:creationId xmlns:a16="http://schemas.microsoft.com/office/drawing/2014/main" id="{ACB27806-860C-24D6-EC2A-2980B60796F0}"/>
              </a:ext>
            </a:extLst>
          </p:cNvPr>
          <p:cNvSpPr>
            <a:spLocks noGrp="1" noChangeArrowheads="1"/>
          </p:cNvSpPr>
          <p:nvPr>
            <p:ph type="title" idx="4294967295"/>
          </p:nvPr>
        </p:nvSpPr>
        <p:spPr>
          <a:xfrm>
            <a:off x="381000" y="304800"/>
            <a:ext cx="8763000" cy="1752600"/>
          </a:xfrm>
        </p:spPr>
        <p:txBody>
          <a:bodyPr rtlCol="0">
            <a:normAutofit fontScale="90000"/>
          </a:bodyPr>
          <a:lstStyle/>
          <a:p>
            <a:pPr eaLnBrk="1" fontAlgn="auto" hangingPunct="1">
              <a:spcAft>
                <a:spcPts val="0"/>
              </a:spcAft>
              <a:defRPr/>
            </a:pPr>
            <a:r>
              <a:rPr lang="en-US" sz="2600" dirty="0">
                <a:solidFill>
                  <a:srgbClr val="000000"/>
                </a:solidFill>
              </a:rPr>
              <a:t>   </a:t>
            </a:r>
            <a:br>
              <a:rPr lang="en-US" sz="2600" dirty="0">
                <a:solidFill>
                  <a:srgbClr val="000000"/>
                </a:solidFill>
              </a:rPr>
            </a:br>
            <a:br>
              <a:rPr lang="en-US" sz="2600" dirty="0">
                <a:solidFill>
                  <a:srgbClr val="000000"/>
                </a:solidFill>
              </a:rPr>
            </a:br>
            <a:br>
              <a:rPr lang="en-US" sz="2600" dirty="0">
                <a:solidFill>
                  <a:srgbClr val="000000"/>
                </a:solidFill>
              </a:rPr>
            </a:br>
            <a:br>
              <a:rPr lang="en-US" sz="2600" dirty="0">
                <a:solidFill>
                  <a:srgbClr val="000000"/>
                </a:solidFill>
              </a:rPr>
            </a:br>
            <a:br>
              <a:rPr lang="en-US" sz="2600" dirty="0">
                <a:solidFill>
                  <a:srgbClr val="000000"/>
                </a:solidFill>
              </a:rPr>
            </a:br>
            <a:r>
              <a:rPr lang="en-US" sz="2600" dirty="0">
                <a:solidFill>
                  <a:srgbClr val="000000"/>
                </a:solidFill>
              </a:rPr>
              <a:t>  </a:t>
            </a:r>
            <a:r>
              <a:rPr lang="en-US" sz="1800" dirty="0">
                <a:solidFill>
                  <a:srgbClr val="FF0000"/>
                </a:solidFill>
                <a:latin typeface="Engravers MT" pitchFamily="18" charset="0"/>
              </a:rPr>
              <a:t>SHRI SAI SHIKSHAN SANSTHA’S</a:t>
            </a:r>
            <a:br>
              <a:rPr lang="en-US" sz="1800" dirty="0">
                <a:solidFill>
                  <a:srgbClr val="000000"/>
                </a:solidFill>
                <a:latin typeface="Engravers MT" pitchFamily="18" charset="0"/>
              </a:rPr>
            </a:br>
            <a:r>
              <a:rPr lang="en-IN" sz="2400" dirty="0">
                <a:solidFill>
                  <a:srgbClr val="000000"/>
                </a:solidFill>
              </a:rPr>
              <a:t>        </a:t>
            </a:r>
            <a:r>
              <a:rPr lang="en-US" sz="2800" b="1" dirty="0">
                <a:solidFill>
                  <a:schemeClr val="accent3">
                    <a:lumMod val="75000"/>
                  </a:schemeClr>
                </a:solidFill>
                <a:latin typeface="Times New Roman" panose="02020603050405020304" pitchFamily="18" charset="0"/>
                <a:cs typeface="Times New Roman" panose="02020603050405020304" pitchFamily="18" charset="0"/>
              </a:rPr>
              <a:t>NAGPUR INSTITUTE OF TECHNOLOGY, NAGPUR </a:t>
            </a:r>
            <a:br>
              <a:rPr lang="en-US" sz="3200" dirty="0">
                <a:solidFill>
                  <a:srgbClr val="FF00FF"/>
                </a:solidFill>
                <a:latin typeface="Times New Roman" panose="02020603050405020304" pitchFamily="18" charset="0"/>
                <a:cs typeface="Times New Roman" panose="02020603050405020304" pitchFamily="18" charset="0"/>
              </a:rPr>
            </a:br>
            <a:r>
              <a:rPr lang="en-US" sz="3200" dirty="0">
                <a:solidFill>
                  <a:srgbClr val="FF00FF"/>
                </a:solidFill>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Department of Information Technology</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2024-2025</a:t>
            </a:r>
            <a:r>
              <a:rPr lang="en-US" sz="4000" dirty="0">
                <a:latin typeface="Times New Roman" panose="02020603050405020304" pitchFamily="18" charset="0"/>
                <a:cs typeface="Times New Roman" panose="02020603050405020304" pitchFamily="18" charset="0"/>
              </a:rPr>
              <a:t> </a:t>
            </a:r>
            <a:br>
              <a:rPr lang="en-US" sz="2600" dirty="0">
                <a:solidFill>
                  <a:srgbClr val="000000"/>
                </a:solidFill>
                <a:latin typeface="Times New Roman" panose="02020603050405020304" pitchFamily="18" charset="0"/>
                <a:cs typeface="Times New Roman" panose="02020603050405020304" pitchFamily="18" charset="0"/>
              </a:rPr>
            </a:br>
            <a:br>
              <a:rPr lang="en-US" sz="2600" dirty="0">
                <a:solidFill>
                  <a:srgbClr val="000000"/>
                </a:solidFill>
                <a:latin typeface="Times New Roman" panose="02020603050405020304" pitchFamily="18" charset="0"/>
                <a:cs typeface="Times New Roman" panose="02020603050405020304" pitchFamily="18" charset="0"/>
              </a:rPr>
            </a:br>
            <a:br>
              <a:rPr lang="en-US" sz="2600" dirty="0">
                <a:solidFill>
                  <a:srgbClr val="000000"/>
                </a:solidFill>
              </a:rPr>
            </a:br>
            <a:br>
              <a:rPr lang="en-US" sz="2600" dirty="0">
                <a:solidFill>
                  <a:srgbClr val="000000"/>
                </a:solidFill>
              </a:rPr>
            </a:br>
            <a:br>
              <a:rPr lang="en-US" sz="2600" dirty="0">
                <a:solidFill>
                  <a:srgbClr val="000000"/>
                </a:solidFill>
              </a:rPr>
            </a:br>
            <a:r>
              <a:rPr lang="en-US" sz="2600" dirty="0">
                <a:solidFill>
                  <a:srgbClr val="000000"/>
                </a:solidFill>
              </a:rPr>
              <a:t>                         </a:t>
            </a:r>
            <a:br>
              <a:rPr lang="en-IN" sz="2800" dirty="0"/>
            </a:br>
            <a:endParaRPr lang="en-US" sz="2600" dirty="0">
              <a:solidFill>
                <a:srgbClr val="FF00FF"/>
              </a:solidFill>
            </a:endParaRPr>
          </a:p>
        </p:txBody>
      </p:sp>
      <p:sp>
        <p:nvSpPr>
          <p:cNvPr id="2052" name="Rectangle 5">
            <a:extLst>
              <a:ext uri="{FF2B5EF4-FFF2-40B4-BE49-F238E27FC236}">
                <a16:creationId xmlns:a16="http://schemas.microsoft.com/office/drawing/2014/main" id="{E60EA9DA-63D8-7507-6862-56752A905033}"/>
              </a:ext>
            </a:extLst>
          </p:cNvPr>
          <p:cNvSpPr>
            <a:spLocks noChangeArrowheads="1"/>
          </p:cNvSpPr>
          <p:nvPr/>
        </p:nvSpPr>
        <p:spPr bwMode="auto">
          <a:xfrm>
            <a:off x="0" y="6477000"/>
            <a:ext cx="9144000" cy="3810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pic>
        <p:nvPicPr>
          <p:cNvPr id="2053" name="Picture 7">
            <a:extLst>
              <a:ext uri="{FF2B5EF4-FFF2-40B4-BE49-F238E27FC236}">
                <a16:creationId xmlns:a16="http://schemas.microsoft.com/office/drawing/2014/main" id="{1AA7CA7E-7FEE-94A1-8517-C79A0CB59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1066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Box 1">
            <a:extLst>
              <a:ext uri="{FF2B5EF4-FFF2-40B4-BE49-F238E27FC236}">
                <a16:creationId xmlns:a16="http://schemas.microsoft.com/office/drawing/2014/main" id="{6B3904B3-39BC-EB47-AF45-F50913E74439}"/>
              </a:ext>
            </a:extLst>
          </p:cNvPr>
          <p:cNvSpPr txBox="1">
            <a:spLocks noChangeArrowheads="1"/>
          </p:cNvSpPr>
          <p:nvPr/>
        </p:nvSpPr>
        <p:spPr bwMode="auto">
          <a:xfrm>
            <a:off x="3429000" y="6550025"/>
            <a:ext cx="2486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400" b="1" dirty="0"/>
              <a:t>      Session 2024-25</a:t>
            </a:r>
            <a:endParaRPr lang="en-IN" altLang="en-US" sz="1200" b="1" dirty="0"/>
          </a:p>
        </p:txBody>
      </p:sp>
      <p:sp>
        <p:nvSpPr>
          <p:cNvPr id="2056" name="TextBox 7">
            <a:extLst>
              <a:ext uri="{FF2B5EF4-FFF2-40B4-BE49-F238E27FC236}">
                <a16:creationId xmlns:a16="http://schemas.microsoft.com/office/drawing/2014/main" id="{A3507294-277F-2239-19C6-EBEC730E6647}"/>
              </a:ext>
            </a:extLst>
          </p:cNvPr>
          <p:cNvSpPr txBox="1">
            <a:spLocks noChangeArrowheads="1"/>
          </p:cNvSpPr>
          <p:nvPr/>
        </p:nvSpPr>
        <p:spPr bwMode="auto">
          <a:xfrm>
            <a:off x="373781" y="1926899"/>
            <a:ext cx="8382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solidFill>
                  <a:srgbClr val="FF3300"/>
                </a:solidFill>
                <a:latin typeface="Times New Roman" panose="02020603050405020304" pitchFamily="18" charset="0"/>
                <a:cs typeface="Times New Roman" panose="02020603050405020304" pitchFamily="18" charset="0"/>
              </a:rPr>
              <a:t>Title:  </a:t>
            </a:r>
            <a:r>
              <a:rPr lang="en-US"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PETS-KART</a:t>
            </a:r>
            <a:r>
              <a:rPr lang="en-US" altLang="en-US" sz="2400" b="1" dirty="0">
                <a:solidFill>
                  <a:srgbClr val="FF3300"/>
                </a:solidFill>
                <a:latin typeface="Times New Roman" panose="02020603050405020304" pitchFamily="18" charset="0"/>
                <a:cs typeface="Times New Roman" panose="02020603050405020304" pitchFamily="18" charset="0"/>
              </a:rPr>
              <a:t> </a:t>
            </a:r>
            <a:r>
              <a:rPr lang="en-US" altLang="en-US" b="1" dirty="0">
                <a:solidFill>
                  <a:srgbClr val="000000"/>
                </a:solidFill>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a comprehensive and user-friendly online platform that revolutionises the way people interact with pets and animals.</a:t>
            </a:r>
            <a:endParaRPr lang="en-IN" sz="2400" b="1" dirty="0">
              <a:latin typeface="Times New Roman" panose="02020603050405020304" pitchFamily="18" charset="0"/>
              <a:cs typeface="Times New Roman" panose="02020603050405020304" pitchFamily="18" charset="0"/>
            </a:endParaRPr>
          </a:p>
          <a:p>
            <a:pPr eaLnBrk="1" hangingPunct="1"/>
            <a:r>
              <a:rPr lang="en-US" altLang="en-US" sz="2400" b="1" dirty="0">
                <a:solidFill>
                  <a:srgbClr val="000000"/>
                </a:solidFill>
                <a:latin typeface="Times New Roman" panose="02020603050405020304" pitchFamily="18" charset="0"/>
                <a:cs typeface="Times New Roman" panose="02020603050405020304" pitchFamily="18" charset="0"/>
              </a:rPr>
              <a:t> </a:t>
            </a:r>
            <a:endParaRPr lang="en-US" altLang="en-US" sz="2400" b="1" dirty="0">
              <a:latin typeface="Times New Roman" panose="02020603050405020304" pitchFamily="18" charset="0"/>
              <a:cs typeface="Times New Roman" panose="02020603050405020304" pitchFamily="18" charset="0"/>
            </a:endParaRPr>
          </a:p>
          <a:p>
            <a:pPr eaLnBrk="1" hangingPunct="1"/>
            <a:endParaRPr lang="en-US" altLang="en-US" sz="2400" b="1" dirty="0"/>
          </a:p>
        </p:txBody>
      </p:sp>
      <p:graphicFrame>
        <p:nvGraphicFramePr>
          <p:cNvPr id="9" name="Table 8">
            <a:extLst>
              <a:ext uri="{FF2B5EF4-FFF2-40B4-BE49-F238E27FC236}">
                <a16:creationId xmlns:a16="http://schemas.microsoft.com/office/drawing/2014/main" id="{5635300C-999C-4A6E-640E-0402DD05214B}"/>
              </a:ext>
            </a:extLst>
          </p:cNvPr>
          <p:cNvGraphicFramePr>
            <a:graphicFrameLocks noGrp="1"/>
          </p:cNvGraphicFramePr>
          <p:nvPr>
            <p:extLst>
              <p:ext uri="{D42A27DB-BD31-4B8C-83A1-F6EECF244321}">
                <p14:modId xmlns:p14="http://schemas.microsoft.com/office/powerpoint/2010/main" val="4014429953"/>
              </p:ext>
            </p:extLst>
          </p:nvPr>
        </p:nvGraphicFramePr>
        <p:xfrm>
          <a:off x="0" y="3505200"/>
          <a:ext cx="9144000" cy="4511028"/>
        </p:xfrm>
        <a:graphic>
          <a:graphicData uri="http://schemas.openxmlformats.org/drawingml/2006/table">
            <a:tbl>
              <a:tblPr firstRow="1" bandRow="1">
                <a:tableStyleId>{2D5ABB26-0587-4C30-8999-92F81FD0307C}</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itchFamily="18" charset="0"/>
                          <a:cs typeface="Times New Roman" pitchFamily="18" charset="0"/>
                        </a:rPr>
                        <a:t>Project Members</a:t>
                      </a:r>
                    </a:p>
                  </a:txBody>
                  <a:tcPr marT="45714" marB="4571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itchFamily="18" charset="0"/>
                          <a:cs typeface="Times New Roman" pitchFamily="18" charset="0"/>
                        </a:rPr>
                        <a:t>Guided by</a:t>
                      </a:r>
                      <a:endParaRPr lang="en-US" sz="2000" b="1" dirty="0">
                        <a:solidFill>
                          <a:srgbClr val="000000"/>
                        </a:solidFill>
                        <a:latin typeface="Times New Roman" pitchFamily="18" charset="0"/>
                        <a:cs typeface="Times New Roman" pitchFamily="18" charset="0"/>
                      </a:endParaRPr>
                    </a:p>
                  </a:txBody>
                  <a:tcPr marT="45714" marB="45714" anchor="ctr"/>
                </a:tc>
                <a:extLst>
                  <a:ext uri="{0D108BD9-81ED-4DB2-BD59-A6C34878D82A}">
                    <a16:rowId xmlns:a16="http://schemas.microsoft.com/office/drawing/2014/main" val="10000"/>
                  </a:ext>
                </a:extLst>
              </a:tr>
              <a:tr h="2224771">
                <a:tc>
                  <a:txBody>
                    <a:bodyPr/>
                    <a:lstStyle/>
                    <a:p>
                      <a:pPr marL="0" indent="0" algn="ctr" fontAlgn="auto">
                        <a:lnSpc>
                          <a:spcPct val="120000"/>
                        </a:lnSpc>
                        <a:spcAft>
                          <a:spcPts val="0"/>
                        </a:spcAft>
                        <a:buClr>
                          <a:schemeClr val="bg2">
                            <a:lumMod val="10000"/>
                          </a:schemeClr>
                        </a:buClr>
                        <a:buFont typeface="Wingdings 2" panose="05020102010507070707" pitchFamily="18" charset="2"/>
                        <a:buNone/>
                        <a:defRPr/>
                      </a:pPr>
                      <a:endParaRPr lang="en-US" sz="2000" dirty="0">
                        <a:latin typeface="Times New Roman" pitchFamily="18" charset="0"/>
                        <a:cs typeface="Times New Roman" pitchFamily="18" charset="0"/>
                      </a:endParaRPr>
                    </a:p>
                  </a:txBody>
                  <a:tcPr marT="45714" marB="45714" anchor="ctr"/>
                </a:tc>
                <a:tc>
                  <a:txBody>
                    <a:bodyPr/>
                    <a:lstStyle/>
                    <a:p>
                      <a:pPr algn="ctr" fontAlgn="auto">
                        <a:spcAft>
                          <a:spcPts val="0"/>
                        </a:spcAft>
                        <a:buFont typeface="Wingdings" pitchFamily="2" charset="2"/>
                        <a:buNone/>
                        <a:defRPr/>
                      </a:pPr>
                      <a:r>
                        <a:rPr lang="en-US" sz="2000" dirty="0">
                          <a:latin typeface="Times New Roman" pitchFamily="18" charset="0"/>
                          <a:cs typeface="Times New Roman" pitchFamily="18" charset="0"/>
                        </a:rPr>
                        <a:t>Prof. R. R. </a:t>
                      </a:r>
                      <a:r>
                        <a:rPr lang="en-US" sz="2000" dirty="0" err="1">
                          <a:latin typeface="Times New Roman" pitchFamily="18" charset="0"/>
                          <a:cs typeface="Times New Roman" pitchFamily="18" charset="0"/>
                        </a:rPr>
                        <a:t>Kadam</a:t>
                      </a:r>
                      <a:endParaRPr lang="en-US" sz="2000" dirty="0">
                        <a:latin typeface="Times New Roman" pitchFamily="18" charset="0"/>
                        <a:cs typeface="Times New Roman" pitchFamily="18" charset="0"/>
                      </a:endParaRPr>
                    </a:p>
                    <a:p>
                      <a:pPr algn="ctr" fontAlgn="auto">
                        <a:spcAft>
                          <a:spcPts val="0"/>
                        </a:spcAft>
                        <a:buFont typeface="Wingdings" pitchFamily="2" charset="2"/>
                        <a:buNone/>
                        <a:defRPr/>
                      </a:pPr>
                      <a:r>
                        <a:rPr lang="en-US" sz="2000" dirty="0">
                          <a:latin typeface="Times New Roman" pitchFamily="18" charset="0"/>
                          <a:cs typeface="Times New Roman" pitchFamily="18" charset="0"/>
                        </a:rPr>
                        <a:t>Assistant Professor</a:t>
                      </a:r>
                    </a:p>
                    <a:p>
                      <a:pPr algn="ctr" fontAlgn="auto">
                        <a:spcAft>
                          <a:spcPts val="0"/>
                        </a:spcAft>
                        <a:buFont typeface="Wingdings" pitchFamily="2" charset="2"/>
                        <a:buNone/>
                        <a:defRPr/>
                      </a:pPr>
                      <a:r>
                        <a:rPr lang="en-US" sz="2000" dirty="0">
                          <a:latin typeface="Times New Roman" pitchFamily="18" charset="0"/>
                          <a:cs typeface="Times New Roman" pitchFamily="18" charset="0"/>
                        </a:rPr>
                        <a:t>Information Technology Department</a:t>
                      </a:r>
                    </a:p>
                    <a:p>
                      <a:pPr algn="ctr" fontAlgn="auto">
                        <a:spcAft>
                          <a:spcPts val="0"/>
                        </a:spcAft>
                        <a:buFont typeface="Wingdings" pitchFamily="2" charset="2"/>
                        <a:buNone/>
                        <a:defRPr/>
                      </a:pPr>
                      <a:endParaRPr lang="en-US" sz="20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Times New Roman" pitchFamily="18" charset="0"/>
                          <a:ea typeface="+mn-ea"/>
                          <a:cs typeface="Times New Roman" pitchFamily="18" charset="0"/>
                        </a:rPr>
                        <a:t>Co- Guide by</a:t>
                      </a:r>
                    </a:p>
                    <a:p>
                      <a:pPr algn="ctr" fontAlgn="auto">
                        <a:spcAft>
                          <a:spcPts val="0"/>
                        </a:spcAft>
                        <a:buFont typeface="Wingdings" pitchFamily="2" charset="2"/>
                        <a:buNone/>
                        <a:defRPr/>
                      </a:pPr>
                      <a:r>
                        <a:rPr lang="en-US" sz="2000" dirty="0">
                          <a:latin typeface="Times New Roman" pitchFamily="18" charset="0"/>
                          <a:cs typeface="Times New Roman" pitchFamily="18" charset="0"/>
                        </a:rPr>
                        <a:t>Prof. R. R. Kadam</a:t>
                      </a:r>
                    </a:p>
                    <a:p>
                      <a:pPr algn="ctr" fontAlgn="auto">
                        <a:spcAft>
                          <a:spcPts val="0"/>
                        </a:spcAft>
                        <a:buFont typeface="Wingdings" pitchFamily="2" charset="2"/>
                        <a:buNone/>
                        <a:defRPr/>
                      </a:pPr>
                      <a:r>
                        <a:rPr lang="en-US" sz="2000" dirty="0">
                          <a:latin typeface="Times New Roman" pitchFamily="18" charset="0"/>
                          <a:cs typeface="Times New Roman" pitchFamily="18" charset="0"/>
                        </a:rPr>
                        <a:t>Assistant Professor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2000" dirty="0">
                          <a:latin typeface="Times New Roman" pitchFamily="18" charset="0"/>
                          <a:cs typeface="Times New Roman" pitchFamily="18" charset="0"/>
                        </a:rPr>
                        <a:t>Information Technology Department</a:t>
                      </a:r>
                    </a:p>
                    <a:p>
                      <a:pPr algn="ctr" fontAlgn="auto">
                        <a:spcAft>
                          <a:spcPts val="0"/>
                        </a:spcAft>
                        <a:buFont typeface="Wingdings" pitchFamily="2" charset="2"/>
                        <a:buNone/>
                        <a:defRPr/>
                      </a:pPr>
                      <a:endParaRPr lang="en-US" sz="2000"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Times New Roman" pitchFamily="18" charset="0"/>
                          <a:ea typeface="+mn-ea"/>
                          <a:cs typeface="Times New Roman"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Times New Roman" pitchFamily="18" charset="0"/>
                          <a:ea typeface="+mn-ea"/>
                          <a:cs typeface="Times New Roman"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1" kern="1200" dirty="0">
                        <a:solidFill>
                          <a:schemeClr val="tx1"/>
                        </a:solidFill>
                        <a:latin typeface="Times New Roman" pitchFamily="18" charset="0"/>
                        <a:ea typeface="+mn-ea"/>
                        <a:cs typeface="Times New Roman" pitchFamily="18" charset="0"/>
                      </a:endParaRPr>
                    </a:p>
                    <a:p>
                      <a:pPr algn="ctr"/>
                      <a:endParaRPr lang="en-US" sz="2000" dirty="0">
                        <a:latin typeface="Times New Roman" pitchFamily="18" charset="0"/>
                        <a:cs typeface="Times New Roman" pitchFamily="18" charset="0"/>
                      </a:endParaRPr>
                    </a:p>
                  </a:txBody>
                  <a:tcPr marT="45714" marB="45714" anchor="ctr"/>
                </a:tc>
                <a:extLst>
                  <a:ext uri="{0D108BD9-81ED-4DB2-BD59-A6C34878D82A}">
                    <a16:rowId xmlns:a16="http://schemas.microsoft.com/office/drawing/2014/main" val="10001"/>
                  </a:ext>
                </a:extLst>
              </a:tr>
            </a:tbl>
          </a:graphicData>
        </a:graphic>
      </p:graphicFrame>
      <p:sp>
        <p:nvSpPr>
          <p:cNvPr id="10" name="TextBox 1">
            <a:extLst>
              <a:ext uri="{FF2B5EF4-FFF2-40B4-BE49-F238E27FC236}">
                <a16:creationId xmlns:a16="http://schemas.microsoft.com/office/drawing/2014/main" id="{4FAD35A3-DD9D-C402-A6D5-C1F318AC2FF4}"/>
              </a:ext>
            </a:extLst>
          </p:cNvPr>
          <p:cNvSpPr txBox="1">
            <a:spLocks noChangeArrowheads="1"/>
          </p:cNvSpPr>
          <p:nvPr/>
        </p:nvSpPr>
        <p:spPr bwMode="auto">
          <a:xfrm>
            <a:off x="7315200" y="6550025"/>
            <a:ext cx="2486025" cy="307975"/>
          </a:xfrm>
          <a:prstGeom prst="rect">
            <a:avLst/>
          </a:prstGeom>
          <a:noFill/>
          <a:ln w="9525">
            <a:noFill/>
            <a:miter lim="800000"/>
            <a:headEnd/>
            <a:tailEnd/>
          </a:ln>
        </p:spPr>
        <p:txBody>
          <a:bodyPr>
            <a:spAutoFit/>
          </a:bodyPr>
          <a:lstStyle/>
          <a:p>
            <a:pPr eaLnBrk="0" hangingPunct="0">
              <a:defRPr/>
            </a:pPr>
            <a:r>
              <a:rPr lang="en-US" sz="1400" b="1" dirty="0">
                <a:solidFill>
                  <a:schemeClr val="accent6">
                    <a:lumMod val="75000"/>
                  </a:schemeClr>
                </a:solidFill>
                <a:latin typeface="Arial" charset="0"/>
                <a:cs typeface="Arial" charset="0"/>
              </a:rPr>
              <a:t>       @</a:t>
            </a:r>
            <a:r>
              <a:rPr lang="en-US" sz="1400" b="1" dirty="0" err="1">
                <a:solidFill>
                  <a:schemeClr val="accent6">
                    <a:lumMod val="75000"/>
                  </a:schemeClr>
                </a:solidFill>
                <a:latin typeface="Arial" charset="0"/>
                <a:cs typeface="Arial" charset="0"/>
              </a:rPr>
              <a:t>NIT,Nagpur</a:t>
            </a:r>
            <a:endParaRPr lang="en-IN" sz="1200" b="1" dirty="0">
              <a:solidFill>
                <a:schemeClr val="accent6">
                  <a:lumMod val="75000"/>
                </a:schemeClr>
              </a:solidFill>
              <a:latin typeface="Arial" charset="0"/>
              <a:cs typeface="Arial" charset="0"/>
            </a:endParaRPr>
          </a:p>
        </p:txBody>
      </p:sp>
      <p:sp>
        <p:nvSpPr>
          <p:cNvPr id="2" name="TextBox 1"/>
          <p:cNvSpPr txBox="1"/>
          <p:nvPr/>
        </p:nvSpPr>
        <p:spPr>
          <a:xfrm>
            <a:off x="-304800" y="4051300"/>
            <a:ext cx="3733800" cy="1698927"/>
          </a:xfrm>
          <a:prstGeom prst="rect">
            <a:avLst/>
          </a:prstGeom>
          <a:noFill/>
        </p:spPr>
        <p:txBody>
          <a:bodyPr wrap="square" rtlCol="0">
            <a:spAutoFit/>
          </a:bodyPr>
          <a:lstStyle/>
          <a:p>
            <a:pPr marL="0" indent="0" algn="ctr" fontAlgn="auto">
              <a:lnSpc>
                <a:spcPct val="120000"/>
              </a:lnSpc>
              <a:spcAft>
                <a:spcPts val="0"/>
              </a:spcAft>
              <a:buClr>
                <a:schemeClr val="bg2">
                  <a:lumMod val="10000"/>
                </a:schemeClr>
              </a:buClr>
              <a:buFont typeface="Wingdings 2" panose="05020102010507070707" pitchFamily="18" charset="2"/>
              <a:buNone/>
              <a:defRPr/>
            </a:pPr>
            <a:r>
              <a:rPr lang="en-US" dirty="0">
                <a:latin typeface="Times New Roman" pitchFamily="18" charset="0"/>
                <a:cs typeface="Times New Roman" pitchFamily="18" charset="0"/>
              </a:rPr>
              <a:t>1)  </a:t>
            </a:r>
            <a:r>
              <a:rPr lang="en-US" dirty="0" err="1">
                <a:latin typeface="Times New Roman" pitchFamily="18" charset="0"/>
                <a:cs typeface="Times New Roman" pitchFamily="18" charset="0"/>
              </a:rPr>
              <a:t>Yash</a:t>
            </a:r>
            <a:r>
              <a:rPr lang="en-US" dirty="0">
                <a:latin typeface="Times New Roman" pitchFamily="18" charset="0"/>
                <a:cs typeface="Times New Roman" pitchFamily="18" charset="0"/>
              </a:rPr>
              <a:t> Jogi</a:t>
            </a:r>
          </a:p>
          <a:p>
            <a:pPr marL="0" indent="0" algn="ctr" fontAlgn="auto">
              <a:lnSpc>
                <a:spcPct val="120000"/>
              </a:lnSpc>
              <a:spcAft>
                <a:spcPts val="0"/>
              </a:spcAft>
              <a:buClr>
                <a:schemeClr val="bg2">
                  <a:lumMod val="10000"/>
                </a:schemeClr>
              </a:buClr>
              <a:buFont typeface="Wingdings 2" panose="05020102010507070707" pitchFamily="18" charset="2"/>
              <a:buNone/>
              <a:defRPr/>
            </a:pPr>
            <a:r>
              <a:rPr lang="en-US" dirty="0">
                <a:latin typeface="Times New Roman" pitchFamily="18" charset="0"/>
                <a:cs typeface="Times New Roman" pitchFamily="18" charset="0"/>
              </a:rPr>
              <a:t>      2) </a:t>
            </a:r>
            <a:r>
              <a:rPr lang="en-US" dirty="0" err="1">
                <a:latin typeface="Times New Roman" pitchFamily="18" charset="0"/>
                <a:cs typeface="Times New Roman" pitchFamily="18" charset="0"/>
              </a:rPr>
              <a:t>Khushi</a:t>
            </a:r>
            <a:r>
              <a:rPr lang="en-US" dirty="0">
                <a:latin typeface="Times New Roman" pitchFamily="18" charset="0"/>
                <a:cs typeface="Times New Roman" pitchFamily="18" charset="0"/>
              </a:rPr>
              <a:t> Gupta</a:t>
            </a:r>
          </a:p>
          <a:p>
            <a:pPr marL="0" indent="0" algn="ctr" fontAlgn="auto">
              <a:lnSpc>
                <a:spcPct val="120000"/>
              </a:lnSpc>
              <a:spcAft>
                <a:spcPts val="0"/>
              </a:spcAft>
              <a:buClr>
                <a:schemeClr val="bg2">
                  <a:lumMod val="10000"/>
                </a:schemeClr>
              </a:buClr>
              <a:buFont typeface="Wingdings 2" panose="05020102010507070707" pitchFamily="18" charset="2"/>
              <a:buNone/>
              <a:defRPr/>
            </a:pPr>
            <a:r>
              <a:rPr lang="en-US" dirty="0">
                <a:latin typeface="Times New Roman" pitchFamily="18" charset="0"/>
                <a:cs typeface="Times New Roman" pitchFamily="18" charset="0"/>
              </a:rPr>
              <a:t>            3)  </a:t>
            </a:r>
            <a:r>
              <a:rPr lang="en-US" dirty="0" err="1">
                <a:latin typeface="Times New Roman" pitchFamily="18" charset="0"/>
                <a:cs typeface="Times New Roman" pitchFamily="18" charset="0"/>
              </a:rPr>
              <a:t>Krotick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Dahatkar</a:t>
            </a:r>
            <a:endParaRPr lang="en-US" dirty="0">
              <a:latin typeface="Times New Roman" pitchFamily="18" charset="0"/>
              <a:cs typeface="Times New Roman" pitchFamily="18" charset="0"/>
            </a:endParaRPr>
          </a:p>
          <a:p>
            <a:pPr marL="0" indent="0" algn="ctr" fontAlgn="auto">
              <a:lnSpc>
                <a:spcPct val="120000"/>
              </a:lnSpc>
              <a:spcAft>
                <a:spcPts val="0"/>
              </a:spcAft>
              <a:buClr>
                <a:schemeClr val="bg2">
                  <a:lumMod val="10000"/>
                </a:schemeClr>
              </a:buClr>
              <a:buFont typeface="Wingdings 2" panose="05020102010507070707" pitchFamily="18" charset="2"/>
              <a:buNone/>
              <a:defRPr/>
            </a:pPr>
            <a:r>
              <a:rPr lang="en-US" dirty="0">
                <a:latin typeface="Times New Roman" pitchFamily="18" charset="0"/>
                <a:cs typeface="Times New Roman" pitchFamily="18" charset="0"/>
              </a:rPr>
              <a:t>              4)  </a:t>
            </a:r>
            <a:r>
              <a:rPr lang="en-US" dirty="0" err="1">
                <a:latin typeface="Times New Roman" pitchFamily="18" charset="0"/>
                <a:cs typeface="Times New Roman" pitchFamily="18" charset="0"/>
              </a:rPr>
              <a:t>Kamakshi</a:t>
            </a:r>
            <a:r>
              <a:rPr lang="en-US" dirty="0">
                <a:latin typeface="Times New Roman" pitchFamily="18" charset="0"/>
                <a:cs typeface="Times New Roman" pitchFamily="18" charset="0"/>
              </a:rPr>
              <a:t> Samarth</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a:extLst>
              <a:ext uri="{FF2B5EF4-FFF2-40B4-BE49-F238E27FC236}">
                <a16:creationId xmlns:a16="http://schemas.microsoft.com/office/drawing/2014/main" id="{F975B947-963D-8EED-1D9E-F252C593E9AC}"/>
              </a:ext>
            </a:extLst>
          </p:cNvPr>
          <p:cNvSpPr>
            <a:spLocks noChangeArrowheads="1"/>
          </p:cNvSpPr>
          <p:nvPr/>
        </p:nvSpPr>
        <p:spPr bwMode="auto">
          <a:xfrm>
            <a:off x="-5129" y="53181"/>
            <a:ext cx="9144000" cy="685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7171" name="Title 1">
            <a:extLst>
              <a:ext uri="{FF2B5EF4-FFF2-40B4-BE49-F238E27FC236}">
                <a16:creationId xmlns:a16="http://schemas.microsoft.com/office/drawing/2014/main" id="{FB6499BE-041C-7EC0-57F1-842B677F55EA}"/>
              </a:ext>
            </a:extLst>
          </p:cNvPr>
          <p:cNvSpPr>
            <a:spLocks noGrp="1"/>
          </p:cNvSpPr>
          <p:nvPr>
            <p:ph type="title"/>
          </p:nvPr>
        </p:nvSpPr>
        <p:spPr>
          <a:xfrm>
            <a:off x="24912" y="-228600"/>
            <a:ext cx="8229600" cy="1143000"/>
          </a:xfrm>
        </p:spPr>
        <p:txBody>
          <a:bodyPr/>
          <a:lstStyle/>
          <a:p>
            <a:pPr eaLnBrk="1" hangingPunct="1"/>
            <a:r>
              <a:rPr lang="en-US" altLang="en-US" sz="2800" b="1" dirty="0">
                <a:latin typeface="Times New Roman" panose="02020603050405020304" pitchFamily="18" charset="0"/>
                <a:cs typeface="Times New Roman" panose="02020603050405020304" pitchFamily="18" charset="0"/>
              </a:rPr>
              <a:t>           Conclusion</a:t>
            </a:r>
            <a:endParaRPr lang="en-IN" altLang="en-US" sz="2800" b="1" dirty="0">
              <a:latin typeface="Times New Roman" panose="02020603050405020304" pitchFamily="18" charset="0"/>
              <a:cs typeface="Times New Roman" panose="02020603050405020304" pitchFamily="18" charset="0"/>
            </a:endParaRPr>
          </a:p>
        </p:txBody>
      </p:sp>
      <p:sp>
        <p:nvSpPr>
          <p:cNvPr id="23555" name="Content Placeholder 2">
            <a:extLst>
              <a:ext uri="{FF2B5EF4-FFF2-40B4-BE49-F238E27FC236}">
                <a16:creationId xmlns:a16="http://schemas.microsoft.com/office/drawing/2014/main" id="{ACCDB0AE-3DC3-EBC8-AC4B-6A46DB8AE694}"/>
              </a:ext>
            </a:extLst>
          </p:cNvPr>
          <p:cNvSpPr>
            <a:spLocks noGrp="1"/>
          </p:cNvSpPr>
          <p:nvPr>
            <p:ph idx="1"/>
          </p:nvPr>
        </p:nvSpPr>
        <p:spPr>
          <a:xfrm>
            <a:off x="381000" y="1295400"/>
            <a:ext cx="8458200" cy="5303838"/>
          </a:xfrm>
        </p:spPr>
        <p:txBody>
          <a:bodyPr rtlCol="0">
            <a:normAutofit/>
          </a:bodyPr>
          <a:lstStyle/>
          <a:p>
            <a:pPr marL="285750" indent="-285750" algn="just" eaLnBrk="1" fontAlgn="auto" hangingPunct="1">
              <a:spcAft>
                <a:spcPts val="0"/>
              </a:spcAft>
              <a:buFont typeface="Wingdings" panose="05000000000000000000" pitchFamily="2" charset="2"/>
              <a:buChar char="§"/>
              <a:defRPr/>
            </a:pPr>
            <a:endParaRPr lang="en-US" sz="2000" dirty="0"/>
          </a:p>
          <a:p>
            <a:pPr eaLnBrk="1" fontAlgn="auto" hangingPunct="1">
              <a:spcAft>
                <a:spcPts val="0"/>
              </a:spcAft>
              <a:defRPr/>
            </a:pPr>
            <a:endParaRPr lang="en-IN" altLang="en-US" sz="2000" dirty="0"/>
          </a:p>
        </p:txBody>
      </p:sp>
      <p:sp>
        <p:nvSpPr>
          <p:cNvPr id="7173" name="Rectangle 5">
            <a:extLst>
              <a:ext uri="{FF2B5EF4-FFF2-40B4-BE49-F238E27FC236}">
                <a16:creationId xmlns:a16="http://schemas.microsoft.com/office/drawing/2014/main" id="{D716A5E0-594F-5711-6873-79ECA18D86C5}"/>
              </a:ext>
            </a:extLst>
          </p:cNvPr>
          <p:cNvSpPr>
            <a:spLocks noChangeArrowheads="1"/>
          </p:cNvSpPr>
          <p:nvPr/>
        </p:nvSpPr>
        <p:spPr bwMode="auto">
          <a:xfrm>
            <a:off x="0" y="6553200"/>
            <a:ext cx="9144000" cy="304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7174" name="TextBox 4">
            <a:extLst>
              <a:ext uri="{FF2B5EF4-FFF2-40B4-BE49-F238E27FC236}">
                <a16:creationId xmlns:a16="http://schemas.microsoft.com/office/drawing/2014/main" id="{F9E810EC-B9EF-0956-555F-2346C5EAEE24}"/>
              </a:ext>
            </a:extLst>
          </p:cNvPr>
          <p:cNvSpPr txBox="1">
            <a:spLocks noChangeArrowheads="1"/>
          </p:cNvSpPr>
          <p:nvPr/>
        </p:nvSpPr>
        <p:spPr bwMode="auto">
          <a:xfrm>
            <a:off x="7381875" y="6488113"/>
            <a:ext cx="1733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C00000"/>
                </a:solidFill>
              </a:rPr>
              <a:t>      </a:t>
            </a:r>
            <a:r>
              <a:rPr lang="en-US" altLang="en-US" sz="1600">
                <a:solidFill>
                  <a:srgbClr val="C00000"/>
                </a:solidFill>
              </a:rPr>
              <a:t>NIT,Nagpur</a:t>
            </a:r>
            <a:endParaRPr lang="en-IN" altLang="en-US" sz="1600">
              <a:solidFill>
                <a:srgbClr val="C00000"/>
              </a:solidFill>
            </a:endParaRPr>
          </a:p>
        </p:txBody>
      </p:sp>
      <p:sp>
        <p:nvSpPr>
          <p:cNvPr id="2" name="Rectangle 1"/>
          <p:cNvSpPr/>
          <p:nvPr/>
        </p:nvSpPr>
        <p:spPr>
          <a:xfrm>
            <a:off x="457200" y="1295400"/>
            <a:ext cx="8458200" cy="2585323"/>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A </a:t>
            </a:r>
            <a:r>
              <a:rPr lang="en-GB" b="1" dirty="0">
                <a:latin typeface="Times New Roman" panose="02020603050405020304" pitchFamily="18" charset="0"/>
                <a:cs typeface="Times New Roman" panose="02020603050405020304" pitchFamily="18" charset="0"/>
              </a:rPr>
              <a:t>comprehensive e-commerce platform</a:t>
            </a:r>
            <a:r>
              <a:rPr lang="en-GB" dirty="0">
                <a:latin typeface="Times New Roman" panose="02020603050405020304" pitchFamily="18" charset="0"/>
                <a:cs typeface="Times New Roman" panose="02020603050405020304" pitchFamily="18" charset="0"/>
              </a:rPr>
              <a:t> for buying, selling, and adopting pets and livestock, along with essential products and services, will </a:t>
            </a:r>
            <a:r>
              <a:rPr lang="en-GB" b="1" dirty="0">
                <a:latin typeface="Times New Roman" panose="02020603050405020304" pitchFamily="18" charset="0"/>
                <a:cs typeface="Times New Roman" panose="02020603050405020304" pitchFamily="18" charset="0"/>
              </a:rPr>
              <a:t>eliminate the need for multiple websites</a:t>
            </a:r>
            <a:r>
              <a:rPr lang="en-GB" dirty="0">
                <a:latin typeface="Times New Roman" panose="02020603050405020304" pitchFamily="18" charset="0"/>
                <a:cs typeface="Times New Roman" panose="02020603050405020304" pitchFamily="18" charset="0"/>
              </a:rPr>
              <a:t> and provide a </a:t>
            </a:r>
            <a:r>
              <a:rPr lang="en-GB" b="1" dirty="0">
                <a:latin typeface="Times New Roman" panose="02020603050405020304" pitchFamily="18" charset="0"/>
                <a:cs typeface="Times New Roman" panose="02020603050405020304" pitchFamily="18" charset="0"/>
              </a:rPr>
              <a:t>seamless, secure, and trustworthy</a:t>
            </a:r>
            <a:r>
              <a:rPr lang="en-GB" dirty="0">
                <a:latin typeface="Times New Roman" panose="02020603050405020304" pitchFamily="18" charset="0"/>
                <a:cs typeface="Times New Roman" panose="02020603050405020304" pitchFamily="18" charset="0"/>
              </a:rPr>
              <a:t> experience. This platform will revolutionise the pet and livestock industry by integrating vet consultations, verified transactions, and a wide range of animal essentials.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Additionally, with future expansions like </a:t>
            </a:r>
            <a:r>
              <a:rPr lang="en-GB" b="1" dirty="0">
                <a:latin typeface="Times New Roman" panose="02020603050405020304" pitchFamily="18" charset="0"/>
                <a:cs typeface="Times New Roman" panose="02020603050405020304" pitchFamily="18" charset="0"/>
              </a:rPr>
              <a:t>doorstep delivery, insurance, and training programs</a:t>
            </a:r>
            <a:r>
              <a:rPr lang="en-GB" dirty="0">
                <a:latin typeface="Times New Roman" panose="02020603050405020304" pitchFamily="18" charset="0"/>
                <a:cs typeface="Times New Roman" panose="02020603050405020304" pitchFamily="18" charset="0"/>
              </a:rPr>
              <a:t>, it will serve as a </a:t>
            </a:r>
            <a:r>
              <a:rPr lang="en-GB" b="1" dirty="0">
                <a:latin typeface="Times New Roman" panose="02020603050405020304" pitchFamily="18" charset="0"/>
                <a:cs typeface="Times New Roman" panose="02020603050405020304" pitchFamily="18" charset="0"/>
              </a:rPr>
              <a:t>one-stop solution</a:t>
            </a:r>
            <a:r>
              <a:rPr lang="en-GB" dirty="0">
                <a:latin typeface="Times New Roman" panose="02020603050405020304" pitchFamily="18" charset="0"/>
                <a:cs typeface="Times New Roman" panose="02020603050405020304" pitchFamily="18" charset="0"/>
              </a:rPr>
              <a:t> for all animal-related needs, ensuring </a:t>
            </a:r>
            <a:r>
              <a:rPr lang="en-GB" b="1" dirty="0">
                <a:latin typeface="Times New Roman" panose="02020603050405020304" pitchFamily="18" charset="0"/>
                <a:cs typeface="Times New Roman" panose="02020603050405020304" pitchFamily="18" charset="0"/>
              </a:rPr>
              <a:t>convenience, efficiency, and animal welfare</a:t>
            </a:r>
            <a:r>
              <a:rPr lang="en-GB" dirty="0">
                <a:latin typeface="Times New Roman" panose="02020603050405020304" pitchFamily="18" charset="0"/>
                <a:cs typeface="Times New Roman" panose="02020603050405020304" pitchFamily="18" charset="0"/>
              </a:rPr>
              <a:t>.</a:t>
            </a:r>
            <a:endParaRPr lang="en-US" altLang="en-US"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a:extLst>
              <a:ext uri="{FF2B5EF4-FFF2-40B4-BE49-F238E27FC236}">
                <a16:creationId xmlns:a16="http://schemas.microsoft.com/office/drawing/2014/main" id="{F975B947-963D-8EED-1D9E-F252C593E9AC}"/>
              </a:ext>
            </a:extLst>
          </p:cNvPr>
          <p:cNvSpPr>
            <a:spLocks noChangeArrowheads="1"/>
          </p:cNvSpPr>
          <p:nvPr/>
        </p:nvSpPr>
        <p:spPr bwMode="auto">
          <a:xfrm>
            <a:off x="-5129" y="53181"/>
            <a:ext cx="9144000" cy="685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7171" name="Title 1">
            <a:extLst>
              <a:ext uri="{FF2B5EF4-FFF2-40B4-BE49-F238E27FC236}">
                <a16:creationId xmlns:a16="http://schemas.microsoft.com/office/drawing/2014/main" id="{FB6499BE-041C-7EC0-57F1-842B677F55EA}"/>
              </a:ext>
            </a:extLst>
          </p:cNvPr>
          <p:cNvSpPr>
            <a:spLocks noGrp="1"/>
          </p:cNvSpPr>
          <p:nvPr>
            <p:ph type="title"/>
          </p:nvPr>
        </p:nvSpPr>
        <p:spPr>
          <a:xfrm>
            <a:off x="24912" y="-228600"/>
            <a:ext cx="8229600" cy="1143000"/>
          </a:xfrm>
        </p:spPr>
        <p:txBody>
          <a:bodyPr/>
          <a:lstStyle/>
          <a:p>
            <a:pPr eaLnBrk="1" hangingPunct="1"/>
            <a:r>
              <a:rPr lang="en-US" altLang="en-US" sz="2800" b="1" dirty="0">
                <a:latin typeface="Times New Roman" panose="02020603050405020304" pitchFamily="18" charset="0"/>
                <a:cs typeface="Times New Roman" panose="02020603050405020304" pitchFamily="18" charset="0"/>
              </a:rPr>
              <a:t>          Future Scope</a:t>
            </a:r>
            <a:endParaRPr lang="en-IN" altLang="en-US" sz="2800" b="1" dirty="0">
              <a:latin typeface="Times New Roman" panose="02020603050405020304" pitchFamily="18" charset="0"/>
              <a:cs typeface="Times New Roman" panose="02020603050405020304" pitchFamily="18" charset="0"/>
            </a:endParaRPr>
          </a:p>
        </p:txBody>
      </p:sp>
      <p:sp>
        <p:nvSpPr>
          <p:cNvPr id="23555" name="Content Placeholder 2">
            <a:extLst>
              <a:ext uri="{FF2B5EF4-FFF2-40B4-BE49-F238E27FC236}">
                <a16:creationId xmlns:a16="http://schemas.microsoft.com/office/drawing/2014/main" id="{ACCDB0AE-3DC3-EBC8-AC4B-6A46DB8AE694}"/>
              </a:ext>
            </a:extLst>
          </p:cNvPr>
          <p:cNvSpPr>
            <a:spLocks noGrp="1"/>
          </p:cNvSpPr>
          <p:nvPr>
            <p:ph idx="1"/>
          </p:nvPr>
        </p:nvSpPr>
        <p:spPr>
          <a:xfrm>
            <a:off x="381000" y="1295400"/>
            <a:ext cx="8458200" cy="5303838"/>
          </a:xfrm>
        </p:spPr>
        <p:txBody>
          <a:bodyPr rtlCol="0">
            <a:normAutofit/>
          </a:bodyPr>
          <a:lstStyle/>
          <a:p>
            <a:pPr marL="285750" indent="-285750" algn="just" eaLnBrk="1" fontAlgn="auto" hangingPunct="1">
              <a:spcAft>
                <a:spcPts val="0"/>
              </a:spcAft>
              <a:buFont typeface="Wingdings" panose="05000000000000000000" pitchFamily="2" charset="2"/>
              <a:buChar char="§"/>
              <a:defRPr/>
            </a:pPr>
            <a:endParaRPr lang="en-US" sz="2000" dirty="0"/>
          </a:p>
          <a:p>
            <a:pPr eaLnBrk="1" fontAlgn="auto" hangingPunct="1">
              <a:spcAft>
                <a:spcPts val="0"/>
              </a:spcAft>
              <a:defRPr/>
            </a:pPr>
            <a:endParaRPr lang="en-IN" altLang="en-US" sz="2000" dirty="0"/>
          </a:p>
        </p:txBody>
      </p:sp>
      <p:sp>
        <p:nvSpPr>
          <p:cNvPr id="7173" name="Rectangle 5">
            <a:extLst>
              <a:ext uri="{FF2B5EF4-FFF2-40B4-BE49-F238E27FC236}">
                <a16:creationId xmlns:a16="http://schemas.microsoft.com/office/drawing/2014/main" id="{D716A5E0-594F-5711-6873-79ECA18D86C5}"/>
              </a:ext>
            </a:extLst>
          </p:cNvPr>
          <p:cNvSpPr>
            <a:spLocks noChangeArrowheads="1"/>
          </p:cNvSpPr>
          <p:nvPr/>
        </p:nvSpPr>
        <p:spPr bwMode="auto">
          <a:xfrm>
            <a:off x="0" y="6553200"/>
            <a:ext cx="9144000" cy="304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7174" name="TextBox 4">
            <a:extLst>
              <a:ext uri="{FF2B5EF4-FFF2-40B4-BE49-F238E27FC236}">
                <a16:creationId xmlns:a16="http://schemas.microsoft.com/office/drawing/2014/main" id="{F9E810EC-B9EF-0956-555F-2346C5EAEE24}"/>
              </a:ext>
            </a:extLst>
          </p:cNvPr>
          <p:cNvSpPr txBox="1">
            <a:spLocks noChangeArrowheads="1"/>
          </p:cNvSpPr>
          <p:nvPr/>
        </p:nvSpPr>
        <p:spPr bwMode="auto">
          <a:xfrm>
            <a:off x="7381875" y="6488113"/>
            <a:ext cx="1733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C00000"/>
                </a:solidFill>
              </a:rPr>
              <a:t>      </a:t>
            </a:r>
            <a:r>
              <a:rPr lang="en-US" altLang="en-US" sz="1600">
                <a:solidFill>
                  <a:srgbClr val="C00000"/>
                </a:solidFill>
              </a:rPr>
              <a:t>NIT,Nagpur</a:t>
            </a:r>
            <a:endParaRPr lang="en-IN" altLang="en-US" sz="1600">
              <a:solidFill>
                <a:srgbClr val="C00000"/>
              </a:solidFill>
            </a:endParaRPr>
          </a:p>
        </p:txBody>
      </p:sp>
      <p:sp>
        <p:nvSpPr>
          <p:cNvPr id="7175" name="Rectangle 6">
            <a:extLst>
              <a:ext uri="{FF2B5EF4-FFF2-40B4-BE49-F238E27FC236}">
                <a16:creationId xmlns:a16="http://schemas.microsoft.com/office/drawing/2014/main" id="{5291AD06-AA05-9BBA-F159-E6421870F96B}"/>
              </a:ext>
            </a:extLst>
          </p:cNvPr>
          <p:cNvSpPr>
            <a:spLocks noChangeArrowheads="1"/>
          </p:cNvSpPr>
          <p:nvPr/>
        </p:nvSpPr>
        <p:spPr bwMode="auto">
          <a:xfrm>
            <a:off x="457200" y="1143000"/>
            <a:ext cx="8001000" cy="4845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lvl="0" indent="-342900" algn="just">
              <a:lnSpc>
                <a:spcPct val="115000"/>
              </a:lnSpc>
              <a:spcAft>
                <a:spcPts val="0"/>
              </a:spcAft>
              <a:buFont typeface="+mj-lt"/>
              <a:buAutoNum type="arabicPeriod"/>
              <a:tabLst>
                <a:tab pos="457200" algn="l"/>
              </a:tabLst>
            </a:pPr>
            <a:r>
              <a:rPr lang="en-US" b="1" dirty="0">
                <a:latin typeface="Times New Roman" panose="02020603050405020304" pitchFamily="18" charset="0"/>
                <a:ea typeface="Times New Roman" panose="02020603050405020304" pitchFamily="18" charset="0"/>
              </a:rPr>
              <a:t>Veterinary Services:</a:t>
            </a:r>
            <a:endParaRPr lang="en-IN" dirty="0">
              <a:latin typeface="Times New Roman" panose="02020603050405020304" pitchFamily="18" charset="0"/>
              <a:ea typeface="Times New Roman" panose="02020603050405020304" pitchFamily="18" charset="0"/>
            </a:endParaRPr>
          </a:p>
          <a:p>
            <a:pPr lvl="1" algn="just">
              <a:lnSpc>
                <a:spcPct val="115000"/>
              </a:lnSpc>
              <a:spcAft>
                <a:spcPts val="0"/>
              </a:spcAft>
              <a:buSzPts val="1000"/>
              <a:buFont typeface="Courier New" panose="02070309020205020404" pitchFamily="49" charset="0"/>
              <a:buChar char="o"/>
              <a:tabLst>
                <a:tab pos="9144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Partner with local veterinarians to offer online consultations and discounted services.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15000"/>
              </a:lnSpc>
              <a:spcAft>
                <a:spcPts val="0"/>
              </a:spcAft>
              <a:buSzPts val="1000"/>
              <a:buFont typeface="Courier New" panose="02070309020205020404" pitchFamily="49" charset="0"/>
              <a:buChar char="o"/>
              <a:tabLst>
                <a:tab pos="9144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Provide information on pet health, care, and nutrition.</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mj-lt"/>
              <a:buAutoNum type="arabicPeriod"/>
              <a:tabLst>
                <a:tab pos="457200" algn="l"/>
              </a:tabLst>
            </a:pPr>
            <a:r>
              <a:rPr lang="en-US" b="1" dirty="0">
                <a:latin typeface="Times New Roman" panose="02020603050405020304" pitchFamily="18" charset="0"/>
                <a:ea typeface="Times New Roman" panose="02020603050405020304" pitchFamily="18" charset="0"/>
              </a:rPr>
              <a:t>Pet Training Resources:</a:t>
            </a:r>
            <a:endParaRPr lang="en-IN" dirty="0">
              <a:latin typeface="Times New Roman" panose="02020603050405020304" pitchFamily="18" charset="0"/>
              <a:ea typeface="Times New Roman" panose="02020603050405020304" pitchFamily="18" charset="0"/>
            </a:endParaRPr>
          </a:p>
          <a:p>
            <a:pPr lvl="1" algn="just">
              <a:lnSpc>
                <a:spcPct val="115000"/>
              </a:lnSpc>
              <a:spcAft>
                <a:spcPts val="0"/>
              </a:spcAft>
              <a:buSzPts val="1000"/>
              <a:buFont typeface="Courier New" panose="02070309020205020404" pitchFamily="49" charset="0"/>
              <a:buChar char="o"/>
              <a:tabLst>
                <a:tab pos="9144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Offer online training resources, such as articles, videos, and courses.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15000"/>
              </a:lnSpc>
              <a:spcAft>
                <a:spcPts val="0"/>
              </a:spcAft>
              <a:buSzPts val="1000"/>
              <a:buFont typeface="Courier New" panose="02070309020205020404" pitchFamily="49" charset="0"/>
              <a:buChar char="o"/>
              <a:tabLst>
                <a:tab pos="9144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Connect users with professional dog trainers and behaviorists.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mj-lt"/>
              <a:buAutoNum type="arabicPeriod"/>
              <a:tabLst>
                <a:tab pos="457200" algn="l"/>
              </a:tabLst>
            </a:pPr>
            <a:r>
              <a:rPr lang="en-US" b="1" dirty="0">
                <a:latin typeface="Times New Roman" panose="02020603050405020304" pitchFamily="18" charset="0"/>
                <a:ea typeface="Times New Roman" panose="02020603050405020304" pitchFamily="18" charset="0"/>
              </a:rPr>
              <a:t>Pet Insurance:</a:t>
            </a:r>
            <a:endParaRPr lang="en-IN" dirty="0">
              <a:latin typeface="Times New Roman" panose="02020603050405020304" pitchFamily="18" charset="0"/>
              <a:ea typeface="Times New Roman" panose="02020603050405020304" pitchFamily="18" charset="0"/>
            </a:endParaRPr>
          </a:p>
          <a:p>
            <a:pPr lvl="1" algn="just">
              <a:lnSpc>
                <a:spcPct val="115000"/>
              </a:lnSpc>
              <a:spcAft>
                <a:spcPts val="0"/>
              </a:spcAft>
              <a:buSzPts val="1000"/>
              <a:buFont typeface="Courier New" panose="02070309020205020404" pitchFamily="49" charset="0"/>
              <a:buChar char="o"/>
              <a:tabLst>
                <a:tab pos="9144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Partner with insurance providers to offer affordable pet insurance options.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mj-lt"/>
              <a:buAutoNum type="arabicPeriod"/>
              <a:tabLst>
                <a:tab pos="457200" algn="l"/>
              </a:tabLst>
            </a:pPr>
            <a:r>
              <a:rPr lang="en-US" b="1" dirty="0">
                <a:latin typeface="Times New Roman" panose="02020603050405020304" pitchFamily="18" charset="0"/>
                <a:ea typeface="Times New Roman" panose="02020603050405020304" pitchFamily="18" charset="0"/>
              </a:rPr>
              <a:t>Pet Products and Supplies:</a:t>
            </a:r>
            <a:endParaRPr lang="en-IN" dirty="0">
              <a:latin typeface="Times New Roman" panose="02020603050405020304" pitchFamily="18" charset="0"/>
              <a:ea typeface="Times New Roman" panose="02020603050405020304" pitchFamily="18" charset="0"/>
            </a:endParaRPr>
          </a:p>
          <a:p>
            <a:pPr lvl="1" algn="just">
              <a:lnSpc>
                <a:spcPct val="115000"/>
              </a:lnSpc>
              <a:spcAft>
                <a:spcPts val="0"/>
              </a:spcAft>
              <a:buSzPts val="1000"/>
              <a:buFont typeface="Courier New" panose="02070309020205020404" pitchFamily="49" charset="0"/>
              <a:buChar char="o"/>
              <a:tabLst>
                <a:tab pos="9144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Provide a marketplace for pet products and supplies, including food, toys, accessories, and grooming products.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mj-lt"/>
              <a:buAutoNum type="arabicPeriod"/>
              <a:tabLst>
                <a:tab pos="457200" algn="l"/>
              </a:tabLst>
            </a:pPr>
            <a:r>
              <a:rPr lang="en-US" b="1" dirty="0">
                <a:latin typeface="Times New Roman" panose="02020603050405020304" pitchFamily="18" charset="0"/>
                <a:ea typeface="Times New Roman" panose="02020603050405020304" pitchFamily="18" charset="0"/>
              </a:rPr>
              <a:t>Livestock Resources:</a:t>
            </a:r>
            <a:endParaRPr lang="en-IN" dirty="0">
              <a:latin typeface="Times New Roman" panose="02020603050405020304" pitchFamily="18" charset="0"/>
              <a:ea typeface="Times New Roman" panose="02020603050405020304" pitchFamily="18" charset="0"/>
            </a:endParaRPr>
          </a:p>
          <a:p>
            <a:pPr lvl="1" algn="just">
              <a:lnSpc>
                <a:spcPct val="115000"/>
              </a:lnSpc>
              <a:spcAft>
                <a:spcPts val="0"/>
              </a:spcAft>
              <a:buSzPts val="1000"/>
              <a:buFont typeface="Courier New" panose="02070309020205020404" pitchFamily="49" charset="0"/>
              <a:buChar char="o"/>
              <a:tabLst>
                <a:tab pos="9144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Offer information on livestock care, breeding, and management.</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15000"/>
              </a:lnSpc>
              <a:spcAft>
                <a:spcPts val="0"/>
              </a:spcAft>
              <a:buSzPts val="1000"/>
              <a:buFont typeface="Courier New" panose="02070309020205020404" pitchFamily="49" charset="0"/>
              <a:buChar char="o"/>
              <a:tabLst>
                <a:tab pos="9144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Connect livestock owners with experts and service providers.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150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a:extLst>
              <a:ext uri="{FF2B5EF4-FFF2-40B4-BE49-F238E27FC236}">
                <a16:creationId xmlns:a16="http://schemas.microsoft.com/office/drawing/2014/main" id="{BB15E5C2-103E-B1B1-92C2-4DE9A20B41DB}"/>
              </a:ext>
            </a:extLst>
          </p:cNvPr>
          <p:cNvSpPr>
            <a:spLocks noChangeArrowheads="1"/>
          </p:cNvSpPr>
          <p:nvPr/>
        </p:nvSpPr>
        <p:spPr bwMode="auto">
          <a:xfrm>
            <a:off x="0" y="0"/>
            <a:ext cx="9144000" cy="685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8195" name="Title 1">
            <a:extLst>
              <a:ext uri="{FF2B5EF4-FFF2-40B4-BE49-F238E27FC236}">
                <a16:creationId xmlns:a16="http://schemas.microsoft.com/office/drawing/2014/main" id="{178536C3-7348-3BAA-D7DB-D17A70E39ED5}"/>
              </a:ext>
            </a:extLst>
          </p:cNvPr>
          <p:cNvSpPr>
            <a:spLocks noGrp="1"/>
          </p:cNvSpPr>
          <p:nvPr>
            <p:ph type="title"/>
          </p:nvPr>
        </p:nvSpPr>
        <p:spPr>
          <a:xfrm>
            <a:off x="3505200" y="0"/>
            <a:ext cx="3505200" cy="655638"/>
          </a:xfrm>
        </p:spPr>
        <p:txBody>
          <a:bodyPr/>
          <a:lstStyle/>
          <a:p>
            <a:pPr algn="l" eaLnBrk="1" hangingPunct="1"/>
            <a:r>
              <a:rPr lang="en-US" altLang="en-US" sz="2800" b="1" dirty="0">
                <a:latin typeface="Times New Roman" panose="02020603050405020304" pitchFamily="18" charset="0"/>
                <a:cs typeface="Times New Roman" panose="02020603050405020304" pitchFamily="18" charset="0"/>
              </a:rPr>
              <a:t>References</a:t>
            </a:r>
            <a:endParaRPr lang="en-IN" altLang="en-US" sz="2800" b="1" dirty="0">
              <a:latin typeface="Times New Roman" panose="02020603050405020304" pitchFamily="18" charset="0"/>
              <a:cs typeface="Times New Roman" panose="02020603050405020304" pitchFamily="18" charset="0"/>
            </a:endParaRPr>
          </a:p>
        </p:txBody>
      </p:sp>
      <p:sp>
        <p:nvSpPr>
          <p:cNvPr id="8196" name="Content Placeholder 2">
            <a:extLst>
              <a:ext uri="{FF2B5EF4-FFF2-40B4-BE49-F238E27FC236}">
                <a16:creationId xmlns:a16="http://schemas.microsoft.com/office/drawing/2014/main" id="{16D57DBE-A153-48DD-7A3A-F033711143E0}"/>
              </a:ext>
            </a:extLst>
          </p:cNvPr>
          <p:cNvSpPr>
            <a:spLocks noGrp="1"/>
          </p:cNvSpPr>
          <p:nvPr>
            <p:ph idx="1"/>
          </p:nvPr>
        </p:nvSpPr>
        <p:spPr>
          <a:xfrm>
            <a:off x="304800" y="750887"/>
            <a:ext cx="8686800" cy="4784725"/>
          </a:xfrm>
        </p:spPr>
        <p:txBody>
          <a:bodyPr/>
          <a:lstStyle/>
          <a:p>
            <a:pPr marL="263525" marR="482600">
              <a:spcBef>
                <a:spcPts val="1155"/>
              </a:spcBef>
            </a:pPr>
            <a:r>
              <a:rPr lang="en-US" sz="2000" b="1"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rPr>
              <a:t>]</a:t>
            </a:r>
            <a:r>
              <a:rPr lang="en-US" sz="2000" dirty="0">
                <a:latin typeface="Times New Roman" panose="02020603050405020304" pitchFamily="18" charset="0"/>
                <a:ea typeface="Times New Roman" panose="02020603050405020304" pitchFamily="18" charset="0"/>
              </a:rPr>
              <a:t>Glenn </a:t>
            </a:r>
            <a:r>
              <a:rPr lang="en-US" sz="2000" dirty="0" err="1">
                <a:latin typeface="Times New Roman" panose="02020603050405020304" pitchFamily="18" charset="0"/>
                <a:ea typeface="Times New Roman" panose="02020603050405020304" pitchFamily="18" charset="0"/>
              </a:rPr>
              <a:t>Polyn</a:t>
            </a:r>
            <a:r>
              <a:rPr lang="en-US" sz="2000" dirty="0">
                <a:latin typeface="Times New Roman" panose="02020603050405020304" pitchFamily="18" charset="0"/>
                <a:ea typeface="Times New Roman" panose="02020603050405020304" pitchFamily="18" charset="0"/>
              </a:rPr>
              <a:t>. (2016) Reflect on the Past 45 Years of the Pet Industry. </a:t>
            </a:r>
            <a:r>
              <a:rPr lang="en-US" sz="2000" u="sng" dirty="0">
                <a:solidFill>
                  <a:srgbClr val="0000FF"/>
                </a:solidFill>
                <a:latin typeface="Times New Roman" panose="02020603050405020304" pitchFamily="18" charset="0"/>
                <a:ea typeface="Times New Roman" panose="02020603050405020304" pitchFamily="18" charset="0"/>
                <a:hlinkClick r:id="rId2"/>
              </a:rPr>
              <a:t>https://www.petage.com/45-yearsand-counting/</a:t>
            </a:r>
            <a:endParaRPr lang="en-IN" sz="2400" b="1" dirty="0">
              <a:latin typeface="Times New Roman" panose="02020603050405020304" pitchFamily="18" charset="0"/>
              <a:ea typeface="Times New Roman" panose="02020603050405020304" pitchFamily="18" charset="0"/>
            </a:endParaRPr>
          </a:p>
          <a:p>
            <a:pPr marL="263525" marR="482600">
              <a:spcBef>
                <a:spcPts val="1155"/>
              </a:spcBef>
            </a:pPr>
            <a:r>
              <a:rPr lang="en-US" sz="2000" dirty="0">
                <a:latin typeface="Times New Roman" panose="02020603050405020304" pitchFamily="18" charset="0"/>
                <a:ea typeface="Times New Roman" panose="02020603050405020304" pitchFamily="18" charset="0"/>
              </a:rPr>
              <a:t>[2] </a:t>
            </a:r>
            <a:r>
              <a:rPr lang="en-US" sz="2000" dirty="0" err="1">
                <a:latin typeface="Times New Roman" panose="02020603050405020304" pitchFamily="18" charset="0"/>
                <a:ea typeface="Times New Roman" panose="02020603050405020304" pitchFamily="18" charset="0"/>
              </a:rPr>
              <a:t>Jianhao</a:t>
            </a:r>
            <a:r>
              <a:rPr lang="en-US" sz="2000" dirty="0">
                <a:latin typeface="Times New Roman" panose="02020603050405020304" pitchFamily="18" charset="0"/>
                <a:ea typeface="Times New Roman" panose="02020603050405020304" pitchFamily="18" charset="0"/>
              </a:rPr>
              <a:t> Liu. (2020) Research Report on the Innovation and Development of China's Pet Economy. </a:t>
            </a:r>
            <a:r>
              <a:rPr lang="en-US" sz="2000" u="sng" dirty="0">
                <a:solidFill>
                  <a:srgbClr val="0000FF"/>
                </a:solidFill>
                <a:latin typeface="Times New Roman" panose="02020603050405020304" pitchFamily="18" charset="0"/>
                <a:ea typeface="Times New Roman" panose="02020603050405020304" pitchFamily="18" charset="0"/>
                <a:hlinkClick r:id="rId3"/>
              </a:rPr>
              <a:t>https://www.iyiou.com/research/20201013753</a:t>
            </a:r>
            <a:r>
              <a:rPr lang="en-US" sz="2000" dirty="0">
                <a:latin typeface="Times New Roman" panose="02020603050405020304" pitchFamily="18" charset="0"/>
                <a:ea typeface="Times New Roman" panose="02020603050405020304" pitchFamily="18" charset="0"/>
              </a:rPr>
              <a:t> </a:t>
            </a:r>
            <a:endParaRPr lang="en-IN" sz="2400" b="1" dirty="0">
              <a:latin typeface="Times New Roman" panose="02020603050405020304" pitchFamily="18" charset="0"/>
              <a:ea typeface="Times New Roman" panose="02020603050405020304" pitchFamily="18" charset="0"/>
            </a:endParaRPr>
          </a:p>
          <a:p>
            <a:pPr marL="263525" marR="482600">
              <a:spcBef>
                <a:spcPts val="1155"/>
              </a:spcBef>
            </a:pPr>
            <a:r>
              <a:rPr lang="en-US" sz="2000" dirty="0">
                <a:latin typeface="Times New Roman" panose="02020603050405020304" pitchFamily="18" charset="0"/>
                <a:ea typeface="Times New Roman" panose="02020603050405020304" pitchFamily="18" charset="0"/>
              </a:rPr>
              <a:t>[3] Reilly Roberts. (2021) Pet Industry Trends, Growth &amp; Statistics in 2021 and Beyond: Unleashing Your Ecommerce Pet Marketing Strategies. </a:t>
            </a:r>
            <a:r>
              <a:rPr lang="en-US" sz="2000" u="sng" dirty="0">
                <a:solidFill>
                  <a:srgbClr val="0000FF"/>
                </a:solidFill>
                <a:latin typeface="Times New Roman" panose="02020603050405020304" pitchFamily="18" charset="0"/>
                <a:ea typeface="Times New Roman" panose="02020603050405020304" pitchFamily="18" charset="0"/>
                <a:hlinkClick r:id="rId4"/>
              </a:rPr>
              <a:t>https://commonthreadco.com/blogs/coachscorner/pet-industry-trends-growth-ecommercemarketing</a:t>
            </a:r>
            <a:r>
              <a:rPr lang="en-US" sz="2000" dirty="0">
                <a:latin typeface="Times New Roman" panose="02020603050405020304" pitchFamily="18" charset="0"/>
                <a:ea typeface="Times New Roman" panose="02020603050405020304" pitchFamily="18" charset="0"/>
              </a:rPr>
              <a:t> </a:t>
            </a:r>
            <a:endParaRPr lang="en-IN" sz="2400" b="1" dirty="0">
              <a:latin typeface="Times New Roman" panose="02020603050405020304" pitchFamily="18" charset="0"/>
              <a:ea typeface="Times New Roman" panose="02020603050405020304" pitchFamily="18" charset="0"/>
            </a:endParaRPr>
          </a:p>
          <a:p>
            <a:pPr marL="263525" marR="482600">
              <a:spcBef>
                <a:spcPts val="1155"/>
              </a:spcBef>
            </a:pPr>
            <a:r>
              <a:rPr lang="en-US" sz="2000" dirty="0">
                <a:latin typeface="Times New Roman" panose="02020603050405020304" pitchFamily="18" charset="0"/>
                <a:ea typeface="Times New Roman" panose="02020603050405020304" pitchFamily="18" charset="0"/>
              </a:rPr>
              <a:t>[4] Cascadia Capital. (2019) Pet Industry Overview. </a:t>
            </a:r>
            <a:r>
              <a:rPr lang="en-US" sz="2000" u="sng" dirty="0">
                <a:solidFill>
                  <a:srgbClr val="0000FF"/>
                </a:solidFill>
                <a:latin typeface="Times New Roman" panose="02020603050405020304" pitchFamily="18" charset="0"/>
                <a:ea typeface="Times New Roman" panose="02020603050405020304" pitchFamily="18" charset="0"/>
                <a:hlinkClick r:id="rId5"/>
              </a:rPr>
              <a:t>http://www.cascadiacapital.com/wpcontent/uploads/2019/10/Cascadia-Capital-PetIndustry-Report-Spring-2019-vF.pdf</a:t>
            </a:r>
            <a:endParaRPr lang="en-IN" sz="2400" b="1" dirty="0">
              <a:latin typeface="Times New Roman" panose="02020603050405020304" pitchFamily="18" charset="0"/>
              <a:ea typeface="Times New Roman" panose="02020603050405020304" pitchFamily="18" charset="0"/>
            </a:endParaRPr>
          </a:p>
          <a:p>
            <a:pPr marL="263525" marR="482600">
              <a:spcBef>
                <a:spcPts val="1155"/>
              </a:spcBef>
            </a:pPr>
            <a:r>
              <a:rPr lang="en-US" sz="2000" dirty="0">
                <a:latin typeface="Times New Roman" panose="02020603050405020304" pitchFamily="18" charset="0"/>
                <a:ea typeface="Times New Roman" panose="02020603050405020304" pitchFamily="18" charset="0"/>
              </a:rPr>
              <a:t>[5] Josh </a:t>
            </a:r>
            <a:r>
              <a:rPr lang="en-US" sz="2000" dirty="0" err="1">
                <a:latin typeface="Times New Roman" panose="02020603050405020304" pitchFamily="18" charset="0"/>
                <a:ea typeface="Times New Roman" panose="02020603050405020304" pitchFamily="18" charset="0"/>
              </a:rPr>
              <a:t>Howarth</a:t>
            </a:r>
            <a:r>
              <a:rPr lang="en-US" sz="2000" dirty="0">
                <a:latin typeface="Times New Roman" panose="02020603050405020304" pitchFamily="18" charset="0"/>
                <a:ea typeface="Times New Roman" panose="02020603050405020304" pitchFamily="18" charset="0"/>
              </a:rPr>
              <a:t>.(2021) 7 Pet Industry Trends To Know (2021-2025). </a:t>
            </a:r>
            <a:r>
              <a:rPr lang="en-US" sz="2000" u="sng" dirty="0">
                <a:solidFill>
                  <a:srgbClr val="0000FF"/>
                </a:solidFill>
                <a:latin typeface="Times New Roman" panose="02020603050405020304" pitchFamily="18" charset="0"/>
                <a:ea typeface="Times New Roman" panose="02020603050405020304" pitchFamily="18" charset="0"/>
                <a:hlinkClick r:id="rId6"/>
              </a:rPr>
              <a:t>https://explodingtopics.com/blog/pet-industrytrends</a:t>
            </a:r>
            <a:endParaRPr lang="en-IN" sz="2400" b="1" u="sng" dirty="0">
              <a:solidFill>
                <a:srgbClr val="0000FF"/>
              </a:solidFill>
              <a:latin typeface="Times New Roman" panose="02020603050405020304" pitchFamily="18" charset="0"/>
              <a:ea typeface="Times New Roman" panose="02020603050405020304" pitchFamily="18" charset="0"/>
            </a:endParaRPr>
          </a:p>
        </p:txBody>
      </p:sp>
      <p:sp>
        <p:nvSpPr>
          <p:cNvPr id="8197" name="Rectangle 5">
            <a:extLst>
              <a:ext uri="{FF2B5EF4-FFF2-40B4-BE49-F238E27FC236}">
                <a16:creationId xmlns:a16="http://schemas.microsoft.com/office/drawing/2014/main" id="{668FD5FA-D678-BDC6-B68C-6D5147D2133A}"/>
              </a:ext>
            </a:extLst>
          </p:cNvPr>
          <p:cNvSpPr>
            <a:spLocks noChangeArrowheads="1"/>
          </p:cNvSpPr>
          <p:nvPr/>
        </p:nvSpPr>
        <p:spPr bwMode="auto">
          <a:xfrm>
            <a:off x="0" y="6553200"/>
            <a:ext cx="9144000" cy="304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8198" name="TextBox 4">
            <a:extLst>
              <a:ext uri="{FF2B5EF4-FFF2-40B4-BE49-F238E27FC236}">
                <a16:creationId xmlns:a16="http://schemas.microsoft.com/office/drawing/2014/main" id="{DE58D59C-5143-7DC6-9C43-64DD6511E40C}"/>
              </a:ext>
            </a:extLst>
          </p:cNvPr>
          <p:cNvSpPr txBox="1">
            <a:spLocks noChangeArrowheads="1"/>
          </p:cNvSpPr>
          <p:nvPr/>
        </p:nvSpPr>
        <p:spPr bwMode="auto">
          <a:xfrm>
            <a:off x="7381875" y="6488113"/>
            <a:ext cx="1733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C00000"/>
                </a:solidFill>
              </a:rPr>
              <a:t>      </a:t>
            </a:r>
            <a:r>
              <a:rPr lang="en-US" altLang="en-US" sz="1600">
                <a:solidFill>
                  <a:srgbClr val="C00000"/>
                </a:solidFill>
              </a:rPr>
              <a:t>NIT,Nagpur</a:t>
            </a:r>
            <a:endParaRPr lang="en-IN" altLang="en-US" sz="160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a:extLst>
              <a:ext uri="{FF2B5EF4-FFF2-40B4-BE49-F238E27FC236}">
                <a16:creationId xmlns:a16="http://schemas.microsoft.com/office/drawing/2014/main" id="{BB15E5C2-103E-B1B1-92C2-4DE9A20B41DB}"/>
              </a:ext>
            </a:extLst>
          </p:cNvPr>
          <p:cNvSpPr>
            <a:spLocks noChangeArrowheads="1"/>
          </p:cNvSpPr>
          <p:nvPr/>
        </p:nvSpPr>
        <p:spPr bwMode="auto">
          <a:xfrm>
            <a:off x="0" y="0"/>
            <a:ext cx="9144000" cy="685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8195" name="Title 1">
            <a:extLst>
              <a:ext uri="{FF2B5EF4-FFF2-40B4-BE49-F238E27FC236}">
                <a16:creationId xmlns:a16="http://schemas.microsoft.com/office/drawing/2014/main" id="{178536C3-7348-3BAA-D7DB-D17A70E39ED5}"/>
              </a:ext>
            </a:extLst>
          </p:cNvPr>
          <p:cNvSpPr>
            <a:spLocks noGrp="1"/>
          </p:cNvSpPr>
          <p:nvPr>
            <p:ph type="title"/>
          </p:nvPr>
        </p:nvSpPr>
        <p:spPr>
          <a:xfrm>
            <a:off x="3505200" y="0"/>
            <a:ext cx="3505200" cy="655638"/>
          </a:xfrm>
        </p:spPr>
        <p:txBody>
          <a:bodyPr/>
          <a:lstStyle/>
          <a:p>
            <a:pPr algn="l" eaLnBrk="1" hangingPunct="1"/>
            <a:r>
              <a:rPr lang="en-US" altLang="en-US" sz="2800" b="1" dirty="0">
                <a:latin typeface="Times New Roman" panose="02020603050405020304" pitchFamily="18" charset="0"/>
                <a:cs typeface="Times New Roman" panose="02020603050405020304" pitchFamily="18" charset="0"/>
              </a:rPr>
              <a:t>References</a:t>
            </a:r>
            <a:endParaRPr lang="en-IN" altLang="en-US" sz="2800" b="1" dirty="0">
              <a:latin typeface="Times New Roman" panose="02020603050405020304" pitchFamily="18" charset="0"/>
              <a:cs typeface="Times New Roman" panose="02020603050405020304" pitchFamily="18" charset="0"/>
            </a:endParaRPr>
          </a:p>
        </p:txBody>
      </p:sp>
      <p:sp>
        <p:nvSpPr>
          <p:cNvPr id="8196" name="Content Placeholder 2">
            <a:extLst>
              <a:ext uri="{FF2B5EF4-FFF2-40B4-BE49-F238E27FC236}">
                <a16:creationId xmlns:a16="http://schemas.microsoft.com/office/drawing/2014/main" id="{16D57DBE-A153-48DD-7A3A-F033711143E0}"/>
              </a:ext>
            </a:extLst>
          </p:cNvPr>
          <p:cNvSpPr>
            <a:spLocks noGrp="1"/>
          </p:cNvSpPr>
          <p:nvPr>
            <p:ph idx="1"/>
          </p:nvPr>
        </p:nvSpPr>
        <p:spPr>
          <a:xfrm>
            <a:off x="304800" y="750887"/>
            <a:ext cx="8686800" cy="4784725"/>
          </a:xfrm>
        </p:spPr>
        <p:txBody>
          <a:bodyPr/>
          <a:lstStyle/>
          <a:p>
            <a:pPr marL="263525" marR="482600">
              <a:spcBef>
                <a:spcPts val="1155"/>
              </a:spcBef>
            </a:pPr>
            <a:r>
              <a:rPr lang="en-US" sz="2000" dirty="0">
                <a:solidFill>
                  <a:schemeClr val="tx1">
                    <a:lumMod val="95000"/>
                    <a:lumOff val="5000"/>
                  </a:schemeClr>
                </a:solidFill>
                <a:latin typeface="Times New Roman" panose="02020603050405020304" pitchFamily="18" charset="0"/>
                <a:ea typeface="Times New Roman" panose="02020603050405020304" pitchFamily="18" charset="0"/>
              </a:rPr>
              <a:t>[6] American Pet Products Association.(2021) Pet Industry Market Size, trends &amp; Ownership </a:t>
            </a:r>
            <a:r>
              <a:rPr lang="en-US" sz="2000" dirty="0" err="1">
                <a:solidFill>
                  <a:schemeClr val="tx1">
                    <a:lumMod val="95000"/>
                    <a:lumOff val="5000"/>
                  </a:schemeClr>
                </a:solidFill>
                <a:latin typeface="Times New Roman" panose="02020603050405020304" pitchFamily="18" charset="0"/>
                <a:ea typeface="Times New Roman" panose="02020603050405020304" pitchFamily="18" charset="0"/>
              </a:rPr>
              <a:t>Statistics.https</a:t>
            </a:r>
            <a:r>
              <a:rPr lang="en-US" sz="2000" dirty="0">
                <a:solidFill>
                  <a:schemeClr val="tx1">
                    <a:lumMod val="95000"/>
                    <a:lumOff val="5000"/>
                  </a:schemeClr>
                </a:solidFill>
                <a:latin typeface="Times New Roman" panose="02020603050405020304" pitchFamily="18" charset="0"/>
                <a:ea typeface="Times New Roman" panose="02020603050405020304" pitchFamily="18" charset="0"/>
              </a:rPr>
              <a:t>://www.americanpetproducts.org/pre ss_industrytrends.asp</a:t>
            </a:r>
            <a:endParaRPr lang="en-IN" sz="2000" dirty="0">
              <a:solidFill>
                <a:schemeClr val="tx1">
                  <a:lumMod val="95000"/>
                  <a:lumOff val="5000"/>
                </a:schemeClr>
              </a:solidFill>
              <a:latin typeface="Times New Roman" panose="02020603050405020304" pitchFamily="18" charset="0"/>
              <a:ea typeface="Times New Roman" panose="02020603050405020304" pitchFamily="18" charset="0"/>
            </a:endParaRPr>
          </a:p>
          <a:p>
            <a:pPr marL="263525" marR="482600">
              <a:spcBef>
                <a:spcPts val="1155"/>
              </a:spcBef>
            </a:pPr>
            <a:r>
              <a:rPr lang="en-US" sz="2000" dirty="0">
                <a:solidFill>
                  <a:schemeClr val="tx1">
                    <a:lumMod val="95000"/>
                    <a:lumOff val="5000"/>
                  </a:schemeClr>
                </a:solidFill>
                <a:latin typeface="Times New Roman" panose="02020603050405020304" pitchFamily="18" charset="0"/>
                <a:ea typeface="Times New Roman" panose="02020603050405020304" pitchFamily="18" charset="0"/>
              </a:rPr>
              <a:t>[7] Molly Schleicher, Seam B Cash, Lisa M Freeman. (2019) Determinants of pet food purchasing decisions. </a:t>
            </a:r>
            <a:r>
              <a:rPr lang="en-US" sz="2000" dirty="0">
                <a:solidFill>
                  <a:schemeClr val="tx1">
                    <a:lumMod val="95000"/>
                    <a:lumOff val="5000"/>
                  </a:schemeClr>
                </a:solidFill>
                <a:latin typeface="Times New Roman" panose="02020603050405020304" pitchFamily="18" charset="0"/>
                <a:ea typeface="Times New Roman" panose="02020603050405020304" pitchFamily="18" charset="0"/>
                <a:hlinkClick r:id="rId2"/>
              </a:rPr>
              <a:t>https://pubmed.ncbi.nlm.nih.gov/31156266/</a:t>
            </a:r>
            <a:r>
              <a:rPr lang="en-US" sz="2000" dirty="0">
                <a:solidFill>
                  <a:schemeClr val="tx1">
                    <a:lumMod val="95000"/>
                    <a:lumOff val="5000"/>
                  </a:schemeClr>
                </a:solidFill>
                <a:latin typeface="Times New Roman" panose="02020603050405020304" pitchFamily="18" charset="0"/>
                <a:ea typeface="Times New Roman" panose="02020603050405020304" pitchFamily="18" charset="0"/>
              </a:rPr>
              <a:t> </a:t>
            </a:r>
            <a:endParaRPr lang="en-IN" sz="2000" dirty="0">
              <a:solidFill>
                <a:schemeClr val="tx1">
                  <a:lumMod val="95000"/>
                  <a:lumOff val="5000"/>
                </a:schemeClr>
              </a:solidFill>
              <a:latin typeface="Times New Roman" panose="02020603050405020304" pitchFamily="18" charset="0"/>
              <a:ea typeface="Times New Roman" panose="02020603050405020304" pitchFamily="18" charset="0"/>
            </a:endParaRPr>
          </a:p>
          <a:p>
            <a:pPr marL="263525" marR="482600">
              <a:spcBef>
                <a:spcPts val="1155"/>
              </a:spcBef>
            </a:pPr>
            <a:r>
              <a:rPr lang="en-US" sz="2000" dirty="0">
                <a:solidFill>
                  <a:schemeClr val="tx1">
                    <a:lumMod val="95000"/>
                    <a:lumOff val="5000"/>
                  </a:schemeClr>
                </a:solidFill>
                <a:latin typeface="Times New Roman" panose="02020603050405020304" pitchFamily="18" charset="0"/>
                <a:ea typeface="Times New Roman" panose="02020603050405020304" pitchFamily="18" charset="0"/>
              </a:rPr>
              <a:t>[8] Rover. (2021) Rover Investor Call Presentation. https://www.rover.com/blog/wpcontent/uploads/2021/02/Rover_Investor_Call_Pre sentation.pdf </a:t>
            </a:r>
            <a:endParaRPr lang="en-IN" sz="2000" dirty="0">
              <a:solidFill>
                <a:schemeClr val="tx1">
                  <a:lumMod val="95000"/>
                  <a:lumOff val="5000"/>
                </a:schemeClr>
              </a:solidFill>
              <a:latin typeface="Times New Roman" panose="02020603050405020304" pitchFamily="18" charset="0"/>
              <a:ea typeface="Times New Roman" panose="02020603050405020304" pitchFamily="18" charset="0"/>
            </a:endParaRPr>
          </a:p>
          <a:p>
            <a:pPr marL="263525" marR="482600">
              <a:spcBef>
                <a:spcPts val="1155"/>
              </a:spcBef>
            </a:pPr>
            <a:r>
              <a:rPr lang="en-US" sz="2000" dirty="0">
                <a:solidFill>
                  <a:schemeClr val="tx1">
                    <a:lumMod val="95000"/>
                    <a:lumOff val="5000"/>
                  </a:schemeClr>
                </a:solidFill>
                <a:latin typeface="Times New Roman" panose="02020603050405020304" pitchFamily="18" charset="0"/>
                <a:ea typeface="Times New Roman" panose="02020603050405020304" pitchFamily="18" charset="0"/>
              </a:rPr>
              <a:t>[9] </a:t>
            </a:r>
            <a:r>
              <a:rPr lang="en-US" sz="2000" dirty="0" err="1">
                <a:solidFill>
                  <a:schemeClr val="tx1">
                    <a:lumMod val="95000"/>
                    <a:lumOff val="5000"/>
                  </a:schemeClr>
                </a:solidFill>
                <a:latin typeface="Times New Roman" panose="02020603050405020304" pitchFamily="18" charset="0"/>
                <a:ea typeface="Times New Roman" panose="02020603050405020304" pitchFamily="18" charset="0"/>
              </a:rPr>
              <a:t>BarkBox</a:t>
            </a:r>
            <a:r>
              <a:rPr lang="en-US" sz="2000" dirty="0">
                <a:solidFill>
                  <a:schemeClr val="tx1">
                    <a:lumMod val="95000"/>
                    <a:lumOff val="5000"/>
                  </a:schemeClr>
                </a:solidFill>
                <a:latin typeface="Times New Roman" panose="02020603050405020304" pitchFamily="18" charset="0"/>
                <a:ea typeface="Times New Roman" panose="02020603050405020304" pitchFamily="18" charset="0"/>
              </a:rPr>
              <a:t>. (2020) Bark Management Presentation. </a:t>
            </a:r>
            <a:r>
              <a:rPr lang="en-US" sz="2000" dirty="0">
                <a:solidFill>
                  <a:schemeClr val="tx1">
                    <a:lumMod val="95000"/>
                    <a:lumOff val="5000"/>
                  </a:schemeClr>
                </a:solidFill>
                <a:latin typeface="Times New Roman" panose="02020603050405020304" pitchFamily="18" charset="0"/>
                <a:ea typeface="Times New Roman" panose="02020603050405020304" pitchFamily="18" charset="0"/>
                <a:hlinkClick r:id="rId3"/>
              </a:rPr>
              <a:t>https://static1.squarespace.com/static/5fc91530343 6806905d7150e/t/5fdae20279e44d2bcf557f77/160 8180228067/BARK-Overview-12162020.pdf</a:t>
            </a:r>
            <a:endParaRPr lang="en-IN" sz="2000" dirty="0">
              <a:solidFill>
                <a:schemeClr val="tx1">
                  <a:lumMod val="95000"/>
                  <a:lumOff val="5000"/>
                </a:schemeClr>
              </a:solidFill>
              <a:latin typeface="Times New Roman" panose="02020603050405020304" pitchFamily="18" charset="0"/>
              <a:ea typeface="Times New Roman" panose="02020603050405020304" pitchFamily="18" charset="0"/>
            </a:endParaRPr>
          </a:p>
          <a:p>
            <a:pPr marL="263525" marR="482600">
              <a:spcBef>
                <a:spcPts val="1155"/>
              </a:spcBef>
            </a:pPr>
            <a:r>
              <a:rPr lang="en-US" sz="2000" dirty="0">
                <a:solidFill>
                  <a:schemeClr val="tx1">
                    <a:lumMod val="95000"/>
                    <a:lumOff val="5000"/>
                  </a:schemeClr>
                </a:solidFill>
                <a:latin typeface="Times New Roman" panose="02020603050405020304" pitchFamily="18" charset="0"/>
                <a:ea typeface="Times New Roman" panose="02020603050405020304" pitchFamily="18" charset="0"/>
              </a:rPr>
              <a:t>[10] Viktor. (2021) The Chewy Business Model – How Does Chewy Make Money?. </a:t>
            </a:r>
            <a:r>
              <a:rPr lang="en-US" sz="2000" dirty="0">
                <a:solidFill>
                  <a:schemeClr val="tx1">
                    <a:lumMod val="95000"/>
                    <a:lumOff val="5000"/>
                  </a:schemeClr>
                </a:solidFill>
                <a:latin typeface="Times New Roman" panose="02020603050405020304" pitchFamily="18" charset="0"/>
                <a:ea typeface="Times New Roman" panose="02020603050405020304" pitchFamily="18" charset="0"/>
                <a:hlinkClick r:id="rId4"/>
              </a:rPr>
              <a:t>https://productmint.com/chewy-business-modelhow-does-chewy-make-money/</a:t>
            </a:r>
            <a:endParaRPr lang="en-IN" sz="2000" dirty="0">
              <a:solidFill>
                <a:schemeClr val="tx1">
                  <a:lumMod val="95000"/>
                  <a:lumOff val="5000"/>
                </a:schemeClr>
              </a:solidFill>
              <a:latin typeface="Times New Roman" panose="02020603050405020304" pitchFamily="18" charset="0"/>
              <a:ea typeface="Times New Roman" panose="02020603050405020304" pitchFamily="18" charset="0"/>
            </a:endParaRPr>
          </a:p>
          <a:p>
            <a:pPr marL="263525" marR="482600">
              <a:lnSpc>
                <a:spcPct val="176000"/>
              </a:lnSpc>
              <a:spcBef>
                <a:spcPts val="1155"/>
              </a:spcBef>
            </a:pPr>
            <a:r>
              <a:rPr lang="en-US" sz="2000" dirty="0">
                <a:solidFill>
                  <a:srgbClr val="0000FF"/>
                </a:solidFill>
                <a:latin typeface="Times New Roman" panose="02020603050405020304" pitchFamily="18" charset="0"/>
                <a:ea typeface="Times New Roman" panose="02020603050405020304" pitchFamily="18" charset="0"/>
              </a:rPr>
              <a:t> </a:t>
            </a:r>
            <a:endParaRPr lang="en-IN" sz="2000" dirty="0">
              <a:solidFill>
                <a:srgbClr val="0000FF"/>
              </a:solidFill>
              <a:latin typeface="Times New Roman" panose="02020603050405020304" pitchFamily="18" charset="0"/>
              <a:ea typeface="Times New Roman" panose="02020603050405020304" pitchFamily="18" charset="0"/>
            </a:endParaRPr>
          </a:p>
          <a:p>
            <a:pPr marL="263525" marR="482600">
              <a:spcBef>
                <a:spcPts val="1155"/>
              </a:spcBef>
            </a:pPr>
            <a:endParaRPr lang="en-IN" sz="2400" b="1" dirty="0">
              <a:solidFill>
                <a:srgbClr val="0000FF"/>
              </a:solidFill>
              <a:latin typeface="Times New Roman" panose="02020603050405020304" pitchFamily="18" charset="0"/>
              <a:ea typeface="Times New Roman" panose="02020603050405020304" pitchFamily="18" charset="0"/>
            </a:endParaRPr>
          </a:p>
        </p:txBody>
      </p:sp>
      <p:sp>
        <p:nvSpPr>
          <p:cNvPr id="8197" name="Rectangle 5">
            <a:extLst>
              <a:ext uri="{FF2B5EF4-FFF2-40B4-BE49-F238E27FC236}">
                <a16:creationId xmlns:a16="http://schemas.microsoft.com/office/drawing/2014/main" id="{668FD5FA-D678-BDC6-B68C-6D5147D2133A}"/>
              </a:ext>
            </a:extLst>
          </p:cNvPr>
          <p:cNvSpPr>
            <a:spLocks noChangeArrowheads="1"/>
          </p:cNvSpPr>
          <p:nvPr/>
        </p:nvSpPr>
        <p:spPr bwMode="auto">
          <a:xfrm>
            <a:off x="0" y="6553200"/>
            <a:ext cx="9144000" cy="304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8198" name="TextBox 4">
            <a:extLst>
              <a:ext uri="{FF2B5EF4-FFF2-40B4-BE49-F238E27FC236}">
                <a16:creationId xmlns:a16="http://schemas.microsoft.com/office/drawing/2014/main" id="{DE58D59C-5143-7DC6-9C43-64DD6511E40C}"/>
              </a:ext>
            </a:extLst>
          </p:cNvPr>
          <p:cNvSpPr txBox="1">
            <a:spLocks noChangeArrowheads="1"/>
          </p:cNvSpPr>
          <p:nvPr/>
        </p:nvSpPr>
        <p:spPr bwMode="auto">
          <a:xfrm>
            <a:off x="7381875" y="6488113"/>
            <a:ext cx="1733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C00000"/>
                </a:solidFill>
              </a:rPr>
              <a:t>      </a:t>
            </a:r>
            <a:r>
              <a:rPr lang="en-US" altLang="en-US" sz="1600">
                <a:solidFill>
                  <a:srgbClr val="C00000"/>
                </a:solidFill>
              </a:rPr>
              <a:t>NIT,Nagpur</a:t>
            </a:r>
            <a:endParaRPr lang="en-IN" altLang="en-US" sz="1600">
              <a:solidFill>
                <a:srgbClr val="C00000"/>
              </a:solidFill>
            </a:endParaRPr>
          </a:p>
        </p:txBody>
      </p:sp>
    </p:spTree>
    <p:extLst>
      <p:ext uri="{BB962C8B-B14F-4D97-AF65-F5344CB8AC3E}">
        <p14:creationId xmlns:p14="http://schemas.microsoft.com/office/powerpoint/2010/main" val="1586022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a:extLst>
              <a:ext uri="{FF2B5EF4-FFF2-40B4-BE49-F238E27FC236}">
                <a16:creationId xmlns:a16="http://schemas.microsoft.com/office/drawing/2014/main" id="{BB15E5C2-103E-B1B1-92C2-4DE9A20B41DB}"/>
              </a:ext>
            </a:extLst>
          </p:cNvPr>
          <p:cNvSpPr>
            <a:spLocks noChangeArrowheads="1"/>
          </p:cNvSpPr>
          <p:nvPr/>
        </p:nvSpPr>
        <p:spPr bwMode="auto">
          <a:xfrm>
            <a:off x="0" y="30051"/>
            <a:ext cx="9144000" cy="685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8195" name="Title 1">
            <a:extLst>
              <a:ext uri="{FF2B5EF4-FFF2-40B4-BE49-F238E27FC236}">
                <a16:creationId xmlns:a16="http://schemas.microsoft.com/office/drawing/2014/main" id="{178536C3-7348-3BAA-D7DB-D17A70E39ED5}"/>
              </a:ext>
            </a:extLst>
          </p:cNvPr>
          <p:cNvSpPr>
            <a:spLocks noGrp="1"/>
          </p:cNvSpPr>
          <p:nvPr>
            <p:ph type="title"/>
          </p:nvPr>
        </p:nvSpPr>
        <p:spPr>
          <a:xfrm>
            <a:off x="228600" y="0"/>
            <a:ext cx="8610600" cy="533400"/>
          </a:xfrm>
        </p:spPr>
        <p:txBody>
          <a:bodyPr/>
          <a:lstStyle/>
          <a:p>
            <a:pPr eaLnBrk="1" fontAlgn="auto" hangingPunct="1">
              <a:lnSpc>
                <a:spcPct val="150000"/>
              </a:lnSpc>
              <a:spcAft>
                <a:spcPts val="0"/>
              </a:spcAft>
              <a:buClr>
                <a:schemeClr val="tx1"/>
              </a:buClr>
              <a:buFont typeface="Wingdings" pitchFamily="2" charset="2"/>
              <a:buChar char="§"/>
              <a:defRPr/>
            </a:pPr>
            <a:br>
              <a:rPr lang="en-US" altLang="en-US" sz="2800" b="1" dirty="0">
                <a:latin typeface="Times New Roman" panose="02020603050405020304" pitchFamily="18" charset="0"/>
                <a:cs typeface="Times New Roman" panose="02020603050405020304" pitchFamily="18" charset="0"/>
              </a:rPr>
            </a:br>
            <a:r>
              <a:rPr lang="en-US" altLang="en-US" sz="2800" b="1" dirty="0">
                <a:latin typeface="Times New Roman" panose="02020603050405020304" pitchFamily="18" charset="0"/>
                <a:cs typeface="Times New Roman" panose="02020603050405020304" pitchFamily="18" charset="0"/>
              </a:rPr>
              <a:t>Copyright</a:t>
            </a:r>
            <a:br>
              <a:rPr lang="en-US" altLang="en-US" sz="2800" dirty="0">
                <a:latin typeface="Times New Roman" panose="02020603050405020304" pitchFamily="18" charset="0"/>
                <a:cs typeface="Times New Roman" panose="02020603050405020304" pitchFamily="18" charset="0"/>
              </a:rPr>
            </a:br>
            <a:endParaRPr lang="en-IN" altLang="en-US" sz="2800" b="1" dirty="0">
              <a:latin typeface="Times New Roman" panose="02020603050405020304" pitchFamily="18" charset="0"/>
              <a:cs typeface="Times New Roman" panose="02020603050405020304" pitchFamily="18" charset="0"/>
            </a:endParaRPr>
          </a:p>
        </p:txBody>
      </p:sp>
      <p:sp>
        <p:nvSpPr>
          <p:cNvPr id="8197" name="Rectangle 5">
            <a:extLst>
              <a:ext uri="{FF2B5EF4-FFF2-40B4-BE49-F238E27FC236}">
                <a16:creationId xmlns:a16="http://schemas.microsoft.com/office/drawing/2014/main" id="{668FD5FA-D678-BDC6-B68C-6D5147D2133A}"/>
              </a:ext>
            </a:extLst>
          </p:cNvPr>
          <p:cNvSpPr>
            <a:spLocks noChangeArrowheads="1"/>
          </p:cNvSpPr>
          <p:nvPr/>
        </p:nvSpPr>
        <p:spPr bwMode="auto">
          <a:xfrm>
            <a:off x="0" y="6553200"/>
            <a:ext cx="9144000" cy="304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8198" name="TextBox 4">
            <a:extLst>
              <a:ext uri="{FF2B5EF4-FFF2-40B4-BE49-F238E27FC236}">
                <a16:creationId xmlns:a16="http://schemas.microsoft.com/office/drawing/2014/main" id="{DE58D59C-5143-7DC6-9C43-64DD6511E40C}"/>
              </a:ext>
            </a:extLst>
          </p:cNvPr>
          <p:cNvSpPr txBox="1">
            <a:spLocks noChangeArrowheads="1"/>
          </p:cNvSpPr>
          <p:nvPr/>
        </p:nvSpPr>
        <p:spPr bwMode="auto">
          <a:xfrm>
            <a:off x="7381875" y="6488113"/>
            <a:ext cx="1733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C00000"/>
                </a:solidFill>
              </a:rPr>
              <a:t>      </a:t>
            </a:r>
            <a:r>
              <a:rPr lang="en-US" altLang="en-US" sz="1600">
                <a:solidFill>
                  <a:srgbClr val="C00000"/>
                </a:solidFill>
              </a:rPr>
              <a:t>NIT,Nagpur</a:t>
            </a:r>
            <a:endParaRPr lang="en-IN" altLang="en-US" sz="1600">
              <a:solidFill>
                <a:srgbClr val="C00000"/>
              </a:solidFill>
            </a:endParaRPr>
          </a:p>
        </p:txBody>
      </p:sp>
      <p:sp>
        <p:nvSpPr>
          <p:cNvPr id="2" name="TextBox 1"/>
          <p:cNvSpPr txBox="1"/>
          <p:nvPr/>
        </p:nvSpPr>
        <p:spPr>
          <a:xfrm>
            <a:off x="3657600" y="2898076"/>
            <a:ext cx="29718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 Process……</a:t>
            </a:r>
          </a:p>
        </p:txBody>
      </p:sp>
    </p:spTree>
    <p:extLst>
      <p:ext uri="{BB962C8B-B14F-4D97-AF65-F5344CB8AC3E}">
        <p14:creationId xmlns:p14="http://schemas.microsoft.com/office/powerpoint/2010/main" val="2686892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a:extLst>
              <a:ext uri="{FF2B5EF4-FFF2-40B4-BE49-F238E27FC236}">
                <a16:creationId xmlns:a16="http://schemas.microsoft.com/office/drawing/2014/main" id="{BB15E5C2-103E-B1B1-92C2-4DE9A20B41DB}"/>
              </a:ext>
            </a:extLst>
          </p:cNvPr>
          <p:cNvSpPr>
            <a:spLocks noChangeArrowheads="1"/>
          </p:cNvSpPr>
          <p:nvPr/>
        </p:nvSpPr>
        <p:spPr bwMode="auto">
          <a:xfrm>
            <a:off x="0" y="0"/>
            <a:ext cx="9144000" cy="669701"/>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8195" name="Title 1">
            <a:extLst>
              <a:ext uri="{FF2B5EF4-FFF2-40B4-BE49-F238E27FC236}">
                <a16:creationId xmlns:a16="http://schemas.microsoft.com/office/drawing/2014/main" id="{178536C3-7348-3BAA-D7DB-D17A70E39ED5}"/>
              </a:ext>
            </a:extLst>
          </p:cNvPr>
          <p:cNvSpPr>
            <a:spLocks noGrp="1"/>
          </p:cNvSpPr>
          <p:nvPr>
            <p:ph type="title"/>
          </p:nvPr>
        </p:nvSpPr>
        <p:spPr>
          <a:xfrm>
            <a:off x="0" y="-76200"/>
            <a:ext cx="9115424" cy="533400"/>
          </a:xfrm>
        </p:spPr>
        <p:txBody>
          <a:bodyPr/>
          <a:lstStyle/>
          <a:p>
            <a:pPr eaLnBrk="1" fontAlgn="auto" hangingPunct="1">
              <a:lnSpc>
                <a:spcPct val="150000"/>
              </a:lnSpc>
              <a:spcAft>
                <a:spcPts val="0"/>
              </a:spcAft>
              <a:buClr>
                <a:schemeClr val="tx1"/>
              </a:buClr>
              <a:defRPr/>
            </a:pPr>
            <a:r>
              <a:rPr lang="en-US" altLang="en-US" sz="2800" b="1" dirty="0">
                <a:latin typeface="Times New Roman" panose="02020603050405020304" pitchFamily="18" charset="0"/>
                <a:cs typeface="Times New Roman" panose="02020603050405020304" pitchFamily="18" charset="0"/>
              </a:rPr>
              <a:t>Project and Poster Competition (Photos with Certificates)</a:t>
            </a:r>
            <a:endParaRPr lang="en-IN" altLang="en-US" sz="2800" b="1" dirty="0">
              <a:latin typeface="Times New Roman" panose="02020603050405020304" pitchFamily="18" charset="0"/>
              <a:cs typeface="Times New Roman" panose="02020603050405020304" pitchFamily="18" charset="0"/>
            </a:endParaRPr>
          </a:p>
        </p:txBody>
      </p:sp>
      <p:sp>
        <p:nvSpPr>
          <p:cNvPr id="8197" name="Rectangle 5">
            <a:extLst>
              <a:ext uri="{FF2B5EF4-FFF2-40B4-BE49-F238E27FC236}">
                <a16:creationId xmlns:a16="http://schemas.microsoft.com/office/drawing/2014/main" id="{668FD5FA-D678-BDC6-B68C-6D5147D2133A}"/>
              </a:ext>
            </a:extLst>
          </p:cNvPr>
          <p:cNvSpPr>
            <a:spLocks noChangeArrowheads="1"/>
          </p:cNvSpPr>
          <p:nvPr/>
        </p:nvSpPr>
        <p:spPr bwMode="auto">
          <a:xfrm>
            <a:off x="0" y="6553200"/>
            <a:ext cx="9144000" cy="304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8198" name="TextBox 4">
            <a:extLst>
              <a:ext uri="{FF2B5EF4-FFF2-40B4-BE49-F238E27FC236}">
                <a16:creationId xmlns:a16="http://schemas.microsoft.com/office/drawing/2014/main" id="{DE58D59C-5143-7DC6-9C43-64DD6511E40C}"/>
              </a:ext>
            </a:extLst>
          </p:cNvPr>
          <p:cNvSpPr txBox="1">
            <a:spLocks noChangeArrowheads="1"/>
          </p:cNvSpPr>
          <p:nvPr/>
        </p:nvSpPr>
        <p:spPr bwMode="auto">
          <a:xfrm>
            <a:off x="7381875" y="6488113"/>
            <a:ext cx="1733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C00000"/>
                </a:solidFill>
              </a:rPr>
              <a:t>      </a:t>
            </a:r>
            <a:r>
              <a:rPr lang="en-US" altLang="en-US" sz="1600">
                <a:solidFill>
                  <a:srgbClr val="C00000"/>
                </a:solidFill>
              </a:rPr>
              <a:t>NIT,Nagpur</a:t>
            </a:r>
            <a:endParaRPr lang="en-IN" altLang="en-US" sz="1600">
              <a:solidFill>
                <a:srgbClr val="C0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722066689"/>
              </p:ext>
            </p:extLst>
          </p:nvPr>
        </p:nvGraphicFramePr>
        <p:xfrm>
          <a:off x="609600" y="2371606"/>
          <a:ext cx="7639050" cy="128016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2152650">
                  <a:extLst>
                    <a:ext uri="{9D8B030D-6E8A-4147-A177-3AD203B41FA5}">
                      <a16:colId xmlns:a16="http://schemas.microsoft.com/office/drawing/2014/main" val="20003"/>
                    </a:ext>
                  </a:extLst>
                </a:gridCol>
              </a:tblGrid>
              <a:tr h="457200">
                <a:tc>
                  <a:txBody>
                    <a:bodyPr/>
                    <a:lstStyle/>
                    <a:p>
                      <a:r>
                        <a:rPr lang="en-US" dirty="0"/>
                        <a:t>Name of college attended Competition</a:t>
                      </a:r>
                      <a:r>
                        <a:rPr lang="en-US" baseline="0" dirty="0"/>
                        <a:t> </a:t>
                      </a:r>
                      <a:endParaRPr lang="en-US" dirty="0"/>
                    </a:p>
                  </a:txBody>
                  <a:tcPr/>
                </a:tc>
                <a:tc>
                  <a:txBody>
                    <a:bodyPr/>
                    <a:lstStyle/>
                    <a:p>
                      <a:r>
                        <a:rPr lang="en-US" dirty="0"/>
                        <a:t>Name</a:t>
                      </a:r>
                      <a:r>
                        <a:rPr lang="en-US" baseline="0" dirty="0"/>
                        <a:t>  of  competition</a:t>
                      </a:r>
                      <a:endParaRPr lang="en-US" dirty="0"/>
                    </a:p>
                  </a:txBody>
                  <a:tcPr/>
                </a:tc>
                <a:tc>
                  <a:txBody>
                    <a:bodyPr/>
                    <a:lstStyle/>
                    <a:p>
                      <a:r>
                        <a:rPr lang="en-US" dirty="0"/>
                        <a:t>Date </a:t>
                      </a:r>
                    </a:p>
                  </a:txBody>
                  <a:tcPr/>
                </a:tc>
                <a:tc>
                  <a:txBody>
                    <a:bodyPr/>
                    <a:lstStyle/>
                    <a:p>
                      <a:r>
                        <a:rPr lang="en-US" dirty="0"/>
                        <a:t> Prize(</a:t>
                      </a:r>
                      <a:r>
                        <a:rPr lang="en-US" baseline="0" dirty="0"/>
                        <a:t> If any)</a:t>
                      </a:r>
                      <a:endParaRPr lang="en-US" dirty="0"/>
                    </a:p>
                  </a:txBody>
                  <a:tcPr/>
                </a:tc>
                <a:extLst>
                  <a:ext uri="{0D108BD9-81ED-4DB2-BD59-A6C34878D82A}">
                    <a16:rowId xmlns:a16="http://schemas.microsoft.com/office/drawing/2014/main" val="10000"/>
                  </a:ext>
                </a:extLst>
              </a:tr>
              <a:tr h="439732">
                <a:tc>
                  <a:txBody>
                    <a:bodyPr/>
                    <a:lstStyle/>
                    <a:p>
                      <a:r>
                        <a:rPr lang="en-US" dirty="0"/>
                        <a:t>Nagpur</a:t>
                      </a:r>
                      <a:r>
                        <a:rPr lang="en-US" baseline="0" dirty="0"/>
                        <a:t> Institute Of Technology</a:t>
                      </a:r>
                      <a:endParaRPr lang="en-US" dirty="0"/>
                    </a:p>
                  </a:txBody>
                  <a:tcPr/>
                </a:tc>
                <a:tc>
                  <a:txBody>
                    <a:bodyPr/>
                    <a:lstStyle/>
                    <a:p>
                      <a:r>
                        <a:rPr lang="en-US" dirty="0"/>
                        <a:t>GEN Z IDEA GENESIS 2024</a:t>
                      </a:r>
                    </a:p>
                  </a:txBody>
                  <a:tcPr/>
                </a:tc>
                <a:tc>
                  <a:txBody>
                    <a:bodyPr/>
                    <a:lstStyle/>
                    <a:p>
                      <a:r>
                        <a:rPr lang="en-US" dirty="0"/>
                        <a:t>15-APRIL-2024</a:t>
                      </a:r>
                    </a:p>
                  </a:txBody>
                  <a:tcPr/>
                </a:tc>
                <a:tc>
                  <a:txBody>
                    <a:bodyPr/>
                    <a:lstStyle/>
                    <a:p>
                      <a:r>
                        <a:rPr lang="en-US" dirty="0"/>
                        <a:t>NA</a:t>
                      </a:r>
                    </a:p>
                  </a:txBody>
                  <a:tcPr/>
                </a:tc>
                <a:extLst>
                  <a:ext uri="{0D108BD9-81ED-4DB2-BD59-A6C34878D82A}">
                    <a16:rowId xmlns:a16="http://schemas.microsoft.com/office/drawing/2014/main" val="10001"/>
                  </a:ext>
                </a:extLst>
              </a:tr>
            </a:tbl>
          </a:graphicData>
        </a:graphic>
      </p:graphicFrame>
      <p:sp>
        <p:nvSpPr>
          <p:cNvPr id="3" name="TextBox 2"/>
          <p:cNvSpPr txBox="1"/>
          <p:nvPr/>
        </p:nvSpPr>
        <p:spPr>
          <a:xfrm>
            <a:off x="1381125" y="4495800"/>
            <a:ext cx="3048000" cy="369332"/>
          </a:xfrm>
          <a:prstGeom prst="rect">
            <a:avLst/>
          </a:prstGeom>
          <a:noFill/>
        </p:spPr>
        <p:txBody>
          <a:bodyPr wrap="square" rtlCol="0">
            <a:spAutoFit/>
          </a:bodyPr>
          <a:lstStyle/>
          <a:p>
            <a:endParaRPr lang="en-US" dirty="0"/>
          </a:p>
        </p:txBody>
      </p:sp>
      <p:sp>
        <p:nvSpPr>
          <p:cNvPr id="4" name="Rectangle 3"/>
          <p:cNvSpPr/>
          <p:nvPr/>
        </p:nvSpPr>
        <p:spPr>
          <a:xfrm>
            <a:off x="2750027" y="3244334"/>
            <a:ext cx="184731" cy="369332"/>
          </a:xfrm>
          <a:prstGeom prst="rect">
            <a:avLst/>
          </a:prstGeom>
        </p:spPr>
        <p:txBody>
          <a:bodyPr wrap="none">
            <a:spAutoFit/>
          </a:bodyPr>
          <a:lstStyle/>
          <a:p>
            <a:endParaRPr lang="en-IN" dirty="0"/>
          </a:p>
        </p:txBody>
      </p:sp>
      <p:sp>
        <p:nvSpPr>
          <p:cNvPr id="5" name="Rectangle 4"/>
          <p:cNvSpPr/>
          <p:nvPr/>
        </p:nvSpPr>
        <p:spPr>
          <a:xfrm>
            <a:off x="2645831"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2670140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a:extLst>
              <a:ext uri="{FF2B5EF4-FFF2-40B4-BE49-F238E27FC236}">
                <a16:creationId xmlns:a16="http://schemas.microsoft.com/office/drawing/2014/main" id="{BB15E5C2-103E-B1B1-92C2-4DE9A20B41DB}"/>
              </a:ext>
            </a:extLst>
          </p:cNvPr>
          <p:cNvSpPr>
            <a:spLocks noChangeArrowheads="1"/>
          </p:cNvSpPr>
          <p:nvPr/>
        </p:nvSpPr>
        <p:spPr bwMode="auto">
          <a:xfrm>
            <a:off x="0" y="0"/>
            <a:ext cx="9144000" cy="669701"/>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8195" name="Title 1">
            <a:extLst>
              <a:ext uri="{FF2B5EF4-FFF2-40B4-BE49-F238E27FC236}">
                <a16:creationId xmlns:a16="http://schemas.microsoft.com/office/drawing/2014/main" id="{178536C3-7348-3BAA-D7DB-D17A70E39ED5}"/>
              </a:ext>
            </a:extLst>
          </p:cNvPr>
          <p:cNvSpPr>
            <a:spLocks noGrp="1"/>
          </p:cNvSpPr>
          <p:nvPr>
            <p:ph type="title"/>
          </p:nvPr>
        </p:nvSpPr>
        <p:spPr>
          <a:xfrm>
            <a:off x="0" y="-76200"/>
            <a:ext cx="9115424" cy="533400"/>
          </a:xfrm>
        </p:spPr>
        <p:txBody>
          <a:bodyPr/>
          <a:lstStyle/>
          <a:p>
            <a:pPr eaLnBrk="1" fontAlgn="auto" hangingPunct="1">
              <a:lnSpc>
                <a:spcPct val="150000"/>
              </a:lnSpc>
              <a:spcAft>
                <a:spcPts val="0"/>
              </a:spcAft>
              <a:buClr>
                <a:schemeClr val="tx1"/>
              </a:buClr>
              <a:defRPr/>
            </a:pPr>
            <a:r>
              <a:rPr lang="en-US" altLang="en-US" sz="2800" b="1" dirty="0">
                <a:latin typeface="Times New Roman" panose="02020603050405020304" pitchFamily="18" charset="0"/>
                <a:cs typeface="Times New Roman" panose="02020603050405020304" pitchFamily="18" charset="0"/>
              </a:rPr>
              <a:t>Project and Poster Competition (Photos with Certificates)</a:t>
            </a:r>
            <a:endParaRPr lang="en-IN" altLang="en-US" sz="2800" b="1" dirty="0">
              <a:latin typeface="Times New Roman" panose="02020603050405020304" pitchFamily="18" charset="0"/>
              <a:cs typeface="Times New Roman" panose="02020603050405020304" pitchFamily="18" charset="0"/>
            </a:endParaRPr>
          </a:p>
        </p:txBody>
      </p:sp>
      <p:sp>
        <p:nvSpPr>
          <p:cNvPr id="8197" name="Rectangle 5">
            <a:extLst>
              <a:ext uri="{FF2B5EF4-FFF2-40B4-BE49-F238E27FC236}">
                <a16:creationId xmlns:a16="http://schemas.microsoft.com/office/drawing/2014/main" id="{668FD5FA-D678-BDC6-B68C-6D5147D2133A}"/>
              </a:ext>
            </a:extLst>
          </p:cNvPr>
          <p:cNvSpPr>
            <a:spLocks noChangeArrowheads="1"/>
          </p:cNvSpPr>
          <p:nvPr/>
        </p:nvSpPr>
        <p:spPr bwMode="auto">
          <a:xfrm>
            <a:off x="0" y="6553200"/>
            <a:ext cx="9144000" cy="304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8198" name="TextBox 4">
            <a:extLst>
              <a:ext uri="{FF2B5EF4-FFF2-40B4-BE49-F238E27FC236}">
                <a16:creationId xmlns:a16="http://schemas.microsoft.com/office/drawing/2014/main" id="{DE58D59C-5143-7DC6-9C43-64DD6511E40C}"/>
              </a:ext>
            </a:extLst>
          </p:cNvPr>
          <p:cNvSpPr txBox="1">
            <a:spLocks noChangeArrowheads="1"/>
          </p:cNvSpPr>
          <p:nvPr/>
        </p:nvSpPr>
        <p:spPr bwMode="auto">
          <a:xfrm>
            <a:off x="7381875" y="6488113"/>
            <a:ext cx="1733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C00000"/>
                </a:solidFill>
              </a:rPr>
              <a:t>      </a:t>
            </a:r>
            <a:r>
              <a:rPr lang="en-US" altLang="en-US" sz="1600">
                <a:solidFill>
                  <a:srgbClr val="C00000"/>
                </a:solidFill>
              </a:rPr>
              <a:t>NIT,Nagpur</a:t>
            </a:r>
            <a:endParaRPr lang="en-IN" altLang="en-US" sz="1600">
              <a:solidFill>
                <a:srgbClr val="C00000"/>
              </a:solidFill>
            </a:endParaRPr>
          </a:p>
        </p:txBody>
      </p:sp>
      <p:sp>
        <p:nvSpPr>
          <p:cNvPr id="3" name="TextBox 2"/>
          <p:cNvSpPr txBox="1"/>
          <p:nvPr/>
        </p:nvSpPr>
        <p:spPr>
          <a:xfrm>
            <a:off x="1381125" y="4495800"/>
            <a:ext cx="3048000" cy="369332"/>
          </a:xfrm>
          <a:prstGeom prst="rect">
            <a:avLst/>
          </a:prstGeom>
          <a:noFill/>
        </p:spPr>
        <p:txBody>
          <a:bodyPr wrap="square" rtlCol="0">
            <a:spAutoFit/>
          </a:bodyPr>
          <a:lstStyle/>
          <a:p>
            <a:endParaRPr lang="en-US" dirty="0"/>
          </a:p>
        </p:txBody>
      </p:sp>
      <p:sp>
        <p:nvSpPr>
          <p:cNvPr id="4" name="Rectangle 3"/>
          <p:cNvSpPr/>
          <p:nvPr/>
        </p:nvSpPr>
        <p:spPr>
          <a:xfrm>
            <a:off x="2750027" y="3244334"/>
            <a:ext cx="184731" cy="369332"/>
          </a:xfrm>
          <a:prstGeom prst="rect">
            <a:avLst/>
          </a:prstGeom>
        </p:spPr>
        <p:txBody>
          <a:bodyPr wrap="none">
            <a:spAutoFit/>
          </a:bodyPr>
          <a:lstStyle/>
          <a:p>
            <a:endParaRPr lang="en-IN" dirty="0"/>
          </a:p>
        </p:txBody>
      </p:sp>
      <p:sp>
        <p:nvSpPr>
          <p:cNvPr id="5" name="Rectangle 4"/>
          <p:cNvSpPr/>
          <p:nvPr/>
        </p:nvSpPr>
        <p:spPr>
          <a:xfrm>
            <a:off x="2645831" y="3244334"/>
            <a:ext cx="184731" cy="369332"/>
          </a:xfrm>
          <a:prstGeom prst="rect">
            <a:avLst/>
          </a:prstGeom>
        </p:spPr>
        <p:txBody>
          <a:bodyPr wrap="none">
            <a:spAutoFit/>
          </a:bodyPr>
          <a:lstStyle/>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90160" y="3614542"/>
            <a:ext cx="3276600" cy="231655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3613666"/>
            <a:ext cx="3276600" cy="231655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5400" y="762000"/>
            <a:ext cx="3276600" cy="2316556"/>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 y="798739"/>
            <a:ext cx="3276600" cy="2316556"/>
          </a:xfrm>
          <a:prstGeom prst="rect">
            <a:avLst/>
          </a:prstGeom>
        </p:spPr>
      </p:pic>
    </p:spTree>
    <p:extLst>
      <p:ext uri="{BB962C8B-B14F-4D97-AF65-F5344CB8AC3E}">
        <p14:creationId xmlns:p14="http://schemas.microsoft.com/office/powerpoint/2010/main" val="203554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a:extLst>
              <a:ext uri="{FF2B5EF4-FFF2-40B4-BE49-F238E27FC236}">
                <a16:creationId xmlns:a16="http://schemas.microsoft.com/office/drawing/2014/main" id="{BB15E5C2-103E-B1B1-92C2-4DE9A20B41DB}"/>
              </a:ext>
            </a:extLst>
          </p:cNvPr>
          <p:cNvSpPr>
            <a:spLocks noChangeArrowheads="1"/>
          </p:cNvSpPr>
          <p:nvPr/>
        </p:nvSpPr>
        <p:spPr bwMode="auto">
          <a:xfrm>
            <a:off x="0" y="0"/>
            <a:ext cx="9144000" cy="7620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8195" name="Title 1">
            <a:extLst>
              <a:ext uri="{FF2B5EF4-FFF2-40B4-BE49-F238E27FC236}">
                <a16:creationId xmlns:a16="http://schemas.microsoft.com/office/drawing/2014/main" id="{178536C3-7348-3BAA-D7DB-D17A70E39ED5}"/>
              </a:ext>
            </a:extLst>
          </p:cNvPr>
          <p:cNvSpPr>
            <a:spLocks noGrp="1"/>
          </p:cNvSpPr>
          <p:nvPr>
            <p:ph type="title"/>
          </p:nvPr>
        </p:nvSpPr>
        <p:spPr>
          <a:xfrm>
            <a:off x="266700" y="152400"/>
            <a:ext cx="8610600" cy="533400"/>
          </a:xfrm>
        </p:spPr>
        <p:txBody>
          <a:bodyPr/>
          <a:lstStyle/>
          <a:p>
            <a:pPr eaLnBrk="1" fontAlgn="auto" hangingPunct="1">
              <a:lnSpc>
                <a:spcPct val="150000"/>
              </a:lnSpc>
              <a:spcAft>
                <a:spcPts val="0"/>
              </a:spcAft>
              <a:buClr>
                <a:schemeClr val="tx1"/>
              </a:buClr>
              <a:defRPr/>
            </a:pPr>
            <a:r>
              <a:rPr lang="en-US" altLang="en-US" sz="2800" b="1" dirty="0">
                <a:latin typeface="Times New Roman" panose="02020603050405020304" pitchFamily="18" charset="0"/>
                <a:cs typeface="Times New Roman" panose="02020603050405020304" pitchFamily="18" charset="0"/>
              </a:rPr>
              <a:t>Journal  and Conference Paper Details with Certificate </a:t>
            </a:r>
            <a:endParaRPr lang="en-IN" altLang="en-US" sz="2800" b="1" dirty="0">
              <a:latin typeface="Times New Roman" panose="02020603050405020304" pitchFamily="18" charset="0"/>
              <a:cs typeface="Times New Roman" panose="02020603050405020304" pitchFamily="18" charset="0"/>
            </a:endParaRPr>
          </a:p>
        </p:txBody>
      </p:sp>
      <p:sp>
        <p:nvSpPr>
          <p:cNvPr id="8197" name="Rectangle 5">
            <a:extLst>
              <a:ext uri="{FF2B5EF4-FFF2-40B4-BE49-F238E27FC236}">
                <a16:creationId xmlns:a16="http://schemas.microsoft.com/office/drawing/2014/main" id="{668FD5FA-D678-BDC6-B68C-6D5147D2133A}"/>
              </a:ext>
            </a:extLst>
          </p:cNvPr>
          <p:cNvSpPr>
            <a:spLocks noChangeArrowheads="1"/>
          </p:cNvSpPr>
          <p:nvPr/>
        </p:nvSpPr>
        <p:spPr bwMode="auto">
          <a:xfrm>
            <a:off x="0" y="6553200"/>
            <a:ext cx="9144000" cy="304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8198" name="TextBox 4">
            <a:extLst>
              <a:ext uri="{FF2B5EF4-FFF2-40B4-BE49-F238E27FC236}">
                <a16:creationId xmlns:a16="http://schemas.microsoft.com/office/drawing/2014/main" id="{DE58D59C-5143-7DC6-9C43-64DD6511E40C}"/>
              </a:ext>
            </a:extLst>
          </p:cNvPr>
          <p:cNvSpPr txBox="1">
            <a:spLocks noChangeArrowheads="1"/>
          </p:cNvSpPr>
          <p:nvPr/>
        </p:nvSpPr>
        <p:spPr bwMode="auto">
          <a:xfrm>
            <a:off x="7381875" y="6488113"/>
            <a:ext cx="1733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C00000"/>
                </a:solidFill>
              </a:rPr>
              <a:t>      </a:t>
            </a:r>
            <a:r>
              <a:rPr lang="en-US" altLang="en-US" sz="1600">
                <a:solidFill>
                  <a:srgbClr val="C00000"/>
                </a:solidFill>
              </a:rPr>
              <a:t>NIT,Nagpur</a:t>
            </a:r>
            <a:endParaRPr lang="en-IN" altLang="en-US" sz="1600">
              <a:solidFill>
                <a:srgbClr val="C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886156349"/>
              </p:ext>
            </p:extLst>
          </p:nvPr>
        </p:nvGraphicFramePr>
        <p:xfrm>
          <a:off x="990600" y="1447800"/>
          <a:ext cx="7258050" cy="896932"/>
        </p:xfrm>
        <a:graphic>
          <a:graphicData uri="http://schemas.openxmlformats.org/drawingml/2006/table">
            <a:tbl>
              <a:tblPr firstRow="1" bandRow="1">
                <a:tableStyleId>{5C22544A-7EE6-4342-B048-85BDC9FD1C3A}</a:tableStyleId>
              </a:tblPr>
              <a:tblGrid>
                <a:gridCol w="2322576">
                  <a:extLst>
                    <a:ext uri="{9D8B030D-6E8A-4147-A177-3AD203B41FA5}">
                      <a16:colId xmlns:a16="http://schemas.microsoft.com/office/drawing/2014/main" val="20000"/>
                    </a:ext>
                  </a:extLst>
                </a:gridCol>
                <a:gridCol w="2322576">
                  <a:extLst>
                    <a:ext uri="{9D8B030D-6E8A-4147-A177-3AD203B41FA5}">
                      <a16:colId xmlns:a16="http://schemas.microsoft.com/office/drawing/2014/main" val="20001"/>
                    </a:ext>
                  </a:extLst>
                </a:gridCol>
                <a:gridCol w="2612898">
                  <a:extLst>
                    <a:ext uri="{9D8B030D-6E8A-4147-A177-3AD203B41FA5}">
                      <a16:colId xmlns:a16="http://schemas.microsoft.com/office/drawing/2014/main" val="20002"/>
                    </a:ext>
                  </a:extLst>
                </a:gridCol>
              </a:tblGrid>
              <a:tr h="457200">
                <a:tc>
                  <a:txBody>
                    <a:bodyPr/>
                    <a:lstStyle/>
                    <a:p>
                      <a:r>
                        <a:rPr lang="en-US" dirty="0"/>
                        <a:t>Paper</a:t>
                      </a:r>
                      <a:r>
                        <a:rPr lang="en-US" baseline="0" dirty="0"/>
                        <a:t> Title</a:t>
                      </a:r>
                      <a:endParaRPr lang="en-US" dirty="0"/>
                    </a:p>
                  </a:txBody>
                  <a:tcPr/>
                </a:tc>
                <a:tc>
                  <a:txBody>
                    <a:bodyPr/>
                    <a:lstStyle/>
                    <a:p>
                      <a:r>
                        <a:rPr lang="en-US" dirty="0"/>
                        <a:t>Name of Conference </a:t>
                      </a:r>
                    </a:p>
                  </a:txBody>
                  <a:tcPr/>
                </a:tc>
                <a:tc>
                  <a:txBody>
                    <a:bodyPr/>
                    <a:lstStyle/>
                    <a:p>
                      <a:r>
                        <a:rPr lang="en-US" dirty="0"/>
                        <a:t>Date of conference</a:t>
                      </a:r>
                    </a:p>
                  </a:txBody>
                  <a:tcPr/>
                </a:tc>
                <a:extLst>
                  <a:ext uri="{0D108BD9-81ED-4DB2-BD59-A6C34878D82A}">
                    <a16:rowId xmlns:a16="http://schemas.microsoft.com/office/drawing/2014/main" val="10000"/>
                  </a:ext>
                </a:extLst>
              </a:tr>
              <a:tr h="439732">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47212912"/>
              </p:ext>
            </p:extLst>
          </p:nvPr>
        </p:nvGraphicFramePr>
        <p:xfrm>
          <a:off x="989527" y="3733800"/>
          <a:ext cx="7258050" cy="896932"/>
        </p:xfrm>
        <a:graphic>
          <a:graphicData uri="http://schemas.openxmlformats.org/drawingml/2006/table">
            <a:tbl>
              <a:tblPr firstRow="1" bandRow="1">
                <a:tableStyleId>{5C22544A-7EE6-4342-B048-85BDC9FD1C3A}</a:tableStyleId>
              </a:tblPr>
              <a:tblGrid>
                <a:gridCol w="2322576">
                  <a:extLst>
                    <a:ext uri="{9D8B030D-6E8A-4147-A177-3AD203B41FA5}">
                      <a16:colId xmlns:a16="http://schemas.microsoft.com/office/drawing/2014/main" val="20000"/>
                    </a:ext>
                  </a:extLst>
                </a:gridCol>
                <a:gridCol w="2322576">
                  <a:extLst>
                    <a:ext uri="{9D8B030D-6E8A-4147-A177-3AD203B41FA5}">
                      <a16:colId xmlns:a16="http://schemas.microsoft.com/office/drawing/2014/main" val="20001"/>
                    </a:ext>
                  </a:extLst>
                </a:gridCol>
                <a:gridCol w="2612898">
                  <a:extLst>
                    <a:ext uri="{9D8B030D-6E8A-4147-A177-3AD203B41FA5}">
                      <a16:colId xmlns:a16="http://schemas.microsoft.com/office/drawing/2014/main" val="20002"/>
                    </a:ext>
                  </a:extLst>
                </a:gridCol>
              </a:tblGrid>
              <a:tr h="457200">
                <a:tc>
                  <a:txBody>
                    <a:bodyPr/>
                    <a:lstStyle/>
                    <a:p>
                      <a:r>
                        <a:rPr lang="en-US" dirty="0"/>
                        <a:t>Paper</a:t>
                      </a:r>
                      <a:r>
                        <a:rPr lang="en-US" baseline="0" dirty="0"/>
                        <a:t> Title</a:t>
                      </a:r>
                      <a:endParaRPr lang="en-US" dirty="0"/>
                    </a:p>
                  </a:txBody>
                  <a:tcPr/>
                </a:tc>
                <a:tc>
                  <a:txBody>
                    <a:bodyPr/>
                    <a:lstStyle/>
                    <a:p>
                      <a:r>
                        <a:rPr lang="en-US" dirty="0"/>
                        <a:t>Name of journal</a:t>
                      </a:r>
                      <a:r>
                        <a:rPr lang="en-US" baseline="0" dirty="0"/>
                        <a:t> </a:t>
                      </a:r>
                      <a:r>
                        <a:rPr lang="en-US" dirty="0"/>
                        <a:t> </a:t>
                      </a:r>
                    </a:p>
                  </a:txBody>
                  <a:tcPr/>
                </a:tc>
                <a:tc>
                  <a:txBody>
                    <a:bodyPr/>
                    <a:lstStyle/>
                    <a:p>
                      <a:r>
                        <a:rPr lang="en-US" dirty="0"/>
                        <a:t>ISSN</a:t>
                      </a:r>
                      <a:r>
                        <a:rPr lang="en-US" baseline="0" dirty="0"/>
                        <a:t> no</a:t>
                      </a:r>
                      <a:endParaRPr lang="en-US" dirty="0"/>
                    </a:p>
                  </a:txBody>
                  <a:tcPr/>
                </a:tc>
                <a:extLst>
                  <a:ext uri="{0D108BD9-81ED-4DB2-BD59-A6C34878D82A}">
                    <a16:rowId xmlns:a16="http://schemas.microsoft.com/office/drawing/2014/main" val="10000"/>
                  </a:ext>
                </a:extLst>
              </a:tr>
              <a:tr h="439732">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3" name="Rectangle 2"/>
          <p:cNvSpPr/>
          <p:nvPr/>
        </p:nvSpPr>
        <p:spPr>
          <a:xfrm>
            <a:off x="2971800" y="2936634"/>
            <a:ext cx="3276600"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 In Process……</a:t>
            </a:r>
          </a:p>
        </p:txBody>
      </p:sp>
    </p:spTree>
    <p:extLst>
      <p:ext uri="{BB962C8B-B14F-4D97-AF65-F5344CB8AC3E}">
        <p14:creationId xmlns:p14="http://schemas.microsoft.com/office/powerpoint/2010/main" val="2894219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a:extLst>
              <a:ext uri="{FF2B5EF4-FFF2-40B4-BE49-F238E27FC236}">
                <a16:creationId xmlns:a16="http://schemas.microsoft.com/office/drawing/2014/main" id="{2E9B96BF-0DE3-2E3B-79F0-507572859E9A}"/>
              </a:ext>
            </a:extLst>
          </p:cNvPr>
          <p:cNvSpPr>
            <a:spLocks noChangeArrowheads="1"/>
          </p:cNvSpPr>
          <p:nvPr/>
        </p:nvSpPr>
        <p:spPr bwMode="auto">
          <a:xfrm>
            <a:off x="0" y="0"/>
            <a:ext cx="9144000" cy="685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3075" name="Title 1">
            <a:extLst>
              <a:ext uri="{FF2B5EF4-FFF2-40B4-BE49-F238E27FC236}">
                <a16:creationId xmlns:a16="http://schemas.microsoft.com/office/drawing/2014/main" id="{573B2FA2-11DA-FDC0-4FA1-DC7000B14FE1}"/>
              </a:ext>
            </a:extLst>
          </p:cNvPr>
          <p:cNvSpPr>
            <a:spLocks noGrp="1"/>
          </p:cNvSpPr>
          <p:nvPr>
            <p:ph type="title"/>
          </p:nvPr>
        </p:nvSpPr>
        <p:spPr>
          <a:xfrm>
            <a:off x="457200" y="-228600"/>
            <a:ext cx="8229600" cy="1143000"/>
          </a:xfrm>
        </p:spPr>
        <p:txBody>
          <a:bodyPr/>
          <a:lstStyle/>
          <a:p>
            <a:pPr eaLnBrk="1" hangingPunct="1"/>
            <a:r>
              <a:rPr lang="en-IN" altLang="en-US" sz="2800" b="1" dirty="0">
                <a:latin typeface="Times New Roman" panose="02020603050405020304" pitchFamily="18" charset="0"/>
                <a:cs typeface="Times New Roman" panose="02020603050405020304" pitchFamily="18" charset="0"/>
              </a:rPr>
              <a:t>CONTENT</a:t>
            </a:r>
            <a:endParaRPr lang="en-IN" altLang="en-US" sz="1400" dirty="0">
              <a:latin typeface="Times New Roman" panose="02020603050405020304" pitchFamily="18" charset="0"/>
              <a:cs typeface="Times New Roman" panose="02020603050405020304" pitchFamily="18" charset="0"/>
            </a:endParaRPr>
          </a:p>
        </p:txBody>
      </p:sp>
      <p:sp>
        <p:nvSpPr>
          <p:cNvPr id="13315" name="Content Placeholder 2">
            <a:extLst>
              <a:ext uri="{FF2B5EF4-FFF2-40B4-BE49-F238E27FC236}">
                <a16:creationId xmlns:a16="http://schemas.microsoft.com/office/drawing/2014/main" id="{4B130C74-2BC8-9F1B-D071-C3950BA9419D}"/>
              </a:ext>
            </a:extLst>
          </p:cNvPr>
          <p:cNvSpPr>
            <a:spLocks noGrp="1"/>
          </p:cNvSpPr>
          <p:nvPr>
            <p:ph idx="1"/>
          </p:nvPr>
        </p:nvSpPr>
        <p:spPr>
          <a:xfrm>
            <a:off x="228600" y="685800"/>
            <a:ext cx="9144000" cy="5691187"/>
          </a:xfrm>
        </p:spPr>
        <p:txBody>
          <a:bodyPr rtlCol="0">
            <a:normAutofit fontScale="85000" lnSpcReduction="20000"/>
          </a:bodyPr>
          <a:lstStyle/>
          <a:p>
            <a:pPr marL="0" indent="0" eaLnBrk="1" fontAlgn="auto" hangingPunct="1">
              <a:lnSpc>
                <a:spcPct val="150000"/>
              </a:lnSpc>
              <a:spcAft>
                <a:spcPts val="0"/>
              </a:spcAft>
              <a:buClr>
                <a:schemeClr val="tx1"/>
              </a:buClr>
              <a:buNone/>
              <a:defRPr/>
            </a:pPr>
            <a:endParaRPr lang="en-IN" altLang="en-US" sz="2400" dirty="0">
              <a:latin typeface="Times New Roman" panose="02020603050405020304" pitchFamily="18" charset="0"/>
              <a:cs typeface="Times New Roman" panose="02020603050405020304" pitchFamily="18" charset="0"/>
            </a:endParaRPr>
          </a:p>
          <a:p>
            <a:pPr eaLnBrk="1" fontAlgn="auto" hangingPunct="1">
              <a:lnSpc>
                <a:spcPct val="150000"/>
              </a:lnSpc>
              <a:spcAft>
                <a:spcPts val="0"/>
              </a:spcAft>
              <a:buClr>
                <a:schemeClr val="tx1"/>
              </a:buClr>
              <a:buFont typeface="Wingdings" pitchFamily="2" charset="2"/>
              <a:buChar char="§"/>
              <a:defRPr/>
            </a:pPr>
            <a:r>
              <a:rPr lang="en-US" altLang="en-US" sz="2400" dirty="0">
                <a:latin typeface="Times New Roman" panose="02020603050405020304" pitchFamily="18" charset="0"/>
                <a:cs typeface="Times New Roman" panose="02020603050405020304" pitchFamily="18" charset="0"/>
              </a:rPr>
              <a:t>Introduction</a:t>
            </a:r>
          </a:p>
          <a:p>
            <a:pPr eaLnBrk="1" fontAlgn="auto" hangingPunct="1">
              <a:lnSpc>
                <a:spcPct val="150000"/>
              </a:lnSpc>
              <a:spcAft>
                <a:spcPts val="0"/>
              </a:spcAft>
              <a:buClr>
                <a:schemeClr val="tx1"/>
              </a:buClr>
              <a:buFont typeface="Wingdings" pitchFamily="2" charset="2"/>
              <a:buChar char="§"/>
              <a:defRPr/>
            </a:pPr>
            <a:r>
              <a:rPr lang="en-US" altLang="en-US" sz="2400" dirty="0">
                <a:latin typeface="Times New Roman" panose="02020603050405020304" pitchFamily="18" charset="0"/>
                <a:cs typeface="Times New Roman" panose="02020603050405020304" pitchFamily="18" charset="0"/>
              </a:rPr>
              <a:t>Objectives</a:t>
            </a:r>
          </a:p>
          <a:p>
            <a:pPr eaLnBrk="1" fontAlgn="auto" hangingPunct="1">
              <a:lnSpc>
                <a:spcPct val="150000"/>
              </a:lnSpc>
              <a:spcAft>
                <a:spcPts val="0"/>
              </a:spcAft>
              <a:buClr>
                <a:schemeClr val="tx1"/>
              </a:buClr>
              <a:buFont typeface="Wingdings" pitchFamily="2" charset="2"/>
              <a:buChar char="§"/>
              <a:defRPr/>
            </a:pPr>
            <a:r>
              <a:rPr lang="en-US" altLang="en-US" sz="2400" dirty="0">
                <a:latin typeface="Times New Roman" panose="02020603050405020304" pitchFamily="18" charset="0"/>
                <a:cs typeface="Times New Roman" panose="02020603050405020304" pitchFamily="18" charset="0"/>
              </a:rPr>
              <a:t>Literature Review</a:t>
            </a:r>
          </a:p>
          <a:p>
            <a:pPr eaLnBrk="1" fontAlgn="auto" hangingPunct="1">
              <a:lnSpc>
                <a:spcPct val="150000"/>
              </a:lnSpc>
              <a:spcAft>
                <a:spcPts val="0"/>
              </a:spcAft>
              <a:buClr>
                <a:schemeClr val="tx1"/>
              </a:buClr>
              <a:buFont typeface="Wingdings" pitchFamily="2" charset="2"/>
              <a:buChar char="§"/>
              <a:defRPr/>
            </a:pPr>
            <a:r>
              <a:rPr lang="en-US" altLang="en-US" sz="2400" dirty="0">
                <a:latin typeface="Times New Roman" panose="02020603050405020304" pitchFamily="18" charset="0"/>
                <a:cs typeface="Times New Roman" panose="02020603050405020304" pitchFamily="18" charset="0"/>
              </a:rPr>
              <a:t>Problem Statement</a:t>
            </a:r>
          </a:p>
          <a:p>
            <a:pPr eaLnBrk="1" fontAlgn="auto" hangingPunct="1">
              <a:lnSpc>
                <a:spcPct val="150000"/>
              </a:lnSpc>
              <a:spcAft>
                <a:spcPts val="0"/>
              </a:spcAft>
              <a:buClr>
                <a:schemeClr val="tx1"/>
              </a:buClr>
              <a:buFont typeface="Wingdings" pitchFamily="2" charset="2"/>
              <a:buChar char="§"/>
              <a:defRPr/>
            </a:pPr>
            <a:r>
              <a:rPr lang="en-US" altLang="en-US" sz="2400" dirty="0">
                <a:latin typeface="Times New Roman" panose="02020603050405020304" pitchFamily="18" charset="0"/>
                <a:cs typeface="Times New Roman" panose="02020603050405020304" pitchFamily="18" charset="0"/>
              </a:rPr>
              <a:t>Methodology</a:t>
            </a:r>
          </a:p>
          <a:p>
            <a:pPr eaLnBrk="1" fontAlgn="auto" hangingPunct="1">
              <a:lnSpc>
                <a:spcPct val="150000"/>
              </a:lnSpc>
              <a:spcAft>
                <a:spcPts val="0"/>
              </a:spcAft>
              <a:buClr>
                <a:schemeClr val="tx1"/>
              </a:buClr>
              <a:buFont typeface="Wingdings" pitchFamily="2" charset="2"/>
              <a:buChar char="§"/>
              <a:defRPr/>
            </a:pPr>
            <a:r>
              <a:rPr lang="en-US" altLang="en-US" sz="2400" dirty="0">
                <a:latin typeface="Times New Roman" panose="02020603050405020304" pitchFamily="18" charset="0"/>
                <a:cs typeface="Times New Roman" panose="02020603050405020304" pitchFamily="18" charset="0"/>
              </a:rPr>
              <a:t>Outcomes/ Results</a:t>
            </a:r>
          </a:p>
          <a:p>
            <a:pPr eaLnBrk="1" fontAlgn="auto" hangingPunct="1">
              <a:lnSpc>
                <a:spcPct val="150000"/>
              </a:lnSpc>
              <a:spcAft>
                <a:spcPts val="0"/>
              </a:spcAft>
              <a:buClr>
                <a:schemeClr val="tx1"/>
              </a:buClr>
              <a:buFont typeface="Wingdings" pitchFamily="2" charset="2"/>
              <a:buChar char="§"/>
              <a:defRPr/>
            </a:pPr>
            <a:r>
              <a:rPr lang="en-US" altLang="en-US" sz="2400" dirty="0">
                <a:latin typeface="Times New Roman" panose="02020603050405020304" pitchFamily="18" charset="0"/>
                <a:cs typeface="Times New Roman" panose="02020603050405020304" pitchFamily="18" charset="0"/>
              </a:rPr>
              <a:t>Conclusion</a:t>
            </a:r>
          </a:p>
          <a:p>
            <a:pPr eaLnBrk="1" fontAlgn="auto" hangingPunct="1">
              <a:lnSpc>
                <a:spcPct val="150000"/>
              </a:lnSpc>
              <a:spcAft>
                <a:spcPts val="0"/>
              </a:spcAft>
              <a:buClr>
                <a:schemeClr val="tx1"/>
              </a:buClr>
              <a:buFont typeface="Wingdings" pitchFamily="2" charset="2"/>
              <a:buChar char="§"/>
              <a:defRPr/>
            </a:pPr>
            <a:r>
              <a:rPr lang="en-US" altLang="en-US" sz="2400" dirty="0">
                <a:latin typeface="Times New Roman" panose="02020603050405020304" pitchFamily="18" charset="0"/>
                <a:cs typeface="Times New Roman" panose="02020603050405020304" pitchFamily="18" charset="0"/>
              </a:rPr>
              <a:t>Future Scope</a:t>
            </a:r>
          </a:p>
          <a:p>
            <a:pPr eaLnBrk="1" fontAlgn="auto" hangingPunct="1">
              <a:lnSpc>
                <a:spcPct val="150000"/>
              </a:lnSpc>
              <a:spcAft>
                <a:spcPts val="0"/>
              </a:spcAft>
              <a:buClr>
                <a:schemeClr val="tx1"/>
              </a:buClr>
              <a:buFont typeface="Wingdings" pitchFamily="2" charset="2"/>
              <a:buChar char="§"/>
              <a:defRPr/>
            </a:pPr>
            <a:r>
              <a:rPr lang="en-US" altLang="en-US" sz="2400" dirty="0">
                <a:latin typeface="Times New Roman" panose="02020603050405020304" pitchFamily="18" charset="0"/>
                <a:cs typeface="Times New Roman" panose="02020603050405020304" pitchFamily="18" charset="0"/>
              </a:rPr>
              <a:t>References</a:t>
            </a:r>
          </a:p>
          <a:p>
            <a:pPr eaLnBrk="1" fontAlgn="auto" hangingPunct="1">
              <a:lnSpc>
                <a:spcPct val="150000"/>
              </a:lnSpc>
              <a:spcAft>
                <a:spcPts val="0"/>
              </a:spcAft>
              <a:buClr>
                <a:schemeClr val="tx1"/>
              </a:buClr>
              <a:buFont typeface="Wingdings" pitchFamily="2" charset="2"/>
              <a:buChar char="§"/>
              <a:defRPr/>
            </a:pPr>
            <a:r>
              <a:rPr lang="en-US" altLang="en-US" sz="2400" dirty="0">
                <a:latin typeface="Times New Roman" panose="02020603050405020304" pitchFamily="18" charset="0"/>
                <a:cs typeface="Times New Roman" panose="02020603050405020304" pitchFamily="18" charset="0"/>
              </a:rPr>
              <a:t>Copyrights, Paper Publication, Project and Poster Competition (Photos with Certificates)</a:t>
            </a:r>
            <a:endParaRPr lang="en-IN" altLang="en-US" sz="2400" dirty="0">
              <a:latin typeface="Times New Roman" panose="02020603050405020304" pitchFamily="18" charset="0"/>
              <a:cs typeface="Times New Roman" panose="02020603050405020304" pitchFamily="18" charset="0"/>
            </a:endParaRPr>
          </a:p>
          <a:p>
            <a:pPr eaLnBrk="1" fontAlgn="auto" hangingPunct="1">
              <a:lnSpc>
                <a:spcPct val="150000"/>
              </a:lnSpc>
              <a:spcAft>
                <a:spcPts val="0"/>
              </a:spcAft>
              <a:buClr>
                <a:schemeClr val="tx1"/>
              </a:buClr>
              <a:buFont typeface="Wingdings" panose="05000000000000000000" pitchFamily="2" charset="2"/>
              <a:buChar char="Ø"/>
              <a:defRPr/>
            </a:pPr>
            <a:endParaRPr lang="en-IN" altLang="en-US" sz="2400" dirty="0"/>
          </a:p>
          <a:p>
            <a:pPr eaLnBrk="1" fontAlgn="auto" hangingPunct="1">
              <a:lnSpc>
                <a:spcPct val="150000"/>
              </a:lnSpc>
              <a:spcAft>
                <a:spcPts val="0"/>
              </a:spcAft>
              <a:buClr>
                <a:schemeClr val="tx1"/>
              </a:buClr>
              <a:buFont typeface="Wingdings" panose="05000000000000000000" pitchFamily="2" charset="2"/>
              <a:buChar char="Ø"/>
              <a:defRPr/>
            </a:pPr>
            <a:endParaRPr lang="en-IN" altLang="en-US" sz="2400" dirty="0"/>
          </a:p>
          <a:p>
            <a:pPr eaLnBrk="1" fontAlgn="auto" hangingPunct="1">
              <a:lnSpc>
                <a:spcPct val="150000"/>
              </a:lnSpc>
              <a:spcAft>
                <a:spcPts val="0"/>
              </a:spcAft>
              <a:buClr>
                <a:schemeClr val="tx1"/>
              </a:buClr>
              <a:buFont typeface="Wingdings" panose="05000000000000000000" pitchFamily="2" charset="2"/>
              <a:buChar char="Ø"/>
              <a:defRPr/>
            </a:pPr>
            <a:endParaRPr lang="en-IN" altLang="en-US" sz="2400" dirty="0"/>
          </a:p>
          <a:p>
            <a:pPr marL="0" indent="0" eaLnBrk="1" fontAlgn="auto" hangingPunct="1">
              <a:lnSpc>
                <a:spcPct val="150000"/>
              </a:lnSpc>
              <a:spcAft>
                <a:spcPts val="0"/>
              </a:spcAft>
              <a:buClr>
                <a:schemeClr val="tx1"/>
              </a:buClr>
              <a:buFont typeface="Wingdings 2" panose="05020102010507070707" pitchFamily="18" charset="2"/>
              <a:buNone/>
              <a:defRPr/>
            </a:pPr>
            <a:endParaRPr lang="en-IN" altLang="en-US" sz="2400" dirty="0"/>
          </a:p>
          <a:p>
            <a:pPr eaLnBrk="1" fontAlgn="auto" hangingPunct="1">
              <a:lnSpc>
                <a:spcPct val="150000"/>
              </a:lnSpc>
              <a:spcAft>
                <a:spcPts val="0"/>
              </a:spcAft>
              <a:buClr>
                <a:schemeClr val="tx1"/>
              </a:buClr>
              <a:buFont typeface="Wingdings" panose="05000000000000000000" pitchFamily="2" charset="2"/>
              <a:buChar char="Ø"/>
              <a:defRPr/>
            </a:pPr>
            <a:endParaRPr lang="en-IN" altLang="en-US" sz="2400" dirty="0"/>
          </a:p>
          <a:p>
            <a:pPr eaLnBrk="1" fontAlgn="auto" hangingPunct="1">
              <a:lnSpc>
                <a:spcPct val="150000"/>
              </a:lnSpc>
              <a:spcAft>
                <a:spcPts val="0"/>
              </a:spcAft>
              <a:buClr>
                <a:schemeClr val="tx1"/>
              </a:buClr>
              <a:buFont typeface="Wingdings" panose="05000000000000000000" pitchFamily="2" charset="2"/>
              <a:buChar char="Ø"/>
              <a:defRPr/>
            </a:pPr>
            <a:endParaRPr lang="en-IN" altLang="en-US" sz="2400" dirty="0"/>
          </a:p>
          <a:p>
            <a:pPr eaLnBrk="1" fontAlgn="auto" hangingPunct="1">
              <a:lnSpc>
                <a:spcPct val="150000"/>
              </a:lnSpc>
              <a:spcAft>
                <a:spcPts val="0"/>
              </a:spcAft>
              <a:buClr>
                <a:schemeClr val="tx1"/>
              </a:buClr>
              <a:buFont typeface="Wingdings" panose="05000000000000000000" pitchFamily="2" charset="2"/>
              <a:buChar char="Ø"/>
              <a:defRPr/>
            </a:pPr>
            <a:endParaRPr lang="en-IN" altLang="en-US" sz="2400" dirty="0"/>
          </a:p>
        </p:txBody>
      </p:sp>
      <p:sp>
        <p:nvSpPr>
          <p:cNvPr id="3077" name="Rectangle 5">
            <a:extLst>
              <a:ext uri="{FF2B5EF4-FFF2-40B4-BE49-F238E27FC236}">
                <a16:creationId xmlns:a16="http://schemas.microsoft.com/office/drawing/2014/main" id="{98CFD34B-0E49-8F06-81D7-9CF1D2E67868}"/>
              </a:ext>
            </a:extLst>
          </p:cNvPr>
          <p:cNvSpPr>
            <a:spLocks noChangeArrowheads="1"/>
          </p:cNvSpPr>
          <p:nvPr/>
        </p:nvSpPr>
        <p:spPr bwMode="auto">
          <a:xfrm>
            <a:off x="0" y="6553200"/>
            <a:ext cx="9144000" cy="304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3078" name="TextBox 7">
            <a:extLst>
              <a:ext uri="{FF2B5EF4-FFF2-40B4-BE49-F238E27FC236}">
                <a16:creationId xmlns:a16="http://schemas.microsoft.com/office/drawing/2014/main" id="{82894A47-7E4F-EEC6-7FB7-DD91966D347F}"/>
              </a:ext>
            </a:extLst>
          </p:cNvPr>
          <p:cNvSpPr txBox="1">
            <a:spLocks noChangeArrowheads="1"/>
          </p:cNvSpPr>
          <p:nvPr/>
        </p:nvSpPr>
        <p:spPr bwMode="auto">
          <a:xfrm>
            <a:off x="7391400" y="6553200"/>
            <a:ext cx="1733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a:solidFill>
                  <a:srgbClr val="C00000"/>
                </a:solidFill>
              </a:rPr>
              <a:t>      NIT,Nagpur</a:t>
            </a:r>
            <a:endParaRPr lang="en-IN" altLang="en-US" sz="160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a:extLst>
              <a:ext uri="{FF2B5EF4-FFF2-40B4-BE49-F238E27FC236}">
                <a16:creationId xmlns:a16="http://schemas.microsoft.com/office/drawing/2014/main" id="{595896C3-5942-BC76-BF7D-318119E75BCE}"/>
              </a:ext>
            </a:extLst>
          </p:cNvPr>
          <p:cNvSpPr>
            <a:spLocks noChangeArrowheads="1"/>
          </p:cNvSpPr>
          <p:nvPr/>
        </p:nvSpPr>
        <p:spPr bwMode="auto">
          <a:xfrm>
            <a:off x="0" y="0"/>
            <a:ext cx="9144000" cy="685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4099" name="Title 1">
            <a:extLst>
              <a:ext uri="{FF2B5EF4-FFF2-40B4-BE49-F238E27FC236}">
                <a16:creationId xmlns:a16="http://schemas.microsoft.com/office/drawing/2014/main" id="{FBD6E394-B160-CC46-6FBA-10CEB7D91490}"/>
              </a:ext>
            </a:extLst>
          </p:cNvPr>
          <p:cNvSpPr>
            <a:spLocks noGrp="1"/>
          </p:cNvSpPr>
          <p:nvPr>
            <p:ph type="title"/>
          </p:nvPr>
        </p:nvSpPr>
        <p:spPr>
          <a:xfrm>
            <a:off x="457200" y="121508"/>
            <a:ext cx="8229600" cy="1143000"/>
          </a:xfrm>
        </p:spPr>
        <p:txBody>
          <a:bodyPr/>
          <a:lstStyle/>
          <a:p>
            <a:pPr eaLnBrk="1" hangingPunct="1"/>
            <a:r>
              <a:rPr lang="en-IN" sz="2800" b="1" dirty="0">
                <a:latin typeface="Times New Roman" panose="02020603050405020304" pitchFamily="18" charset="0"/>
                <a:cs typeface="Times New Roman" panose="02020603050405020304" pitchFamily="18" charset="0"/>
              </a:rPr>
              <a:t>Introduction</a:t>
            </a:r>
            <a:br>
              <a:rPr lang="en-IN" sz="2800" dirty="0"/>
            </a:br>
            <a:br>
              <a:rPr lang="en-US" altLang="en-US" sz="2800" dirty="0"/>
            </a:br>
            <a:endParaRPr lang="en-US" altLang="en-US" sz="2800" dirty="0"/>
          </a:p>
        </p:txBody>
      </p:sp>
      <p:sp>
        <p:nvSpPr>
          <p:cNvPr id="13315" name="Content Placeholder 2">
            <a:extLst>
              <a:ext uri="{FF2B5EF4-FFF2-40B4-BE49-F238E27FC236}">
                <a16:creationId xmlns:a16="http://schemas.microsoft.com/office/drawing/2014/main" id="{535886CE-8A98-A76A-062B-22F850CC121B}"/>
              </a:ext>
            </a:extLst>
          </p:cNvPr>
          <p:cNvSpPr>
            <a:spLocks noGrp="1"/>
          </p:cNvSpPr>
          <p:nvPr>
            <p:ph idx="1"/>
          </p:nvPr>
        </p:nvSpPr>
        <p:spPr>
          <a:xfrm>
            <a:off x="228600" y="1264508"/>
            <a:ext cx="8686800" cy="5486400"/>
          </a:xfrm>
        </p:spPr>
        <p:txBody>
          <a:bodyPr rtlCol="0">
            <a:normAutofit/>
          </a:bodyPr>
          <a:lstStyle/>
          <a:p>
            <a:pPr marL="0" indent="0" algn="just">
              <a:spcBef>
                <a:spcPts val="600"/>
              </a:spcBef>
              <a:spcAft>
                <a:spcPts val="600"/>
              </a:spcAft>
              <a:buNone/>
            </a:pPr>
            <a:r>
              <a:rPr lang="en-US" sz="2000" dirty="0">
                <a:latin typeface="Times New Roman" panose="02020603050405020304" pitchFamily="18" charset="0"/>
                <a:ea typeface="Times New Roman" panose="02020603050405020304" pitchFamily="18" charset="0"/>
              </a:rPr>
              <a:t>In today's digital age, the way we approach pet ownership and animal care has evolved significantly. The growing demand for convenient and reliable platforms to buy, adopt, and sell pets and domestic animals has led to the creation of dedicated websites. This report explores the development and impact of a comprehensive website designed to facilitate the proper buying, adopting, and selling of pets and domestic animals. </a:t>
            </a:r>
          </a:p>
          <a:p>
            <a:pPr marL="0" indent="0" algn="just">
              <a:spcBef>
                <a:spcPts val="600"/>
              </a:spcBef>
              <a:spcAft>
                <a:spcPts val="600"/>
              </a:spcAft>
              <a:buNone/>
            </a:pPr>
            <a:r>
              <a:rPr lang="en-US" sz="2000" dirty="0">
                <a:latin typeface="Times New Roman" panose="02020603050405020304" pitchFamily="18" charset="0"/>
                <a:ea typeface="Times New Roman" panose="02020603050405020304" pitchFamily="18" charset="0"/>
              </a:rPr>
              <a:t>Beyond transactions, the platform also offers a range of solutions addressing the diverse needs of animal owners, ensuring responsible pet ownership, and enhancing the welfare of animals. </a:t>
            </a:r>
          </a:p>
          <a:p>
            <a:pPr marL="0" indent="0" algn="just">
              <a:spcBef>
                <a:spcPts val="600"/>
              </a:spcBef>
              <a:spcAft>
                <a:spcPts val="600"/>
              </a:spcAft>
              <a:buNone/>
            </a:pPr>
            <a:r>
              <a:rPr lang="en-US" sz="2000" dirty="0">
                <a:latin typeface="Times New Roman" panose="02020603050405020304" pitchFamily="18" charset="0"/>
                <a:ea typeface="Times New Roman" panose="02020603050405020304" pitchFamily="18" charset="0"/>
              </a:rPr>
              <a:t>Through this website, we aim to connect animal lovers with the resources they need to make informed decisions, promoting the health and happiness of both pets and their owners.</a:t>
            </a:r>
            <a:endParaRPr lang="en-IN" sz="2000" dirty="0">
              <a:latin typeface="Times New Roman" panose="02020603050405020304" pitchFamily="18" charset="0"/>
              <a:ea typeface="Times New Roman" panose="02020603050405020304" pitchFamily="18" charset="0"/>
            </a:endParaRPr>
          </a:p>
          <a:p>
            <a:pPr marL="0" indent="0" algn="just" eaLnBrk="1" fontAlgn="auto" hangingPunct="1">
              <a:lnSpc>
                <a:spcPct val="150000"/>
              </a:lnSpc>
              <a:spcAft>
                <a:spcPts val="0"/>
              </a:spcAft>
              <a:buFont typeface="Wingdings 2" panose="05020102010507070707" pitchFamily="18" charset="2"/>
              <a:buNone/>
              <a:defRPr/>
            </a:pPr>
            <a:endParaRPr lang="en-IN" altLang="en-US" sz="2000" dirty="0">
              <a:latin typeface="Times New Roman" panose="02020603050405020304" pitchFamily="18" charset="0"/>
              <a:cs typeface="Times New Roman" panose="02020603050405020304" pitchFamily="18" charset="0"/>
            </a:endParaRPr>
          </a:p>
          <a:p>
            <a:pPr marL="0" indent="0" eaLnBrk="1" fontAlgn="auto" hangingPunct="1">
              <a:lnSpc>
                <a:spcPct val="150000"/>
              </a:lnSpc>
              <a:spcAft>
                <a:spcPts val="0"/>
              </a:spcAft>
              <a:buFont typeface="Wingdings 2" panose="05020102010507070707" pitchFamily="18" charset="2"/>
              <a:buNone/>
              <a:defRPr/>
            </a:pPr>
            <a:endParaRPr lang="en-US" altLang="en-US" sz="2000" dirty="0"/>
          </a:p>
        </p:txBody>
      </p:sp>
      <p:sp>
        <p:nvSpPr>
          <p:cNvPr id="4101" name="Rectangle 5">
            <a:extLst>
              <a:ext uri="{FF2B5EF4-FFF2-40B4-BE49-F238E27FC236}">
                <a16:creationId xmlns:a16="http://schemas.microsoft.com/office/drawing/2014/main" id="{AF9576FD-2D37-942D-B6D8-EF8A10186310}"/>
              </a:ext>
            </a:extLst>
          </p:cNvPr>
          <p:cNvSpPr>
            <a:spLocks noChangeArrowheads="1"/>
          </p:cNvSpPr>
          <p:nvPr/>
        </p:nvSpPr>
        <p:spPr bwMode="auto">
          <a:xfrm>
            <a:off x="0" y="6553200"/>
            <a:ext cx="9144000" cy="304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4102" name="TextBox 4">
            <a:extLst>
              <a:ext uri="{FF2B5EF4-FFF2-40B4-BE49-F238E27FC236}">
                <a16:creationId xmlns:a16="http://schemas.microsoft.com/office/drawing/2014/main" id="{48DB9EAB-E6D2-3209-055B-77D2D3F036F9}"/>
              </a:ext>
            </a:extLst>
          </p:cNvPr>
          <p:cNvSpPr txBox="1">
            <a:spLocks noChangeArrowheads="1"/>
          </p:cNvSpPr>
          <p:nvPr/>
        </p:nvSpPr>
        <p:spPr bwMode="auto">
          <a:xfrm>
            <a:off x="7410450" y="6488113"/>
            <a:ext cx="1733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C00000"/>
                </a:solidFill>
              </a:rPr>
              <a:t>      </a:t>
            </a:r>
            <a:r>
              <a:rPr lang="en-US" altLang="en-US" sz="1600">
                <a:solidFill>
                  <a:srgbClr val="C00000"/>
                </a:solidFill>
              </a:rPr>
              <a:t>NIT,Nagpur</a:t>
            </a:r>
            <a:endParaRPr lang="en-IN" altLang="en-US" sz="1600">
              <a:solidFill>
                <a:srgbClr val="C00000"/>
              </a:solidFill>
            </a:endParaRPr>
          </a:p>
        </p:txBody>
      </p:sp>
    </p:spTree>
    <p:extLst>
      <p:ext uri="{BB962C8B-B14F-4D97-AF65-F5344CB8AC3E}">
        <p14:creationId xmlns:p14="http://schemas.microsoft.com/office/powerpoint/2010/main" val="11065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a:extLst>
              <a:ext uri="{FF2B5EF4-FFF2-40B4-BE49-F238E27FC236}">
                <a16:creationId xmlns:a16="http://schemas.microsoft.com/office/drawing/2014/main" id="{595896C3-5942-BC76-BF7D-318119E75BCE}"/>
              </a:ext>
            </a:extLst>
          </p:cNvPr>
          <p:cNvSpPr>
            <a:spLocks noChangeArrowheads="1"/>
          </p:cNvSpPr>
          <p:nvPr/>
        </p:nvSpPr>
        <p:spPr bwMode="auto">
          <a:xfrm>
            <a:off x="0" y="63635"/>
            <a:ext cx="9144000" cy="685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4099" name="Title 1">
            <a:extLst>
              <a:ext uri="{FF2B5EF4-FFF2-40B4-BE49-F238E27FC236}">
                <a16:creationId xmlns:a16="http://schemas.microsoft.com/office/drawing/2014/main" id="{FBD6E394-B160-CC46-6FBA-10CEB7D91490}"/>
              </a:ext>
            </a:extLst>
          </p:cNvPr>
          <p:cNvSpPr>
            <a:spLocks noGrp="1"/>
          </p:cNvSpPr>
          <p:nvPr>
            <p:ph type="title"/>
          </p:nvPr>
        </p:nvSpPr>
        <p:spPr>
          <a:xfrm>
            <a:off x="228600" y="63635"/>
            <a:ext cx="8229600" cy="1143000"/>
          </a:xfrm>
        </p:spPr>
        <p:txBody>
          <a:bodyPr/>
          <a:lstStyle/>
          <a:p>
            <a:pPr eaLnBrk="1" hangingPunct="1"/>
            <a:r>
              <a:rPr lang="en-IN" altLang="en-US" sz="2800" b="1" dirty="0">
                <a:latin typeface="Times New Roman" panose="02020603050405020304" pitchFamily="18" charset="0"/>
                <a:cs typeface="Times New Roman" panose="02020603050405020304" pitchFamily="18" charset="0"/>
              </a:rPr>
              <a:t>Objective</a:t>
            </a:r>
            <a:br>
              <a:rPr lang="en-US" altLang="en-US" sz="2800" dirty="0"/>
            </a:br>
            <a:endParaRPr lang="en-US" altLang="en-US" sz="2800" dirty="0"/>
          </a:p>
        </p:txBody>
      </p:sp>
      <p:sp>
        <p:nvSpPr>
          <p:cNvPr id="13315" name="Content Placeholder 2">
            <a:extLst>
              <a:ext uri="{FF2B5EF4-FFF2-40B4-BE49-F238E27FC236}">
                <a16:creationId xmlns:a16="http://schemas.microsoft.com/office/drawing/2014/main" id="{535886CE-8A98-A76A-062B-22F850CC121B}"/>
              </a:ext>
            </a:extLst>
          </p:cNvPr>
          <p:cNvSpPr>
            <a:spLocks noGrp="1"/>
          </p:cNvSpPr>
          <p:nvPr>
            <p:ph idx="1"/>
          </p:nvPr>
        </p:nvSpPr>
        <p:spPr>
          <a:xfrm>
            <a:off x="228600" y="1264508"/>
            <a:ext cx="8686800" cy="5486400"/>
          </a:xfrm>
        </p:spPr>
        <p:txBody>
          <a:bodyPr rtlCol="0">
            <a:normAutofit/>
          </a:bodyPr>
          <a:lstStyle/>
          <a:p>
            <a:pPr marL="0" lvl="0" indent="0">
              <a:spcBef>
                <a:spcPct val="0"/>
              </a:spcBef>
              <a:buFontTx/>
              <a:buChar char="•"/>
            </a:pPr>
            <a:r>
              <a:rPr lang="en-US" altLang="en-US" sz="2000" b="1" dirty="0">
                <a:latin typeface="Times New Roman" panose="02020603050405020304" pitchFamily="18" charset="0"/>
                <a:cs typeface="Times New Roman" panose="02020603050405020304" pitchFamily="18" charset="0"/>
              </a:rPr>
              <a:t>All-in-One Platform</a:t>
            </a:r>
            <a:r>
              <a:rPr lang="en-US" altLang="en-US" sz="2000" dirty="0">
                <a:latin typeface="Times New Roman" panose="02020603050405020304" pitchFamily="18" charset="0"/>
                <a:cs typeface="Times New Roman" panose="02020603050405020304" pitchFamily="18" charset="0"/>
              </a:rPr>
              <a:t> – Buy, sell, and adopt pets, livestock, and essentials in one place.</a:t>
            </a:r>
          </a:p>
          <a:p>
            <a:pPr marL="0" lvl="0" indent="0">
              <a:spcBef>
                <a:spcPct val="0"/>
              </a:spcBef>
              <a:buNone/>
            </a:pPr>
            <a:endParaRPr lang="en-US" altLang="en-US" sz="2000" dirty="0">
              <a:latin typeface="Times New Roman" panose="02020603050405020304" pitchFamily="18" charset="0"/>
              <a:cs typeface="Times New Roman" panose="02020603050405020304" pitchFamily="18" charset="0"/>
            </a:endParaRPr>
          </a:p>
          <a:p>
            <a:pPr marL="0" lvl="0" indent="0">
              <a:spcBef>
                <a:spcPct val="0"/>
              </a:spcBef>
              <a:buFontTx/>
              <a:buChar char="•"/>
            </a:pPr>
            <a:r>
              <a:rPr lang="en-US" altLang="en-US" sz="2000" b="1" dirty="0">
                <a:latin typeface="Times New Roman" panose="02020603050405020304" pitchFamily="18" charset="0"/>
                <a:cs typeface="Times New Roman" panose="02020603050405020304" pitchFamily="18" charset="0"/>
              </a:rPr>
              <a:t>Seamless Transactions</a:t>
            </a:r>
            <a:r>
              <a:rPr lang="en-US" altLang="en-US" sz="2000" dirty="0">
                <a:latin typeface="Times New Roman" panose="02020603050405020304" pitchFamily="18" charset="0"/>
                <a:cs typeface="Times New Roman" panose="02020603050405020304" pitchFamily="18" charset="0"/>
              </a:rPr>
              <a:t> – Ensure secure buying, selling, and adoption with verified listings.</a:t>
            </a:r>
          </a:p>
          <a:p>
            <a:pPr marL="0" lvl="0" indent="0">
              <a:spcBef>
                <a:spcPct val="0"/>
              </a:spcBef>
              <a:buNone/>
            </a:pPr>
            <a:endParaRPr lang="en-US" altLang="en-US" sz="2000" dirty="0">
              <a:latin typeface="Times New Roman" panose="02020603050405020304" pitchFamily="18" charset="0"/>
              <a:cs typeface="Times New Roman" panose="02020603050405020304" pitchFamily="18" charset="0"/>
            </a:endParaRPr>
          </a:p>
          <a:p>
            <a:pPr marL="0" lvl="0" indent="0">
              <a:spcBef>
                <a:spcPct val="0"/>
              </a:spcBef>
              <a:buFontTx/>
              <a:buChar char="•"/>
            </a:pPr>
            <a:r>
              <a:rPr lang="en-US" altLang="en-US" sz="2000" b="1" dirty="0">
                <a:latin typeface="Times New Roman" panose="02020603050405020304" pitchFamily="18" charset="0"/>
                <a:cs typeface="Times New Roman" panose="02020603050405020304" pitchFamily="18" charset="0"/>
              </a:rPr>
              <a:t>Adoption &amp; Rescue Support</a:t>
            </a:r>
            <a:r>
              <a:rPr lang="en-US" altLang="en-US" sz="2000" dirty="0">
                <a:latin typeface="Times New Roman" panose="02020603050405020304" pitchFamily="18" charset="0"/>
                <a:cs typeface="Times New Roman" panose="02020603050405020304" pitchFamily="18" charset="0"/>
              </a:rPr>
              <a:t> – Partner with shelters to promote pet adoption.</a:t>
            </a:r>
          </a:p>
          <a:p>
            <a:pPr marL="0" lvl="0" indent="0">
              <a:spcBef>
                <a:spcPct val="0"/>
              </a:spcBef>
              <a:buNone/>
            </a:pPr>
            <a:endParaRPr lang="en-US" altLang="en-US" sz="2000" dirty="0">
              <a:latin typeface="Times New Roman" panose="02020603050405020304" pitchFamily="18" charset="0"/>
              <a:cs typeface="Times New Roman" panose="02020603050405020304" pitchFamily="18" charset="0"/>
            </a:endParaRPr>
          </a:p>
          <a:p>
            <a:pPr marL="0" lvl="0" indent="0">
              <a:spcBef>
                <a:spcPct val="0"/>
              </a:spcBef>
              <a:buFontTx/>
              <a:buChar char="•"/>
            </a:pPr>
            <a:r>
              <a:rPr lang="en-US" altLang="en-US" sz="2000" b="1" dirty="0">
                <a:latin typeface="Times New Roman" panose="02020603050405020304" pitchFamily="18" charset="0"/>
                <a:cs typeface="Times New Roman" panose="02020603050405020304" pitchFamily="18" charset="0"/>
              </a:rPr>
              <a:t>Veterinary Services</a:t>
            </a:r>
            <a:r>
              <a:rPr lang="en-US" altLang="en-US" sz="2000" dirty="0">
                <a:latin typeface="Times New Roman" panose="02020603050405020304" pitchFamily="18" charset="0"/>
                <a:cs typeface="Times New Roman" panose="02020603050405020304" pitchFamily="18" charset="0"/>
              </a:rPr>
              <a:t> – Offer online vet consultations and health check-ups.</a:t>
            </a:r>
          </a:p>
          <a:p>
            <a:pPr marL="0" lvl="0" indent="0">
              <a:spcBef>
                <a:spcPct val="0"/>
              </a:spcBef>
              <a:buNone/>
            </a:pPr>
            <a:endParaRPr lang="en-US" altLang="en-US" sz="2000" dirty="0">
              <a:latin typeface="Times New Roman" panose="02020603050405020304" pitchFamily="18" charset="0"/>
              <a:cs typeface="Times New Roman" panose="02020603050405020304" pitchFamily="18" charset="0"/>
            </a:endParaRPr>
          </a:p>
          <a:p>
            <a:pPr marL="0" lvl="0" indent="0">
              <a:spcBef>
                <a:spcPct val="0"/>
              </a:spcBef>
              <a:buFontTx/>
              <a:buChar char="•"/>
            </a:pPr>
            <a:r>
              <a:rPr lang="en-US" altLang="en-US" sz="2000" b="1" dirty="0">
                <a:latin typeface="Times New Roman" panose="02020603050405020304" pitchFamily="18" charset="0"/>
                <a:cs typeface="Times New Roman" panose="02020603050405020304" pitchFamily="18" charset="0"/>
              </a:rPr>
              <a:t>Animal Essentials Store</a:t>
            </a:r>
            <a:r>
              <a:rPr lang="en-US" altLang="en-US" sz="2000" dirty="0">
                <a:latin typeface="Times New Roman" panose="02020603050405020304" pitchFamily="18" charset="0"/>
                <a:cs typeface="Times New Roman" panose="02020603050405020304" pitchFamily="18" charset="0"/>
              </a:rPr>
              <a:t> – Provide food, accessories, medicines, and livestock supplies.</a:t>
            </a:r>
          </a:p>
          <a:p>
            <a:pPr marL="0" lvl="0" indent="0">
              <a:spcBef>
                <a:spcPct val="0"/>
              </a:spcBef>
              <a:buNone/>
            </a:pPr>
            <a:endParaRPr lang="en-US" altLang="en-US" sz="2000" dirty="0">
              <a:latin typeface="Times New Roman" panose="02020603050405020304" pitchFamily="18" charset="0"/>
              <a:cs typeface="Times New Roman" panose="02020603050405020304" pitchFamily="18" charset="0"/>
            </a:endParaRPr>
          </a:p>
          <a:p>
            <a:pPr marL="0" lvl="0" indent="0">
              <a:spcBef>
                <a:spcPct val="0"/>
              </a:spcBef>
              <a:buFontTx/>
              <a:buChar char="•"/>
            </a:pPr>
            <a:r>
              <a:rPr lang="en-US" altLang="en-US" sz="2000" b="1" dirty="0">
                <a:latin typeface="Times New Roman" panose="02020603050405020304" pitchFamily="18" charset="0"/>
                <a:cs typeface="Times New Roman" panose="02020603050405020304" pitchFamily="18" charset="0"/>
              </a:rPr>
              <a:t>Community Engagement</a:t>
            </a:r>
            <a:r>
              <a:rPr lang="en-US" altLang="en-US" sz="2000" dirty="0">
                <a:latin typeface="Times New Roman" panose="02020603050405020304" pitchFamily="18" charset="0"/>
                <a:cs typeface="Times New Roman" panose="02020603050405020304" pitchFamily="18" charset="0"/>
              </a:rPr>
              <a:t> – Enable discussions, expert advice, and pet care tips.</a:t>
            </a:r>
          </a:p>
          <a:p>
            <a:pPr marL="0" lvl="0" indent="0">
              <a:spcBef>
                <a:spcPct val="0"/>
              </a:spcBef>
              <a:buNone/>
            </a:pPr>
            <a:endParaRPr lang="en-US" altLang="en-US" sz="2000" dirty="0">
              <a:latin typeface="Times New Roman" panose="02020603050405020304" pitchFamily="18" charset="0"/>
              <a:cs typeface="Times New Roman" panose="02020603050405020304" pitchFamily="18" charset="0"/>
            </a:endParaRPr>
          </a:p>
          <a:p>
            <a:pPr marL="0" lvl="0" indent="0">
              <a:spcBef>
                <a:spcPct val="0"/>
              </a:spcBef>
              <a:buFontTx/>
              <a:buChar char="•"/>
            </a:pPr>
            <a:r>
              <a:rPr lang="en-US" altLang="en-US" sz="2000" b="1" dirty="0">
                <a:latin typeface="Times New Roman" panose="02020603050405020304" pitchFamily="18" charset="0"/>
                <a:cs typeface="Times New Roman" panose="02020603050405020304" pitchFamily="18" charset="0"/>
              </a:rPr>
              <a:t>Future Expansion</a:t>
            </a:r>
            <a:r>
              <a:rPr lang="en-US" altLang="en-US" sz="2000" dirty="0">
                <a:latin typeface="Times New Roman" panose="02020603050405020304" pitchFamily="18" charset="0"/>
                <a:cs typeface="Times New Roman" panose="02020603050405020304" pitchFamily="18" charset="0"/>
              </a:rPr>
              <a:t> – Plan for mobile apps, doorstep delivery, pet insurance, and training. </a:t>
            </a:r>
          </a:p>
          <a:p>
            <a:pPr marL="0" indent="0" algn="just" eaLnBrk="1" fontAlgn="auto" hangingPunct="1">
              <a:lnSpc>
                <a:spcPct val="150000"/>
              </a:lnSpc>
              <a:spcAft>
                <a:spcPts val="0"/>
              </a:spcAft>
              <a:buFont typeface="Wingdings 2" panose="05020102010507070707" pitchFamily="18" charset="2"/>
              <a:buNone/>
              <a:defRPr/>
            </a:pPr>
            <a:endParaRPr lang="en-IN" altLang="en-US" sz="2000" dirty="0">
              <a:latin typeface="Times New Roman" panose="02020603050405020304" pitchFamily="18" charset="0"/>
              <a:cs typeface="Times New Roman" panose="02020603050405020304" pitchFamily="18" charset="0"/>
            </a:endParaRPr>
          </a:p>
          <a:p>
            <a:pPr marL="0" indent="0" eaLnBrk="1" fontAlgn="auto" hangingPunct="1">
              <a:lnSpc>
                <a:spcPct val="150000"/>
              </a:lnSpc>
              <a:spcAft>
                <a:spcPts val="0"/>
              </a:spcAft>
              <a:buFont typeface="Wingdings 2" panose="05020102010507070707" pitchFamily="18" charset="2"/>
              <a:buNone/>
              <a:defRPr/>
            </a:pPr>
            <a:endParaRPr lang="en-US" altLang="en-US" sz="2000" dirty="0"/>
          </a:p>
        </p:txBody>
      </p:sp>
      <p:sp>
        <p:nvSpPr>
          <p:cNvPr id="4101" name="Rectangle 5">
            <a:extLst>
              <a:ext uri="{FF2B5EF4-FFF2-40B4-BE49-F238E27FC236}">
                <a16:creationId xmlns:a16="http://schemas.microsoft.com/office/drawing/2014/main" id="{AF9576FD-2D37-942D-B6D8-EF8A10186310}"/>
              </a:ext>
            </a:extLst>
          </p:cNvPr>
          <p:cNvSpPr>
            <a:spLocks noChangeArrowheads="1"/>
          </p:cNvSpPr>
          <p:nvPr/>
        </p:nvSpPr>
        <p:spPr bwMode="auto">
          <a:xfrm>
            <a:off x="0" y="6553200"/>
            <a:ext cx="9144000" cy="304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4102" name="TextBox 4">
            <a:extLst>
              <a:ext uri="{FF2B5EF4-FFF2-40B4-BE49-F238E27FC236}">
                <a16:creationId xmlns:a16="http://schemas.microsoft.com/office/drawing/2014/main" id="{48DB9EAB-E6D2-3209-055B-77D2D3F036F9}"/>
              </a:ext>
            </a:extLst>
          </p:cNvPr>
          <p:cNvSpPr txBox="1">
            <a:spLocks noChangeArrowheads="1"/>
          </p:cNvSpPr>
          <p:nvPr/>
        </p:nvSpPr>
        <p:spPr bwMode="auto">
          <a:xfrm>
            <a:off x="7410450" y="6488113"/>
            <a:ext cx="1733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C00000"/>
                </a:solidFill>
              </a:rPr>
              <a:t>      </a:t>
            </a:r>
            <a:r>
              <a:rPr lang="en-US" altLang="en-US" sz="1600">
                <a:solidFill>
                  <a:srgbClr val="C00000"/>
                </a:solidFill>
              </a:rPr>
              <a:t>NIT,Nagpur</a:t>
            </a:r>
            <a:endParaRPr lang="en-IN" altLang="en-US" sz="1600">
              <a:solidFill>
                <a:srgbClr val="C00000"/>
              </a:solidFill>
            </a:endParaRPr>
          </a:p>
        </p:txBody>
      </p:sp>
    </p:spTree>
    <p:extLst>
      <p:ext uri="{BB962C8B-B14F-4D97-AF65-F5344CB8AC3E}">
        <p14:creationId xmlns:p14="http://schemas.microsoft.com/office/powerpoint/2010/main" val="241025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a:extLst>
              <a:ext uri="{FF2B5EF4-FFF2-40B4-BE49-F238E27FC236}">
                <a16:creationId xmlns:a16="http://schemas.microsoft.com/office/drawing/2014/main" id="{595896C3-5942-BC76-BF7D-318119E75BCE}"/>
              </a:ext>
            </a:extLst>
          </p:cNvPr>
          <p:cNvSpPr>
            <a:spLocks noChangeArrowheads="1"/>
          </p:cNvSpPr>
          <p:nvPr/>
        </p:nvSpPr>
        <p:spPr bwMode="auto">
          <a:xfrm>
            <a:off x="0" y="0"/>
            <a:ext cx="9144000" cy="685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4099" name="Title 1">
            <a:extLst>
              <a:ext uri="{FF2B5EF4-FFF2-40B4-BE49-F238E27FC236}">
                <a16:creationId xmlns:a16="http://schemas.microsoft.com/office/drawing/2014/main" id="{FBD6E394-B160-CC46-6FBA-10CEB7D91490}"/>
              </a:ext>
            </a:extLst>
          </p:cNvPr>
          <p:cNvSpPr>
            <a:spLocks noGrp="1"/>
          </p:cNvSpPr>
          <p:nvPr>
            <p:ph type="title"/>
          </p:nvPr>
        </p:nvSpPr>
        <p:spPr>
          <a:xfrm>
            <a:off x="457200" y="121508"/>
            <a:ext cx="8229600" cy="1143000"/>
          </a:xfrm>
        </p:spPr>
        <p:txBody>
          <a:bodyPr/>
          <a:lstStyle/>
          <a:p>
            <a:pPr eaLnBrk="1" hangingPunct="1"/>
            <a:r>
              <a:rPr lang="en-IN" sz="2800" b="1" dirty="0">
                <a:latin typeface="Times New Roman" panose="02020603050405020304" pitchFamily="18" charset="0"/>
                <a:cs typeface="Times New Roman" panose="02020603050405020304" pitchFamily="18" charset="0"/>
              </a:rPr>
              <a:t>Literature Review</a:t>
            </a:r>
            <a:br>
              <a:rPr lang="en-IN" sz="2800" dirty="0"/>
            </a:br>
            <a:br>
              <a:rPr lang="en-US" altLang="en-US" sz="2800" dirty="0"/>
            </a:br>
            <a:endParaRPr lang="en-US" altLang="en-US" sz="2800" dirty="0"/>
          </a:p>
        </p:txBody>
      </p:sp>
      <p:sp>
        <p:nvSpPr>
          <p:cNvPr id="13315" name="Content Placeholder 2">
            <a:extLst>
              <a:ext uri="{FF2B5EF4-FFF2-40B4-BE49-F238E27FC236}">
                <a16:creationId xmlns:a16="http://schemas.microsoft.com/office/drawing/2014/main" id="{535886CE-8A98-A76A-062B-22F850CC121B}"/>
              </a:ext>
            </a:extLst>
          </p:cNvPr>
          <p:cNvSpPr>
            <a:spLocks noGrp="1"/>
          </p:cNvSpPr>
          <p:nvPr>
            <p:ph idx="1"/>
          </p:nvPr>
        </p:nvSpPr>
        <p:spPr>
          <a:xfrm>
            <a:off x="228600" y="723392"/>
            <a:ext cx="8686800" cy="5486400"/>
          </a:xfrm>
        </p:spPr>
        <p:txBody>
          <a:bodyPr rtlCol="0">
            <a:normAutofit/>
          </a:bodyPr>
          <a:lstStyle/>
          <a:p>
            <a:pPr marL="0" indent="0">
              <a:buNone/>
            </a:pPr>
            <a:r>
              <a:rPr lang="en-US" sz="1800" b="1" dirty="0">
                <a:latin typeface="Times New Roman" panose="02020603050405020304" pitchFamily="18" charset="0"/>
                <a:cs typeface="Times New Roman" panose="02020603050405020304" pitchFamily="18" charset="0"/>
              </a:rPr>
              <a:t>1. Digital Pet Product &amp; Service Platforms: The Diversity of the Industry</a:t>
            </a:r>
          </a:p>
          <a:p>
            <a:pPr marL="0" indent="0">
              <a:buNone/>
            </a:pPr>
            <a:r>
              <a:rPr lang="en-US" sz="1800" dirty="0">
                <a:latin typeface="Times New Roman" panose="02020603050405020304" pitchFamily="18" charset="0"/>
                <a:cs typeface="Times New Roman" panose="02020603050405020304" pitchFamily="18" charset="0"/>
              </a:rPr>
              <a:t>January 2022 DOI:</a:t>
            </a:r>
            <a:r>
              <a:rPr lang="en-US" sz="1800" u="sng" dirty="0">
                <a:latin typeface="Times New Roman" panose="02020603050405020304" pitchFamily="18" charset="0"/>
                <a:cs typeface="Times New Roman" panose="02020603050405020304" pitchFamily="18" charset="0"/>
                <a:hlinkClick r:id="rId3"/>
              </a:rPr>
              <a:t>10.2991/aebmr.k.220307.466</a:t>
            </a:r>
            <a:r>
              <a:rPr lang="en-US" sz="1800" dirty="0">
                <a:latin typeface="Times New Roman" panose="02020603050405020304" pitchFamily="18" charset="0"/>
                <a:cs typeface="Times New Roman" panose="02020603050405020304" pitchFamily="18" charset="0"/>
              </a:rPr>
              <a:t>License</a:t>
            </a:r>
            <a:r>
              <a:rPr lang="en-US" sz="1800" u="sng" dirty="0">
                <a:latin typeface="Times New Roman" panose="02020603050405020304" pitchFamily="18" charset="0"/>
                <a:cs typeface="Times New Roman" panose="02020603050405020304" pitchFamily="18" charset="0"/>
                <a:hlinkClick r:id="rId4"/>
              </a:rPr>
              <a:t>CC BY-NC</a:t>
            </a:r>
            <a:r>
              <a:rPr lang="en-US" sz="1800" dirty="0">
                <a:latin typeface="Times New Roman" panose="02020603050405020304" pitchFamily="18" charset="0"/>
                <a:cs typeface="Times New Roman" panose="02020603050405020304" pitchFamily="18" charset="0"/>
              </a:rPr>
              <a:t> Conference: 2022 7th International Conference on Financial Innovation and Economic Development (ICFIED 2022)</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2.Reflect on the Past 45 Years of the Pet Industry</a:t>
            </a:r>
          </a:p>
          <a:p>
            <a:pPr marL="0" indent="0">
              <a:buNone/>
            </a:pPr>
            <a:r>
              <a:rPr lang="en-US" sz="1800" dirty="0">
                <a:latin typeface="Times New Roman" panose="02020603050405020304" pitchFamily="18" charset="0"/>
                <a:cs typeface="Times New Roman" panose="02020603050405020304" pitchFamily="18" charset="0"/>
              </a:rPr>
              <a:t>Jan 2016 Glenn </a:t>
            </a:r>
            <a:r>
              <a:rPr lang="en-US" sz="1800" dirty="0" err="1">
                <a:latin typeface="Times New Roman" panose="02020603050405020304" pitchFamily="18" charset="0"/>
                <a:cs typeface="Times New Roman" panose="02020603050405020304" pitchFamily="18" charset="0"/>
              </a:rPr>
              <a:t>PolynGlenn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Polyn</a:t>
            </a:r>
            <a:r>
              <a:rPr lang="en-US" sz="1800" dirty="0">
                <a:latin typeface="Times New Roman" panose="02020603050405020304" pitchFamily="18" charset="0"/>
                <a:cs typeface="Times New Roman" panose="02020603050405020304" pitchFamily="18" charset="0"/>
              </a:rPr>
              <a:t>. (2016) Reflect on the Past 45 Years of the Pet Industry. </a:t>
            </a:r>
            <a:r>
              <a:rPr lang="en-US" sz="1800" dirty="0">
                <a:latin typeface="Times New Roman" panose="02020603050405020304" pitchFamily="18" charset="0"/>
                <a:cs typeface="Times New Roman" panose="02020603050405020304" pitchFamily="18" charset="0"/>
                <a:hlinkClick r:id="rId5"/>
              </a:rPr>
              <a:t>https://www.petage.com/45-yearsand-counting/</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3.Research Report on the Innovation and Development of China's Pet Economy</a:t>
            </a:r>
          </a:p>
          <a:p>
            <a:pPr marL="0" indent="0">
              <a:buNone/>
            </a:pPr>
            <a:r>
              <a:rPr lang="en-US" sz="1800" dirty="0">
                <a:latin typeface="Times New Roman" panose="02020603050405020304" pitchFamily="18" charset="0"/>
                <a:cs typeface="Times New Roman" panose="02020603050405020304" pitchFamily="18" charset="0"/>
              </a:rPr>
              <a:t>Jan 2020 </a:t>
            </a:r>
            <a:r>
              <a:rPr lang="en-US" sz="1800" dirty="0" err="1">
                <a:latin typeface="Times New Roman" panose="02020603050405020304" pitchFamily="18" charset="0"/>
                <a:cs typeface="Times New Roman" panose="02020603050405020304" pitchFamily="18" charset="0"/>
              </a:rPr>
              <a:t>Jianhao</a:t>
            </a:r>
            <a:r>
              <a:rPr lang="en-US" sz="1800" dirty="0">
                <a:latin typeface="Times New Roman" panose="02020603050405020304" pitchFamily="18" charset="0"/>
                <a:cs typeface="Times New Roman" panose="02020603050405020304" pitchFamily="18" charset="0"/>
              </a:rPr>
              <a:t> Liu. (2020) Research Report on the Innovation and Development of China's Pet Economy. </a:t>
            </a:r>
            <a:r>
              <a:rPr lang="en-US" sz="1800" dirty="0">
                <a:latin typeface="Times New Roman" panose="02020603050405020304" pitchFamily="18" charset="0"/>
                <a:cs typeface="Times New Roman" panose="02020603050405020304" pitchFamily="18" charset="0"/>
                <a:hlinkClick r:id="rId6"/>
              </a:rPr>
              <a:t>https://www.iyiou.com/research/20201013753</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4.Rover Investor Call Presentation</a:t>
            </a:r>
          </a:p>
          <a:p>
            <a:pPr marL="0" indent="0">
              <a:buNone/>
            </a:pPr>
            <a:r>
              <a:rPr lang="en-US" sz="1800" dirty="0">
                <a:latin typeface="Times New Roman" panose="02020603050405020304" pitchFamily="18" charset="0"/>
                <a:cs typeface="Times New Roman" panose="02020603050405020304" pitchFamily="18" charset="0"/>
              </a:rPr>
              <a:t>Jan 2021 Rover  </a:t>
            </a:r>
            <a:r>
              <a:rPr lang="en-US" sz="1800" dirty="0" err="1">
                <a:latin typeface="Times New Roman" panose="02020603050405020304" pitchFamily="18" charset="0"/>
                <a:cs typeface="Times New Roman" panose="02020603050405020304" pitchFamily="18" charset="0"/>
              </a:rPr>
              <a:t>Rover</a:t>
            </a:r>
            <a:r>
              <a:rPr lang="en-US" sz="1800" dirty="0">
                <a:latin typeface="Times New Roman" panose="02020603050405020304" pitchFamily="18" charset="0"/>
                <a:cs typeface="Times New Roman" panose="02020603050405020304" pitchFamily="18" charset="0"/>
              </a:rPr>
              <a:t>. (2021) Rover Investor Call Presentation. </a:t>
            </a:r>
            <a:r>
              <a:rPr lang="en-US" sz="1800" dirty="0">
                <a:latin typeface="Times New Roman" panose="02020603050405020304" pitchFamily="18" charset="0"/>
                <a:cs typeface="Times New Roman" panose="02020603050405020304" pitchFamily="18" charset="0"/>
                <a:hlinkClick r:id="rId7"/>
              </a:rPr>
              <a:t>https://www.rover.com/blog/wpcontent/uploads/2021/02/Rover_Investor_Call_Pre sentation.pdf</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101" name="Rectangle 5">
            <a:extLst>
              <a:ext uri="{FF2B5EF4-FFF2-40B4-BE49-F238E27FC236}">
                <a16:creationId xmlns:a16="http://schemas.microsoft.com/office/drawing/2014/main" id="{AF9576FD-2D37-942D-B6D8-EF8A10186310}"/>
              </a:ext>
            </a:extLst>
          </p:cNvPr>
          <p:cNvSpPr>
            <a:spLocks noChangeArrowheads="1"/>
          </p:cNvSpPr>
          <p:nvPr/>
        </p:nvSpPr>
        <p:spPr bwMode="auto">
          <a:xfrm>
            <a:off x="0" y="6553200"/>
            <a:ext cx="9144000" cy="304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4102" name="TextBox 4">
            <a:extLst>
              <a:ext uri="{FF2B5EF4-FFF2-40B4-BE49-F238E27FC236}">
                <a16:creationId xmlns:a16="http://schemas.microsoft.com/office/drawing/2014/main" id="{48DB9EAB-E6D2-3209-055B-77D2D3F036F9}"/>
              </a:ext>
            </a:extLst>
          </p:cNvPr>
          <p:cNvSpPr txBox="1">
            <a:spLocks noChangeArrowheads="1"/>
          </p:cNvSpPr>
          <p:nvPr/>
        </p:nvSpPr>
        <p:spPr bwMode="auto">
          <a:xfrm>
            <a:off x="7410450" y="6488113"/>
            <a:ext cx="1733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C00000"/>
                </a:solidFill>
              </a:rPr>
              <a:t>      </a:t>
            </a:r>
            <a:r>
              <a:rPr lang="en-US" altLang="en-US" sz="1600">
                <a:solidFill>
                  <a:srgbClr val="C00000"/>
                </a:solidFill>
              </a:rPr>
              <a:t>NIT,Nagpur</a:t>
            </a:r>
            <a:endParaRPr lang="en-IN" altLang="en-US" sz="1600">
              <a:solidFill>
                <a:srgbClr val="C00000"/>
              </a:solidFill>
            </a:endParaRPr>
          </a:p>
        </p:txBody>
      </p:sp>
    </p:spTree>
    <p:extLst>
      <p:ext uri="{BB962C8B-B14F-4D97-AF65-F5344CB8AC3E}">
        <p14:creationId xmlns:p14="http://schemas.microsoft.com/office/powerpoint/2010/main" val="3539102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a:extLst>
              <a:ext uri="{FF2B5EF4-FFF2-40B4-BE49-F238E27FC236}">
                <a16:creationId xmlns:a16="http://schemas.microsoft.com/office/drawing/2014/main" id="{595896C3-5942-BC76-BF7D-318119E75BCE}"/>
              </a:ext>
            </a:extLst>
          </p:cNvPr>
          <p:cNvSpPr>
            <a:spLocks noChangeArrowheads="1"/>
          </p:cNvSpPr>
          <p:nvPr/>
        </p:nvSpPr>
        <p:spPr bwMode="auto">
          <a:xfrm>
            <a:off x="0" y="0"/>
            <a:ext cx="9144000" cy="685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4099" name="Title 1">
            <a:extLst>
              <a:ext uri="{FF2B5EF4-FFF2-40B4-BE49-F238E27FC236}">
                <a16:creationId xmlns:a16="http://schemas.microsoft.com/office/drawing/2014/main" id="{FBD6E394-B160-CC46-6FBA-10CEB7D91490}"/>
              </a:ext>
            </a:extLst>
          </p:cNvPr>
          <p:cNvSpPr>
            <a:spLocks noGrp="1"/>
          </p:cNvSpPr>
          <p:nvPr>
            <p:ph type="title"/>
          </p:nvPr>
        </p:nvSpPr>
        <p:spPr>
          <a:xfrm>
            <a:off x="457200" y="121508"/>
            <a:ext cx="8229600" cy="1143000"/>
          </a:xfrm>
        </p:spPr>
        <p:txBody>
          <a:bodyPr/>
          <a:lstStyle/>
          <a:p>
            <a:pPr eaLnBrk="1" hangingPunct="1"/>
            <a:r>
              <a:rPr lang="en-IN" sz="2800" b="1" dirty="0">
                <a:latin typeface="Times New Roman" panose="02020603050405020304" pitchFamily="18" charset="0"/>
                <a:cs typeface="Times New Roman" panose="02020603050405020304" pitchFamily="18" charset="0"/>
              </a:rPr>
              <a:t>Literature Review</a:t>
            </a:r>
            <a:br>
              <a:rPr lang="en-IN" sz="2800" dirty="0"/>
            </a:br>
            <a:br>
              <a:rPr lang="en-US" altLang="en-US" sz="2800" dirty="0"/>
            </a:br>
            <a:endParaRPr lang="en-US" altLang="en-US" sz="2800" dirty="0"/>
          </a:p>
        </p:txBody>
      </p:sp>
      <p:sp>
        <p:nvSpPr>
          <p:cNvPr id="13315" name="Content Placeholder 2">
            <a:extLst>
              <a:ext uri="{FF2B5EF4-FFF2-40B4-BE49-F238E27FC236}">
                <a16:creationId xmlns:a16="http://schemas.microsoft.com/office/drawing/2014/main" id="{535886CE-8A98-A76A-062B-22F850CC121B}"/>
              </a:ext>
            </a:extLst>
          </p:cNvPr>
          <p:cNvSpPr>
            <a:spLocks noGrp="1"/>
          </p:cNvSpPr>
          <p:nvPr>
            <p:ph idx="1"/>
          </p:nvPr>
        </p:nvSpPr>
        <p:spPr>
          <a:xfrm>
            <a:off x="228600" y="554403"/>
            <a:ext cx="8686800" cy="5486400"/>
          </a:xfrm>
        </p:spPr>
        <p:txBody>
          <a:bodyPr rtlCol="0">
            <a:noAutofit/>
          </a:bodyPr>
          <a:lstStyle/>
          <a:p>
            <a:endParaRPr lang="en-US" sz="1800" b="1"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5. </a:t>
            </a:r>
            <a:r>
              <a:rPr lang="en-US" sz="1800" b="1" dirty="0">
                <a:latin typeface="Times New Roman" panose="02020603050405020304" pitchFamily="18" charset="0"/>
                <a:cs typeface="Times New Roman" panose="02020603050405020304" pitchFamily="18" charset="0"/>
              </a:rPr>
              <a:t>Jan 2019 Cascadia Capital (2019) Pet Industry Overview. </a:t>
            </a:r>
            <a:r>
              <a:rPr lang="en-US" sz="1800" dirty="0">
                <a:latin typeface="Times New Roman" panose="02020603050405020304" pitchFamily="18" charset="0"/>
                <a:cs typeface="Times New Roman" panose="02020603050405020304" pitchFamily="18" charset="0"/>
                <a:hlinkClick r:id="rId3"/>
              </a:rPr>
              <a:t>http://www.cascadiacapital.com/wpcontent/uploads/2019/10/Cascadia-Capital-Pet-Industry-Report-Spring-2019-vF.pdf</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6.Determinants of pet food purchasing decisions</a:t>
            </a:r>
          </a:p>
          <a:p>
            <a:pPr marL="0" indent="0">
              <a:buNone/>
            </a:pPr>
            <a:r>
              <a:rPr lang="en-US" sz="1800" dirty="0">
                <a:latin typeface="Times New Roman" panose="02020603050405020304" pitchFamily="18" charset="0"/>
                <a:cs typeface="Times New Roman" panose="02020603050405020304" pitchFamily="18" charset="0"/>
              </a:rPr>
              <a:t>Jan 2019Molly Schleicher ,B Seam ,Lisa M Cash ,Freeman  Molly Schleicher, Seam B Cash, Lisa M Freeman. (2019) Determinants of pet food purchasing decisions. </a:t>
            </a:r>
            <a:r>
              <a:rPr lang="en-US" sz="1800" dirty="0">
                <a:latin typeface="Times New Roman" panose="02020603050405020304" pitchFamily="18" charset="0"/>
                <a:cs typeface="Times New Roman" panose="02020603050405020304" pitchFamily="18" charset="0"/>
                <a:hlinkClick r:id="rId4"/>
              </a:rPr>
              <a:t>https://pubmed.ncbi.nlm.nih.gov/31156266/</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7.Bark Management Presentation</a:t>
            </a:r>
          </a:p>
          <a:p>
            <a:pPr marL="0" indent="0">
              <a:buNone/>
            </a:pPr>
            <a:r>
              <a:rPr lang="en-US" sz="1800" dirty="0">
                <a:latin typeface="Times New Roman" panose="02020603050405020304" pitchFamily="18" charset="0"/>
                <a:cs typeface="Times New Roman" panose="02020603050405020304" pitchFamily="18" charset="0"/>
              </a:rPr>
              <a:t>Jan 2020  </a:t>
            </a:r>
            <a:r>
              <a:rPr lang="en-US" sz="1800" dirty="0" err="1">
                <a:latin typeface="Times New Roman" panose="02020603050405020304" pitchFamily="18" charset="0"/>
                <a:cs typeface="Times New Roman" panose="02020603050405020304" pitchFamily="18" charset="0"/>
              </a:rPr>
              <a:t>Barkbox</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BarkBox</a:t>
            </a:r>
            <a:r>
              <a:rPr lang="en-US" sz="1800" dirty="0">
                <a:latin typeface="Times New Roman" panose="02020603050405020304" pitchFamily="18" charset="0"/>
                <a:cs typeface="Times New Roman" panose="02020603050405020304" pitchFamily="18" charset="0"/>
              </a:rPr>
              <a:t>. (2020) Bark Management Presentation. </a:t>
            </a:r>
            <a:r>
              <a:rPr lang="en-US" sz="1800" dirty="0">
                <a:latin typeface="Times New Roman" panose="02020603050405020304" pitchFamily="18" charset="0"/>
                <a:cs typeface="Times New Roman" panose="02020603050405020304" pitchFamily="18" charset="0"/>
                <a:hlinkClick r:id="rId5"/>
              </a:rPr>
              <a:t>https://static1.squarespace.com/static/5fc91530343 6806905d7150e/t/5fdae20279e44d2bcf557f77/160 8180228067/BARK-Overview-12162020.pdf</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8. The Chewy Business Model -How Does Chewy Make Money</a:t>
            </a:r>
          </a:p>
          <a:p>
            <a:pPr marL="0" indent="0">
              <a:buNone/>
            </a:pPr>
            <a:r>
              <a:rPr lang="en-US" sz="1800" dirty="0">
                <a:latin typeface="Times New Roman" panose="02020603050405020304" pitchFamily="18" charset="0"/>
                <a:cs typeface="Times New Roman" panose="02020603050405020304" pitchFamily="18" charset="0"/>
              </a:rPr>
              <a:t>Jan 2021 Viktor. (2021) The Chewy Business Model -How Does Chewy Make Money?. https://productmint.com/chewy-business-modelhow-does-chewy-make-money/</a:t>
            </a:r>
          </a:p>
          <a:p>
            <a:pPr marL="0" indent="0">
              <a:buNone/>
            </a:pPr>
            <a:br>
              <a:rPr lang="en-IN" sz="1800" b="1"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4101" name="Rectangle 5">
            <a:extLst>
              <a:ext uri="{FF2B5EF4-FFF2-40B4-BE49-F238E27FC236}">
                <a16:creationId xmlns:a16="http://schemas.microsoft.com/office/drawing/2014/main" id="{AF9576FD-2D37-942D-B6D8-EF8A10186310}"/>
              </a:ext>
            </a:extLst>
          </p:cNvPr>
          <p:cNvSpPr>
            <a:spLocks noChangeArrowheads="1"/>
          </p:cNvSpPr>
          <p:nvPr/>
        </p:nvSpPr>
        <p:spPr bwMode="auto">
          <a:xfrm>
            <a:off x="0" y="6553200"/>
            <a:ext cx="9144000" cy="304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4102" name="TextBox 4">
            <a:extLst>
              <a:ext uri="{FF2B5EF4-FFF2-40B4-BE49-F238E27FC236}">
                <a16:creationId xmlns:a16="http://schemas.microsoft.com/office/drawing/2014/main" id="{48DB9EAB-E6D2-3209-055B-77D2D3F036F9}"/>
              </a:ext>
            </a:extLst>
          </p:cNvPr>
          <p:cNvSpPr txBox="1">
            <a:spLocks noChangeArrowheads="1"/>
          </p:cNvSpPr>
          <p:nvPr/>
        </p:nvSpPr>
        <p:spPr bwMode="auto">
          <a:xfrm>
            <a:off x="7410450" y="6488113"/>
            <a:ext cx="1733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C00000"/>
                </a:solidFill>
              </a:rPr>
              <a:t>      </a:t>
            </a:r>
            <a:r>
              <a:rPr lang="en-US" altLang="en-US" sz="1600">
                <a:solidFill>
                  <a:srgbClr val="C00000"/>
                </a:solidFill>
              </a:rPr>
              <a:t>NIT,Nagpur</a:t>
            </a:r>
            <a:endParaRPr lang="en-IN" altLang="en-US" sz="1600">
              <a:solidFill>
                <a:srgbClr val="C00000"/>
              </a:solidFill>
            </a:endParaRPr>
          </a:p>
        </p:txBody>
      </p:sp>
    </p:spTree>
    <p:extLst>
      <p:ext uri="{BB962C8B-B14F-4D97-AF65-F5344CB8AC3E}">
        <p14:creationId xmlns:p14="http://schemas.microsoft.com/office/powerpoint/2010/main" val="265500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a:extLst>
              <a:ext uri="{FF2B5EF4-FFF2-40B4-BE49-F238E27FC236}">
                <a16:creationId xmlns:a16="http://schemas.microsoft.com/office/drawing/2014/main" id="{595896C3-5942-BC76-BF7D-318119E75BCE}"/>
              </a:ext>
            </a:extLst>
          </p:cNvPr>
          <p:cNvSpPr>
            <a:spLocks noChangeArrowheads="1"/>
          </p:cNvSpPr>
          <p:nvPr/>
        </p:nvSpPr>
        <p:spPr bwMode="auto">
          <a:xfrm>
            <a:off x="0" y="0"/>
            <a:ext cx="9144000" cy="685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4099" name="Title 1">
            <a:extLst>
              <a:ext uri="{FF2B5EF4-FFF2-40B4-BE49-F238E27FC236}">
                <a16:creationId xmlns:a16="http://schemas.microsoft.com/office/drawing/2014/main" id="{FBD6E394-B160-CC46-6FBA-10CEB7D91490}"/>
              </a:ext>
            </a:extLst>
          </p:cNvPr>
          <p:cNvSpPr>
            <a:spLocks noGrp="1"/>
          </p:cNvSpPr>
          <p:nvPr>
            <p:ph type="title"/>
          </p:nvPr>
        </p:nvSpPr>
        <p:spPr>
          <a:xfrm>
            <a:off x="457200" y="121508"/>
            <a:ext cx="8229600" cy="1143000"/>
          </a:xfrm>
        </p:spPr>
        <p:txBody>
          <a:bodyPr/>
          <a:lstStyle/>
          <a:p>
            <a:pPr eaLnBrk="1" hangingPunct="1"/>
            <a:r>
              <a:rPr lang="en-IN" sz="2800" b="1" dirty="0">
                <a:latin typeface="Times New Roman" panose="02020603050405020304" pitchFamily="18" charset="0"/>
                <a:cs typeface="Times New Roman" panose="02020603050405020304" pitchFamily="18" charset="0"/>
              </a:rPr>
              <a:t>Problem Statement</a:t>
            </a:r>
            <a:br>
              <a:rPr lang="en-IN" sz="2800" dirty="0"/>
            </a:br>
            <a:br>
              <a:rPr lang="en-US" altLang="en-US" sz="2800" dirty="0"/>
            </a:br>
            <a:endParaRPr lang="en-US" altLang="en-US" sz="2800" dirty="0"/>
          </a:p>
        </p:txBody>
      </p:sp>
      <p:sp>
        <p:nvSpPr>
          <p:cNvPr id="13315" name="Content Placeholder 2">
            <a:extLst>
              <a:ext uri="{FF2B5EF4-FFF2-40B4-BE49-F238E27FC236}">
                <a16:creationId xmlns:a16="http://schemas.microsoft.com/office/drawing/2014/main" id="{535886CE-8A98-A76A-062B-22F850CC121B}"/>
              </a:ext>
            </a:extLst>
          </p:cNvPr>
          <p:cNvSpPr>
            <a:spLocks noGrp="1"/>
          </p:cNvSpPr>
          <p:nvPr>
            <p:ph idx="1"/>
          </p:nvPr>
        </p:nvSpPr>
        <p:spPr>
          <a:xfrm>
            <a:off x="228600" y="876300"/>
            <a:ext cx="8686800" cy="5486400"/>
          </a:xfrm>
        </p:spPr>
        <p:txBody>
          <a:bodyPr rtlCol="0">
            <a:noAutofit/>
          </a:bodyPr>
          <a:lstStyle/>
          <a:p>
            <a:pPr marL="0" lvl="0" indent="0">
              <a:spcBef>
                <a:spcPct val="0"/>
              </a:spcBef>
              <a:buFontTx/>
              <a:buChar char="•"/>
            </a:pPr>
            <a:r>
              <a:rPr lang="en-US" altLang="en-US" sz="1800" b="1" dirty="0">
                <a:latin typeface="Arial" panose="020B0604020202020204" pitchFamily="34" charset="0"/>
              </a:rPr>
              <a:t>Lack of a Unified Platform</a:t>
            </a:r>
            <a:r>
              <a:rPr lang="en-US" altLang="en-US" sz="1800" dirty="0">
                <a:latin typeface="Arial" panose="020B0604020202020204" pitchFamily="34" charset="0"/>
              </a:rPr>
              <a:t> – Users must visit multiple websites for buying, selling, and adopting pets and livestock.</a:t>
            </a:r>
          </a:p>
          <a:p>
            <a:pPr marL="0" lvl="0" indent="0">
              <a:spcBef>
                <a:spcPct val="0"/>
              </a:spcBef>
            </a:pPr>
            <a:endParaRPr lang="en-US" altLang="en-US" sz="1800" dirty="0">
              <a:latin typeface="Arial" panose="020B0604020202020204" pitchFamily="34" charset="0"/>
            </a:endParaRPr>
          </a:p>
          <a:p>
            <a:pPr marL="0" lvl="0" indent="0">
              <a:spcBef>
                <a:spcPct val="0"/>
              </a:spcBef>
              <a:buFontTx/>
              <a:buChar char="•"/>
            </a:pPr>
            <a:r>
              <a:rPr lang="en-US" altLang="en-US" sz="1800" b="1" dirty="0">
                <a:latin typeface="Arial" panose="020B0604020202020204" pitchFamily="34" charset="0"/>
              </a:rPr>
              <a:t>Inconvenient Transactions</a:t>
            </a:r>
            <a:r>
              <a:rPr lang="en-US" altLang="en-US" sz="1800" dirty="0">
                <a:latin typeface="Arial" panose="020B0604020202020204" pitchFamily="34" charset="0"/>
              </a:rPr>
              <a:t> – No single platform ensures secure and verified animal transactions.</a:t>
            </a:r>
          </a:p>
          <a:p>
            <a:pPr marL="0" lvl="0" indent="0">
              <a:spcBef>
                <a:spcPct val="0"/>
              </a:spcBef>
            </a:pPr>
            <a:endParaRPr lang="en-US" altLang="en-US" sz="1800" dirty="0">
              <a:latin typeface="Arial" panose="020B0604020202020204" pitchFamily="34" charset="0"/>
            </a:endParaRPr>
          </a:p>
          <a:p>
            <a:pPr marL="0" lvl="0" indent="0">
              <a:spcBef>
                <a:spcPct val="0"/>
              </a:spcBef>
              <a:buFontTx/>
              <a:buChar char="•"/>
            </a:pPr>
            <a:r>
              <a:rPr lang="en-US" altLang="en-US" sz="1800" b="1" dirty="0">
                <a:latin typeface="Arial" panose="020B0604020202020204" pitchFamily="34" charset="0"/>
              </a:rPr>
              <a:t>Limited Access to Veterinary Services</a:t>
            </a:r>
            <a:r>
              <a:rPr lang="en-US" altLang="en-US" sz="1800" dirty="0">
                <a:latin typeface="Arial" panose="020B0604020202020204" pitchFamily="34" charset="0"/>
              </a:rPr>
              <a:t> – Users struggle to find reliable online vet consultations and healthcare support.</a:t>
            </a:r>
          </a:p>
          <a:p>
            <a:pPr marL="0" lvl="0" indent="0">
              <a:spcBef>
                <a:spcPct val="0"/>
              </a:spcBef>
            </a:pPr>
            <a:endParaRPr lang="en-US" altLang="en-US" sz="1800" dirty="0">
              <a:latin typeface="Arial" panose="020B0604020202020204" pitchFamily="34" charset="0"/>
            </a:endParaRPr>
          </a:p>
          <a:p>
            <a:pPr marL="0" lvl="0" indent="0">
              <a:spcBef>
                <a:spcPct val="0"/>
              </a:spcBef>
              <a:buFontTx/>
              <a:buChar char="•"/>
            </a:pPr>
            <a:r>
              <a:rPr lang="en-US" altLang="en-US" sz="1800" b="1" dirty="0">
                <a:latin typeface="Arial" panose="020B0604020202020204" pitchFamily="34" charset="0"/>
              </a:rPr>
              <a:t>Scattered Availability of Essentials</a:t>
            </a:r>
            <a:r>
              <a:rPr lang="en-US" altLang="en-US" sz="1800" dirty="0">
                <a:latin typeface="Arial" panose="020B0604020202020204" pitchFamily="34" charset="0"/>
              </a:rPr>
              <a:t> – Pet food, accessories, medicines, and livestock supplies are not easily accessible in one place.</a:t>
            </a:r>
          </a:p>
          <a:p>
            <a:pPr marL="0" lvl="0" indent="0">
              <a:spcBef>
                <a:spcPct val="0"/>
              </a:spcBef>
            </a:pPr>
            <a:endParaRPr lang="en-US" altLang="en-US" sz="1800" dirty="0">
              <a:latin typeface="Arial" panose="020B0604020202020204" pitchFamily="34" charset="0"/>
            </a:endParaRPr>
          </a:p>
          <a:p>
            <a:pPr marL="0" lvl="0" indent="0">
              <a:spcBef>
                <a:spcPct val="0"/>
              </a:spcBef>
              <a:buFontTx/>
              <a:buChar char="•"/>
            </a:pPr>
            <a:r>
              <a:rPr lang="en-US" altLang="en-US" sz="1800" b="1" dirty="0">
                <a:latin typeface="Arial" panose="020B0604020202020204" pitchFamily="34" charset="0"/>
              </a:rPr>
              <a:t>Trust &amp; Verification Issues</a:t>
            </a:r>
            <a:r>
              <a:rPr lang="en-US" altLang="en-US" sz="1800" dirty="0">
                <a:latin typeface="Arial" panose="020B0604020202020204" pitchFamily="34" charset="0"/>
              </a:rPr>
              <a:t> – Lack of proper authentication leads to fraudulent listings and unethical animal trading.</a:t>
            </a:r>
          </a:p>
          <a:p>
            <a:pPr marL="0" lvl="0" indent="0">
              <a:spcBef>
                <a:spcPct val="0"/>
              </a:spcBef>
            </a:pPr>
            <a:endParaRPr lang="en-US" altLang="en-US" sz="1800" dirty="0">
              <a:latin typeface="Arial" panose="020B0604020202020204" pitchFamily="34" charset="0"/>
            </a:endParaRPr>
          </a:p>
          <a:p>
            <a:pPr marL="0" lvl="0" indent="0">
              <a:spcBef>
                <a:spcPct val="0"/>
              </a:spcBef>
              <a:buFontTx/>
              <a:buChar char="•"/>
            </a:pPr>
            <a:r>
              <a:rPr lang="en-US" altLang="en-US" sz="1800" b="1" dirty="0">
                <a:latin typeface="Arial" panose="020B0604020202020204" pitchFamily="34" charset="0"/>
              </a:rPr>
              <a:t>Inefficient User Experience</a:t>
            </a:r>
            <a:r>
              <a:rPr lang="en-US" altLang="en-US" sz="1800" dirty="0">
                <a:latin typeface="Arial" panose="020B0604020202020204" pitchFamily="34" charset="0"/>
              </a:rPr>
              <a:t> – Switching between platforms for different needs creates inconvenience and time wastage.</a:t>
            </a:r>
          </a:p>
          <a:p>
            <a:pPr marL="0" lvl="0" indent="0">
              <a:spcBef>
                <a:spcPct val="0"/>
              </a:spcBef>
            </a:pPr>
            <a:endParaRPr lang="en-US" altLang="en-US" sz="1800" dirty="0">
              <a:latin typeface="Arial" panose="020B0604020202020204" pitchFamily="34" charset="0"/>
            </a:endParaRPr>
          </a:p>
          <a:p>
            <a:pPr marL="0" lvl="0" indent="0">
              <a:spcBef>
                <a:spcPct val="0"/>
              </a:spcBef>
              <a:buFontTx/>
              <a:buChar char="•"/>
            </a:pPr>
            <a:r>
              <a:rPr lang="en-US" altLang="en-US" sz="1800" b="1" dirty="0">
                <a:latin typeface="Arial" panose="020B0604020202020204" pitchFamily="34" charset="0"/>
              </a:rPr>
              <a:t>Need for Community &amp; Guidance</a:t>
            </a:r>
            <a:r>
              <a:rPr lang="en-US" altLang="en-US" sz="1800" dirty="0">
                <a:latin typeface="Arial" panose="020B0604020202020204" pitchFamily="34" charset="0"/>
              </a:rPr>
              <a:t> – Pet owners and farmers lack a dedicated space for discussions, expert advice, and care tips</a:t>
            </a:r>
            <a:endParaRPr lang="en-IN" sz="1800" dirty="0">
              <a:latin typeface="Times New Roman" panose="02020603050405020304" pitchFamily="18" charset="0"/>
              <a:cs typeface="Times New Roman" panose="02020603050405020304" pitchFamily="18" charset="0"/>
            </a:endParaRPr>
          </a:p>
        </p:txBody>
      </p:sp>
      <p:sp>
        <p:nvSpPr>
          <p:cNvPr id="4101" name="Rectangle 5">
            <a:extLst>
              <a:ext uri="{FF2B5EF4-FFF2-40B4-BE49-F238E27FC236}">
                <a16:creationId xmlns:a16="http://schemas.microsoft.com/office/drawing/2014/main" id="{AF9576FD-2D37-942D-B6D8-EF8A10186310}"/>
              </a:ext>
            </a:extLst>
          </p:cNvPr>
          <p:cNvSpPr>
            <a:spLocks noChangeArrowheads="1"/>
          </p:cNvSpPr>
          <p:nvPr/>
        </p:nvSpPr>
        <p:spPr bwMode="auto">
          <a:xfrm>
            <a:off x="0" y="6553200"/>
            <a:ext cx="9144000" cy="304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4102" name="TextBox 4">
            <a:extLst>
              <a:ext uri="{FF2B5EF4-FFF2-40B4-BE49-F238E27FC236}">
                <a16:creationId xmlns:a16="http://schemas.microsoft.com/office/drawing/2014/main" id="{48DB9EAB-E6D2-3209-055B-77D2D3F036F9}"/>
              </a:ext>
            </a:extLst>
          </p:cNvPr>
          <p:cNvSpPr txBox="1">
            <a:spLocks noChangeArrowheads="1"/>
          </p:cNvSpPr>
          <p:nvPr/>
        </p:nvSpPr>
        <p:spPr bwMode="auto">
          <a:xfrm>
            <a:off x="7410450" y="6488113"/>
            <a:ext cx="1733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C00000"/>
                </a:solidFill>
              </a:rPr>
              <a:t>      </a:t>
            </a:r>
            <a:r>
              <a:rPr lang="en-US" altLang="en-US" sz="1600">
                <a:solidFill>
                  <a:srgbClr val="C00000"/>
                </a:solidFill>
              </a:rPr>
              <a:t>NIT,Nagpur</a:t>
            </a:r>
            <a:endParaRPr lang="en-IN" altLang="en-US" sz="1600">
              <a:solidFill>
                <a:srgbClr val="C00000"/>
              </a:solidFill>
            </a:endParaRPr>
          </a:p>
        </p:txBody>
      </p:sp>
    </p:spTree>
    <p:extLst>
      <p:ext uri="{BB962C8B-B14F-4D97-AF65-F5344CB8AC3E}">
        <p14:creationId xmlns:p14="http://schemas.microsoft.com/office/powerpoint/2010/main" val="3648279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a:extLst>
              <a:ext uri="{FF2B5EF4-FFF2-40B4-BE49-F238E27FC236}">
                <a16:creationId xmlns:a16="http://schemas.microsoft.com/office/drawing/2014/main" id="{595896C3-5942-BC76-BF7D-318119E75BCE}"/>
              </a:ext>
            </a:extLst>
          </p:cNvPr>
          <p:cNvSpPr>
            <a:spLocks noChangeArrowheads="1"/>
          </p:cNvSpPr>
          <p:nvPr/>
        </p:nvSpPr>
        <p:spPr bwMode="auto">
          <a:xfrm>
            <a:off x="0" y="0"/>
            <a:ext cx="9144000" cy="685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4099" name="Title 1">
            <a:extLst>
              <a:ext uri="{FF2B5EF4-FFF2-40B4-BE49-F238E27FC236}">
                <a16:creationId xmlns:a16="http://schemas.microsoft.com/office/drawing/2014/main" id="{FBD6E394-B160-CC46-6FBA-10CEB7D91490}"/>
              </a:ext>
            </a:extLst>
          </p:cNvPr>
          <p:cNvSpPr>
            <a:spLocks noGrp="1"/>
          </p:cNvSpPr>
          <p:nvPr>
            <p:ph type="title"/>
          </p:nvPr>
        </p:nvSpPr>
        <p:spPr>
          <a:xfrm>
            <a:off x="304800" y="332603"/>
            <a:ext cx="8229600" cy="1143000"/>
          </a:xfrm>
        </p:spPr>
        <p:txBody>
          <a:bodyPr/>
          <a:lstStyle/>
          <a:p>
            <a:pPr eaLnBrk="1" hangingPunct="1"/>
            <a:r>
              <a:rPr lang="en-IN" sz="2800" b="1" dirty="0">
                <a:latin typeface="Times New Roman" panose="02020603050405020304" pitchFamily="18" charset="0"/>
                <a:cs typeface="Times New Roman" panose="02020603050405020304" pitchFamily="18" charset="0"/>
              </a:rPr>
              <a:t>Methodology</a:t>
            </a:r>
            <a:br>
              <a:rPr lang="en-IN" sz="2800" dirty="0"/>
            </a:br>
            <a:br>
              <a:rPr lang="en-IN" sz="2800" dirty="0"/>
            </a:br>
            <a:br>
              <a:rPr lang="en-US" altLang="en-US" sz="2800" dirty="0"/>
            </a:br>
            <a:endParaRPr lang="en-US" altLang="en-US" sz="2800" dirty="0"/>
          </a:p>
        </p:txBody>
      </p:sp>
      <p:sp>
        <p:nvSpPr>
          <p:cNvPr id="13315" name="Content Placeholder 2">
            <a:extLst>
              <a:ext uri="{FF2B5EF4-FFF2-40B4-BE49-F238E27FC236}">
                <a16:creationId xmlns:a16="http://schemas.microsoft.com/office/drawing/2014/main" id="{535886CE-8A98-A76A-062B-22F850CC121B}"/>
              </a:ext>
            </a:extLst>
          </p:cNvPr>
          <p:cNvSpPr>
            <a:spLocks noGrp="1"/>
          </p:cNvSpPr>
          <p:nvPr>
            <p:ph idx="1"/>
          </p:nvPr>
        </p:nvSpPr>
        <p:spPr>
          <a:xfrm>
            <a:off x="304800" y="1295400"/>
            <a:ext cx="8686800" cy="5486400"/>
          </a:xfrm>
        </p:spPr>
        <p:txBody>
          <a:bodyPr rtlCol="0">
            <a:normAutofit/>
          </a:bodyPr>
          <a:lstStyle/>
          <a:p>
            <a:pPr marL="0" indent="0">
              <a:buNone/>
            </a:pPr>
            <a:r>
              <a:rPr lang="en-US" sz="2000" dirty="0">
                <a:latin typeface="Times New Roman" panose="02020603050405020304" pitchFamily="18" charset="0"/>
                <a:cs typeface="Times New Roman" panose="02020603050405020304" pitchFamily="18" charset="0"/>
              </a:rPr>
              <a:t>    </a:t>
            </a:r>
          </a:p>
          <a:p>
            <a:pPr marL="0" lvl="0" indent="0">
              <a:lnSpc>
                <a:spcPct val="150000"/>
              </a:lnSpc>
              <a:spcBef>
                <a:spcPct val="0"/>
              </a:spcBef>
              <a:buFontTx/>
              <a:buChar char="•"/>
            </a:pPr>
            <a:r>
              <a:rPr lang="en-US" altLang="en-US" sz="2000" b="1" dirty="0">
                <a:latin typeface="Times New Roman" panose="02020603050405020304" pitchFamily="18" charset="0"/>
                <a:cs typeface="Times New Roman" panose="02020603050405020304" pitchFamily="18" charset="0"/>
              </a:rPr>
              <a:t>Needs Assessment</a:t>
            </a:r>
            <a:r>
              <a:rPr lang="en-US" altLang="en-US" sz="2000" dirty="0">
                <a:latin typeface="Times New Roman" panose="02020603050405020304" pitchFamily="18" charset="0"/>
                <a:cs typeface="Times New Roman" panose="02020603050405020304" pitchFamily="18" charset="0"/>
              </a:rPr>
              <a:t>: Identify user pain points through market research and interviews. </a:t>
            </a:r>
          </a:p>
          <a:p>
            <a:pPr marL="0" lvl="0" indent="0">
              <a:lnSpc>
                <a:spcPct val="150000"/>
              </a:lnSpc>
              <a:spcBef>
                <a:spcPct val="0"/>
              </a:spcBef>
              <a:buFontTx/>
              <a:buChar char="•"/>
            </a:pPr>
            <a:r>
              <a:rPr lang="en-US" altLang="en-US" sz="2000" b="1" dirty="0">
                <a:latin typeface="Times New Roman" panose="02020603050405020304" pitchFamily="18" charset="0"/>
                <a:cs typeface="Times New Roman" panose="02020603050405020304" pitchFamily="18" charset="0"/>
              </a:rPr>
              <a:t>Design &amp; </a:t>
            </a:r>
            <a:r>
              <a:rPr lang="en-US" altLang="en-US" sz="2000" b="1" dirty="0" err="1">
                <a:latin typeface="Times New Roman" panose="02020603050405020304" pitchFamily="18" charset="0"/>
                <a:cs typeface="Times New Roman" panose="02020603050405020304" pitchFamily="18" charset="0"/>
              </a:rPr>
              <a:t>Wireframing</a:t>
            </a:r>
            <a:r>
              <a:rPr lang="en-US" altLang="en-US" sz="2000" dirty="0">
                <a:latin typeface="Times New Roman" panose="02020603050405020304" pitchFamily="18" charset="0"/>
                <a:cs typeface="Times New Roman" panose="02020603050405020304" pitchFamily="18" charset="0"/>
              </a:rPr>
              <a:t>: Create an intuitive and visually appealing interface. </a:t>
            </a:r>
          </a:p>
          <a:p>
            <a:pPr marL="0" lvl="0" indent="0">
              <a:lnSpc>
                <a:spcPct val="150000"/>
              </a:lnSpc>
              <a:spcBef>
                <a:spcPct val="0"/>
              </a:spcBef>
              <a:buFontTx/>
              <a:buChar char="•"/>
            </a:pPr>
            <a:r>
              <a:rPr lang="en-US" altLang="en-US" sz="2000" b="1" dirty="0">
                <a:latin typeface="Times New Roman" panose="02020603050405020304" pitchFamily="18" charset="0"/>
                <a:cs typeface="Times New Roman" panose="02020603050405020304" pitchFamily="18" charset="0"/>
              </a:rPr>
              <a:t>Development:</a:t>
            </a:r>
            <a:r>
              <a:rPr lang="en-US" altLang="en-US" sz="2000" dirty="0">
                <a:latin typeface="Times New Roman" panose="02020603050405020304" pitchFamily="18" charset="0"/>
                <a:cs typeface="Times New Roman" panose="02020603050405020304" pitchFamily="18" charset="0"/>
              </a:rPr>
              <a:t> Build a responsive platform using modern frameworks .</a:t>
            </a:r>
          </a:p>
          <a:p>
            <a:pPr marL="0" lvl="0" indent="0">
              <a:lnSpc>
                <a:spcPct val="150000"/>
              </a:lnSpc>
              <a:spcBef>
                <a:spcPct val="0"/>
              </a:spcBef>
              <a:buFontTx/>
              <a:buChar char="•"/>
            </a:pPr>
            <a:r>
              <a:rPr lang="en-US" altLang="en-US" sz="2000" b="1" dirty="0">
                <a:latin typeface="Times New Roman" panose="02020603050405020304" pitchFamily="18" charset="0"/>
                <a:cs typeface="Times New Roman" panose="02020603050405020304" pitchFamily="18" charset="0"/>
              </a:rPr>
              <a:t>Content Creation:</a:t>
            </a:r>
            <a:r>
              <a:rPr lang="en-US" altLang="en-US" sz="2000" dirty="0">
                <a:latin typeface="Times New Roman" panose="02020603050405020304" pitchFamily="18" charset="0"/>
                <a:cs typeface="Times New Roman" panose="02020603050405020304" pitchFamily="18" charset="0"/>
              </a:rPr>
              <a:t> Provide educational resources on livestock care, breeding, and market trends. </a:t>
            </a:r>
          </a:p>
          <a:p>
            <a:pPr marL="0" lvl="0" indent="0">
              <a:lnSpc>
                <a:spcPct val="150000"/>
              </a:lnSpc>
              <a:spcBef>
                <a:spcPct val="0"/>
              </a:spcBef>
              <a:buFontTx/>
              <a:buChar char="•"/>
            </a:pPr>
            <a:r>
              <a:rPr lang="en-US" altLang="en-US" sz="2000" b="1" dirty="0">
                <a:latin typeface="Times New Roman" panose="02020603050405020304" pitchFamily="18" charset="0"/>
                <a:cs typeface="Times New Roman" panose="02020603050405020304" pitchFamily="18" charset="0"/>
              </a:rPr>
              <a:t>Database Management: </a:t>
            </a:r>
            <a:r>
              <a:rPr lang="en-US" altLang="en-US" sz="2000" dirty="0">
                <a:latin typeface="Times New Roman" panose="02020603050405020304" pitchFamily="18" charset="0"/>
                <a:cs typeface="Times New Roman" panose="02020603050405020304" pitchFamily="18" charset="0"/>
              </a:rPr>
              <a:t>Design a secure database for users, listings, and services. </a:t>
            </a:r>
          </a:p>
          <a:p>
            <a:pPr marL="0" lvl="0" indent="0">
              <a:lnSpc>
                <a:spcPct val="150000"/>
              </a:lnSpc>
              <a:spcBef>
                <a:spcPct val="0"/>
              </a:spcBef>
              <a:buFontTx/>
              <a:buChar char="•"/>
            </a:pPr>
            <a:r>
              <a:rPr lang="en-US" altLang="en-US" sz="2000" b="1" dirty="0">
                <a:latin typeface="Times New Roman" panose="02020603050405020304" pitchFamily="18" charset="0"/>
                <a:cs typeface="Times New Roman" panose="02020603050405020304" pitchFamily="18" charset="0"/>
              </a:rPr>
              <a:t>Testing &amp; QA:</a:t>
            </a:r>
            <a:r>
              <a:rPr lang="en-US" altLang="en-US" sz="2000" dirty="0">
                <a:latin typeface="Times New Roman" panose="02020603050405020304" pitchFamily="18" charset="0"/>
                <a:cs typeface="Times New Roman" panose="02020603050405020304" pitchFamily="18" charset="0"/>
              </a:rPr>
              <a:t> Ensure functionality, usability, and bug-free performance. </a:t>
            </a:r>
          </a:p>
          <a:p>
            <a:pPr marL="0" indent="0" algn="just" eaLnBrk="1" fontAlgn="auto" hangingPunct="1">
              <a:spcAft>
                <a:spcPts val="0"/>
              </a:spcAft>
              <a:buFont typeface="Wingdings 2" panose="05020102010507070707" pitchFamily="18" charset="2"/>
              <a:buNone/>
              <a:defRPr/>
            </a:pPr>
            <a:endParaRPr lang="en-IN" altLang="en-US" sz="2000"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Wingdings 2" panose="05020102010507070707" pitchFamily="18" charset="2"/>
              <a:buNone/>
              <a:defRPr/>
            </a:pPr>
            <a:endParaRPr lang="en-US" altLang="en-US" sz="2000" dirty="0"/>
          </a:p>
        </p:txBody>
      </p:sp>
      <p:sp>
        <p:nvSpPr>
          <p:cNvPr id="4101" name="Rectangle 5">
            <a:extLst>
              <a:ext uri="{FF2B5EF4-FFF2-40B4-BE49-F238E27FC236}">
                <a16:creationId xmlns:a16="http://schemas.microsoft.com/office/drawing/2014/main" id="{AF9576FD-2D37-942D-B6D8-EF8A10186310}"/>
              </a:ext>
            </a:extLst>
          </p:cNvPr>
          <p:cNvSpPr>
            <a:spLocks noChangeArrowheads="1"/>
          </p:cNvSpPr>
          <p:nvPr/>
        </p:nvSpPr>
        <p:spPr bwMode="auto">
          <a:xfrm>
            <a:off x="0" y="6553200"/>
            <a:ext cx="9144000" cy="304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4102" name="TextBox 4">
            <a:extLst>
              <a:ext uri="{FF2B5EF4-FFF2-40B4-BE49-F238E27FC236}">
                <a16:creationId xmlns:a16="http://schemas.microsoft.com/office/drawing/2014/main" id="{48DB9EAB-E6D2-3209-055B-77D2D3F036F9}"/>
              </a:ext>
            </a:extLst>
          </p:cNvPr>
          <p:cNvSpPr txBox="1">
            <a:spLocks noChangeArrowheads="1"/>
          </p:cNvSpPr>
          <p:nvPr/>
        </p:nvSpPr>
        <p:spPr bwMode="auto">
          <a:xfrm>
            <a:off x="7410450" y="6488113"/>
            <a:ext cx="1733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C00000"/>
                </a:solidFill>
              </a:rPr>
              <a:t>      </a:t>
            </a:r>
            <a:r>
              <a:rPr lang="en-US" altLang="en-US" sz="1600">
                <a:solidFill>
                  <a:srgbClr val="C00000"/>
                </a:solidFill>
              </a:rPr>
              <a:t>NIT,Nagpur</a:t>
            </a:r>
            <a:endParaRPr lang="en-IN" altLang="en-US" sz="1600">
              <a:solidFill>
                <a:srgbClr val="C00000"/>
              </a:solidFill>
            </a:endParaRPr>
          </a:p>
        </p:txBody>
      </p:sp>
    </p:spTree>
    <p:extLst>
      <p:ext uri="{BB962C8B-B14F-4D97-AF65-F5344CB8AC3E}">
        <p14:creationId xmlns:p14="http://schemas.microsoft.com/office/powerpoint/2010/main" val="1737017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a:extLst>
              <a:ext uri="{FF2B5EF4-FFF2-40B4-BE49-F238E27FC236}">
                <a16:creationId xmlns:a16="http://schemas.microsoft.com/office/drawing/2014/main" id="{595896C3-5942-BC76-BF7D-318119E75BCE}"/>
              </a:ext>
            </a:extLst>
          </p:cNvPr>
          <p:cNvSpPr>
            <a:spLocks noChangeArrowheads="1"/>
          </p:cNvSpPr>
          <p:nvPr/>
        </p:nvSpPr>
        <p:spPr bwMode="auto">
          <a:xfrm>
            <a:off x="0" y="163742"/>
            <a:ext cx="9144000" cy="685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4099" name="Title 1">
            <a:extLst>
              <a:ext uri="{FF2B5EF4-FFF2-40B4-BE49-F238E27FC236}">
                <a16:creationId xmlns:a16="http://schemas.microsoft.com/office/drawing/2014/main" id="{FBD6E394-B160-CC46-6FBA-10CEB7D91490}"/>
              </a:ext>
            </a:extLst>
          </p:cNvPr>
          <p:cNvSpPr>
            <a:spLocks noGrp="1"/>
          </p:cNvSpPr>
          <p:nvPr>
            <p:ph type="title"/>
          </p:nvPr>
        </p:nvSpPr>
        <p:spPr>
          <a:xfrm>
            <a:off x="457200" y="179387"/>
            <a:ext cx="8229600" cy="735013"/>
          </a:xfrm>
        </p:spPr>
        <p:txBody>
          <a:bodyPr/>
          <a:lstStyle/>
          <a:p>
            <a:pPr eaLnBrk="1" hangingPunct="1"/>
            <a:r>
              <a:rPr lang="en-IN" sz="2800" b="1" dirty="0">
                <a:latin typeface="Times New Roman" panose="02020603050405020304" pitchFamily="18" charset="0"/>
                <a:cs typeface="Times New Roman" panose="02020603050405020304" pitchFamily="18" charset="0"/>
              </a:rPr>
              <a:t>Outcomes / Results</a:t>
            </a:r>
            <a:endParaRPr lang="en-US" altLang="en-US" sz="2800" dirty="0"/>
          </a:p>
        </p:txBody>
      </p:sp>
      <p:sp>
        <p:nvSpPr>
          <p:cNvPr id="13315" name="Content Placeholder 2">
            <a:extLst>
              <a:ext uri="{FF2B5EF4-FFF2-40B4-BE49-F238E27FC236}">
                <a16:creationId xmlns:a16="http://schemas.microsoft.com/office/drawing/2014/main" id="{535886CE-8A98-A76A-062B-22F850CC121B}"/>
              </a:ext>
            </a:extLst>
          </p:cNvPr>
          <p:cNvSpPr>
            <a:spLocks noGrp="1"/>
          </p:cNvSpPr>
          <p:nvPr>
            <p:ph idx="1"/>
          </p:nvPr>
        </p:nvSpPr>
        <p:spPr>
          <a:xfrm>
            <a:off x="304800" y="1295400"/>
            <a:ext cx="8686800" cy="5486400"/>
          </a:xfrm>
        </p:spPr>
        <p:txBody>
          <a:bodyPr rtlCol="0">
            <a:normAutofit/>
          </a:bodyPr>
          <a:lstStyle/>
          <a:p>
            <a:pPr marL="0" indent="0" algn="just" eaLnBrk="1" fontAlgn="auto" hangingPunct="1">
              <a:spcAft>
                <a:spcPts val="0"/>
              </a:spcAft>
              <a:buNone/>
              <a:defRPr/>
            </a:pPr>
            <a:r>
              <a:rPr lang="en-US" sz="2000" dirty="0">
                <a:latin typeface="Times New Roman" panose="02020603050405020304" pitchFamily="18" charset="0"/>
                <a:cs typeface="Times New Roman" panose="02020603050405020304" pitchFamily="18" charset="0"/>
              </a:rPr>
              <a:t>  </a:t>
            </a:r>
            <a:endParaRPr lang="en-IN" altLang="en-US" sz="2000" dirty="0">
              <a:latin typeface="Times New Roman" panose="02020603050405020304" pitchFamily="18" charset="0"/>
              <a:cs typeface="Times New Roman" panose="02020603050405020304" pitchFamily="18" charset="0"/>
            </a:endParaRPr>
          </a:p>
          <a:p>
            <a:pPr marL="0" indent="0" algn="just" eaLnBrk="1" fontAlgn="auto" hangingPunct="1">
              <a:spcAft>
                <a:spcPts val="0"/>
              </a:spcAft>
              <a:buFont typeface="Wingdings 2" panose="05020102010507070707" pitchFamily="18" charset="2"/>
              <a:buNone/>
              <a:defRPr/>
            </a:pPr>
            <a:endParaRPr lang="en-IN" altLang="en-US" sz="2000"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Wingdings 2" panose="05020102010507070707" pitchFamily="18" charset="2"/>
              <a:buNone/>
              <a:defRPr/>
            </a:pPr>
            <a:endParaRPr lang="en-US" altLang="en-US" sz="2000" dirty="0"/>
          </a:p>
        </p:txBody>
      </p:sp>
      <p:sp>
        <p:nvSpPr>
          <p:cNvPr id="4101" name="Rectangle 5">
            <a:extLst>
              <a:ext uri="{FF2B5EF4-FFF2-40B4-BE49-F238E27FC236}">
                <a16:creationId xmlns:a16="http://schemas.microsoft.com/office/drawing/2014/main" id="{AF9576FD-2D37-942D-B6D8-EF8A10186310}"/>
              </a:ext>
            </a:extLst>
          </p:cNvPr>
          <p:cNvSpPr>
            <a:spLocks noChangeArrowheads="1"/>
          </p:cNvSpPr>
          <p:nvPr/>
        </p:nvSpPr>
        <p:spPr bwMode="auto">
          <a:xfrm>
            <a:off x="0" y="6553200"/>
            <a:ext cx="9144000" cy="304800"/>
          </a:xfrm>
          <a:prstGeom prst="rect">
            <a:avLst/>
          </a:prstGeom>
          <a:solidFill>
            <a:srgbClr val="92D05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1200"/>
              </a:spcAft>
            </a:pPr>
            <a:endParaRPr lang="en-US" altLang="en-US" sz="2400"/>
          </a:p>
        </p:txBody>
      </p:sp>
      <p:sp>
        <p:nvSpPr>
          <p:cNvPr id="4102" name="TextBox 4">
            <a:extLst>
              <a:ext uri="{FF2B5EF4-FFF2-40B4-BE49-F238E27FC236}">
                <a16:creationId xmlns:a16="http://schemas.microsoft.com/office/drawing/2014/main" id="{48DB9EAB-E6D2-3209-055B-77D2D3F036F9}"/>
              </a:ext>
            </a:extLst>
          </p:cNvPr>
          <p:cNvSpPr txBox="1">
            <a:spLocks noChangeArrowheads="1"/>
          </p:cNvSpPr>
          <p:nvPr/>
        </p:nvSpPr>
        <p:spPr bwMode="auto">
          <a:xfrm>
            <a:off x="7410450" y="6488113"/>
            <a:ext cx="1733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C00000"/>
                </a:solidFill>
              </a:rPr>
              <a:t>      </a:t>
            </a:r>
            <a:r>
              <a:rPr lang="en-US" altLang="en-US" sz="1600">
                <a:solidFill>
                  <a:srgbClr val="C00000"/>
                </a:solidFill>
              </a:rPr>
              <a:t>NIT,Nagpur</a:t>
            </a:r>
            <a:endParaRPr lang="en-IN" altLang="en-US" sz="1600">
              <a:solidFill>
                <a:srgbClr val="C00000"/>
              </a:solidFill>
            </a:endParaRPr>
          </a:p>
        </p:txBody>
      </p:sp>
      <p:sp>
        <p:nvSpPr>
          <p:cNvPr id="12" name="Rectangle 11"/>
          <p:cNvSpPr/>
          <p:nvPr/>
        </p:nvSpPr>
        <p:spPr>
          <a:xfrm>
            <a:off x="805966" y="448860"/>
            <a:ext cx="8950776" cy="707886"/>
          </a:xfrm>
          <a:prstGeom prst="rect">
            <a:avLst/>
          </a:prstGeom>
        </p:spPr>
        <p:txBody>
          <a:bodyPr wrap="square">
            <a:spAutoFit/>
          </a:bodyPr>
          <a:lstStyle/>
          <a:p>
            <a:pPr algn="ctr"/>
            <a:r>
              <a:rPr lang="en-US" altLang="en-US" sz="4000" b="1" u="sng"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9EDF8B87-4124-8193-D023-15329C7F2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295400"/>
            <a:ext cx="2075974" cy="3862277"/>
          </a:xfrm>
          <a:prstGeom prst="rect">
            <a:avLst/>
          </a:prstGeom>
        </p:spPr>
      </p:pic>
      <p:pic>
        <p:nvPicPr>
          <p:cNvPr id="5" name="Picture 4">
            <a:extLst>
              <a:ext uri="{FF2B5EF4-FFF2-40B4-BE49-F238E27FC236}">
                <a16:creationId xmlns:a16="http://schemas.microsoft.com/office/drawing/2014/main" id="{79942223-161E-4372-5F9C-5DF8BAFEC2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219200"/>
            <a:ext cx="2075974" cy="3853315"/>
          </a:xfrm>
          <a:prstGeom prst="rect">
            <a:avLst/>
          </a:prstGeom>
        </p:spPr>
      </p:pic>
      <p:pic>
        <p:nvPicPr>
          <p:cNvPr id="7" name="Picture 6">
            <a:extLst>
              <a:ext uri="{FF2B5EF4-FFF2-40B4-BE49-F238E27FC236}">
                <a16:creationId xmlns:a16="http://schemas.microsoft.com/office/drawing/2014/main" id="{F416CEE5-C990-F4B9-367F-60519BF456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00" y="1219200"/>
            <a:ext cx="2071687" cy="3843129"/>
          </a:xfrm>
          <a:prstGeom prst="rect">
            <a:avLst/>
          </a:prstGeom>
        </p:spPr>
      </p:pic>
      <p:pic>
        <p:nvPicPr>
          <p:cNvPr id="9" name="Picture 8">
            <a:extLst>
              <a:ext uri="{FF2B5EF4-FFF2-40B4-BE49-F238E27FC236}">
                <a16:creationId xmlns:a16="http://schemas.microsoft.com/office/drawing/2014/main" id="{D48B50C0-00F3-9AEC-F7DB-728BD11341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00" y="1206625"/>
            <a:ext cx="2071687" cy="3854301"/>
          </a:xfrm>
          <a:prstGeom prst="rect">
            <a:avLst/>
          </a:prstGeom>
        </p:spPr>
      </p:pic>
    </p:spTree>
    <p:extLst>
      <p:ext uri="{BB962C8B-B14F-4D97-AF65-F5344CB8AC3E}">
        <p14:creationId xmlns:p14="http://schemas.microsoft.com/office/powerpoint/2010/main" val="1064159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7332</TotalTime>
  <Words>1661</Words>
  <Application>Microsoft Office PowerPoint</Application>
  <PresentationFormat>On-screen Show (4:3)</PresentationFormat>
  <Paragraphs>183</Paragraphs>
  <Slides>17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Courier New</vt:lpstr>
      <vt:lpstr>Engravers MT</vt:lpstr>
      <vt:lpstr>Times New Roman</vt:lpstr>
      <vt:lpstr>Wingdings</vt:lpstr>
      <vt:lpstr>Wingdings 2</vt:lpstr>
      <vt:lpstr>Office Theme</vt:lpstr>
      <vt:lpstr>          SHRI SAI SHIKSHAN SANSTHA’S         NAGPUR INSTITUTE OF TECHNOLOGY, NAGPUR         Department of Information Technology 2024-2025                                </vt:lpstr>
      <vt:lpstr>CONTENT</vt:lpstr>
      <vt:lpstr>Introduction  </vt:lpstr>
      <vt:lpstr>Objective </vt:lpstr>
      <vt:lpstr>Literature Review  </vt:lpstr>
      <vt:lpstr>Literature Review  </vt:lpstr>
      <vt:lpstr>Problem Statement  </vt:lpstr>
      <vt:lpstr>Methodology   </vt:lpstr>
      <vt:lpstr>Outcomes / Results</vt:lpstr>
      <vt:lpstr>           Conclusion</vt:lpstr>
      <vt:lpstr>          Future Scope</vt:lpstr>
      <vt:lpstr>References</vt:lpstr>
      <vt:lpstr>References</vt:lpstr>
      <vt:lpstr> Copyright </vt:lpstr>
      <vt:lpstr>Project and Poster Competition (Photos with Certificates)</vt:lpstr>
      <vt:lpstr>Project and Poster Competition (Photos with Certificates)</vt:lpstr>
      <vt:lpstr>Journal  and Conference Paper Details with Certificate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 H. Raisoni College of Engineering Department of Electrical Engineering</dc:title>
  <dc:creator>MJK</dc:creator>
  <cp:lastModifiedBy>Khushi Gupta</cp:lastModifiedBy>
  <cp:revision>483</cp:revision>
  <dcterms:created xsi:type="dcterms:W3CDTF">2008-08-21T16:01:19Z</dcterms:created>
  <dcterms:modified xsi:type="dcterms:W3CDTF">2025-03-08T05:37:53Z</dcterms:modified>
</cp:coreProperties>
</file>