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
      <p:font typeface="Cambria" panose="02040503050406030204" pitchFamily="18" charset="0"/>
      <p:regular r:id="rId38"/>
      <p:bold r:id="rId39"/>
      <p:italic r:id="rId40"/>
      <p:boldItalic r:id="rId41"/>
    </p:embeddedFont>
    <p:embeddedFont>
      <p:font typeface="Maven Pro" panose="020B0604020202020204" charset="0"/>
      <p:regular r:id="rId42"/>
      <p:bold r:id="rId43"/>
    </p:embeddedFont>
    <p:embeddedFont>
      <p:font typeface="Nunito" pitchFamily="2" charset="0"/>
      <p:regular r:id="rId44"/>
      <p:bold r:id="rId45"/>
      <p:italic r:id="rId46"/>
      <p:boldItalic r:id="rId47"/>
    </p:embeddedFont>
    <p:embeddedFont>
      <p:font typeface="Roboto" panose="020000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2C3A74-BF65-4832-92D4-C1CDC99B49F4}">
  <a:tblStyle styleId="{1B2C3A74-BF65-4832-92D4-C1CDC99B49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02CDCD5-E965-4517-9D7B-1B783583C28C}" styleName="Table_1">
    <a:wholeTbl>
      <a:tcTxStyle b="off" i="off">
        <a:font>
          <a:latin typeface="Calibri"/>
          <a:ea typeface="Calibri"/>
          <a:cs typeface="Calibri"/>
        </a:font>
        <a:srgbClr val="000000"/>
      </a:tcTxStyle>
      <a:tcStyle>
        <a:tcBdr>
          <a:left>
            <a:ln w="9525" cap="flat" cmpd="sng">
              <a:solidFill>
                <a:srgbClr val="4F81BD"/>
              </a:solidFill>
              <a:prstDash val="solid"/>
              <a:round/>
              <a:headEnd type="none" w="sm" len="sm"/>
              <a:tailEnd type="none" w="sm" len="sm"/>
            </a:ln>
          </a:left>
          <a:right>
            <a:ln w="9525" cap="flat" cmpd="sng">
              <a:solidFill>
                <a:srgbClr val="4F81BD"/>
              </a:solidFill>
              <a:prstDash val="solid"/>
              <a:round/>
              <a:headEnd type="none" w="sm" len="sm"/>
              <a:tailEnd type="none" w="sm" len="sm"/>
            </a:ln>
          </a:right>
          <a:top>
            <a:ln w="9525" cap="flat" cmpd="sng">
              <a:solidFill>
                <a:srgbClr val="4F81BD"/>
              </a:solidFill>
              <a:prstDash val="solid"/>
              <a:round/>
              <a:headEnd type="none" w="sm" len="sm"/>
              <a:tailEnd type="none" w="sm" len="sm"/>
            </a:ln>
          </a:top>
          <a:bottom>
            <a:ln w="9525" cap="flat" cmpd="sng">
              <a:solidFill>
                <a:srgbClr val="4F81BD"/>
              </a:solidFill>
              <a:prstDash val="solid"/>
              <a:round/>
              <a:headEnd type="none" w="sm" len="sm"/>
              <a:tailEnd type="none" w="sm" len="sm"/>
            </a:ln>
          </a:bottom>
          <a:insideH>
            <a:ln w="9525" cap="flat" cmpd="sng">
              <a:solidFill>
                <a:srgbClr val="4F81BD"/>
              </a:solidFill>
              <a:prstDash val="solid"/>
              <a:round/>
              <a:headEnd type="none" w="sm" len="sm"/>
              <a:tailEnd type="none" w="sm" len="sm"/>
            </a:ln>
          </a:insideH>
          <a:insideV>
            <a:ln w="9525" cap="flat" cmpd="sng">
              <a:solidFill>
                <a:srgbClr val="4F81BD"/>
              </a:solidFill>
              <a:prstDash val="solid"/>
              <a:round/>
              <a:headEnd type="none" w="sm" len="sm"/>
              <a:tailEnd type="none" w="sm" len="sm"/>
            </a:ln>
          </a:insideV>
        </a:tcBdr>
        <a:fill>
          <a:solidFill>
            <a:srgbClr val="FFFFFF">
              <a:alpha val="0"/>
            </a:srgbClr>
          </a:solidFill>
        </a:fill>
      </a:tcStyle>
    </a:wholeTbl>
    <a:band1H>
      <a:tcTxStyle/>
      <a:tcStyle>
        <a:tcBdr/>
        <a:fill>
          <a:solidFill>
            <a:srgbClr val="4F81BD">
              <a:alpha val="40000"/>
            </a:srgbClr>
          </a:solidFill>
        </a:fill>
      </a:tcStyle>
    </a:band1H>
    <a:band2H>
      <a:tcTxStyle/>
      <a:tcStyle>
        <a:tcBdr/>
      </a:tcStyle>
    </a:band2H>
    <a:band1V>
      <a:tcTxStyle/>
      <a:tcStyle>
        <a:tcBdr>
          <a:top>
            <a:ln w="9525" cap="flat" cmpd="sng">
              <a:solidFill>
                <a:srgbClr val="4F81BD"/>
              </a:solidFill>
              <a:prstDash val="solid"/>
              <a:round/>
              <a:headEnd type="none" w="sm" len="sm"/>
              <a:tailEnd type="none" w="sm" len="sm"/>
            </a:ln>
          </a:top>
          <a:bottom>
            <a:ln w="9525" cap="flat" cmpd="sng">
              <a:solidFill>
                <a:srgbClr val="4F81BD"/>
              </a:solidFill>
              <a:prstDash val="solid"/>
              <a:round/>
              <a:headEnd type="none" w="sm" len="sm"/>
              <a:tailEnd type="none" w="sm" len="sm"/>
            </a:ln>
          </a:bottom>
        </a:tcBdr>
        <a:fill>
          <a:solidFill>
            <a:srgbClr val="4F81BD">
              <a:alpha val="40000"/>
            </a:srgbClr>
          </a:solidFill>
        </a:fill>
      </a:tcStyle>
    </a:band1V>
    <a:band2V>
      <a:tcTxStyle/>
      <a:tcStyle>
        <a:tcBdr/>
      </a:tcStyle>
    </a:band2V>
    <a:lastCol>
      <a:tcTxStyle b="on" i="off"/>
      <a:tcStyle>
        <a:tcBdr>
          <a:left>
            <a:ln w="9525" cap="flat" cmpd="sng">
              <a:solidFill>
                <a:srgbClr val="4F81BD"/>
              </a:solidFill>
              <a:prstDash val="solid"/>
              <a:round/>
              <a:headEnd type="none" w="sm" len="sm"/>
              <a:tailEnd type="none" w="sm" len="sm"/>
            </a:ln>
          </a:left>
          <a:right>
            <a:ln w="9525" cap="flat" cmpd="sng">
              <a:solidFill>
                <a:srgbClr val="4F81BD"/>
              </a:solidFill>
              <a:prstDash val="solid"/>
              <a:round/>
              <a:headEnd type="none" w="sm" len="sm"/>
              <a:tailEnd type="none" w="sm" len="sm"/>
            </a:ln>
          </a:right>
          <a:top>
            <a:ln w="9525" cap="flat" cmpd="sng">
              <a:solidFill>
                <a:srgbClr val="4F81BD"/>
              </a:solidFill>
              <a:prstDash val="solid"/>
              <a:round/>
              <a:headEnd type="none" w="sm" len="sm"/>
              <a:tailEnd type="none" w="sm" len="sm"/>
            </a:ln>
          </a:top>
          <a:bottom>
            <a:ln w="9525" cap="flat" cmpd="sng">
              <a:solidFill>
                <a:srgbClr val="4F81BD"/>
              </a:solidFill>
              <a:prstDash val="solid"/>
              <a:round/>
              <a:headEnd type="none" w="sm" len="sm"/>
              <a:tailEnd type="none" w="sm" len="sm"/>
            </a:ln>
          </a:bottom>
          <a:insideH>
            <a:ln w="9525" cap="flat" cmpd="sng">
              <a:solidFill>
                <a:srgbClr val="4F81BD"/>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rgbClr val="4F81BD"/>
              </a:solidFill>
              <a:prstDash val="solid"/>
              <a:round/>
              <a:headEnd type="none" w="sm" len="sm"/>
              <a:tailEnd type="none" w="sm" len="sm"/>
            </a:ln>
          </a:left>
          <a:right>
            <a:ln w="9525" cap="flat" cmpd="sng">
              <a:solidFill>
                <a:srgbClr val="4F81BD"/>
              </a:solidFill>
              <a:prstDash val="solid"/>
              <a:round/>
              <a:headEnd type="none" w="sm" len="sm"/>
              <a:tailEnd type="none" w="sm" len="sm"/>
            </a:ln>
          </a:right>
          <a:top>
            <a:ln w="9525" cap="flat" cmpd="sng">
              <a:solidFill>
                <a:srgbClr val="4F81BD"/>
              </a:solidFill>
              <a:prstDash val="solid"/>
              <a:round/>
              <a:headEnd type="none" w="sm" len="sm"/>
              <a:tailEnd type="none" w="sm" len="sm"/>
            </a:ln>
          </a:top>
          <a:bottom>
            <a:ln w="9525" cap="flat" cmpd="sng">
              <a:solidFill>
                <a:srgbClr val="4F81BD"/>
              </a:solidFill>
              <a:prstDash val="solid"/>
              <a:round/>
              <a:headEnd type="none" w="sm" len="sm"/>
              <a:tailEnd type="none" w="sm" len="sm"/>
            </a:ln>
          </a:bottom>
          <a:insideH>
            <a:ln w="9525" cap="flat" cmpd="sng">
              <a:solidFill>
                <a:srgbClr val="4F81BD"/>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rgbClr val="4F81BD"/>
              </a:solidFill>
              <a:prstDash val="solid"/>
              <a:round/>
              <a:headEnd type="none" w="sm" len="sm"/>
              <a:tailEnd type="none" w="sm" len="sm"/>
            </a:ln>
          </a:left>
          <a:right>
            <a:ln w="9525" cap="flat" cmpd="sng">
              <a:solidFill>
                <a:srgbClr val="4F81BD"/>
              </a:solidFill>
              <a:prstDash val="solid"/>
              <a:round/>
              <a:headEnd type="none" w="sm" len="sm"/>
              <a:tailEnd type="none" w="sm" len="sm"/>
            </a:ln>
          </a:right>
          <a:top>
            <a:ln w="9525" cap="flat" cmpd="sng">
              <a:solidFill>
                <a:srgbClr val="4F81BD"/>
              </a:solidFill>
              <a:prstDash val="solid"/>
              <a:round/>
              <a:headEnd type="none" w="sm" len="sm"/>
              <a:tailEnd type="none" w="sm" len="sm"/>
            </a:ln>
          </a:top>
          <a:bottom>
            <a:ln w="9525" cap="flat" cmpd="sng">
              <a:solidFill>
                <a:srgbClr val="4F81BD"/>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left>
            <a:ln w="9525" cap="flat" cmpd="sng">
              <a:solidFill>
                <a:srgbClr val="4F81BD"/>
              </a:solidFill>
              <a:prstDash val="solid"/>
              <a:round/>
              <a:headEnd type="none" w="sm" len="sm"/>
              <a:tailEnd type="none" w="sm" len="sm"/>
            </a:ln>
          </a:left>
          <a:right>
            <a:ln w="9525" cap="flat" cmpd="sng">
              <a:solidFill>
                <a:srgbClr val="4F81BD"/>
              </a:solidFill>
              <a:prstDash val="solid"/>
              <a:round/>
              <a:headEnd type="none" w="sm" len="sm"/>
              <a:tailEnd type="none" w="sm" len="sm"/>
            </a:ln>
          </a:right>
          <a:top>
            <a:ln w="9525" cap="flat" cmpd="sng">
              <a:solidFill>
                <a:srgbClr val="4F81BD"/>
              </a:solidFill>
              <a:prstDash val="solid"/>
              <a:round/>
              <a:headEnd type="none" w="sm" len="sm"/>
              <a:tailEnd type="none" w="sm" len="sm"/>
            </a:ln>
          </a:top>
          <a:bottom>
            <a:ln w="9525" cap="flat" cmpd="sng">
              <a:solidFill>
                <a:srgbClr val="FFFFFF"/>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4F81BD"/>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3" autoAdjust="0"/>
    <p:restoredTop sz="94660"/>
  </p:normalViewPr>
  <p:slideViewPr>
    <p:cSldViewPr snapToGrid="0">
      <p:cViewPr varScale="1">
        <p:scale>
          <a:sx n="65" d="100"/>
          <a:sy n="65" d="100"/>
        </p:scale>
        <p:origin x="48" y="5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1.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6.xml"/><Relationship Id="rId51" Type="http://schemas.openxmlformats.org/officeDocument/2006/relationships/font" Target="fonts/font1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8.xml"/><Relationship Id="rId41" Type="http://schemas.openxmlformats.org/officeDocument/2006/relationships/font" Target="fonts/font8.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4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e6b4f7bff7_0_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e6b4f7bff7_0_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e6b4f7bff7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e6b4f7bff7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e6b4f7bff7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e6b4f7bff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e6b4f7bff7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e6b4f7bff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e6b4f7bff7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e6b4f7bff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e6b4f7bff7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e6b4f7bff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e6b4f7bff7_1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e6b4f7bff7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6b4f7bff7_1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6b4f7bff7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e6b4f7bff7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e6b4f7bff7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e6b4f7bff7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e6b4f7bff7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e6b4f7bff7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e6b4f7bff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e6b4f7bff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e6b4f7bff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e6b4f7bff7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e6b4f7bff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e6b4f7bff7_1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e6b4f7bff7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e6b4f7bff7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e6b4f7bff7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e6b4f7bff7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e6b4f7bff7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e6b4f7bff7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e6b4f7bff7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e6b4f7bff7_1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e6b4f7bff7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e6b4f7bff7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e6b4f7bff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e6b4f7bff7_1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e6b4f7bff7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e6b4f7bff7_0_1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e6b4f7bff7_0_1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e6b4f7bff7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e6b4f7bff7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e6b4f7bff7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e6b4f7bff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e6b4f7bff7_1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e6b4f7bff7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e6b4f7bff7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e6b4f7bff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e6b4f7bff7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e6b4f7bff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e6b4f7bff7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e6b4f7bff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e6b4f7bff7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e6b4f7bff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e6b4f7bff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e6b4f7bff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e6b4f7bff7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e6b4f7bff7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54"/>
        <p:cNvGrpSpPr/>
        <p:nvPr/>
      </p:nvGrpSpPr>
      <p:grpSpPr>
        <a:xfrm>
          <a:off x="0" y="0"/>
          <a:ext cx="0" cy="0"/>
          <a:chOff x="0" y="0"/>
          <a:chExt cx="0" cy="0"/>
        </a:xfrm>
      </p:grpSpPr>
      <p:grpSp>
        <p:nvGrpSpPr>
          <p:cNvPr id="55" name="Google Shape;55;p14"/>
          <p:cNvGrpSpPr/>
          <p:nvPr/>
        </p:nvGrpSpPr>
        <p:grpSpPr>
          <a:xfrm>
            <a:off x="7343003" y="3409675"/>
            <a:ext cx="1691422" cy="1732548"/>
            <a:chOff x="7343003" y="3409675"/>
            <a:chExt cx="1691422" cy="1732548"/>
          </a:xfrm>
        </p:grpSpPr>
        <p:grpSp>
          <p:nvGrpSpPr>
            <p:cNvPr id="56" name="Google Shape;56;p14"/>
            <p:cNvGrpSpPr/>
            <p:nvPr/>
          </p:nvGrpSpPr>
          <p:grpSpPr>
            <a:xfrm>
              <a:off x="7343003" y="4453711"/>
              <a:ext cx="316800" cy="688513"/>
              <a:chOff x="7343003" y="4453711"/>
              <a:chExt cx="316800" cy="688513"/>
            </a:xfrm>
          </p:grpSpPr>
          <p:sp>
            <p:nvSpPr>
              <p:cNvPr id="57" name="Google Shape;57;p14"/>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14"/>
            <p:cNvGrpSpPr/>
            <p:nvPr/>
          </p:nvGrpSpPr>
          <p:grpSpPr>
            <a:xfrm>
              <a:off x="7801210" y="4105700"/>
              <a:ext cx="316800" cy="1036523"/>
              <a:chOff x="7801210" y="4105700"/>
              <a:chExt cx="316800" cy="1036523"/>
            </a:xfrm>
          </p:grpSpPr>
          <p:sp>
            <p:nvSpPr>
              <p:cNvPr id="60" name="Google Shape;60;p14"/>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14"/>
            <p:cNvGrpSpPr/>
            <p:nvPr/>
          </p:nvGrpSpPr>
          <p:grpSpPr>
            <a:xfrm>
              <a:off x="8259418" y="3757688"/>
              <a:ext cx="316800" cy="1384535"/>
              <a:chOff x="8259418" y="3757688"/>
              <a:chExt cx="316800" cy="1384535"/>
            </a:xfrm>
          </p:grpSpPr>
          <p:sp>
            <p:nvSpPr>
              <p:cNvPr id="64" name="Google Shape;64;p14"/>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14"/>
            <p:cNvGrpSpPr/>
            <p:nvPr/>
          </p:nvGrpSpPr>
          <p:grpSpPr>
            <a:xfrm>
              <a:off x="8717625" y="3409675"/>
              <a:ext cx="316800" cy="1732548"/>
              <a:chOff x="8717625" y="3409675"/>
              <a:chExt cx="316800" cy="1732548"/>
            </a:xfrm>
          </p:grpSpPr>
          <p:sp>
            <p:nvSpPr>
              <p:cNvPr id="69" name="Google Shape;69;p1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14"/>
          <p:cNvGrpSpPr/>
          <p:nvPr/>
        </p:nvGrpSpPr>
        <p:grpSpPr>
          <a:xfrm>
            <a:off x="5043503" y="0"/>
            <a:ext cx="3814072" cy="3839102"/>
            <a:chOff x="5043503" y="0"/>
            <a:chExt cx="3814072" cy="3839102"/>
          </a:xfrm>
        </p:grpSpPr>
        <p:sp>
          <p:nvSpPr>
            <p:cNvPr id="75" name="Google Shape;75;p14"/>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14"/>
            <p:cNvGrpSpPr/>
            <p:nvPr/>
          </p:nvGrpSpPr>
          <p:grpSpPr>
            <a:xfrm>
              <a:off x="7647812" y="2704283"/>
              <a:ext cx="635219" cy="635219"/>
              <a:chOff x="6725724" y="2701260"/>
              <a:chExt cx="1208101" cy="1208100"/>
            </a:xfrm>
          </p:grpSpPr>
          <p:sp>
            <p:nvSpPr>
              <p:cNvPr id="78" name="Google Shape;78;p14"/>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4"/>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14"/>
            <p:cNvGrpSpPr/>
            <p:nvPr/>
          </p:nvGrpSpPr>
          <p:grpSpPr>
            <a:xfrm>
              <a:off x="7952720" y="179238"/>
              <a:ext cx="873165" cy="873003"/>
              <a:chOff x="7754428" y="208725"/>
              <a:chExt cx="541800" cy="541800"/>
            </a:xfrm>
          </p:grpSpPr>
          <p:sp>
            <p:nvSpPr>
              <p:cNvPr id="83" name="Google Shape;83;p14"/>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4"/>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4"/>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92" name="Google Shape;92;p14"/>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93" name="Google Shape;93;p1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94"/>
        <p:cNvGrpSpPr/>
        <p:nvPr/>
      </p:nvGrpSpPr>
      <p:grpSpPr>
        <a:xfrm>
          <a:off x="0" y="0"/>
          <a:ext cx="0" cy="0"/>
          <a:chOff x="0" y="0"/>
          <a:chExt cx="0" cy="0"/>
        </a:xfrm>
      </p:grpSpPr>
      <p:grpSp>
        <p:nvGrpSpPr>
          <p:cNvPr id="95" name="Google Shape;95;p15"/>
          <p:cNvGrpSpPr/>
          <p:nvPr/>
        </p:nvGrpSpPr>
        <p:grpSpPr>
          <a:xfrm>
            <a:off x="146769" y="3406"/>
            <a:ext cx="1233215" cy="1384535"/>
            <a:chOff x="146769" y="3406"/>
            <a:chExt cx="1233215" cy="1384535"/>
          </a:xfrm>
        </p:grpSpPr>
        <p:grpSp>
          <p:nvGrpSpPr>
            <p:cNvPr id="96" name="Google Shape;96;p15"/>
            <p:cNvGrpSpPr/>
            <p:nvPr/>
          </p:nvGrpSpPr>
          <p:grpSpPr>
            <a:xfrm>
              <a:off x="1063183" y="3406"/>
              <a:ext cx="316800" cy="688513"/>
              <a:chOff x="1063183" y="3406"/>
              <a:chExt cx="316800" cy="688513"/>
            </a:xfrm>
          </p:grpSpPr>
          <p:sp>
            <p:nvSpPr>
              <p:cNvPr id="97" name="Google Shape;97;p15"/>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15"/>
            <p:cNvGrpSpPr/>
            <p:nvPr/>
          </p:nvGrpSpPr>
          <p:grpSpPr>
            <a:xfrm>
              <a:off x="604976" y="3406"/>
              <a:ext cx="316800" cy="1036524"/>
              <a:chOff x="604976" y="3406"/>
              <a:chExt cx="316800" cy="1036524"/>
            </a:xfrm>
          </p:grpSpPr>
          <p:sp>
            <p:nvSpPr>
              <p:cNvPr id="100" name="Google Shape;100;p1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15"/>
            <p:cNvGrpSpPr/>
            <p:nvPr/>
          </p:nvGrpSpPr>
          <p:grpSpPr>
            <a:xfrm>
              <a:off x="146769" y="3406"/>
              <a:ext cx="316800" cy="1384535"/>
              <a:chOff x="146769" y="3406"/>
              <a:chExt cx="316800" cy="1384535"/>
            </a:xfrm>
          </p:grpSpPr>
          <p:sp>
            <p:nvSpPr>
              <p:cNvPr id="104" name="Google Shape;104;p15"/>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 name="Google Shape;108;p15"/>
          <p:cNvGrpSpPr/>
          <p:nvPr/>
        </p:nvGrpSpPr>
        <p:grpSpPr>
          <a:xfrm>
            <a:off x="6775084" y="2904008"/>
            <a:ext cx="2186148" cy="2239500"/>
            <a:chOff x="6775084" y="2904008"/>
            <a:chExt cx="2186148" cy="2239500"/>
          </a:xfrm>
        </p:grpSpPr>
        <p:grpSp>
          <p:nvGrpSpPr>
            <p:cNvPr id="109" name="Google Shape;109;p15"/>
            <p:cNvGrpSpPr/>
            <p:nvPr/>
          </p:nvGrpSpPr>
          <p:grpSpPr>
            <a:xfrm>
              <a:off x="6775084" y="4253708"/>
              <a:ext cx="409500" cy="889800"/>
              <a:chOff x="6775084" y="4253708"/>
              <a:chExt cx="409500" cy="889800"/>
            </a:xfrm>
          </p:grpSpPr>
          <p:sp>
            <p:nvSpPr>
              <p:cNvPr id="110" name="Google Shape;110;p1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15"/>
            <p:cNvGrpSpPr/>
            <p:nvPr/>
          </p:nvGrpSpPr>
          <p:grpSpPr>
            <a:xfrm>
              <a:off x="7367299" y="3804008"/>
              <a:ext cx="409500" cy="1339500"/>
              <a:chOff x="7367299" y="3804008"/>
              <a:chExt cx="409500" cy="1339500"/>
            </a:xfrm>
          </p:grpSpPr>
          <p:sp>
            <p:nvSpPr>
              <p:cNvPr id="113" name="Google Shape;113;p15"/>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15"/>
            <p:cNvGrpSpPr/>
            <p:nvPr/>
          </p:nvGrpSpPr>
          <p:grpSpPr>
            <a:xfrm>
              <a:off x="7959516" y="3354008"/>
              <a:ext cx="409500" cy="1789500"/>
              <a:chOff x="7959516" y="3354008"/>
              <a:chExt cx="409500" cy="1789500"/>
            </a:xfrm>
          </p:grpSpPr>
          <p:sp>
            <p:nvSpPr>
              <p:cNvPr id="117" name="Google Shape;117;p15"/>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5"/>
            <p:cNvGrpSpPr/>
            <p:nvPr/>
          </p:nvGrpSpPr>
          <p:grpSpPr>
            <a:xfrm>
              <a:off x="8551731" y="2904008"/>
              <a:ext cx="409500" cy="2239500"/>
              <a:chOff x="8551731" y="2904008"/>
              <a:chExt cx="409500" cy="2239500"/>
            </a:xfrm>
          </p:grpSpPr>
          <p:sp>
            <p:nvSpPr>
              <p:cNvPr id="122" name="Google Shape;122;p15"/>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7" name="Google Shape;127;p15"/>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28" name="Google Shape;128;p1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9"/>
        <p:cNvGrpSpPr/>
        <p:nvPr/>
      </p:nvGrpSpPr>
      <p:grpSpPr>
        <a:xfrm>
          <a:off x="0" y="0"/>
          <a:ext cx="0" cy="0"/>
          <a:chOff x="0" y="0"/>
          <a:chExt cx="0" cy="0"/>
        </a:xfrm>
      </p:grpSpPr>
      <p:grpSp>
        <p:nvGrpSpPr>
          <p:cNvPr id="130" name="Google Shape;130;p16"/>
          <p:cNvGrpSpPr/>
          <p:nvPr/>
        </p:nvGrpSpPr>
        <p:grpSpPr>
          <a:xfrm>
            <a:off x="625966" y="299376"/>
            <a:ext cx="999312" cy="999312"/>
            <a:chOff x="348199" y="179450"/>
            <a:chExt cx="1116300" cy="1116300"/>
          </a:xfrm>
        </p:grpSpPr>
        <p:sp>
          <p:nvSpPr>
            <p:cNvPr id="131" name="Google Shape;131;p1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4" name="Google Shape;134;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35" name="Google Shape;135;p1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6"/>
        <p:cNvGrpSpPr/>
        <p:nvPr/>
      </p:nvGrpSpPr>
      <p:grpSpPr>
        <a:xfrm>
          <a:off x="0" y="0"/>
          <a:ext cx="0" cy="0"/>
          <a:chOff x="0" y="0"/>
          <a:chExt cx="0" cy="0"/>
        </a:xfrm>
      </p:grpSpPr>
      <p:grpSp>
        <p:nvGrpSpPr>
          <p:cNvPr id="137" name="Google Shape;137;p17"/>
          <p:cNvGrpSpPr/>
          <p:nvPr/>
        </p:nvGrpSpPr>
        <p:grpSpPr>
          <a:xfrm>
            <a:off x="625966" y="299376"/>
            <a:ext cx="999312" cy="999312"/>
            <a:chOff x="348199" y="179450"/>
            <a:chExt cx="1116300" cy="1116300"/>
          </a:xfrm>
        </p:grpSpPr>
        <p:sp>
          <p:nvSpPr>
            <p:cNvPr id="138" name="Google Shape;138;p1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1" name="Google Shape;141;p17"/>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42" name="Google Shape;142;p1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43" name="Google Shape;143;p1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4"/>
        <p:cNvGrpSpPr/>
        <p:nvPr/>
      </p:nvGrpSpPr>
      <p:grpSpPr>
        <a:xfrm>
          <a:off x="0" y="0"/>
          <a:ext cx="0" cy="0"/>
          <a:chOff x="0" y="0"/>
          <a:chExt cx="0" cy="0"/>
        </a:xfrm>
      </p:grpSpPr>
      <p:grpSp>
        <p:nvGrpSpPr>
          <p:cNvPr id="145" name="Google Shape;145;p18"/>
          <p:cNvGrpSpPr/>
          <p:nvPr/>
        </p:nvGrpSpPr>
        <p:grpSpPr>
          <a:xfrm>
            <a:off x="625966" y="299376"/>
            <a:ext cx="999312" cy="999312"/>
            <a:chOff x="348199" y="179450"/>
            <a:chExt cx="1116300" cy="1116300"/>
          </a:xfrm>
        </p:grpSpPr>
        <p:sp>
          <p:nvSpPr>
            <p:cNvPr id="146" name="Google Shape;146;p18"/>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9" name="Google Shape;149;p1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0"/>
        <p:cNvGrpSpPr/>
        <p:nvPr/>
      </p:nvGrpSpPr>
      <p:grpSpPr>
        <a:xfrm>
          <a:off x="0" y="0"/>
          <a:ext cx="0" cy="0"/>
          <a:chOff x="0" y="0"/>
          <a:chExt cx="0" cy="0"/>
        </a:xfrm>
      </p:grpSpPr>
      <p:grpSp>
        <p:nvGrpSpPr>
          <p:cNvPr id="151" name="Google Shape;151;p19"/>
          <p:cNvGrpSpPr/>
          <p:nvPr/>
        </p:nvGrpSpPr>
        <p:grpSpPr>
          <a:xfrm>
            <a:off x="625966" y="299376"/>
            <a:ext cx="999312" cy="999312"/>
            <a:chOff x="348199" y="179450"/>
            <a:chExt cx="1116300" cy="1116300"/>
          </a:xfrm>
        </p:grpSpPr>
        <p:sp>
          <p:nvSpPr>
            <p:cNvPr id="152" name="Google Shape;152;p1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9"/>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5" name="Google Shape;155;p19"/>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56" name="Google Shape;156;p1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57"/>
        <p:cNvGrpSpPr/>
        <p:nvPr/>
      </p:nvGrpSpPr>
      <p:grpSpPr>
        <a:xfrm>
          <a:off x="0" y="0"/>
          <a:ext cx="0" cy="0"/>
          <a:chOff x="0" y="0"/>
          <a:chExt cx="0" cy="0"/>
        </a:xfrm>
      </p:grpSpPr>
      <p:grpSp>
        <p:nvGrpSpPr>
          <p:cNvPr id="158" name="Google Shape;158;p20"/>
          <p:cNvGrpSpPr/>
          <p:nvPr/>
        </p:nvGrpSpPr>
        <p:grpSpPr>
          <a:xfrm>
            <a:off x="6866714" y="1306"/>
            <a:ext cx="2267451" cy="2601690"/>
            <a:chOff x="6790514" y="1306"/>
            <a:chExt cx="2267451" cy="2601690"/>
          </a:xfrm>
        </p:grpSpPr>
        <p:grpSp>
          <p:nvGrpSpPr>
            <p:cNvPr id="159" name="Google Shape;159;p20"/>
            <p:cNvGrpSpPr/>
            <p:nvPr/>
          </p:nvGrpSpPr>
          <p:grpSpPr>
            <a:xfrm>
              <a:off x="7067465" y="1306"/>
              <a:ext cx="1990500" cy="1990200"/>
              <a:chOff x="7067465" y="1306"/>
              <a:chExt cx="1990500" cy="1990200"/>
            </a:xfrm>
          </p:grpSpPr>
          <p:sp>
            <p:nvSpPr>
              <p:cNvPr id="160" name="Google Shape;160;p20"/>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20"/>
            <p:cNvGrpSpPr/>
            <p:nvPr/>
          </p:nvGrpSpPr>
          <p:grpSpPr>
            <a:xfrm>
              <a:off x="8207126" y="1807996"/>
              <a:ext cx="795000" cy="795000"/>
              <a:chOff x="8207126" y="1807996"/>
              <a:chExt cx="795000" cy="795000"/>
            </a:xfrm>
          </p:grpSpPr>
          <p:sp>
            <p:nvSpPr>
              <p:cNvPr id="164" name="Google Shape;164;p20"/>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20"/>
            <p:cNvGrpSpPr/>
            <p:nvPr/>
          </p:nvGrpSpPr>
          <p:grpSpPr>
            <a:xfrm>
              <a:off x="6790514" y="118857"/>
              <a:ext cx="548700" cy="548700"/>
              <a:chOff x="6790514" y="118857"/>
              <a:chExt cx="548700" cy="548700"/>
            </a:xfrm>
          </p:grpSpPr>
          <p:sp>
            <p:nvSpPr>
              <p:cNvPr id="168" name="Google Shape;168;p20"/>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0" name="Google Shape;170;p20"/>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71" name="Google Shape;171;p2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2"/>
        <p:cNvGrpSpPr/>
        <p:nvPr/>
      </p:nvGrpSpPr>
      <p:grpSpPr>
        <a:xfrm>
          <a:off x="0" y="0"/>
          <a:ext cx="0" cy="0"/>
          <a:chOff x="0" y="0"/>
          <a:chExt cx="0" cy="0"/>
        </a:xfrm>
      </p:grpSpPr>
      <p:grpSp>
        <p:nvGrpSpPr>
          <p:cNvPr id="173" name="Google Shape;173;p21"/>
          <p:cNvGrpSpPr/>
          <p:nvPr/>
        </p:nvGrpSpPr>
        <p:grpSpPr>
          <a:xfrm>
            <a:off x="625966" y="299376"/>
            <a:ext cx="999312" cy="999312"/>
            <a:chOff x="348199" y="179450"/>
            <a:chExt cx="1116300" cy="1116300"/>
          </a:xfrm>
        </p:grpSpPr>
        <p:sp>
          <p:nvSpPr>
            <p:cNvPr id="174" name="Google Shape;174;p2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1"/>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7" name="Google Shape;177;p21"/>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78" name="Google Shape;178;p21"/>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79" name="Google Shape;179;p2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0"/>
        <p:cNvGrpSpPr/>
        <p:nvPr/>
      </p:nvGrpSpPr>
      <p:grpSpPr>
        <a:xfrm>
          <a:off x="0" y="0"/>
          <a:ext cx="0" cy="0"/>
          <a:chOff x="0" y="0"/>
          <a:chExt cx="0" cy="0"/>
        </a:xfrm>
      </p:grpSpPr>
      <p:grpSp>
        <p:nvGrpSpPr>
          <p:cNvPr id="181" name="Google Shape;181;p22"/>
          <p:cNvGrpSpPr/>
          <p:nvPr/>
        </p:nvGrpSpPr>
        <p:grpSpPr>
          <a:xfrm>
            <a:off x="713373" y="3847119"/>
            <a:ext cx="825392" cy="825392"/>
            <a:chOff x="348199" y="179450"/>
            <a:chExt cx="1116300" cy="1116300"/>
          </a:xfrm>
        </p:grpSpPr>
        <p:sp>
          <p:nvSpPr>
            <p:cNvPr id="182" name="Google Shape;182;p22"/>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22"/>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85" name="Google Shape;185;p2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86"/>
        <p:cNvGrpSpPr/>
        <p:nvPr/>
      </p:nvGrpSpPr>
      <p:grpSpPr>
        <a:xfrm>
          <a:off x="0" y="0"/>
          <a:ext cx="0" cy="0"/>
          <a:chOff x="0" y="0"/>
          <a:chExt cx="0" cy="0"/>
        </a:xfrm>
      </p:grpSpPr>
      <p:grpSp>
        <p:nvGrpSpPr>
          <p:cNvPr id="187" name="Google Shape;187;p23"/>
          <p:cNvGrpSpPr/>
          <p:nvPr/>
        </p:nvGrpSpPr>
        <p:grpSpPr>
          <a:xfrm>
            <a:off x="52" y="4099200"/>
            <a:ext cx="9144036" cy="1044300"/>
            <a:chOff x="52" y="4099200"/>
            <a:chExt cx="9144036" cy="1044300"/>
          </a:xfrm>
        </p:grpSpPr>
        <p:grpSp>
          <p:nvGrpSpPr>
            <p:cNvPr id="188" name="Google Shape;188;p23"/>
            <p:cNvGrpSpPr/>
            <p:nvPr/>
          </p:nvGrpSpPr>
          <p:grpSpPr>
            <a:xfrm>
              <a:off x="52" y="4309200"/>
              <a:ext cx="231622" cy="834300"/>
              <a:chOff x="2688737" y="4301380"/>
              <a:chExt cx="231900" cy="834300"/>
            </a:xfrm>
          </p:grpSpPr>
          <p:sp>
            <p:nvSpPr>
              <p:cNvPr id="189" name="Google Shape;189;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23"/>
            <p:cNvGrpSpPr/>
            <p:nvPr/>
          </p:nvGrpSpPr>
          <p:grpSpPr>
            <a:xfrm>
              <a:off x="371406" y="4099200"/>
              <a:ext cx="231622" cy="1044300"/>
              <a:chOff x="2688737" y="4091380"/>
              <a:chExt cx="231900" cy="1044300"/>
            </a:xfrm>
          </p:grpSpPr>
          <p:sp>
            <p:nvSpPr>
              <p:cNvPr id="194" name="Google Shape;194;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23"/>
            <p:cNvGrpSpPr/>
            <p:nvPr/>
          </p:nvGrpSpPr>
          <p:grpSpPr>
            <a:xfrm>
              <a:off x="742761" y="4309200"/>
              <a:ext cx="231622" cy="834300"/>
              <a:chOff x="2688737" y="4301380"/>
              <a:chExt cx="231900" cy="834300"/>
            </a:xfrm>
          </p:grpSpPr>
          <p:sp>
            <p:nvSpPr>
              <p:cNvPr id="200" name="Google Shape;200;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23"/>
            <p:cNvGrpSpPr/>
            <p:nvPr/>
          </p:nvGrpSpPr>
          <p:grpSpPr>
            <a:xfrm>
              <a:off x="1114115" y="4518900"/>
              <a:ext cx="231622" cy="624600"/>
              <a:chOff x="2688737" y="4511080"/>
              <a:chExt cx="231900" cy="624600"/>
            </a:xfrm>
          </p:grpSpPr>
          <p:sp>
            <p:nvSpPr>
              <p:cNvPr id="205" name="Google Shape;205;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23"/>
            <p:cNvGrpSpPr/>
            <p:nvPr/>
          </p:nvGrpSpPr>
          <p:grpSpPr>
            <a:xfrm>
              <a:off x="1856753" y="4099200"/>
              <a:ext cx="231600" cy="1044300"/>
              <a:chOff x="1856753" y="4099200"/>
              <a:chExt cx="231600" cy="1044300"/>
            </a:xfrm>
          </p:grpSpPr>
          <p:sp>
            <p:nvSpPr>
              <p:cNvPr id="209" name="Google Shape;209;p23"/>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23"/>
            <p:cNvGrpSpPr/>
            <p:nvPr/>
          </p:nvGrpSpPr>
          <p:grpSpPr>
            <a:xfrm>
              <a:off x="2228107" y="4309200"/>
              <a:ext cx="231600" cy="834300"/>
              <a:chOff x="2228107" y="4309200"/>
              <a:chExt cx="231600" cy="834300"/>
            </a:xfrm>
          </p:grpSpPr>
          <p:sp>
            <p:nvSpPr>
              <p:cNvPr id="215" name="Google Shape;215;p23"/>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23"/>
            <p:cNvGrpSpPr/>
            <p:nvPr/>
          </p:nvGrpSpPr>
          <p:grpSpPr>
            <a:xfrm>
              <a:off x="2599462" y="4518900"/>
              <a:ext cx="231600" cy="624600"/>
              <a:chOff x="2599462" y="4518900"/>
              <a:chExt cx="231600" cy="624600"/>
            </a:xfrm>
          </p:grpSpPr>
          <p:sp>
            <p:nvSpPr>
              <p:cNvPr id="220" name="Google Shape;220;p23"/>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23"/>
            <p:cNvGrpSpPr/>
            <p:nvPr/>
          </p:nvGrpSpPr>
          <p:grpSpPr>
            <a:xfrm>
              <a:off x="3342171" y="4099200"/>
              <a:ext cx="231600" cy="1044300"/>
              <a:chOff x="3342171" y="4099200"/>
              <a:chExt cx="231600" cy="1044300"/>
            </a:xfrm>
          </p:grpSpPr>
          <p:sp>
            <p:nvSpPr>
              <p:cNvPr id="224" name="Google Shape;224;p23"/>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23"/>
            <p:cNvGrpSpPr/>
            <p:nvPr/>
          </p:nvGrpSpPr>
          <p:grpSpPr>
            <a:xfrm>
              <a:off x="3713525" y="4309200"/>
              <a:ext cx="231600" cy="834300"/>
              <a:chOff x="3713525" y="4309200"/>
              <a:chExt cx="231600" cy="834300"/>
            </a:xfrm>
          </p:grpSpPr>
          <p:sp>
            <p:nvSpPr>
              <p:cNvPr id="230" name="Google Shape;230;p23"/>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23"/>
            <p:cNvGrpSpPr/>
            <p:nvPr/>
          </p:nvGrpSpPr>
          <p:grpSpPr>
            <a:xfrm>
              <a:off x="1485398" y="4309200"/>
              <a:ext cx="231600" cy="834300"/>
              <a:chOff x="1485398" y="4309200"/>
              <a:chExt cx="231600" cy="834300"/>
            </a:xfrm>
          </p:grpSpPr>
          <p:sp>
            <p:nvSpPr>
              <p:cNvPr id="235" name="Google Shape;235;p23"/>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23"/>
            <p:cNvGrpSpPr/>
            <p:nvPr/>
          </p:nvGrpSpPr>
          <p:grpSpPr>
            <a:xfrm>
              <a:off x="4084879" y="4518900"/>
              <a:ext cx="231600" cy="624600"/>
              <a:chOff x="4084879" y="4518900"/>
              <a:chExt cx="231600" cy="624600"/>
            </a:xfrm>
          </p:grpSpPr>
          <p:sp>
            <p:nvSpPr>
              <p:cNvPr id="240" name="Google Shape;240;p23"/>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23"/>
            <p:cNvGrpSpPr/>
            <p:nvPr/>
          </p:nvGrpSpPr>
          <p:grpSpPr>
            <a:xfrm>
              <a:off x="2970816" y="4309200"/>
              <a:ext cx="231600" cy="834300"/>
              <a:chOff x="2970816" y="4309200"/>
              <a:chExt cx="231600" cy="834300"/>
            </a:xfrm>
          </p:grpSpPr>
          <p:sp>
            <p:nvSpPr>
              <p:cNvPr id="244" name="Google Shape;244;p23"/>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23"/>
            <p:cNvGrpSpPr/>
            <p:nvPr/>
          </p:nvGrpSpPr>
          <p:grpSpPr>
            <a:xfrm>
              <a:off x="4456234" y="4309200"/>
              <a:ext cx="231600" cy="834300"/>
              <a:chOff x="4456234" y="4309200"/>
              <a:chExt cx="231600" cy="834300"/>
            </a:xfrm>
          </p:grpSpPr>
          <p:sp>
            <p:nvSpPr>
              <p:cNvPr id="249" name="Google Shape;249;p23"/>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23"/>
            <p:cNvGrpSpPr/>
            <p:nvPr/>
          </p:nvGrpSpPr>
          <p:grpSpPr>
            <a:xfrm>
              <a:off x="4827588" y="4099200"/>
              <a:ext cx="231600" cy="1044300"/>
              <a:chOff x="4827588" y="4099200"/>
              <a:chExt cx="231600" cy="1044300"/>
            </a:xfrm>
          </p:grpSpPr>
          <p:sp>
            <p:nvSpPr>
              <p:cNvPr id="254" name="Google Shape;254;p23"/>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23"/>
            <p:cNvGrpSpPr/>
            <p:nvPr/>
          </p:nvGrpSpPr>
          <p:grpSpPr>
            <a:xfrm>
              <a:off x="5198943" y="4309200"/>
              <a:ext cx="231600" cy="834300"/>
              <a:chOff x="5198943" y="4309200"/>
              <a:chExt cx="231600" cy="834300"/>
            </a:xfrm>
          </p:grpSpPr>
          <p:sp>
            <p:nvSpPr>
              <p:cNvPr id="260" name="Google Shape;260;p23"/>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23"/>
            <p:cNvGrpSpPr/>
            <p:nvPr/>
          </p:nvGrpSpPr>
          <p:grpSpPr>
            <a:xfrm>
              <a:off x="5570297" y="4518900"/>
              <a:ext cx="231600" cy="624600"/>
              <a:chOff x="5570297" y="4518900"/>
              <a:chExt cx="231600" cy="624600"/>
            </a:xfrm>
          </p:grpSpPr>
          <p:sp>
            <p:nvSpPr>
              <p:cNvPr id="265" name="Google Shape;265;p23"/>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23"/>
            <p:cNvGrpSpPr/>
            <p:nvPr/>
          </p:nvGrpSpPr>
          <p:grpSpPr>
            <a:xfrm>
              <a:off x="5941652" y="4309200"/>
              <a:ext cx="231600" cy="834300"/>
              <a:chOff x="5941652" y="4309200"/>
              <a:chExt cx="231600" cy="834300"/>
            </a:xfrm>
          </p:grpSpPr>
          <p:sp>
            <p:nvSpPr>
              <p:cNvPr id="269" name="Google Shape;269;p23"/>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3"/>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3"/>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23"/>
            <p:cNvGrpSpPr/>
            <p:nvPr/>
          </p:nvGrpSpPr>
          <p:grpSpPr>
            <a:xfrm>
              <a:off x="6313006" y="4099200"/>
              <a:ext cx="231600" cy="1044300"/>
              <a:chOff x="6313006" y="4099200"/>
              <a:chExt cx="231600" cy="1044300"/>
            </a:xfrm>
          </p:grpSpPr>
          <p:sp>
            <p:nvSpPr>
              <p:cNvPr id="274" name="Google Shape;274;p23"/>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23"/>
            <p:cNvGrpSpPr/>
            <p:nvPr/>
          </p:nvGrpSpPr>
          <p:grpSpPr>
            <a:xfrm>
              <a:off x="6684361" y="4309200"/>
              <a:ext cx="231600" cy="834300"/>
              <a:chOff x="6684361" y="4309200"/>
              <a:chExt cx="231600" cy="834300"/>
            </a:xfrm>
          </p:grpSpPr>
          <p:sp>
            <p:nvSpPr>
              <p:cNvPr id="280" name="Google Shape;280;p23"/>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3"/>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23"/>
            <p:cNvGrpSpPr/>
            <p:nvPr/>
          </p:nvGrpSpPr>
          <p:grpSpPr>
            <a:xfrm>
              <a:off x="7055715" y="4518900"/>
              <a:ext cx="231600" cy="624600"/>
              <a:chOff x="7055715" y="4518900"/>
              <a:chExt cx="231600" cy="624600"/>
            </a:xfrm>
          </p:grpSpPr>
          <p:sp>
            <p:nvSpPr>
              <p:cNvPr id="285" name="Google Shape;285;p23"/>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3"/>
            <p:cNvGrpSpPr/>
            <p:nvPr/>
          </p:nvGrpSpPr>
          <p:grpSpPr>
            <a:xfrm>
              <a:off x="7798424" y="4099200"/>
              <a:ext cx="231600" cy="1044300"/>
              <a:chOff x="7798424" y="4099200"/>
              <a:chExt cx="231600" cy="1044300"/>
            </a:xfrm>
          </p:grpSpPr>
          <p:sp>
            <p:nvSpPr>
              <p:cNvPr id="289" name="Google Shape;289;p23"/>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23"/>
            <p:cNvGrpSpPr/>
            <p:nvPr/>
          </p:nvGrpSpPr>
          <p:grpSpPr>
            <a:xfrm>
              <a:off x="8169779" y="4309200"/>
              <a:ext cx="231600" cy="834300"/>
              <a:chOff x="8169779" y="4309200"/>
              <a:chExt cx="231600" cy="834300"/>
            </a:xfrm>
          </p:grpSpPr>
          <p:sp>
            <p:nvSpPr>
              <p:cNvPr id="295" name="Google Shape;295;p23"/>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23"/>
            <p:cNvGrpSpPr/>
            <p:nvPr/>
          </p:nvGrpSpPr>
          <p:grpSpPr>
            <a:xfrm>
              <a:off x="7427070" y="4309200"/>
              <a:ext cx="231600" cy="834300"/>
              <a:chOff x="7427070" y="4309200"/>
              <a:chExt cx="231600" cy="834300"/>
            </a:xfrm>
          </p:grpSpPr>
          <p:sp>
            <p:nvSpPr>
              <p:cNvPr id="300" name="Google Shape;300;p23"/>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23"/>
            <p:cNvGrpSpPr/>
            <p:nvPr/>
          </p:nvGrpSpPr>
          <p:grpSpPr>
            <a:xfrm>
              <a:off x="8541133" y="4518900"/>
              <a:ext cx="231600" cy="624600"/>
              <a:chOff x="8541133" y="4518900"/>
              <a:chExt cx="231600" cy="624600"/>
            </a:xfrm>
          </p:grpSpPr>
          <p:sp>
            <p:nvSpPr>
              <p:cNvPr id="305" name="Google Shape;305;p23"/>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308;p23"/>
            <p:cNvGrpSpPr/>
            <p:nvPr/>
          </p:nvGrpSpPr>
          <p:grpSpPr>
            <a:xfrm>
              <a:off x="8912488" y="4309200"/>
              <a:ext cx="231600" cy="834300"/>
              <a:chOff x="8912488" y="4309200"/>
              <a:chExt cx="231600" cy="834300"/>
            </a:xfrm>
          </p:grpSpPr>
          <p:sp>
            <p:nvSpPr>
              <p:cNvPr id="309" name="Google Shape;309;p23"/>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3" name="Google Shape;313;p23"/>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8000"/>
              <a:buNone/>
              <a:defRPr sz="8000">
                <a:solidFill>
                  <a:schemeClr val="lt1"/>
                </a:solidFill>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r>
              <a:t>xx%</a:t>
            </a:r>
          </a:p>
        </p:txBody>
      </p:sp>
      <p:sp>
        <p:nvSpPr>
          <p:cNvPr id="314" name="Google Shape;314;p23"/>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rtl="0">
              <a:spcBef>
                <a:spcPts val="0"/>
              </a:spcBef>
              <a:spcAft>
                <a:spcPts val="0"/>
              </a:spcAft>
              <a:buClr>
                <a:schemeClr val="lt1"/>
              </a:buClr>
              <a:buSzPts val="1300"/>
              <a:buChar char="●"/>
              <a:defRPr>
                <a:solidFill>
                  <a:schemeClr val="lt1"/>
                </a:solidFill>
              </a:defRPr>
            </a:lvl1pPr>
            <a:lvl2pPr marL="914400" lvl="1" indent="-298450" algn="ctr" rtl="0">
              <a:spcBef>
                <a:spcPts val="0"/>
              </a:spcBef>
              <a:spcAft>
                <a:spcPts val="0"/>
              </a:spcAft>
              <a:buClr>
                <a:schemeClr val="lt1"/>
              </a:buClr>
              <a:buSzPts val="1100"/>
              <a:buChar char="○"/>
              <a:defRPr>
                <a:solidFill>
                  <a:schemeClr val="lt1"/>
                </a:solidFill>
              </a:defRPr>
            </a:lvl2pPr>
            <a:lvl3pPr marL="1371600" lvl="2" indent="-298450" algn="ctr" rtl="0">
              <a:spcBef>
                <a:spcPts val="0"/>
              </a:spcBef>
              <a:spcAft>
                <a:spcPts val="0"/>
              </a:spcAft>
              <a:buClr>
                <a:schemeClr val="lt1"/>
              </a:buClr>
              <a:buSzPts val="1100"/>
              <a:buChar char="■"/>
              <a:defRPr>
                <a:solidFill>
                  <a:schemeClr val="lt1"/>
                </a:solidFill>
              </a:defRPr>
            </a:lvl3pPr>
            <a:lvl4pPr marL="1828800" lvl="3" indent="-298450" algn="ctr" rtl="0">
              <a:spcBef>
                <a:spcPts val="0"/>
              </a:spcBef>
              <a:spcAft>
                <a:spcPts val="0"/>
              </a:spcAft>
              <a:buClr>
                <a:schemeClr val="lt1"/>
              </a:buClr>
              <a:buSzPts val="1100"/>
              <a:buChar char="●"/>
              <a:defRPr>
                <a:solidFill>
                  <a:schemeClr val="lt1"/>
                </a:solidFill>
              </a:defRPr>
            </a:lvl4pPr>
            <a:lvl5pPr marL="2286000" lvl="4" indent="-298450" algn="ctr" rtl="0">
              <a:spcBef>
                <a:spcPts val="0"/>
              </a:spcBef>
              <a:spcAft>
                <a:spcPts val="0"/>
              </a:spcAft>
              <a:buClr>
                <a:schemeClr val="lt1"/>
              </a:buClr>
              <a:buSzPts val="1100"/>
              <a:buChar char="○"/>
              <a:defRPr>
                <a:solidFill>
                  <a:schemeClr val="lt1"/>
                </a:solidFill>
              </a:defRPr>
            </a:lvl5pPr>
            <a:lvl6pPr marL="2743200" lvl="5" indent="-298450" algn="ctr" rtl="0">
              <a:spcBef>
                <a:spcPts val="0"/>
              </a:spcBef>
              <a:spcAft>
                <a:spcPts val="0"/>
              </a:spcAft>
              <a:buClr>
                <a:schemeClr val="lt1"/>
              </a:buClr>
              <a:buSzPts val="1100"/>
              <a:buChar char="■"/>
              <a:defRPr>
                <a:solidFill>
                  <a:schemeClr val="lt1"/>
                </a:solidFill>
              </a:defRPr>
            </a:lvl6pPr>
            <a:lvl7pPr marL="3200400" lvl="6" indent="-298450" algn="ctr" rtl="0">
              <a:spcBef>
                <a:spcPts val="0"/>
              </a:spcBef>
              <a:spcAft>
                <a:spcPts val="0"/>
              </a:spcAft>
              <a:buClr>
                <a:schemeClr val="lt1"/>
              </a:buClr>
              <a:buSzPts val="1100"/>
              <a:buChar char="●"/>
              <a:defRPr>
                <a:solidFill>
                  <a:schemeClr val="lt1"/>
                </a:solidFill>
              </a:defRPr>
            </a:lvl7pPr>
            <a:lvl8pPr marL="3657600" lvl="7" indent="-298450" algn="ctr" rtl="0">
              <a:spcBef>
                <a:spcPts val="0"/>
              </a:spcBef>
              <a:spcAft>
                <a:spcPts val="0"/>
              </a:spcAft>
              <a:buClr>
                <a:schemeClr val="lt1"/>
              </a:buClr>
              <a:buSzPts val="1100"/>
              <a:buChar char="○"/>
              <a:defRPr>
                <a:solidFill>
                  <a:schemeClr val="lt1"/>
                </a:solidFill>
              </a:defRPr>
            </a:lvl8pPr>
            <a:lvl9pPr marL="4114800" lvl="8" indent="-298450" algn="ctr" rtl="0">
              <a:spcBef>
                <a:spcPts val="0"/>
              </a:spcBef>
              <a:spcAft>
                <a:spcPts val="0"/>
              </a:spcAft>
              <a:buClr>
                <a:schemeClr val="lt1"/>
              </a:buClr>
              <a:buSzPts val="1100"/>
              <a:buChar char="■"/>
              <a:defRPr>
                <a:solidFill>
                  <a:schemeClr val="lt1"/>
                </a:solidFill>
              </a:defRPr>
            </a:lvl9pPr>
          </a:lstStyle>
          <a:p>
            <a:endParaRPr/>
          </a:p>
        </p:txBody>
      </p:sp>
      <p:sp>
        <p:nvSpPr>
          <p:cNvPr id="315" name="Google Shape;315;p2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6"/>
        <p:cNvGrpSpPr/>
        <p:nvPr/>
      </p:nvGrpSpPr>
      <p:grpSpPr>
        <a:xfrm>
          <a:off x="0" y="0"/>
          <a:ext cx="0" cy="0"/>
          <a:chOff x="0" y="0"/>
          <a:chExt cx="0" cy="0"/>
        </a:xfrm>
      </p:grpSpPr>
      <p:sp>
        <p:nvSpPr>
          <p:cNvPr id="317" name="Google Shape;317;p2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53" name="Google Shape;53;p1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rtl="0">
              <a:buNone/>
              <a:defRPr sz="900">
                <a:solidFill>
                  <a:schemeClr val="dk2"/>
                </a:solidFill>
                <a:latin typeface="Nunito"/>
                <a:ea typeface="Nunito"/>
                <a:cs typeface="Nunito"/>
                <a:sym typeface="Nunito"/>
              </a:defRPr>
            </a:lvl1pPr>
            <a:lvl2pPr lvl="1" algn="r" rtl="0">
              <a:buNone/>
              <a:defRPr sz="900">
                <a:solidFill>
                  <a:schemeClr val="dk2"/>
                </a:solidFill>
                <a:latin typeface="Nunito"/>
                <a:ea typeface="Nunito"/>
                <a:cs typeface="Nunito"/>
                <a:sym typeface="Nunito"/>
              </a:defRPr>
            </a:lvl2pPr>
            <a:lvl3pPr lvl="2" algn="r" rtl="0">
              <a:buNone/>
              <a:defRPr sz="900">
                <a:solidFill>
                  <a:schemeClr val="dk2"/>
                </a:solidFill>
                <a:latin typeface="Nunito"/>
                <a:ea typeface="Nunito"/>
                <a:cs typeface="Nunito"/>
                <a:sym typeface="Nunito"/>
              </a:defRPr>
            </a:lvl3pPr>
            <a:lvl4pPr lvl="3" algn="r" rtl="0">
              <a:buNone/>
              <a:defRPr sz="900">
                <a:solidFill>
                  <a:schemeClr val="dk2"/>
                </a:solidFill>
                <a:latin typeface="Nunito"/>
                <a:ea typeface="Nunito"/>
                <a:cs typeface="Nunito"/>
                <a:sym typeface="Nunito"/>
              </a:defRPr>
            </a:lvl4pPr>
            <a:lvl5pPr lvl="4" algn="r" rtl="0">
              <a:buNone/>
              <a:defRPr sz="900">
                <a:solidFill>
                  <a:schemeClr val="dk2"/>
                </a:solidFill>
                <a:latin typeface="Nunito"/>
                <a:ea typeface="Nunito"/>
                <a:cs typeface="Nunito"/>
                <a:sym typeface="Nunito"/>
              </a:defRPr>
            </a:lvl5pPr>
            <a:lvl6pPr lvl="5" algn="r" rtl="0">
              <a:buNone/>
              <a:defRPr sz="900">
                <a:solidFill>
                  <a:schemeClr val="dk2"/>
                </a:solidFill>
                <a:latin typeface="Nunito"/>
                <a:ea typeface="Nunito"/>
                <a:cs typeface="Nunito"/>
                <a:sym typeface="Nunito"/>
              </a:defRPr>
            </a:lvl6pPr>
            <a:lvl7pPr lvl="6" algn="r" rtl="0">
              <a:buNone/>
              <a:defRPr sz="900">
                <a:solidFill>
                  <a:schemeClr val="dk2"/>
                </a:solidFill>
                <a:latin typeface="Nunito"/>
                <a:ea typeface="Nunito"/>
                <a:cs typeface="Nunito"/>
                <a:sym typeface="Nunito"/>
              </a:defRPr>
            </a:lvl7pPr>
            <a:lvl8pPr lvl="7" algn="r" rtl="0">
              <a:buNone/>
              <a:defRPr sz="900">
                <a:solidFill>
                  <a:schemeClr val="dk2"/>
                </a:solidFill>
                <a:latin typeface="Nunito"/>
                <a:ea typeface="Nunito"/>
                <a:cs typeface="Nunito"/>
                <a:sym typeface="Nunito"/>
              </a:defRPr>
            </a:lvl8pPr>
            <a:lvl9pPr lvl="8" algn="r" rtl="0">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gif"/></Relationships>
</file>

<file path=ppt/slides/_rels/slide1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8.gif"/><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5"/>
          <p:cNvSpPr txBox="1">
            <a:spLocks noGrp="1"/>
          </p:cNvSpPr>
          <p:nvPr>
            <p:ph type="ctrTitle"/>
          </p:nvPr>
        </p:nvSpPr>
        <p:spPr>
          <a:xfrm>
            <a:off x="311700" y="744575"/>
            <a:ext cx="8520600" cy="2380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sz="1600" b="0">
              <a:latin typeface="Nunito"/>
              <a:ea typeface="Nunito"/>
              <a:cs typeface="Nunito"/>
              <a:sym typeface="Nunito"/>
            </a:endParaRPr>
          </a:p>
          <a:p>
            <a:pPr marL="0" lvl="0" indent="0" algn="l" rtl="0">
              <a:spcBef>
                <a:spcPts val="0"/>
              </a:spcBef>
              <a:spcAft>
                <a:spcPts val="0"/>
              </a:spcAft>
              <a:buNone/>
            </a:pPr>
            <a:r>
              <a:rPr lang="en"/>
              <a:t>Face Mask Detection</a:t>
            </a:r>
            <a:endParaRPr/>
          </a:p>
        </p:txBody>
      </p:sp>
      <p:sp>
        <p:nvSpPr>
          <p:cNvPr id="323" name="Google Shape;323;p25"/>
          <p:cNvSpPr txBox="1">
            <a:spLocks noGrp="1"/>
          </p:cNvSpPr>
          <p:nvPr>
            <p:ph type="subTitle" idx="1"/>
          </p:nvPr>
        </p:nvSpPr>
        <p:spPr>
          <a:xfrm>
            <a:off x="610200" y="3069580"/>
            <a:ext cx="8222100" cy="150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By-</a:t>
            </a:r>
          </a:p>
          <a:p>
            <a:pPr marL="0" lvl="0" indent="0" algn="l" rtl="0">
              <a:spcBef>
                <a:spcPts val="0"/>
              </a:spcBef>
              <a:spcAft>
                <a:spcPts val="0"/>
              </a:spcAft>
              <a:buNone/>
            </a:pPr>
            <a:r>
              <a:rPr lang="en" dirty="0"/>
              <a:t>Khushi Verma</a:t>
            </a:r>
          </a:p>
          <a:p>
            <a:pPr marL="0" lvl="0" indent="0" algn="l" rtl="0">
              <a:spcBef>
                <a:spcPts val="0"/>
              </a:spcBef>
              <a:spcAft>
                <a:spcPts val="0"/>
              </a:spcAft>
              <a:buNone/>
            </a:pPr>
            <a:r>
              <a:rPr lang="en-IN" dirty="0"/>
              <a:t>Sanskar Verma</a:t>
            </a:r>
            <a:endParaRPr dirty="0"/>
          </a:p>
          <a:p>
            <a:pPr marL="0" lvl="0" indent="0" algn="l" rtl="0">
              <a:spcBef>
                <a:spcPts val="0"/>
              </a:spcBef>
              <a:spcAft>
                <a:spcPts val="0"/>
              </a:spcAft>
              <a:buNone/>
            </a:pPr>
            <a:r>
              <a:rPr lang="en" dirty="0"/>
              <a:t>Parth Bhore </a:t>
            </a:r>
            <a:endParaRPr dirty="0"/>
          </a:p>
          <a:p>
            <a:pPr marL="0" lvl="0" indent="0" algn="l" rtl="0">
              <a:spcBef>
                <a:spcPts val="0"/>
              </a:spcBef>
              <a:spcAft>
                <a:spcPts val="0"/>
              </a:spcAft>
              <a:buNone/>
            </a:pPr>
            <a:r>
              <a:rPr lang="en" dirty="0"/>
              <a:t>Nishchay Shroff</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324" name="Google Shape;324;p25"/>
          <p:cNvSpPr txBox="1"/>
          <p:nvPr/>
        </p:nvSpPr>
        <p:spPr>
          <a:xfrm>
            <a:off x="539250" y="663675"/>
            <a:ext cx="1814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lt1"/>
                </a:solidFill>
                <a:latin typeface="Nunito"/>
                <a:ea typeface="Nunito"/>
                <a:cs typeface="Nunito"/>
                <a:sym typeface="Nunito"/>
              </a:rPr>
              <a:t>Team ML5</a:t>
            </a:r>
            <a:endParaRPr>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Keras Model</a:t>
            </a:r>
            <a:endParaRPr/>
          </a:p>
        </p:txBody>
      </p:sp>
      <p:sp>
        <p:nvSpPr>
          <p:cNvPr id="398" name="Google Shape;398;p34"/>
          <p:cNvSpPr txBox="1">
            <a:spLocks noGrp="1"/>
          </p:cNvSpPr>
          <p:nvPr>
            <p:ph type="body" idx="1"/>
          </p:nvPr>
        </p:nvSpPr>
        <p:spPr>
          <a:xfrm>
            <a:off x="499375" y="1238850"/>
            <a:ext cx="7030500" cy="2665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Keras is a high-level </a:t>
            </a:r>
            <a:r>
              <a:rPr lang="en">
                <a:solidFill>
                  <a:srgbClr val="FF0000"/>
                </a:solidFill>
              </a:rPr>
              <a:t>neural network </a:t>
            </a:r>
            <a:r>
              <a:rPr lang="en"/>
              <a:t>in API. </a:t>
            </a:r>
            <a:endParaRPr/>
          </a:p>
          <a:p>
            <a:pPr marL="457200" lvl="0" indent="-342900" algn="l" rtl="0">
              <a:spcBef>
                <a:spcPts val="0"/>
              </a:spcBef>
              <a:spcAft>
                <a:spcPts val="0"/>
              </a:spcAft>
              <a:buSzPts val="1800"/>
              <a:buChar char="●"/>
            </a:pPr>
            <a:r>
              <a:rPr lang="en"/>
              <a:t>Keras </a:t>
            </a:r>
            <a:r>
              <a:rPr lang="en">
                <a:solidFill>
                  <a:srgbClr val="FF0000"/>
                </a:solidFill>
              </a:rPr>
              <a:t>makes it easy to turn models into products</a:t>
            </a:r>
            <a:r>
              <a:rPr lang="en"/>
              <a:t>.</a:t>
            </a:r>
            <a:endParaRPr/>
          </a:p>
          <a:p>
            <a:pPr marL="457200" lvl="0" indent="-342900" algn="l" rtl="0">
              <a:spcBef>
                <a:spcPts val="0"/>
              </a:spcBef>
              <a:spcAft>
                <a:spcPts val="0"/>
              </a:spcAft>
              <a:buSzPts val="1800"/>
              <a:buChar char="●"/>
            </a:pPr>
            <a:r>
              <a:rPr lang="en"/>
              <a:t>It supports multiple backend engines and does not lock us into one ecosystem.</a:t>
            </a:r>
            <a:endParaRPr/>
          </a:p>
          <a:p>
            <a:pPr marL="457200" lvl="0" indent="-342900" algn="l" rtl="0">
              <a:spcBef>
                <a:spcPts val="0"/>
              </a:spcBef>
              <a:spcAft>
                <a:spcPts val="0"/>
              </a:spcAft>
              <a:buSzPts val="1800"/>
              <a:buChar char="●"/>
            </a:pPr>
            <a:r>
              <a:rPr lang="en"/>
              <a:t>Keras has </a:t>
            </a:r>
            <a:r>
              <a:rPr lang="en">
                <a:solidFill>
                  <a:srgbClr val="FF0000"/>
                </a:solidFill>
              </a:rPr>
              <a:t>strong GPU support </a:t>
            </a:r>
            <a:r>
              <a:rPr lang="en"/>
              <a:t>and distributed training support.</a:t>
            </a:r>
            <a:endParaRPr/>
          </a:p>
          <a:p>
            <a:pPr marL="457200" lvl="0" indent="-342900" algn="l" rtl="0">
              <a:spcBef>
                <a:spcPts val="0"/>
              </a:spcBef>
              <a:spcAft>
                <a:spcPts val="0"/>
              </a:spcAft>
              <a:buSzPts val="1800"/>
              <a:buChar char="●"/>
            </a:pPr>
            <a:r>
              <a:rPr lang="en"/>
              <a:t>It is very </a:t>
            </a:r>
            <a:r>
              <a:rPr lang="en">
                <a:solidFill>
                  <a:srgbClr val="FF0000"/>
                </a:solidFill>
              </a:rPr>
              <a:t>easy to code </a:t>
            </a:r>
            <a:r>
              <a:rPr lang="en"/>
              <a:t>with Keras.</a:t>
            </a:r>
            <a:endParaRPr/>
          </a:p>
        </p:txBody>
      </p:sp>
      <p:sp>
        <p:nvSpPr>
          <p:cNvPr id="399" name="Google Shape;399;p34"/>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Layers in a CNN</a:t>
            </a:r>
            <a:endParaRPr/>
          </a:p>
        </p:txBody>
      </p:sp>
      <p:sp>
        <p:nvSpPr>
          <p:cNvPr id="405" name="Google Shape;405;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solidFill>
                  <a:srgbClr val="FF0000"/>
                </a:solidFill>
              </a:rPr>
              <a:t>Dense layer</a:t>
            </a:r>
            <a:r>
              <a:rPr lang="en"/>
              <a:t>- It is a fully connected layer,meaning each neuron in a layer receives an input from all the neurons present in the previous layer.</a:t>
            </a:r>
            <a:endParaRPr/>
          </a:p>
          <a:p>
            <a:pPr marL="457200" lvl="0" indent="-342900" algn="l" rtl="0">
              <a:spcBef>
                <a:spcPts val="0"/>
              </a:spcBef>
              <a:spcAft>
                <a:spcPts val="0"/>
              </a:spcAft>
              <a:buSzPts val="1800"/>
              <a:buChar char="●"/>
            </a:pPr>
            <a:r>
              <a:rPr lang="en" b="1">
                <a:solidFill>
                  <a:srgbClr val="FF0000"/>
                </a:solidFill>
              </a:rPr>
              <a:t>Flatten layer</a:t>
            </a:r>
            <a:r>
              <a:rPr lang="en"/>
              <a:t>- It  does flattening of a tensor. Flattening a tensor means to remove all the dimensions except for one.</a:t>
            </a:r>
            <a:endParaRPr/>
          </a:p>
          <a:p>
            <a:pPr marL="457200" lvl="0" indent="-342900" algn="l" rtl="0">
              <a:spcBef>
                <a:spcPts val="0"/>
              </a:spcBef>
              <a:spcAft>
                <a:spcPts val="0"/>
              </a:spcAft>
              <a:buSzPts val="1800"/>
              <a:buChar char="●"/>
            </a:pPr>
            <a:r>
              <a:rPr lang="en" b="1">
                <a:solidFill>
                  <a:srgbClr val="FF0000"/>
                </a:solidFill>
              </a:rPr>
              <a:t>Dropout</a:t>
            </a:r>
            <a:r>
              <a:rPr lang="en"/>
              <a:t>- It prevents overfitting. It randomly selects and removes some nodes at every iteration, along with all of the incoming and outgoing connections.</a:t>
            </a:r>
            <a:endParaRPr/>
          </a:p>
          <a:p>
            <a:pPr marL="457200" lvl="0" indent="0" algn="l" rtl="0">
              <a:spcBef>
                <a:spcPts val="1200"/>
              </a:spcBef>
              <a:spcAft>
                <a:spcPts val="1200"/>
              </a:spcAft>
              <a:buNone/>
            </a:pPr>
            <a:endParaRPr/>
          </a:p>
        </p:txBody>
      </p:sp>
      <p:sp>
        <p:nvSpPr>
          <p:cNvPr id="406" name="Google Shape;406;p35"/>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6"/>
          <p:cNvSpPr txBox="1">
            <a:spLocks noGrp="1"/>
          </p:cNvSpPr>
          <p:nvPr>
            <p:ph type="title"/>
          </p:nvPr>
        </p:nvSpPr>
        <p:spPr>
          <a:xfrm>
            <a:off x="311700" y="942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CNN: Conv2D</a:t>
            </a:r>
            <a:endParaRPr/>
          </a:p>
        </p:txBody>
      </p:sp>
      <p:sp>
        <p:nvSpPr>
          <p:cNvPr id="412" name="Google Shape;412;p36"/>
          <p:cNvSpPr txBox="1">
            <a:spLocks noGrp="1"/>
          </p:cNvSpPr>
          <p:nvPr>
            <p:ph type="body" idx="1"/>
          </p:nvPr>
        </p:nvSpPr>
        <p:spPr>
          <a:xfrm>
            <a:off x="311700" y="196150"/>
            <a:ext cx="7569600" cy="32862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rgbClr val="000000"/>
              </a:buClr>
              <a:buFont typeface="Arial"/>
              <a:buNone/>
            </a:pPr>
            <a:endParaRPr>
              <a:solidFill>
                <a:srgbClr val="000000"/>
              </a:solidFill>
              <a:latin typeface="Arial"/>
              <a:ea typeface="Arial"/>
              <a:cs typeface="Arial"/>
              <a:sym typeface="Arial"/>
            </a:endParaRPr>
          </a:p>
          <a:p>
            <a:pPr marL="0" lvl="0" indent="-114300" algn="just" rtl="0">
              <a:lnSpc>
                <a:spcPct val="115000"/>
              </a:lnSpc>
              <a:spcBef>
                <a:spcPts val="0"/>
              </a:spcBef>
              <a:spcAft>
                <a:spcPts val="0"/>
              </a:spcAft>
              <a:buClr>
                <a:srgbClr val="000000"/>
              </a:buClr>
              <a:buSzPts val="1800"/>
              <a:buFont typeface="Arial"/>
              <a:buChar char="•"/>
            </a:pPr>
            <a:r>
              <a:rPr lang="en">
                <a:solidFill>
                  <a:srgbClr val="000000"/>
                </a:solidFill>
              </a:rPr>
              <a:t>Input of size n x n is given to the convolutional layer. If we use m x m filter w, our convolutional layer produces an o</a:t>
            </a:r>
            <a:r>
              <a:rPr lang="en">
                <a:solidFill>
                  <a:srgbClr val="FF0000"/>
                </a:solidFill>
              </a:rPr>
              <a:t>utput of size (n−m+1)x(n−m+1)</a:t>
            </a:r>
            <a:r>
              <a:rPr lang="en">
                <a:solidFill>
                  <a:srgbClr val="000000"/>
                </a:solidFill>
              </a:rPr>
              <a:t>. </a:t>
            </a:r>
            <a:endParaRPr>
              <a:solidFill>
                <a:srgbClr val="000000"/>
              </a:solidFill>
            </a:endParaRPr>
          </a:p>
          <a:p>
            <a:pPr marL="0" lvl="0" indent="0" algn="just" rtl="0">
              <a:lnSpc>
                <a:spcPct val="115000"/>
              </a:lnSpc>
              <a:spcBef>
                <a:spcPts val="0"/>
              </a:spcBef>
              <a:spcAft>
                <a:spcPts val="0"/>
              </a:spcAft>
              <a:buClr>
                <a:srgbClr val="000000"/>
              </a:buClr>
              <a:buSzPts val="2400"/>
              <a:buFont typeface="Arial"/>
              <a:buNone/>
            </a:pPr>
            <a:endParaRPr>
              <a:solidFill>
                <a:srgbClr val="000000"/>
              </a:solidFill>
            </a:endParaRPr>
          </a:p>
          <a:p>
            <a:pPr marL="0" lvl="0" indent="-114300" algn="just" rtl="0">
              <a:lnSpc>
                <a:spcPct val="115000"/>
              </a:lnSpc>
              <a:spcBef>
                <a:spcPts val="0"/>
              </a:spcBef>
              <a:spcAft>
                <a:spcPts val="0"/>
              </a:spcAft>
              <a:buClr>
                <a:srgbClr val="000000"/>
              </a:buClr>
              <a:buSzPts val="1800"/>
              <a:buFont typeface="Arial"/>
              <a:buChar char="•"/>
            </a:pPr>
            <a:r>
              <a:rPr lang="en">
                <a:solidFill>
                  <a:srgbClr val="000000"/>
                </a:solidFill>
              </a:rPr>
              <a:t>It is required to sum up the contributions, weighted by the filter components from the previous layer cells, add bias term and then apply the activation function.</a:t>
            </a:r>
            <a:endParaRPr>
              <a:solidFill>
                <a:srgbClr val="000000"/>
              </a:solidFill>
            </a:endParaRPr>
          </a:p>
          <a:p>
            <a:pPr marL="0" lvl="0" indent="0" algn="l" rtl="0">
              <a:spcBef>
                <a:spcPts val="0"/>
              </a:spcBef>
              <a:spcAft>
                <a:spcPts val="1200"/>
              </a:spcAft>
              <a:buNone/>
            </a:pPr>
            <a:endParaRPr/>
          </a:p>
        </p:txBody>
      </p:sp>
      <p:sp>
        <p:nvSpPr>
          <p:cNvPr id="413" name="Google Shape;413;p36"/>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pic>
        <p:nvPicPr>
          <p:cNvPr id="414" name="Google Shape;414;p36"/>
          <p:cNvPicPr preferRelativeResize="0"/>
          <p:nvPr/>
        </p:nvPicPr>
        <p:blipFill rotWithShape="1">
          <a:blip r:embed="rId3">
            <a:alphaModFix/>
          </a:blip>
          <a:srcRect/>
          <a:stretch/>
        </p:blipFill>
        <p:spPr>
          <a:xfrm>
            <a:off x="168700" y="3289700"/>
            <a:ext cx="4192550" cy="900100"/>
          </a:xfrm>
          <a:prstGeom prst="rect">
            <a:avLst/>
          </a:prstGeom>
          <a:noFill/>
          <a:ln>
            <a:noFill/>
          </a:ln>
        </p:spPr>
      </p:pic>
      <p:pic>
        <p:nvPicPr>
          <p:cNvPr id="415" name="Google Shape;415;p36"/>
          <p:cNvPicPr preferRelativeResize="0"/>
          <p:nvPr/>
        </p:nvPicPr>
        <p:blipFill>
          <a:blip r:embed="rId4">
            <a:alphaModFix/>
          </a:blip>
          <a:stretch>
            <a:fillRect/>
          </a:stretch>
        </p:blipFill>
        <p:spPr>
          <a:xfrm>
            <a:off x="4500575" y="2981450"/>
            <a:ext cx="4396400" cy="1516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7"/>
          <p:cNvSpPr txBox="1">
            <a:spLocks noGrp="1"/>
          </p:cNvSpPr>
          <p:nvPr>
            <p:ph type="title"/>
          </p:nvPr>
        </p:nvSpPr>
        <p:spPr>
          <a:xfrm>
            <a:off x="311700" y="80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MaxPooling2D</a:t>
            </a:r>
            <a:endParaRPr/>
          </a:p>
        </p:txBody>
      </p:sp>
      <p:sp>
        <p:nvSpPr>
          <p:cNvPr id="421" name="Google Shape;421;p37"/>
          <p:cNvSpPr txBox="1">
            <a:spLocks noGrp="1"/>
          </p:cNvSpPr>
          <p:nvPr>
            <p:ph type="body" idx="1"/>
          </p:nvPr>
        </p:nvSpPr>
        <p:spPr>
          <a:xfrm>
            <a:off x="9722450" y="512575"/>
            <a:ext cx="853800" cy="447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endParaRPr/>
          </a:p>
        </p:txBody>
      </p:sp>
      <p:sp>
        <p:nvSpPr>
          <p:cNvPr id="422" name="Google Shape;422;p37"/>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
        <p:nvSpPr>
          <p:cNvPr id="423" name="Google Shape;423;p37"/>
          <p:cNvSpPr/>
          <p:nvPr/>
        </p:nvSpPr>
        <p:spPr>
          <a:xfrm>
            <a:off x="311700" y="337851"/>
            <a:ext cx="7967700" cy="2378400"/>
          </a:xfrm>
          <a:prstGeom prst="rect">
            <a:avLst/>
          </a:prstGeom>
          <a:noFill/>
          <a:ln>
            <a:noFill/>
          </a:ln>
        </p:spPr>
        <p:txBody>
          <a:bodyPr spcFirstLastPara="1" wrap="square" lIns="91425" tIns="45700" rIns="91425" bIns="45700" anchor="t" anchorCtr="0">
            <a:noAutofit/>
          </a:bodyPr>
          <a:lstStyle/>
          <a:p>
            <a:pPr marL="914400" marR="0" lvl="1" indent="-342900" algn="just" rtl="0">
              <a:lnSpc>
                <a:spcPct val="150000"/>
              </a:lnSpc>
              <a:spcBef>
                <a:spcPts val="0"/>
              </a:spcBef>
              <a:spcAft>
                <a:spcPts val="0"/>
              </a:spcAft>
              <a:buSzPts val="1800"/>
              <a:buChar char="○"/>
            </a:pPr>
            <a:endParaRPr sz="1800" b="1"/>
          </a:p>
          <a:p>
            <a:pPr marL="457200" marR="0" lvl="0" indent="-342900" algn="just" rtl="0">
              <a:lnSpc>
                <a:spcPct val="150000"/>
              </a:lnSpc>
              <a:spcBef>
                <a:spcPts val="0"/>
              </a:spcBef>
              <a:spcAft>
                <a:spcPts val="0"/>
              </a:spcAft>
              <a:buClr>
                <a:srgbClr val="000000"/>
              </a:buClr>
              <a:buSzPts val="1800"/>
              <a:buChar char="●"/>
            </a:pPr>
            <a:r>
              <a:rPr lang="en" sz="1800">
                <a:solidFill>
                  <a:srgbClr val="000000"/>
                </a:solidFill>
              </a:rPr>
              <a:t>It simply takes some k x k region and output a single value which is optimized for that section. </a:t>
            </a:r>
            <a:endParaRPr sz="1800"/>
          </a:p>
          <a:p>
            <a:pPr marL="457200" marR="0" lvl="0" indent="-342900" algn="just" rtl="0">
              <a:lnSpc>
                <a:spcPct val="150000"/>
              </a:lnSpc>
              <a:spcBef>
                <a:spcPts val="0"/>
              </a:spcBef>
              <a:spcAft>
                <a:spcPts val="0"/>
              </a:spcAft>
              <a:buSzPts val="1800"/>
              <a:buChar char="●"/>
            </a:pPr>
            <a:r>
              <a:rPr lang="en" sz="1800">
                <a:solidFill>
                  <a:srgbClr val="000000"/>
                </a:solidFill>
              </a:rPr>
              <a:t>For example, if input layer is n x n layer then the output will be computed as</a:t>
            </a:r>
            <a:r>
              <a:rPr lang="en" sz="1800"/>
              <a:t> </a:t>
            </a:r>
            <a:r>
              <a:rPr lang="en" sz="1800">
                <a:solidFill>
                  <a:srgbClr val="000000"/>
                </a:solidFill>
              </a:rPr>
              <a:t>a (n / k) x (n / k) layer, where k x k block is compact to present a single value through the max function.</a:t>
            </a:r>
            <a:endParaRPr sz="1800">
              <a:solidFill>
                <a:srgbClr val="000000"/>
              </a:solidFill>
            </a:endParaRPr>
          </a:p>
          <a:p>
            <a:pPr marL="457200" marR="0" lvl="0" indent="-342900" algn="just" rtl="0">
              <a:lnSpc>
                <a:spcPct val="150000"/>
              </a:lnSpc>
              <a:spcBef>
                <a:spcPts val="0"/>
              </a:spcBef>
              <a:spcAft>
                <a:spcPts val="0"/>
              </a:spcAft>
              <a:buSzPts val="1800"/>
              <a:buChar char="●"/>
            </a:pPr>
            <a:r>
              <a:rPr lang="en" sz="1800"/>
              <a:t>It is </a:t>
            </a:r>
            <a:r>
              <a:rPr lang="en" sz="1800">
                <a:solidFill>
                  <a:srgbClr val="FF0000"/>
                </a:solidFill>
              </a:rPr>
              <a:t>primarily used to reduce the number of trainable parameters</a:t>
            </a:r>
            <a:r>
              <a:rPr lang="en" sz="1800"/>
              <a:t>.</a:t>
            </a:r>
            <a:endParaRPr sz="1800"/>
          </a:p>
          <a:p>
            <a:pPr marL="457200" marR="0" lvl="0" indent="0" algn="just" rtl="0">
              <a:lnSpc>
                <a:spcPct val="150000"/>
              </a:lnSpc>
              <a:spcBef>
                <a:spcPts val="0"/>
              </a:spcBef>
              <a:spcAft>
                <a:spcPts val="0"/>
              </a:spcAft>
              <a:buNone/>
            </a:pPr>
            <a:endParaRPr sz="1800"/>
          </a:p>
        </p:txBody>
      </p:sp>
      <p:pic>
        <p:nvPicPr>
          <p:cNvPr id="424" name="Google Shape;424;p37"/>
          <p:cNvPicPr preferRelativeResize="0"/>
          <p:nvPr/>
        </p:nvPicPr>
        <p:blipFill>
          <a:blip r:embed="rId3">
            <a:alphaModFix/>
          </a:blip>
          <a:stretch>
            <a:fillRect/>
          </a:stretch>
        </p:blipFill>
        <p:spPr>
          <a:xfrm>
            <a:off x="3099750" y="3343275"/>
            <a:ext cx="2944499" cy="1375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8"/>
          <p:cNvSpPr txBox="1">
            <a:spLocks noGrp="1"/>
          </p:cNvSpPr>
          <p:nvPr>
            <p:ph type="title"/>
          </p:nvPr>
        </p:nvSpPr>
        <p:spPr>
          <a:xfrm>
            <a:off x="311700" y="155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Activation functions: Relu, Softmax</a:t>
            </a:r>
            <a:endParaRPr/>
          </a:p>
        </p:txBody>
      </p:sp>
      <p:sp>
        <p:nvSpPr>
          <p:cNvPr id="430" name="Google Shape;430;p38"/>
          <p:cNvSpPr txBox="1">
            <a:spLocks noGrp="1"/>
          </p:cNvSpPr>
          <p:nvPr>
            <p:ph type="body" idx="1"/>
          </p:nvPr>
        </p:nvSpPr>
        <p:spPr>
          <a:xfrm>
            <a:off x="557200" y="728400"/>
            <a:ext cx="7026300" cy="2581800"/>
          </a:xfrm>
          <a:prstGeom prst="rect">
            <a:avLst/>
          </a:prstGeom>
        </p:spPr>
        <p:txBody>
          <a:bodyPr spcFirstLastPara="1" wrap="square" lIns="91425" tIns="91425" rIns="91425" bIns="91425" anchor="t" anchorCtr="0">
            <a:noAutofit/>
          </a:bodyPr>
          <a:lstStyle/>
          <a:p>
            <a:pPr marL="457200" lvl="0" indent="-342900" algn="l" rtl="0">
              <a:lnSpc>
                <a:spcPct val="105000"/>
              </a:lnSpc>
              <a:spcBef>
                <a:spcPts val="0"/>
              </a:spcBef>
              <a:spcAft>
                <a:spcPts val="0"/>
              </a:spcAft>
              <a:buSzPts val="1800"/>
              <a:buChar char="●"/>
            </a:pPr>
            <a:r>
              <a:rPr lang="en"/>
              <a:t>The activation function is a non-linear transformation that we do over the input before sending it to the next layer of input or finalizing it as output.</a:t>
            </a:r>
            <a:endParaRPr/>
          </a:p>
          <a:p>
            <a:pPr marL="457200" lvl="0" indent="-342900" algn="l" rtl="0">
              <a:lnSpc>
                <a:spcPct val="105000"/>
              </a:lnSpc>
              <a:spcBef>
                <a:spcPts val="0"/>
              </a:spcBef>
              <a:spcAft>
                <a:spcPts val="0"/>
              </a:spcAft>
              <a:buSzPts val="1800"/>
              <a:buChar char="●"/>
            </a:pPr>
            <a:r>
              <a:rPr lang="en"/>
              <a:t>We have used </a:t>
            </a:r>
            <a:r>
              <a:rPr lang="en">
                <a:solidFill>
                  <a:srgbClr val="FF0000"/>
                </a:solidFill>
              </a:rPr>
              <a:t>ReLU and Softmax activation functions</a:t>
            </a:r>
            <a:r>
              <a:rPr lang="en"/>
              <a:t> in our project. </a:t>
            </a:r>
            <a:endParaRPr/>
          </a:p>
          <a:p>
            <a:pPr marL="457200" lvl="0" indent="-342900" algn="l" rtl="0">
              <a:lnSpc>
                <a:spcPct val="105000"/>
              </a:lnSpc>
              <a:spcBef>
                <a:spcPts val="0"/>
              </a:spcBef>
              <a:spcAft>
                <a:spcPts val="0"/>
              </a:spcAft>
              <a:buSzPts val="1800"/>
              <a:buChar char="●"/>
            </a:pPr>
            <a:r>
              <a:rPr lang="en" b="1">
                <a:solidFill>
                  <a:srgbClr val="FF0000"/>
                </a:solidFill>
              </a:rPr>
              <a:t>ReLU</a:t>
            </a:r>
            <a:r>
              <a:rPr lang="en"/>
              <a:t>-It  stands for Rectified linear activation function. It is the most commonly used activation function. It is calculated as </a:t>
            </a:r>
            <a:r>
              <a:rPr lang="en">
                <a:solidFill>
                  <a:srgbClr val="FF0000"/>
                </a:solidFill>
              </a:rPr>
              <a:t>f(x)=max(0,x)</a:t>
            </a:r>
            <a:endParaRPr>
              <a:solidFill>
                <a:srgbClr val="FF0000"/>
              </a:solidFill>
            </a:endParaRPr>
          </a:p>
          <a:p>
            <a:pPr marL="457200" lvl="0" indent="-342900" algn="l" rtl="0">
              <a:lnSpc>
                <a:spcPct val="105000"/>
              </a:lnSpc>
              <a:spcBef>
                <a:spcPts val="0"/>
              </a:spcBef>
              <a:spcAft>
                <a:spcPts val="0"/>
              </a:spcAft>
              <a:buSzPts val="1800"/>
              <a:buChar char="●"/>
            </a:pPr>
            <a:r>
              <a:rPr lang="en" b="1">
                <a:solidFill>
                  <a:srgbClr val="FF0000"/>
                </a:solidFill>
              </a:rPr>
              <a:t>Softmax</a:t>
            </a:r>
            <a:r>
              <a:rPr lang="en"/>
              <a:t> - It is an activation function that is used in the output layer of neural network models that </a:t>
            </a:r>
            <a:r>
              <a:rPr lang="en">
                <a:solidFill>
                  <a:srgbClr val="FF0000"/>
                </a:solidFill>
              </a:rPr>
              <a:t>predicts multinomial probability distribution</a:t>
            </a:r>
            <a:r>
              <a:rPr lang="en"/>
              <a:t>. Mathematically, it is</a:t>
            </a:r>
            <a:endParaRPr/>
          </a:p>
          <a:p>
            <a:pPr marL="914400" lvl="0" indent="0" algn="l" rtl="0">
              <a:lnSpc>
                <a:spcPct val="105000"/>
              </a:lnSpc>
              <a:spcBef>
                <a:spcPts val="1200"/>
              </a:spcBef>
              <a:spcAft>
                <a:spcPts val="1200"/>
              </a:spcAft>
              <a:buSzPts val="688"/>
              <a:buNone/>
            </a:pPr>
            <a:r>
              <a:rPr lang="en"/>
              <a:t> </a:t>
            </a:r>
            <a:endParaRPr/>
          </a:p>
        </p:txBody>
      </p:sp>
      <p:sp>
        <p:nvSpPr>
          <p:cNvPr id="431" name="Google Shape;431;p38"/>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pic>
        <p:nvPicPr>
          <p:cNvPr id="432" name="Google Shape;432;p38"/>
          <p:cNvPicPr preferRelativeResize="0"/>
          <p:nvPr/>
        </p:nvPicPr>
        <p:blipFill>
          <a:blip r:embed="rId3">
            <a:alphaModFix/>
          </a:blip>
          <a:stretch>
            <a:fillRect/>
          </a:stretch>
        </p:blipFill>
        <p:spPr>
          <a:xfrm>
            <a:off x="1649500" y="3965550"/>
            <a:ext cx="5845000" cy="743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Learning rate</a:t>
            </a:r>
            <a:endParaRPr/>
          </a:p>
        </p:txBody>
      </p:sp>
      <p:sp>
        <p:nvSpPr>
          <p:cNvPr id="438" name="Google Shape;438;p39"/>
          <p:cNvSpPr txBox="1">
            <a:spLocks noGrp="1"/>
          </p:cNvSpPr>
          <p:nvPr>
            <p:ph type="body" idx="1"/>
          </p:nvPr>
        </p:nvSpPr>
        <p:spPr>
          <a:xfrm>
            <a:off x="311700" y="1065950"/>
            <a:ext cx="8520600" cy="4136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The task of minimizing the loss (Etotal) involves trying to adjust the weights and biases.</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highlight>
                  <a:srgbClr val="FFFFFF"/>
                </a:highlight>
              </a:rPr>
              <a:t>Learning rate (</a:t>
            </a:r>
            <a:r>
              <a:rPr lang="en" sz="1900">
                <a:solidFill>
                  <a:srgbClr val="222222"/>
                </a:solidFill>
                <a:highlight>
                  <a:srgbClr val="FFFFE0"/>
                </a:highlight>
                <a:latin typeface="Times New Roman"/>
                <a:ea typeface="Times New Roman"/>
                <a:cs typeface="Times New Roman"/>
                <a:sym typeface="Times New Roman"/>
              </a:rPr>
              <a:t>η</a:t>
            </a:r>
            <a:r>
              <a:rPr lang="en">
                <a:solidFill>
                  <a:schemeClr val="dk1"/>
                </a:solidFill>
                <a:highlight>
                  <a:srgbClr val="FFFFFF"/>
                </a:highlight>
              </a:rPr>
              <a:t>) is a hyper-parameter used </a:t>
            </a:r>
            <a:r>
              <a:rPr lang="en">
                <a:solidFill>
                  <a:srgbClr val="FF0000"/>
                </a:solidFill>
                <a:highlight>
                  <a:srgbClr val="FFFFFF"/>
                </a:highlight>
              </a:rPr>
              <a:t>to control the rate at which an algorithm updates the parameter estimates</a:t>
            </a:r>
            <a:r>
              <a:rPr lang="en">
                <a:solidFill>
                  <a:schemeClr val="dk1"/>
                </a:solidFill>
                <a:highlight>
                  <a:srgbClr val="FFFFFF"/>
                </a:highlight>
              </a:rPr>
              <a:t> or learns the values of the parameters.</a:t>
            </a:r>
            <a:endParaRPr>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a:solidFill>
                  <a:schemeClr val="dk1"/>
                </a:solidFill>
                <a:highlight>
                  <a:srgbClr val="FFFFFF"/>
                </a:highlight>
              </a:rPr>
              <a:t>  </a:t>
            </a:r>
            <a:endParaRPr>
              <a:solidFill>
                <a:schemeClr val="dk1"/>
              </a:solidFill>
            </a:endParaRPr>
          </a:p>
          <a:p>
            <a:pPr marL="0" lvl="0" indent="0" algn="l" rtl="0">
              <a:spcBef>
                <a:spcPts val="0"/>
              </a:spcBef>
              <a:spcAft>
                <a:spcPts val="1200"/>
              </a:spcAft>
              <a:buNone/>
            </a:pPr>
            <a:endParaRPr/>
          </a:p>
        </p:txBody>
      </p:sp>
      <p:pic>
        <p:nvPicPr>
          <p:cNvPr id="439" name="Google Shape;439;p39"/>
          <p:cNvPicPr preferRelativeResize="0"/>
          <p:nvPr/>
        </p:nvPicPr>
        <p:blipFill>
          <a:blip r:embed="rId3">
            <a:alphaModFix/>
          </a:blip>
          <a:stretch>
            <a:fillRect/>
          </a:stretch>
        </p:blipFill>
        <p:spPr>
          <a:xfrm>
            <a:off x="754175" y="3336050"/>
            <a:ext cx="4523875" cy="974375"/>
          </a:xfrm>
          <a:prstGeom prst="rect">
            <a:avLst/>
          </a:prstGeom>
          <a:noFill/>
          <a:ln>
            <a:noFill/>
          </a:ln>
        </p:spPr>
      </p:pic>
      <p:pic>
        <p:nvPicPr>
          <p:cNvPr id="440" name="Google Shape;440;p39"/>
          <p:cNvPicPr preferRelativeResize="0"/>
          <p:nvPr/>
        </p:nvPicPr>
        <p:blipFill>
          <a:blip r:embed="rId4">
            <a:alphaModFix/>
          </a:blip>
          <a:stretch>
            <a:fillRect/>
          </a:stretch>
        </p:blipFill>
        <p:spPr>
          <a:xfrm>
            <a:off x="3041325" y="1560187"/>
            <a:ext cx="3371990" cy="450075"/>
          </a:xfrm>
          <a:prstGeom prst="rect">
            <a:avLst/>
          </a:prstGeom>
          <a:noFill/>
          <a:ln>
            <a:noFill/>
          </a:ln>
        </p:spPr>
      </p:pic>
      <p:sp>
        <p:nvSpPr>
          <p:cNvPr id="441" name="Google Shape;441;p39"/>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pic>
        <p:nvPicPr>
          <p:cNvPr id="442" name="Google Shape;442;p39"/>
          <p:cNvPicPr preferRelativeResize="0"/>
          <p:nvPr/>
        </p:nvPicPr>
        <p:blipFill>
          <a:blip r:embed="rId5">
            <a:alphaModFix/>
          </a:blip>
          <a:stretch>
            <a:fillRect/>
          </a:stretch>
        </p:blipFill>
        <p:spPr>
          <a:xfrm>
            <a:off x="5558300" y="2831000"/>
            <a:ext cx="3038400" cy="1807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Optimizer</a:t>
            </a:r>
            <a:endParaRPr/>
          </a:p>
        </p:txBody>
      </p:sp>
      <p:sp>
        <p:nvSpPr>
          <p:cNvPr id="448" name="Google Shape;448;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rgbClr val="292929"/>
              </a:buClr>
              <a:buSzPts val="1800"/>
              <a:buChar char="●"/>
            </a:pPr>
            <a:r>
              <a:rPr lang="en">
                <a:solidFill>
                  <a:srgbClr val="292929"/>
                </a:solidFill>
                <a:highlight>
                  <a:srgbClr val="FFFFFF"/>
                </a:highlight>
              </a:rPr>
              <a:t>Optimizers are </a:t>
            </a:r>
            <a:r>
              <a:rPr lang="en">
                <a:solidFill>
                  <a:srgbClr val="FF0000"/>
                </a:solidFill>
                <a:highlight>
                  <a:srgbClr val="FFFFFF"/>
                </a:highlight>
              </a:rPr>
              <a:t>algorithms used to reduce the loss function</a:t>
            </a:r>
            <a:r>
              <a:rPr lang="en">
                <a:solidFill>
                  <a:srgbClr val="292929"/>
                </a:solidFill>
                <a:highlight>
                  <a:srgbClr val="FFFFFF"/>
                </a:highlight>
              </a:rPr>
              <a:t> and update the weights in backpropagation.</a:t>
            </a:r>
            <a:endParaRPr sz="2000"/>
          </a:p>
          <a:p>
            <a:pPr marL="457200" lvl="0" indent="-342900" algn="l" rtl="0">
              <a:spcBef>
                <a:spcPts val="0"/>
              </a:spcBef>
              <a:spcAft>
                <a:spcPts val="0"/>
              </a:spcAft>
              <a:buSzPts val="1800"/>
              <a:buChar char="●"/>
            </a:pPr>
            <a:r>
              <a:rPr lang="en"/>
              <a:t>Optimizer is one of the arguments of the </a:t>
            </a:r>
            <a:r>
              <a:rPr lang="en">
                <a:solidFill>
                  <a:srgbClr val="222222"/>
                </a:solidFill>
              </a:rPr>
              <a:t>model</a:t>
            </a:r>
            <a:r>
              <a:rPr lang="en"/>
              <a:t>.</a:t>
            </a:r>
            <a:r>
              <a:rPr lang="en">
                <a:solidFill>
                  <a:schemeClr val="accent1"/>
                </a:solidFill>
              </a:rPr>
              <a:t>compile</a:t>
            </a:r>
            <a:r>
              <a:rPr lang="en">
                <a:solidFill>
                  <a:schemeClr val="dk1"/>
                </a:solidFill>
              </a:rPr>
              <a:t>() </a:t>
            </a:r>
            <a:r>
              <a:rPr lang="en"/>
              <a:t>function of keras.</a:t>
            </a:r>
            <a:endParaRPr/>
          </a:p>
          <a:p>
            <a:pPr marL="457200" lvl="0" indent="-342900" algn="l" rtl="0">
              <a:spcBef>
                <a:spcPts val="0"/>
              </a:spcBef>
              <a:spcAft>
                <a:spcPts val="0"/>
              </a:spcAft>
              <a:buSzPts val="1800"/>
              <a:buChar char="●"/>
            </a:pPr>
            <a:r>
              <a:rPr lang="en"/>
              <a:t>The different types of optimizers are:-</a:t>
            </a:r>
            <a:endParaRPr/>
          </a:p>
          <a:p>
            <a:pPr marL="914400" lvl="1" indent="-342900" algn="l" rtl="0">
              <a:spcBef>
                <a:spcPts val="0"/>
              </a:spcBef>
              <a:spcAft>
                <a:spcPts val="0"/>
              </a:spcAft>
              <a:buSzPts val="1800"/>
              <a:buAutoNum type="alphaLcPeriod"/>
            </a:pPr>
            <a:r>
              <a:rPr lang="en" sz="1800"/>
              <a:t>Adam</a:t>
            </a:r>
            <a:endParaRPr sz="1800"/>
          </a:p>
          <a:p>
            <a:pPr marL="914400" lvl="1" indent="-342900" algn="l" rtl="0">
              <a:spcBef>
                <a:spcPts val="0"/>
              </a:spcBef>
              <a:spcAft>
                <a:spcPts val="0"/>
              </a:spcAft>
              <a:buSzPts val="1800"/>
              <a:buAutoNum type="alphaLcPeriod"/>
            </a:pPr>
            <a:r>
              <a:rPr lang="en" sz="1800"/>
              <a:t>Adagrad</a:t>
            </a:r>
            <a:endParaRPr sz="1800"/>
          </a:p>
          <a:p>
            <a:pPr marL="914400" lvl="1" indent="-342900" algn="l" rtl="0">
              <a:spcBef>
                <a:spcPts val="0"/>
              </a:spcBef>
              <a:spcAft>
                <a:spcPts val="0"/>
              </a:spcAft>
              <a:buSzPts val="1800"/>
              <a:buAutoNum type="alphaLcPeriod"/>
            </a:pPr>
            <a:r>
              <a:rPr lang="en" sz="1800"/>
              <a:t>SGD</a:t>
            </a:r>
            <a:endParaRPr sz="1800"/>
          </a:p>
          <a:p>
            <a:pPr marL="914400" lvl="1" indent="-342900" algn="l" rtl="0">
              <a:spcBef>
                <a:spcPts val="0"/>
              </a:spcBef>
              <a:spcAft>
                <a:spcPts val="0"/>
              </a:spcAft>
              <a:buSzPts val="1800"/>
              <a:buAutoNum type="alphaLcPeriod"/>
            </a:pPr>
            <a:r>
              <a:rPr lang="en" sz="1800"/>
              <a:t>RMSprop</a:t>
            </a:r>
            <a:endParaRPr sz="1800"/>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449" name="Google Shape;449;p40"/>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1"/>
          <p:cNvSpPr txBox="1">
            <a:spLocks noGrp="1"/>
          </p:cNvSpPr>
          <p:nvPr>
            <p:ph type="title"/>
          </p:nvPr>
        </p:nvSpPr>
        <p:spPr>
          <a:xfrm>
            <a:off x="311700" y="96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Fine tuning the model</a:t>
            </a:r>
            <a:endParaRPr/>
          </a:p>
        </p:txBody>
      </p:sp>
      <p:sp>
        <p:nvSpPr>
          <p:cNvPr id="455" name="Google Shape;455;p41"/>
          <p:cNvSpPr txBox="1">
            <a:spLocks noGrp="1"/>
          </p:cNvSpPr>
          <p:nvPr>
            <p:ph type="body" idx="1"/>
          </p:nvPr>
        </p:nvSpPr>
        <p:spPr>
          <a:xfrm>
            <a:off x="311700" y="5816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Clr>
                <a:schemeClr val="dk1"/>
              </a:buClr>
              <a:buSzPts val="1100"/>
              <a:buFont typeface="Arial"/>
              <a:buNone/>
            </a:pPr>
            <a:r>
              <a:rPr lang="en"/>
              <a:t>We have varied the optimizer keeping the batch size, filter size, learning rate and activation function constant.</a:t>
            </a:r>
            <a:endParaRPr/>
          </a:p>
        </p:txBody>
      </p:sp>
      <p:graphicFrame>
        <p:nvGraphicFramePr>
          <p:cNvPr id="456" name="Google Shape;456;p41"/>
          <p:cNvGraphicFramePr/>
          <p:nvPr/>
        </p:nvGraphicFramePr>
        <p:xfrm>
          <a:off x="311700" y="1386438"/>
          <a:ext cx="7299250" cy="3099098"/>
        </p:xfrm>
        <a:graphic>
          <a:graphicData uri="http://schemas.openxmlformats.org/drawingml/2006/table">
            <a:tbl>
              <a:tblPr>
                <a:noFill/>
                <a:tableStyleId>{1B2C3A74-BF65-4832-92D4-C1CDC99B49F4}</a:tableStyleId>
              </a:tblPr>
              <a:tblGrid>
                <a:gridCol w="1459850">
                  <a:extLst>
                    <a:ext uri="{9D8B030D-6E8A-4147-A177-3AD203B41FA5}">
                      <a16:colId xmlns:a16="http://schemas.microsoft.com/office/drawing/2014/main" val="20000"/>
                    </a:ext>
                  </a:extLst>
                </a:gridCol>
                <a:gridCol w="1459850">
                  <a:extLst>
                    <a:ext uri="{9D8B030D-6E8A-4147-A177-3AD203B41FA5}">
                      <a16:colId xmlns:a16="http://schemas.microsoft.com/office/drawing/2014/main" val="20001"/>
                    </a:ext>
                  </a:extLst>
                </a:gridCol>
                <a:gridCol w="1459850">
                  <a:extLst>
                    <a:ext uri="{9D8B030D-6E8A-4147-A177-3AD203B41FA5}">
                      <a16:colId xmlns:a16="http://schemas.microsoft.com/office/drawing/2014/main" val="20002"/>
                    </a:ext>
                  </a:extLst>
                </a:gridCol>
                <a:gridCol w="1459850">
                  <a:extLst>
                    <a:ext uri="{9D8B030D-6E8A-4147-A177-3AD203B41FA5}">
                      <a16:colId xmlns:a16="http://schemas.microsoft.com/office/drawing/2014/main" val="20003"/>
                    </a:ext>
                  </a:extLst>
                </a:gridCol>
                <a:gridCol w="1459850">
                  <a:extLst>
                    <a:ext uri="{9D8B030D-6E8A-4147-A177-3AD203B41FA5}">
                      <a16:colId xmlns:a16="http://schemas.microsoft.com/office/drawing/2014/main" val="20004"/>
                    </a:ext>
                  </a:extLst>
                </a:gridCol>
              </a:tblGrid>
              <a:tr h="883550">
                <a:tc>
                  <a:txBody>
                    <a:bodyPr/>
                    <a:lstStyle/>
                    <a:p>
                      <a:pPr marL="0" lvl="0" indent="0" algn="l" rtl="0">
                        <a:spcBef>
                          <a:spcPts val="0"/>
                        </a:spcBef>
                        <a:spcAft>
                          <a:spcPts val="0"/>
                        </a:spcAft>
                        <a:buNone/>
                      </a:pPr>
                      <a:r>
                        <a:rPr lang="en" sz="1800"/>
                        <a:t>Cases</a:t>
                      </a:r>
                      <a:endParaRPr sz="1800"/>
                    </a:p>
                  </a:txBody>
                  <a:tcPr marL="91425" marR="91425" marT="91425" marB="91425"/>
                </a:tc>
                <a:tc>
                  <a:txBody>
                    <a:bodyPr/>
                    <a:lstStyle/>
                    <a:p>
                      <a:pPr marL="0" lvl="0" indent="0" algn="l" rtl="0">
                        <a:spcBef>
                          <a:spcPts val="0"/>
                        </a:spcBef>
                        <a:spcAft>
                          <a:spcPts val="0"/>
                        </a:spcAft>
                        <a:buNone/>
                      </a:pPr>
                      <a:r>
                        <a:rPr lang="en" sz="1800"/>
                        <a:t>Optimizer</a:t>
                      </a:r>
                      <a:endParaRPr sz="1800"/>
                    </a:p>
                  </a:txBody>
                  <a:tcPr marL="91425" marR="91425" marT="91425" marB="91425"/>
                </a:tc>
                <a:tc>
                  <a:txBody>
                    <a:bodyPr/>
                    <a:lstStyle/>
                    <a:p>
                      <a:pPr marL="0" lvl="0" indent="0" algn="l" rtl="0">
                        <a:spcBef>
                          <a:spcPts val="0"/>
                        </a:spcBef>
                        <a:spcAft>
                          <a:spcPts val="0"/>
                        </a:spcAft>
                        <a:buNone/>
                      </a:pPr>
                      <a:r>
                        <a:rPr lang="en" sz="1800"/>
                        <a:t>Learning rate</a:t>
                      </a:r>
                      <a:endParaRPr sz="1800"/>
                    </a:p>
                  </a:txBody>
                  <a:tcPr marL="91425" marR="91425" marT="91425" marB="91425"/>
                </a:tc>
                <a:tc>
                  <a:txBody>
                    <a:bodyPr/>
                    <a:lstStyle/>
                    <a:p>
                      <a:pPr marL="0" lvl="0" indent="0" algn="l" rtl="0">
                        <a:spcBef>
                          <a:spcPts val="0"/>
                        </a:spcBef>
                        <a:spcAft>
                          <a:spcPts val="0"/>
                        </a:spcAft>
                        <a:buNone/>
                      </a:pPr>
                      <a:r>
                        <a:rPr lang="en" sz="1800"/>
                        <a:t>Filter size</a:t>
                      </a:r>
                      <a:endParaRPr sz="1800"/>
                    </a:p>
                  </a:txBody>
                  <a:tcPr marL="91425" marR="91425" marT="91425" marB="91425"/>
                </a:tc>
                <a:tc>
                  <a:txBody>
                    <a:bodyPr/>
                    <a:lstStyle/>
                    <a:p>
                      <a:pPr marL="0" lvl="0" indent="0" algn="l" rtl="0">
                        <a:spcBef>
                          <a:spcPts val="0"/>
                        </a:spcBef>
                        <a:spcAft>
                          <a:spcPts val="0"/>
                        </a:spcAft>
                        <a:buNone/>
                      </a:pPr>
                      <a:r>
                        <a:rPr lang="en" sz="1800"/>
                        <a:t>Activation function in CNN</a:t>
                      </a:r>
                      <a:endParaRPr sz="1800"/>
                    </a:p>
                  </a:txBody>
                  <a:tcPr marL="91425" marR="91425" marT="91425" marB="91425"/>
                </a:tc>
                <a:extLst>
                  <a:ext uri="{0D108BD9-81ED-4DB2-BD59-A6C34878D82A}">
                    <a16:rowId xmlns:a16="http://schemas.microsoft.com/office/drawing/2014/main" val="10000"/>
                  </a:ext>
                </a:extLst>
              </a:tr>
              <a:tr h="401600">
                <a:tc>
                  <a:txBody>
                    <a:bodyPr/>
                    <a:lstStyle/>
                    <a:p>
                      <a:pPr marL="0" lvl="0" indent="0" algn="l" rtl="0">
                        <a:spcBef>
                          <a:spcPts val="0"/>
                        </a:spcBef>
                        <a:spcAft>
                          <a:spcPts val="0"/>
                        </a:spcAft>
                        <a:buNone/>
                      </a:pPr>
                      <a:r>
                        <a:rPr lang="en" sz="1800"/>
                        <a:t>(a)</a:t>
                      </a:r>
                      <a:endParaRPr sz="1800"/>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highlight>
                            <a:schemeClr val="lt1"/>
                          </a:highlight>
                        </a:rPr>
                        <a:t>Adam</a:t>
                      </a:r>
                      <a:endParaRPr sz="1800"/>
                    </a:p>
                  </a:txBody>
                  <a:tcPr marL="91425" marR="91425" marT="91425" marB="91425"/>
                </a:tc>
                <a:tc>
                  <a:txBody>
                    <a:bodyPr/>
                    <a:lstStyle/>
                    <a:p>
                      <a:pPr marL="0" lvl="0" indent="0" algn="l" rtl="0">
                        <a:spcBef>
                          <a:spcPts val="0"/>
                        </a:spcBef>
                        <a:spcAft>
                          <a:spcPts val="0"/>
                        </a:spcAft>
                        <a:buNone/>
                      </a:pPr>
                      <a:r>
                        <a:rPr lang="en" sz="1800"/>
                        <a:t>0.0001</a:t>
                      </a:r>
                      <a:endParaRPr sz="1800"/>
                    </a:p>
                  </a:txBody>
                  <a:tcPr marL="91425" marR="91425" marT="91425" marB="91425"/>
                </a:tc>
                <a:tc>
                  <a:txBody>
                    <a:bodyPr/>
                    <a:lstStyle/>
                    <a:p>
                      <a:pPr marL="0" lvl="0" indent="0" algn="l" rtl="0">
                        <a:spcBef>
                          <a:spcPts val="0"/>
                        </a:spcBef>
                        <a:spcAft>
                          <a:spcPts val="0"/>
                        </a:spcAft>
                        <a:buNone/>
                      </a:pPr>
                      <a:r>
                        <a:rPr lang="en" sz="1800"/>
                        <a:t>     3x3</a:t>
                      </a:r>
                      <a:endParaRPr sz="1800"/>
                    </a:p>
                  </a:txBody>
                  <a:tcPr marL="91425" marR="91425" marT="91425" marB="91425"/>
                </a:tc>
                <a:tc>
                  <a:txBody>
                    <a:bodyPr/>
                    <a:lstStyle/>
                    <a:p>
                      <a:pPr marL="0" lvl="0" indent="0" algn="l" rtl="0">
                        <a:spcBef>
                          <a:spcPts val="0"/>
                        </a:spcBef>
                        <a:spcAft>
                          <a:spcPts val="0"/>
                        </a:spcAft>
                        <a:buNone/>
                      </a:pPr>
                      <a:r>
                        <a:rPr lang="en" sz="1800"/>
                        <a:t>ReLU</a:t>
                      </a:r>
                      <a:endParaRPr sz="1800"/>
                    </a:p>
                  </a:txBody>
                  <a:tcPr marL="91425" marR="91425" marT="91425" marB="91425"/>
                </a:tc>
                <a:extLst>
                  <a:ext uri="{0D108BD9-81ED-4DB2-BD59-A6C34878D82A}">
                    <a16:rowId xmlns:a16="http://schemas.microsoft.com/office/drawing/2014/main" val="10001"/>
                  </a:ext>
                </a:extLst>
              </a:tr>
              <a:tr h="678725">
                <a:tc>
                  <a:txBody>
                    <a:bodyPr/>
                    <a:lstStyle/>
                    <a:p>
                      <a:pPr marL="0" lvl="0" indent="0" algn="l" rtl="0">
                        <a:spcBef>
                          <a:spcPts val="0"/>
                        </a:spcBef>
                        <a:spcAft>
                          <a:spcPts val="0"/>
                        </a:spcAft>
                        <a:buNone/>
                      </a:pPr>
                      <a:r>
                        <a:rPr lang="en" sz="1800"/>
                        <a:t>(b)</a:t>
                      </a:r>
                      <a:endParaRPr sz="1800"/>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highlight>
                            <a:schemeClr val="lt1"/>
                          </a:highlight>
                        </a:rPr>
                        <a:t>Adagrad</a:t>
                      </a:r>
                      <a:endParaRPr sz="1800"/>
                    </a:p>
                  </a:txBody>
                  <a:tcPr marL="91425" marR="91425" marT="91425" marB="91425"/>
                </a:tc>
                <a:tc>
                  <a:txBody>
                    <a:bodyPr/>
                    <a:lstStyle/>
                    <a:p>
                      <a:pPr marL="0" lvl="0" indent="0" algn="l" rtl="0">
                        <a:spcBef>
                          <a:spcPts val="0"/>
                        </a:spcBef>
                        <a:spcAft>
                          <a:spcPts val="0"/>
                        </a:spcAft>
                        <a:buNone/>
                      </a:pPr>
                      <a:r>
                        <a:rPr lang="en" sz="1800"/>
                        <a:t>0.0001</a:t>
                      </a:r>
                      <a:endParaRPr sz="1800"/>
                    </a:p>
                  </a:txBody>
                  <a:tcPr marL="91425" marR="91425" marT="91425" marB="91425"/>
                </a:tc>
                <a:tc>
                  <a:txBody>
                    <a:bodyPr/>
                    <a:lstStyle/>
                    <a:p>
                      <a:pPr marL="0" lvl="0" indent="0" algn="l" rtl="0">
                        <a:spcBef>
                          <a:spcPts val="0"/>
                        </a:spcBef>
                        <a:spcAft>
                          <a:spcPts val="0"/>
                        </a:spcAft>
                        <a:buNone/>
                      </a:pPr>
                      <a:r>
                        <a:rPr lang="en" sz="1800"/>
                        <a:t>     3x3</a:t>
                      </a:r>
                      <a:endParaRPr sz="1800"/>
                    </a:p>
                  </a:txBody>
                  <a:tcPr marL="91425" marR="91425" marT="91425" marB="91425"/>
                </a:tc>
                <a:tc>
                  <a:txBody>
                    <a:bodyPr/>
                    <a:lstStyle/>
                    <a:p>
                      <a:pPr marL="0" lvl="0" indent="0" algn="l" rtl="0">
                        <a:spcBef>
                          <a:spcPts val="0"/>
                        </a:spcBef>
                        <a:spcAft>
                          <a:spcPts val="0"/>
                        </a:spcAft>
                        <a:buNone/>
                      </a:pPr>
                      <a:r>
                        <a:rPr lang="en" sz="1800"/>
                        <a:t>ReLU</a:t>
                      </a:r>
                      <a:endParaRPr sz="1800"/>
                    </a:p>
                  </a:txBody>
                  <a:tcPr marL="91425" marR="91425" marT="91425" marB="91425"/>
                </a:tc>
                <a:extLst>
                  <a:ext uri="{0D108BD9-81ED-4DB2-BD59-A6C34878D82A}">
                    <a16:rowId xmlns:a16="http://schemas.microsoft.com/office/drawing/2014/main" val="10002"/>
                  </a:ext>
                </a:extLst>
              </a:tr>
              <a:tr h="401600">
                <a:tc>
                  <a:txBody>
                    <a:bodyPr/>
                    <a:lstStyle/>
                    <a:p>
                      <a:pPr marL="0" lvl="0" indent="0" algn="l" rtl="0">
                        <a:spcBef>
                          <a:spcPts val="0"/>
                        </a:spcBef>
                        <a:spcAft>
                          <a:spcPts val="0"/>
                        </a:spcAft>
                        <a:buNone/>
                      </a:pPr>
                      <a:r>
                        <a:rPr lang="en" sz="1800"/>
                        <a:t>(c)</a:t>
                      </a:r>
                      <a:endParaRPr sz="1800"/>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r>
                        <a:rPr lang="en" sz="1800">
                          <a:solidFill>
                            <a:schemeClr val="dk1"/>
                          </a:solidFill>
                          <a:highlight>
                            <a:schemeClr val="lt1"/>
                          </a:highlight>
                        </a:rPr>
                        <a:t>SGD</a:t>
                      </a:r>
                      <a:endParaRPr sz="1800"/>
                    </a:p>
                  </a:txBody>
                  <a:tcPr marL="91425" marR="91425" marT="91425" marB="91425"/>
                </a:tc>
                <a:tc>
                  <a:txBody>
                    <a:bodyPr/>
                    <a:lstStyle/>
                    <a:p>
                      <a:pPr marL="0" lvl="0" indent="0" algn="l" rtl="0">
                        <a:spcBef>
                          <a:spcPts val="0"/>
                        </a:spcBef>
                        <a:spcAft>
                          <a:spcPts val="0"/>
                        </a:spcAft>
                        <a:buNone/>
                      </a:pPr>
                      <a:r>
                        <a:rPr lang="en" sz="1800"/>
                        <a:t>0.0001</a:t>
                      </a:r>
                      <a:endParaRPr sz="1800"/>
                    </a:p>
                  </a:txBody>
                  <a:tcPr marL="91425" marR="91425" marT="91425" marB="91425"/>
                </a:tc>
                <a:tc>
                  <a:txBody>
                    <a:bodyPr/>
                    <a:lstStyle/>
                    <a:p>
                      <a:pPr marL="0" lvl="0" indent="0" algn="l" rtl="0">
                        <a:spcBef>
                          <a:spcPts val="0"/>
                        </a:spcBef>
                        <a:spcAft>
                          <a:spcPts val="0"/>
                        </a:spcAft>
                        <a:buNone/>
                      </a:pPr>
                      <a:r>
                        <a:rPr lang="en" sz="1800"/>
                        <a:t>     3x3  </a:t>
                      </a:r>
                      <a:endParaRPr sz="1800"/>
                    </a:p>
                  </a:txBody>
                  <a:tcPr marL="91425" marR="91425" marT="91425" marB="91425"/>
                </a:tc>
                <a:tc>
                  <a:txBody>
                    <a:bodyPr/>
                    <a:lstStyle/>
                    <a:p>
                      <a:pPr marL="0" lvl="0" indent="0" algn="l" rtl="0">
                        <a:spcBef>
                          <a:spcPts val="0"/>
                        </a:spcBef>
                        <a:spcAft>
                          <a:spcPts val="0"/>
                        </a:spcAft>
                        <a:buNone/>
                      </a:pPr>
                      <a:r>
                        <a:rPr lang="en" sz="1800"/>
                        <a:t>ReLU</a:t>
                      </a:r>
                      <a:endParaRPr sz="1800"/>
                    </a:p>
                  </a:txBody>
                  <a:tcPr marL="91425" marR="91425" marT="91425" marB="91425"/>
                </a:tc>
                <a:extLst>
                  <a:ext uri="{0D108BD9-81ED-4DB2-BD59-A6C34878D82A}">
                    <a16:rowId xmlns:a16="http://schemas.microsoft.com/office/drawing/2014/main" val="10003"/>
                  </a:ext>
                </a:extLst>
              </a:tr>
              <a:tr h="455775">
                <a:tc>
                  <a:txBody>
                    <a:bodyPr/>
                    <a:lstStyle/>
                    <a:p>
                      <a:pPr marL="0" lvl="0" indent="0" algn="l" rtl="0">
                        <a:spcBef>
                          <a:spcPts val="0"/>
                        </a:spcBef>
                        <a:spcAft>
                          <a:spcPts val="0"/>
                        </a:spcAft>
                        <a:buNone/>
                      </a:pPr>
                      <a:r>
                        <a:rPr lang="en" sz="1800"/>
                        <a:t>(d)</a:t>
                      </a:r>
                      <a:endParaRPr sz="1800"/>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highlight>
                            <a:schemeClr val="lt1"/>
                          </a:highlight>
                        </a:rPr>
                        <a:t>RMSprop</a:t>
                      </a:r>
                      <a:endParaRPr sz="1800"/>
                    </a:p>
                  </a:txBody>
                  <a:tcPr marL="91425" marR="91425" marT="91425" marB="91425"/>
                </a:tc>
                <a:tc>
                  <a:txBody>
                    <a:bodyPr/>
                    <a:lstStyle/>
                    <a:p>
                      <a:pPr marL="0" lvl="0" indent="0" algn="l" rtl="0">
                        <a:spcBef>
                          <a:spcPts val="0"/>
                        </a:spcBef>
                        <a:spcAft>
                          <a:spcPts val="0"/>
                        </a:spcAft>
                        <a:buNone/>
                      </a:pPr>
                      <a:r>
                        <a:rPr lang="en" sz="1800"/>
                        <a:t>0.0001</a:t>
                      </a:r>
                      <a:endParaRPr sz="1800"/>
                    </a:p>
                  </a:txBody>
                  <a:tcPr marL="91425" marR="91425" marT="91425" marB="91425"/>
                </a:tc>
                <a:tc>
                  <a:txBody>
                    <a:bodyPr/>
                    <a:lstStyle/>
                    <a:p>
                      <a:pPr marL="0" lvl="0" indent="0" algn="l" rtl="0">
                        <a:spcBef>
                          <a:spcPts val="0"/>
                        </a:spcBef>
                        <a:spcAft>
                          <a:spcPts val="0"/>
                        </a:spcAft>
                        <a:buNone/>
                      </a:pPr>
                      <a:r>
                        <a:rPr lang="en" sz="1800"/>
                        <a:t>     3x3  </a:t>
                      </a:r>
                      <a:endParaRPr sz="1800"/>
                    </a:p>
                  </a:txBody>
                  <a:tcPr marL="91425" marR="91425" marT="91425" marB="91425"/>
                </a:tc>
                <a:tc>
                  <a:txBody>
                    <a:bodyPr/>
                    <a:lstStyle/>
                    <a:p>
                      <a:pPr marL="0" lvl="0" indent="0" algn="l" rtl="0">
                        <a:spcBef>
                          <a:spcPts val="0"/>
                        </a:spcBef>
                        <a:spcAft>
                          <a:spcPts val="0"/>
                        </a:spcAft>
                        <a:buNone/>
                      </a:pPr>
                      <a:r>
                        <a:rPr lang="en" sz="1800"/>
                        <a:t>ReLU</a:t>
                      </a:r>
                      <a:endParaRPr sz="1800"/>
                    </a:p>
                  </a:txBody>
                  <a:tcPr marL="91425" marR="91425" marT="91425" marB="91425"/>
                </a:tc>
                <a:extLst>
                  <a:ext uri="{0D108BD9-81ED-4DB2-BD59-A6C34878D82A}">
                    <a16:rowId xmlns:a16="http://schemas.microsoft.com/office/drawing/2014/main" val="10004"/>
                  </a:ext>
                </a:extLst>
              </a:tr>
            </a:tbl>
          </a:graphicData>
        </a:graphic>
      </p:graphicFrame>
      <p:sp>
        <p:nvSpPr>
          <p:cNvPr id="457" name="Google Shape;457;p41"/>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2"/>
          <p:cNvSpPr txBox="1">
            <a:spLocks noGrp="1"/>
          </p:cNvSpPr>
          <p:nvPr>
            <p:ph type="title"/>
          </p:nvPr>
        </p:nvSpPr>
        <p:spPr>
          <a:xfrm>
            <a:off x="311700" y="103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architecture</a:t>
            </a:r>
            <a:endParaRPr/>
          </a:p>
        </p:txBody>
      </p:sp>
      <p:sp>
        <p:nvSpPr>
          <p:cNvPr id="463" name="Google Shape;463;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1200"/>
              </a:spcAft>
              <a:buNone/>
            </a:pPr>
            <a:endParaRPr/>
          </a:p>
        </p:txBody>
      </p:sp>
      <p:pic>
        <p:nvPicPr>
          <p:cNvPr id="464" name="Google Shape;464;p42"/>
          <p:cNvPicPr preferRelativeResize="0"/>
          <p:nvPr/>
        </p:nvPicPr>
        <p:blipFill>
          <a:blip r:embed="rId3">
            <a:alphaModFix/>
          </a:blip>
          <a:stretch>
            <a:fillRect/>
          </a:stretch>
        </p:blipFill>
        <p:spPr>
          <a:xfrm>
            <a:off x="521375" y="630750"/>
            <a:ext cx="8437100" cy="3882000"/>
          </a:xfrm>
          <a:prstGeom prst="rect">
            <a:avLst/>
          </a:prstGeom>
          <a:noFill/>
          <a:ln>
            <a:noFill/>
          </a:ln>
        </p:spPr>
      </p:pic>
      <p:sp>
        <p:nvSpPr>
          <p:cNvPr id="465" name="Google Shape;465;p42"/>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Compiling model</a:t>
            </a:r>
            <a:endParaRPr/>
          </a:p>
        </p:txBody>
      </p:sp>
      <p:sp>
        <p:nvSpPr>
          <p:cNvPr id="471" name="Google Shape;471;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After comparing their performances, we concluded that </a:t>
            </a:r>
            <a:r>
              <a:rPr lang="en">
                <a:solidFill>
                  <a:srgbClr val="FF0000"/>
                </a:solidFill>
              </a:rPr>
              <a:t>adam is the best optimizer for gradient descent.</a:t>
            </a:r>
            <a:endParaRPr>
              <a:solidFill>
                <a:srgbClr val="FF0000"/>
              </a:solidFill>
            </a:endParaRPr>
          </a:p>
          <a:p>
            <a:pPr marL="457200" lvl="0" indent="-342900" algn="l" rtl="0">
              <a:spcBef>
                <a:spcPts val="0"/>
              </a:spcBef>
              <a:spcAft>
                <a:spcPts val="0"/>
              </a:spcAft>
              <a:buSzPts val="1800"/>
              <a:buChar char="●"/>
            </a:pPr>
            <a:r>
              <a:rPr lang="en"/>
              <a:t>We have employed the </a:t>
            </a:r>
            <a:r>
              <a:rPr lang="en">
                <a:solidFill>
                  <a:srgbClr val="FF0000"/>
                </a:solidFill>
              </a:rPr>
              <a:t>binary cross entropy method to calculate loss</a:t>
            </a:r>
            <a:r>
              <a:rPr lang="en"/>
              <a:t>, because it is a binary classification problem.</a:t>
            </a:r>
            <a:endParaRPr/>
          </a:p>
          <a:p>
            <a:pPr marL="457200" lvl="0" indent="-342900" algn="l" rtl="0">
              <a:spcBef>
                <a:spcPts val="0"/>
              </a:spcBef>
              <a:spcAft>
                <a:spcPts val="0"/>
              </a:spcAft>
              <a:buSzPts val="1800"/>
              <a:buChar char="●"/>
            </a:pPr>
            <a:r>
              <a:rPr lang="en"/>
              <a:t>We have run the model in </a:t>
            </a:r>
            <a:r>
              <a:rPr lang="en">
                <a:solidFill>
                  <a:srgbClr val="FF0000"/>
                </a:solidFill>
              </a:rPr>
              <a:t>10 epochs.</a:t>
            </a:r>
            <a:endParaRPr>
              <a:solidFill>
                <a:srgbClr val="FF0000"/>
              </a:solidFill>
            </a:endParaRPr>
          </a:p>
          <a:p>
            <a:pPr marL="457200" lvl="0" indent="-342900" algn="l" rtl="0">
              <a:spcBef>
                <a:spcPts val="0"/>
              </a:spcBef>
              <a:spcAft>
                <a:spcPts val="0"/>
              </a:spcAft>
              <a:buSzPts val="1800"/>
              <a:buChar char="●"/>
            </a:pPr>
            <a:r>
              <a:rPr lang="en"/>
              <a:t>The </a:t>
            </a:r>
            <a:r>
              <a:rPr lang="en" b="1">
                <a:solidFill>
                  <a:srgbClr val="FF0000"/>
                </a:solidFill>
              </a:rPr>
              <a:t>learning rate</a:t>
            </a:r>
            <a:r>
              <a:rPr lang="en"/>
              <a:t> is equal to the default learning rate of adam optimizer ie </a:t>
            </a:r>
            <a:r>
              <a:rPr lang="en">
                <a:solidFill>
                  <a:srgbClr val="FF0000"/>
                </a:solidFill>
              </a:rPr>
              <a:t>0.001</a:t>
            </a:r>
            <a:r>
              <a:rPr lang="en"/>
              <a:t>.</a:t>
            </a:r>
            <a:endParaRPr/>
          </a:p>
          <a:p>
            <a:pPr marL="457200" lvl="0" indent="-342900" algn="l" rtl="0">
              <a:spcBef>
                <a:spcPts val="0"/>
              </a:spcBef>
              <a:spcAft>
                <a:spcPts val="0"/>
              </a:spcAft>
              <a:buSzPts val="1800"/>
              <a:buChar char="●"/>
            </a:pPr>
            <a:r>
              <a:rPr lang="en">
                <a:solidFill>
                  <a:srgbClr val="595858"/>
                </a:solidFill>
                <a:highlight>
                  <a:srgbClr val="FFFFFF"/>
                </a:highlight>
              </a:rPr>
              <a:t>We have used </a:t>
            </a:r>
            <a:r>
              <a:rPr lang="en">
                <a:solidFill>
                  <a:srgbClr val="FF0000"/>
                </a:solidFill>
                <a:highlight>
                  <a:srgbClr val="FFFFFF"/>
                </a:highlight>
              </a:rPr>
              <a:t>Sequential API</a:t>
            </a:r>
            <a:r>
              <a:rPr lang="en">
                <a:solidFill>
                  <a:srgbClr val="595858"/>
                </a:solidFill>
                <a:highlight>
                  <a:srgbClr val="FFFFFF"/>
                </a:highlight>
              </a:rPr>
              <a:t> because it is very simple and easy to use. </a:t>
            </a:r>
            <a:endParaRPr/>
          </a:p>
          <a:p>
            <a:pPr marL="0" lvl="0" indent="0" algn="l" rtl="0">
              <a:spcBef>
                <a:spcPts val="1200"/>
              </a:spcBef>
              <a:spcAft>
                <a:spcPts val="1200"/>
              </a:spcAft>
              <a:buNone/>
            </a:pPr>
            <a:endParaRPr/>
          </a:p>
        </p:txBody>
      </p:sp>
      <p:sp>
        <p:nvSpPr>
          <p:cNvPr id="472" name="Google Shape;472;p43"/>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to the problem statement</a:t>
            </a:r>
            <a:endParaRPr/>
          </a:p>
        </p:txBody>
      </p:sp>
      <p:sp>
        <p:nvSpPr>
          <p:cNvPr id="330" name="Google Shape;33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World has been fighting the pandemic in great spirit, with the unlocking phases in motion.This is the time to be more proactive than ever. Governments all around the world have recognised the power of Artificial Intelligence and Machine Learning in order to battle the virus. </a:t>
            </a:r>
            <a:endParaRPr/>
          </a:p>
          <a:p>
            <a:pPr marL="457200" lvl="0" indent="-342900" algn="l" rtl="0">
              <a:spcBef>
                <a:spcPts val="0"/>
              </a:spcBef>
              <a:spcAft>
                <a:spcPts val="0"/>
              </a:spcAft>
              <a:buSzPts val="1800"/>
              <a:buChar char="●"/>
            </a:pPr>
            <a:r>
              <a:rPr lang="en"/>
              <a:t>As a response to  the COVID-19 pandemic, we open-sourced a face mask detection project that uses ML to detect whether a person is wearing mask or not.</a:t>
            </a:r>
            <a:endParaRPr/>
          </a:p>
        </p:txBody>
      </p:sp>
      <p:sp>
        <p:nvSpPr>
          <p:cNvPr id="331" name="Google Shape;331;p26"/>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pic>
        <p:nvPicPr>
          <p:cNvPr id="332" name="Google Shape;332;p26"/>
          <p:cNvPicPr preferRelativeResize="0"/>
          <p:nvPr/>
        </p:nvPicPr>
        <p:blipFill>
          <a:blip r:embed="rId3">
            <a:alphaModFix/>
          </a:blip>
          <a:stretch>
            <a:fillRect/>
          </a:stretch>
        </p:blipFill>
        <p:spPr>
          <a:xfrm>
            <a:off x="4321525" y="3318375"/>
            <a:ext cx="4098877" cy="13791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Running the Model</a:t>
            </a:r>
            <a:endParaRPr/>
          </a:p>
        </p:txBody>
      </p:sp>
      <p:sp>
        <p:nvSpPr>
          <p:cNvPr id="478" name="Google Shape;478;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79" name="Google Shape;479;p44"/>
          <p:cNvPicPr preferRelativeResize="0"/>
          <p:nvPr/>
        </p:nvPicPr>
        <p:blipFill>
          <a:blip r:embed="rId3">
            <a:alphaModFix/>
          </a:blip>
          <a:stretch>
            <a:fillRect/>
          </a:stretch>
        </p:blipFill>
        <p:spPr>
          <a:xfrm>
            <a:off x="0" y="1152463"/>
            <a:ext cx="9144000" cy="3071674"/>
          </a:xfrm>
          <a:prstGeom prst="rect">
            <a:avLst/>
          </a:prstGeom>
          <a:noFill/>
          <a:ln>
            <a:noFill/>
          </a:ln>
        </p:spPr>
      </p:pic>
      <p:sp>
        <p:nvSpPr>
          <p:cNvPr id="480" name="Google Shape;480;p44"/>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4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720"/>
              <a:t>Model summary</a:t>
            </a:r>
            <a:endParaRPr sz="1720"/>
          </a:p>
        </p:txBody>
      </p:sp>
      <p:sp>
        <p:nvSpPr>
          <p:cNvPr id="486" name="Google Shape;486;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87" name="Google Shape;487;p45"/>
          <p:cNvPicPr preferRelativeResize="0"/>
          <p:nvPr/>
        </p:nvPicPr>
        <p:blipFill>
          <a:blip r:embed="rId3">
            <a:alphaModFix/>
          </a:blip>
          <a:stretch>
            <a:fillRect/>
          </a:stretch>
        </p:blipFill>
        <p:spPr>
          <a:xfrm>
            <a:off x="25925" y="363701"/>
            <a:ext cx="9092151" cy="47798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6"/>
          <p:cNvSpPr/>
          <p:nvPr/>
        </p:nvSpPr>
        <p:spPr>
          <a:xfrm flipH="1">
            <a:off x="3830250" y="109100"/>
            <a:ext cx="1276500" cy="417900"/>
          </a:xfrm>
          <a:prstGeom prst="roundRect">
            <a:avLst>
              <a:gd name="adj"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2D color image</a:t>
            </a:r>
            <a:endParaRPr/>
          </a:p>
        </p:txBody>
      </p:sp>
      <p:sp>
        <p:nvSpPr>
          <p:cNvPr id="493" name="Google Shape;493;p46"/>
          <p:cNvSpPr/>
          <p:nvPr/>
        </p:nvSpPr>
        <p:spPr>
          <a:xfrm flipH="1">
            <a:off x="2978400" y="624050"/>
            <a:ext cx="2980200" cy="3300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Resized size of image 64×64</a:t>
            </a:r>
            <a:endParaRPr/>
          </a:p>
        </p:txBody>
      </p:sp>
      <p:sp>
        <p:nvSpPr>
          <p:cNvPr id="494" name="Google Shape;494;p46"/>
          <p:cNvSpPr/>
          <p:nvPr/>
        </p:nvSpPr>
        <p:spPr>
          <a:xfrm flipH="1">
            <a:off x="2810700" y="1102450"/>
            <a:ext cx="3315600" cy="4179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Image in the form of an array</a:t>
            </a:r>
            <a:endParaRPr/>
          </a:p>
        </p:txBody>
      </p:sp>
      <p:sp>
        <p:nvSpPr>
          <p:cNvPr id="495" name="Google Shape;495;p46"/>
          <p:cNvSpPr/>
          <p:nvPr/>
        </p:nvSpPr>
        <p:spPr>
          <a:xfrm flipH="1">
            <a:off x="3543750" y="1638500"/>
            <a:ext cx="1849500" cy="38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Normalized image</a:t>
            </a:r>
            <a:endParaRPr/>
          </a:p>
        </p:txBody>
      </p:sp>
      <p:sp>
        <p:nvSpPr>
          <p:cNvPr id="496" name="Google Shape;496;p46"/>
          <p:cNvSpPr/>
          <p:nvPr/>
        </p:nvSpPr>
        <p:spPr>
          <a:xfrm>
            <a:off x="3583500" y="2157638"/>
            <a:ext cx="1770000" cy="3300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Augmented image</a:t>
            </a:r>
            <a:endParaRPr/>
          </a:p>
        </p:txBody>
      </p:sp>
      <p:sp>
        <p:nvSpPr>
          <p:cNvPr id="497" name="Google Shape;497;p46"/>
          <p:cNvSpPr/>
          <p:nvPr/>
        </p:nvSpPr>
        <p:spPr>
          <a:xfrm>
            <a:off x="2810700" y="2597400"/>
            <a:ext cx="3315600" cy="330000"/>
          </a:xfrm>
          <a:prstGeom prst="roundRect">
            <a:avLst>
              <a:gd name="adj"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Batches of training and testing images</a:t>
            </a:r>
            <a:endParaRPr/>
          </a:p>
        </p:txBody>
      </p:sp>
      <p:sp>
        <p:nvSpPr>
          <p:cNvPr id="498" name="Google Shape;498;p46"/>
          <p:cNvSpPr/>
          <p:nvPr/>
        </p:nvSpPr>
        <p:spPr>
          <a:xfrm>
            <a:off x="3407550" y="3053575"/>
            <a:ext cx="2121900" cy="26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Creating a CNN model</a:t>
            </a:r>
            <a:endParaRPr/>
          </a:p>
        </p:txBody>
      </p:sp>
      <p:sp>
        <p:nvSpPr>
          <p:cNvPr id="499" name="Google Shape;499;p46"/>
          <p:cNvSpPr/>
          <p:nvPr/>
        </p:nvSpPr>
        <p:spPr>
          <a:xfrm>
            <a:off x="3407550" y="3875180"/>
            <a:ext cx="2121900" cy="33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Performance evaluation</a:t>
            </a:r>
            <a:endParaRPr/>
          </a:p>
        </p:txBody>
      </p:sp>
      <p:sp>
        <p:nvSpPr>
          <p:cNvPr id="500" name="Google Shape;500;p46"/>
          <p:cNvSpPr/>
          <p:nvPr/>
        </p:nvSpPr>
        <p:spPr>
          <a:xfrm flipH="1">
            <a:off x="3109050" y="3416425"/>
            <a:ext cx="2718900" cy="33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Training and testing the model</a:t>
            </a:r>
            <a:endParaRPr/>
          </a:p>
        </p:txBody>
      </p:sp>
      <p:cxnSp>
        <p:nvCxnSpPr>
          <p:cNvPr id="501" name="Google Shape;501;p46"/>
          <p:cNvCxnSpPr>
            <a:stCxn id="496" idx="2"/>
            <a:endCxn id="497" idx="0"/>
          </p:cNvCxnSpPr>
          <p:nvPr/>
        </p:nvCxnSpPr>
        <p:spPr>
          <a:xfrm>
            <a:off x="4468500" y="2487638"/>
            <a:ext cx="0" cy="109800"/>
          </a:xfrm>
          <a:prstGeom prst="straightConnector1">
            <a:avLst/>
          </a:prstGeom>
          <a:noFill/>
          <a:ln w="9525" cap="flat" cmpd="sng">
            <a:solidFill>
              <a:schemeClr val="dk2"/>
            </a:solidFill>
            <a:prstDash val="solid"/>
            <a:round/>
            <a:headEnd type="none" w="med" len="med"/>
            <a:tailEnd type="none" w="med" len="med"/>
          </a:ln>
        </p:spPr>
      </p:cxnSp>
      <p:cxnSp>
        <p:nvCxnSpPr>
          <p:cNvPr id="502" name="Google Shape;502;p46"/>
          <p:cNvCxnSpPr>
            <a:stCxn id="492" idx="2"/>
            <a:endCxn id="493" idx="0"/>
          </p:cNvCxnSpPr>
          <p:nvPr/>
        </p:nvCxnSpPr>
        <p:spPr>
          <a:xfrm>
            <a:off x="4468500" y="527000"/>
            <a:ext cx="0" cy="97200"/>
          </a:xfrm>
          <a:prstGeom prst="straightConnector1">
            <a:avLst/>
          </a:prstGeom>
          <a:noFill/>
          <a:ln w="9525" cap="flat" cmpd="sng">
            <a:solidFill>
              <a:schemeClr val="dk2"/>
            </a:solidFill>
            <a:prstDash val="solid"/>
            <a:round/>
            <a:headEnd type="none" w="med" len="med"/>
            <a:tailEnd type="none" w="med" len="med"/>
          </a:ln>
        </p:spPr>
      </p:cxnSp>
      <p:cxnSp>
        <p:nvCxnSpPr>
          <p:cNvPr id="503" name="Google Shape;503;p46"/>
          <p:cNvCxnSpPr>
            <a:stCxn id="493" idx="2"/>
            <a:endCxn id="494" idx="0"/>
          </p:cNvCxnSpPr>
          <p:nvPr/>
        </p:nvCxnSpPr>
        <p:spPr>
          <a:xfrm>
            <a:off x="4468500" y="954050"/>
            <a:ext cx="0" cy="148500"/>
          </a:xfrm>
          <a:prstGeom prst="straightConnector1">
            <a:avLst/>
          </a:prstGeom>
          <a:noFill/>
          <a:ln w="9525" cap="flat" cmpd="sng">
            <a:solidFill>
              <a:schemeClr val="dk2"/>
            </a:solidFill>
            <a:prstDash val="solid"/>
            <a:round/>
            <a:headEnd type="none" w="med" len="med"/>
            <a:tailEnd type="none" w="med" len="med"/>
          </a:ln>
        </p:spPr>
      </p:cxnSp>
      <p:cxnSp>
        <p:nvCxnSpPr>
          <p:cNvPr id="504" name="Google Shape;504;p46"/>
          <p:cNvCxnSpPr>
            <a:stCxn id="495" idx="0"/>
            <a:endCxn id="494" idx="2"/>
          </p:cNvCxnSpPr>
          <p:nvPr/>
        </p:nvCxnSpPr>
        <p:spPr>
          <a:xfrm rot="10800000">
            <a:off x="4468500" y="1520300"/>
            <a:ext cx="0" cy="11820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46"/>
          <p:cNvCxnSpPr>
            <a:stCxn id="496" idx="0"/>
            <a:endCxn id="495" idx="2"/>
          </p:cNvCxnSpPr>
          <p:nvPr/>
        </p:nvCxnSpPr>
        <p:spPr>
          <a:xfrm rot="10800000">
            <a:off x="4468500" y="2019638"/>
            <a:ext cx="0" cy="138000"/>
          </a:xfrm>
          <a:prstGeom prst="straightConnector1">
            <a:avLst/>
          </a:prstGeom>
          <a:noFill/>
          <a:ln w="9525" cap="flat" cmpd="sng">
            <a:solidFill>
              <a:schemeClr val="dk2"/>
            </a:solidFill>
            <a:prstDash val="solid"/>
            <a:round/>
            <a:headEnd type="none" w="med" len="med"/>
            <a:tailEnd type="none" w="med" len="med"/>
          </a:ln>
        </p:spPr>
      </p:cxnSp>
      <p:cxnSp>
        <p:nvCxnSpPr>
          <p:cNvPr id="506" name="Google Shape;506;p46"/>
          <p:cNvCxnSpPr>
            <a:stCxn id="498" idx="0"/>
            <a:endCxn id="497" idx="2"/>
          </p:cNvCxnSpPr>
          <p:nvPr/>
        </p:nvCxnSpPr>
        <p:spPr>
          <a:xfrm rot="10800000">
            <a:off x="4468500" y="2927275"/>
            <a:ext cx="0" cy="126300"/>
          </a:xfrm>
          <a:prstGeom prst="straightConnector1">
            <a:avLst/>
          </a:prstGeom>
          <a:noFill/>
          <a:ln w="9525" cap="flat" cmpd="sng">
            <a:solidFill>
              <a:schemeClr val="dk2"/>
            </a:solidFill>
            <a:prstDash val="solid"/>
            <a:round/>
            <a:headEnd type="none" w="med" len="med"/>
            <a:tailEnd type="none" w="med" len="med"/>
          </a:ln>
        </p:spPr>
      </p:cxnSp>
      <p:cxnSp>
        <p:nvCxnSpPr>
          <p:cNvPr id="507" name="Google Shape;507;p46"/>
          <p:cNvCxnSpPr>
            <a:stCxn id="498" idx="2"/>
            <a:endCxn id="500" idx="0"/>
          </p:cNvCxnSpPr>
          <p:nvPr/>
        </p:nvCxnSpPr>
        <p:spPr>
          <a:xfrm>
            <a:off x="4468500" y="3317875"/>
            <a:ext cx="0" cy="98700"/>
          </a:xfrm>
          <a:prstGeom prst="straightConnector1">
            <a:avLst/>
          </a:prstGeom>
          <a:noFill/>
          <a:ln w="9525" cap="flat" cmpd="sng">
            <a:solidFill>
              <a:schemeClr val="dk2"/>
            </a:solidFill>
            <a:prstDash val="solid"/>
            <a:round/>
            <a:headEnd type="none" w="med" len="med"/>
            <a:tailEnd type="none" w="med" len="med"/>
          </a:ln>
        </p:spPr>
      </p:cxnSp>
      <p:cxnSp>
        <p:nvCxnSpPr>
          <p:cNvPr id="508" name="Google Shape;508;p46"/>
          <p:cNvCxnSpPr>
            <a:stCxn id="500" idx="2"/>
            <a:endCxn id="500" idx="2"/>
          </p:cNvCxnSpPr>
          <p:nvPr/>
        </p:nvCxnSpPr>
        <p:spPr>
          <a:xfrm>
            <a:off x="4468500" y="3746425"/>
            <a:ext cx="0" cy="0"/>
          </a:xfrm>
          <a:prstGeom prst="straightConnector1">
            <a:avLst/>
          </a:prstGeom>
          <a:noFill/>
          <a:ln w="9525" cap="flat" cmpd="sng">
            <a:solidFill>
              <a:schemeClr val="dk2"/>
            </a:solidFill>
            <a:prstDash val="solid"/>
            <a:round/>
            <a:headEnd type="none" w="med" len="med"/>
            <a:tailEnd type="none" w="med" len="med"/>
          </a:ln>
        </p:spPr>
      </p:cxnSp>
      <p:cxnSp>
        <p:nvCxnSpPr>
          <p:cNvPr id="509" name="Google Shape;509;p46"/>
          <p:cNvCxnSpPr>
            <a:stCxn id="500" idx="2"/>
            <a:endCxn id="500" idx="2"/>
          </p:cNvCxnSpPr>
          <p:nvPr/>
        </p:nvCxnSpPr>
        <p:spPr>
          <a:xfrm>
            <a:off x="4468500" y="3746425"/>
            <a:ext cx="0" cy="0"/>
          </a:xfrm>
          <a:prstGeom prst="straightConnector1">
            <a:avLst/>
          </a:prstGeom>
          <a:noFill/>
          <a:ln w="9525" cap="flat" cmpd="sng">
            <a:solidFill>
              <a:schemeClr val="dk2"/>
            </a:solidFill>
            <a:prstDash val="solid"/>
            <a:round/>
            <a:headEnd type="none" w="med" len="med"/>
            <a:tailEnd type="none" w="med" len="med"/>
          </a:ln>
        </p:spPr>
      </p:cxnSp>
      <p:cxnSp>
        <p:nvCxnSpPr>
          <p:cNvPr id="510" name="Google Shape;510;p46"/>
          <p:cNvCxnSpPr>
            <a:stCxn id="500" idx="2"/>
            <a:endCxn id="499" idx="0"/>
          </p:cNvCxnSpPr>
          <p:nvPr/>
        </p:nvCxnSpPr>
        <p:spPr>
          <a:xfrm>
            <a:off x="4468500" y="3746425"/>
            <a:ext cx="0" cy="128700"/>
          </a:xfrm>
          <a:prstGeom prst="straightConnector1">
            <a:avLst/>
          </a:prstGeom>
          <a:noFill/>
          <a:ln w="9525" cap="flat" cmpd="sng">
            <a:solidFill>
              <a:schemeClr val="dk2"/>
            </a:solidFill>
            <a:prstDash val="solid"/>
            <a:round/>
            <a:headEnd type="none" w="med" len="med"/>
            <a:tailEnd type="none" w="med" len="med"/>
          </a:ln>
        </p:spPr>
      </p:cxnSp>
      <p:sp>
        <p:nvSpPr>
          <p:cNvPr id="511" name="Google Shape;511;p46"/>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
        <p:nvSpPr>
          <p:cNvPr id="512" name="Google Shape;512;p46"/>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
        <p:nvSpPr>
          <p:cNvPr id="513" name="Google Shape;513;p46"/>
          <p:cNvSpPr txBox="1"/>
          <p:nvPr/>
        </p:nvSpPr>
        <p:spPr>
          <a:xfrm>
            <a:off x="587825" y="192900"/>
            <a:ext cx="3573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t>Model flowchart</a:t>
            </a:r>
            <a:endParaRPr sz="2500"/>
          </a:p>
        </p:txBody>
      </p:sp>
      <p:cxnSp>
        <p:nvCxnSpPr>
          <p:cNvPr id="514" name="Google Shape;514;p46"/>
          <p:cNvCxnSpPr/>
          <p:nvPr/>
        </p:nvCxnSpPr>
        <p:spPr>
          <a:xfrm>
            <a:off x="4473000" y="4206650"/>
            <a:ext cx="0" cy="174600"/>
          </a:xfrm>
          <a:prstGeom prst="straightConnector1">
            <a:avLst/>
          </a:prstGeom>
          <a:noFill/>
          <a:ln w="9525" cap="flat" cmpd="sng">
            <a:solidFill>
              <a:schemeClr val="dk2"/>
            </a:solidFill>
            <a:prstDash val="solid"/>
            <a:round/>
            <a:headEnd type="none" w="med" len="med"/>
            <a:tailEnd type="none" w="med" len="med"/>
          </a:ln>
        </p:spPr>
      </p:cxnSp>
      <p:cxnSp>
        <p:nvCxnSpPr>
          <p:cNvPr id="515" name="Google Shape;515;p46"/>
          <p:cNvCxnSpPr/>
          <p:nvPr/>
        </p:nvCxnSpPr>
        <p:spPr>
          <a:xfrm rot="10800000" flipH="1">
            <a:off x="4473000" y="4353675"/>
            <a:ext cx="2048100" cy="18300"/>
          </a:xfrm>
          <a:prstGeom prst="straightConnector1">
            <a:avLst/>
          </a:prstGeom>
          <a:noFill/>
          <a:ln w="9525" cap="flat" cmpd="sng">
            <a:solidFill>
              <a:schemeClr val="dk2"/>
            </a:solidFill>
            <a:prstDash val="solid"/>
            <a:round/>
            <a:headEnd type="none" w="med" len="med"/>
            <a:tailEnd type="none" w="med" len="med"/>
          </a:ln>
        </p:spPr>
      </p:cxnSp>
      <p:sp>
        <p:nvSpPr>
          <p:cNvPr id="516" name="Google Shape;516;p46"/>
          <p:cNvSpPr/>
          <p:nvPr/>
        </p:nvSpPr>
        <p:spPr>
          <a:xfrm>
            <a:off x="6521100" y="4197825"/>
            <a:ext cx="1203300" cy="33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Fine tuning</a:t>
            </a:r>
            <a:endParaRPr/>
          </a:p>
        </p:txBody>
      </p:sp>
      <p:cxnSp>
        <p:nvCxnSpPr>
          <p:cNvPr id="517" name="Google Shape;517;p46"/>
          <p:cNvCxnSpPr/>
          <p:nvPr/>
        </p:nvCxnSpPr>
        <p:spPr>
          <a:xfrm rot="10800000" flipH="1">
            <a:off x="7118225" y="3582050"/>
            <a:ext cx="18300" cy="624600"/>
          </a:xfrm>
          <a:prstGeom prst="straightConnector1">
            <a:avLst/>
          </a:prstGeom>
          <a:noFill/>
          <a:ln w="9525" cap="flat" cmpd="sng">
            <a:solidFill>
              <a:schemeClr val="dk2"/>
            </a:solidFill>
            <a:prstDash val="solid"/>
            <a:round/>
            <a:headEnd type="none" w="med" len="med"/>
            <a:tailEnd type="none" w="med" len="med"/>
          </a:ln>
        </p:spPr>
      </p:cxnSp>
      <p:cxnSp>
        <p:nvCxnSpPr>
          <p:cNvPr id="518" name="Google Shape;518;p46"/>
          <p:cNvCxnSpPr>
            <a:endCxn id="500" idx="1"/>
          </p:cNvCxnSpPr>
          <p:nvPr/>
        </p:nvCxnSpPr>
        <p:spPr>
          <a:xfrm rot="10800000">
            <a:off x="5827950" y="3581425"/>
            <a:ext cx="1326900" cy="99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Overall Accuracy</a:t>
            </a:r>
            <a:endParaRPr/>
          </a:p>
        </p:txBody>
      </p:sp>
      <p:sp>
        <p:nvSpPr>
          <p:cNvPr id="524" name="Google Shape;524;p47"/>
          <p:cNvSpPr txBox="1">
            <a:spLocks noGrp="1"/>
          </p:cNvSpPr>
          <p:nvPr>
            <p:ph type="body" idx="1"/>
          </p:nvPr>
        </p:nvSpPr>
        <p:spPr>
          <a:xfrm>
            <a:off x="532275" y="101772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b="1">
                <a:solidFill>
                  <a:srgbClr val="FF0000"/>
                </a:solidFill>
              </a:rPr>
              <a:t>Confusion matrix</a:t>
            </a:r>
            <a:r>
              <a:rPr lang="en" sz="2100"/>
              <a:t>:</a:t>
            </a:r>
            <a:endParaRPr sz="2100"/>
          </a:p>
          <a:p>
            <a:pPr marL="0" lvl="0" indent="0" algn="l" rtl="0">
              <a:spcBef>
                <a:spcPts val="1200"/>
              </a:spcBef>
              <a:spcAft>
                <a:spcPts val="1200"/>
              </a:spcAft>
              <a:buNone/>
            </a:pPr>
            <a:endParaRPr/>
          </a:p>
        </p:txBody>
      </p:sp>
      <p:sp>
        <p:nvSpPr>
          <p:cNvPr id="525" name="Google Shape;525;p47"/>
          <p:cNvSpPr txBox="1"/>
          <p:nvPr/>
        </p:nvSpPr>
        <p:spPr>
          <a:xfrm>
            <a:off x="-6430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graphicFrame>
        <p:nvGraphicFramePr>
          <p:cNvPr id="526" name="Google Shape;526;p47"/>
          <p:cNvGraphicFramePr/>
          <p:nvPr/>
        </p:nvGraphicFramePr>
        <p:xfrm>
          <a:off x="311705" y="1664990"/>
          <a:ext cx="8412800" cy="2875025"/>
        </p:xfrm>
        <a:graphic>
          <a:graphicData uri="http://schemas.openxmlformats.org/drawingml/2006/table">
            <a:tbl>
              <a:tblPr>
                <a:noFill/>
                <a:tableStyleId>{702CDCD5-E965-4517-9D7B-1B783583C28C}</a:tableStyleId>
              </a:tblPr>
              <a:tblGrid>
                <a:gridCol w="1507900">
                  <a:extLst>
                    <a:ext uri="{9D8B030D-6E8A-4147-A177-3AD203B41FA5}">
                      <a16:colId xmlns:a16="http://schemas.microsoft.com/office/drawing/2014/main" val="20000"/>
                    </a:ext>
                  </a:extLst>
                </a:gridCol>
                <a:gridCol w="1835975">
                  <a:extLst>
                    <a:ext uri="{9D8B030D-6E8A-4147-A177-3AD203B41FA5}">
                      <a16:colId xmlns:a16="http://schemas.microsoft.com/office/drawing/2014/main" val="20001"/>
                    </a:ext>
                  </a:extLst>
                </a:gridCol>
                <a:gridCol w="1661300">
                  <a:extLst>
                    <a:ext uri="{9D8B030D-6E8A-4147-A177-3AD203B41FA5}">
                      <a16:colId xmlns:a16="http://schemas.microsoft.com/office/drawing/2014/main" val="20002"/>
                    </a:ext>
                  </a:extLst>
                </a:gridCol>
                <a:gridCol w="3407625">
                  <a:extLst>
                    <a:ext uri="{9D8B030D-6E8A-4147-A177-3AD203B41FA5}">
                      <a16:colId xmlns:a16="http://schemas.microsoft.com/office/drawing/2014/main" val="20003"/>
                    </a:ext>
                  </a:extLst>
                </a:gridCol>
              </a:tblGrid>
              <a:tr h="478325">
                <a:tc>
                  <a:txBody>
                    <a:bodyPr/>
                    <a:lstStyle/>
                    <a:p>
                      <a:pPr marL="0" marR="0" lvl="0" indent="0" algn="just" rtl="0">
                        <a:lnSpc>
                          <a:spcPct val="115000"/>
                        </a:lnSpc>
                        <a:spcBef>
                          <a:spcPts val="0"/>
                        </a:spcBef>
                        <a:spcAft>
                          <a:spcPts val="0"/>
                        </a:spcAft>
                        <a:buNone/>
                      </a:pPr>
                      <a:endParaRPr sz="2000" u="none" strike="noStrike" cap="none">
                        <a:latin typeface="Calibri"/>
                        <a:ea typeface="Calibri"/>
                        <a:cs typeface="Calibri"/>
                        <a:sym typeface="Calibri"/>
                      </a:endParaRPr>
                    </a:p>
                  </a:txBody>
                  <a:tcPr marL="68575" marR="68575" marT="0" marB="0"/>
                </a:tc>
                <a:tc gridSpan="3">
                  <a:txBody>
                    <a:bodyPr/>
                    <a:lstStyle/>
                    <a:p>
                      <a:pPr marL="0" marR="0" lvl="0" indent="0" algn="ctr" rtl="0">
                        <a:lnSpc>
                          <a:spcPct val="115000"/>
                        </a:lnSpc>
                        <a:spcBef>
                          <a:spcPts val="0"/>
                        </a:spcBef>
                        <a:spcAft>
                          <a:spcPts val="0"/>
                        </a:spcAft>
                        <a:buNone/>
                      </a:pPr>
                      <a:r>
                        <a:rPr lang="en" sz="2000" u="none" strike="noStrike" cap="none"/>
                        <a:t>Predicted values</a:t>
                      </a:r>
                      <a:endParaRPr sz="1800" u="none" strike="noStrike" cap="none">
                        <a:latin typeface="Calibri"/>
                        <a:ea typeface="Calibri"/>
                        <a:cs typeface="Calibri"/>
                        <a:sym typeface="Calibri"/>
                      </a:endParaRPr>
                    </a:p>
                  </a:txBody>
                  <a:tcPr marL="68575" marR="68575"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98900">
                <a:tc rowSpan="3">
                  <a:txBody>
                    <a:bodyPr/>
                    <a:lstStyle/>
                    <a:p>
                      <a:pPr marL="71755" marR="71755" lvl="0" indent="0" algn="ctr" rtl="0">
                        <a:lnSpc>
                          <a:spcPct val="115000"/>
                        </a:lnSpc>
                        <a:spcBef>
                          <a:spcPts val="0"/>
                        </a:spcBef>
                        <a:spcAft>
                          <a:spcPts val="0"/>
                        </a:spcAft>
                        <a:buNone/>
                      </a:pPr>
                      <a:r>
                        <a:rPr lang="en" sz="2000" u="none" strike="noStrike" cap="none"/>
                        <a:t>Actual values</a:t>
                      </a:r>
                      <a:endParaRPr sz="1800" u="none" strike="noStrike" cap="none">
                        <a:latin typeface="Calibri"/>
                        <a:ea typeface="Calibri"/>
                        <a:cs typeface="Calibri"/>
                        <a:sym typeface="Calibri"/>
                      </a:endParaRPr>
                    </a:p>
                  </a:txBody>
                  <a:tcPr marL="68575" marR="68575" marT="0" marB="0" anchor="ctr"/>
                </a:tc>
                <a:tc>
                  <a:txBody>
                    <a:bodyPr/>
                    <a:lstStyle/>
                    <a:p>
                      <a:pPr marL="0" marR="0" lvl="0" indent="0" algn="just" rtl="0">
                        <a:spcBef>
                          <a:spcPts val="0"/>
                        </a:spcBef>
                        <a:spcAft>
                          <a:spcPts val="0"/>
                        </a:spcAft>
                        <a:buNone/>
                      </a:pPr>
                      <a:endParaRPr sz="2000" b="0" u="none" strike="noStrike" cap="none">
                        <a:latin typeface="Calibri"/>
                        <a:ea typeface="Calibri"/>
                        <a:cs typeface="Calibri"/>
                        <a:sym typeface="Calibri"/>
                      </a:endParaRPr>
                    </a:p>
                  </a:txBody>
                  <a:tcPr marL="68575" marR="68575" marT="0" marB="0"/>
                </a:tc>
                <a:tc>
                  <a:txBody>
                    <a:bodyPr/>
                    <a:lstStyle/>
                    <a:p>
                      <a:pPr marL="0" marR="0" lvl="0" indent="0" algn="just" rtl="0">
                        <a:spcBef>
                          <a:spcPts val="0"/>
                        </a:spcBef>
                        <a:spcAft>
                          <a:spcPts val="0"/>
                        </a:spcAft>
                        <a:buNone/>
                      </a:pPr>
                      <a:r>
                        <a:rPr lang="en" sz="2000" u="none" strike="noStrike" cap="none"/>
                        <a:t>Mask</a:t>
                      </a:r>
                      <a:endParaRPr sz="1400" b="1" u="none" strike="noStrike" cap="none">
                        <a:latin typeface="Calibri"/>
                        <a:ea typeface="Calibri"/>
                        <a:cs typeface="Calibri"/>
                        <a:sym typeface="Calibri"/>
                      </a:endParaRPr>
                    </a:p>
                  </a:txBody>
                  <a:tcPr marL="68575" marR="68575" marT="0" marB="0"/>
                </a:tc>
                <a:tc>
                  <a:txBody>
                    <a:bodyPr/>
                    <a:lstStyle/>
                    <a:p>
                      <a:pPr marL="0" marR="0" lvl="0" indent="0" algn="just" rtl="0">
                        <a:spcBef>
                          <a:spcPts val="0"/>
                        </a:spcBef>
                        <a:spcAft>
                          <a:spcPts val="0"/>
                        </a:spcAft>
                        <a:buNone/>
                      </a:pPr>
                      <a:r>
                        <a:rPr lang="en" sz="2000" u="none" strike="noStrike" cap="none"/>
                        <a:t>No Mask</a:t>
                      </a:r>
                      <a:endParaRPr sz="14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798900">
                <a:tc vMerge="1">
                  <a:txBody>
                    <a:bodyPr/>
                    <a:lstStyle/>
                    <a:p>
                      <a:endParaRPr lang="en-US"/>
                    </a:p>
                  </a:txBody>
                  <a:tcPr/>
                </a:tc>
                <a:tc>
                  <a:txBody>
                    <a:bodyPr/>
                    <a:lstStyle/>
                    <a:p>
                      <a:pPr marL="0" marR="0" lvl="0" indent="0" algn="just" rtl="0">
                        <a:spcBef>
                          <a:spcPts val="0"/>
                        </a:spcBef>
                        <a:spcAft>
                          <a:spcPts val="0"/>
                        </a:spcAft>
                        <a:buNone/>
                      </a:pPr>
                      <a:r>
                        <a:rPr lang="en" sz="2000" u="none" strike="noStrike" cap="none"/>
                        <a:t>Mask</a:t>
                      </a:r>
                      <a:endParaRPr sz="1400" b="1" u="none" strike="noStrike" cap="none">
                        <a:latin typeface="Calibri"/>
                        <a:ea typeface="Calibri"/>
                        <a:cs typeface="Calibri"/>
                        <a:sym typeface="Calibri"/>
                      </a:endParaRPr>
                    </a:p>
                  </a:txBody>
                  <a:tcPr marL="68575" marR="68575" marT="0" marB="0"/>
                </a:tc>
                <a:tc>
                  <a:txBody>
                    <a:bodyPr/>
                    <a:lstStyle/>
                    <a:p>
                      <a:pPr marL="0" marR="0" lvl="0" indent="0" algn="just" rtl="0">
                        <a:spcBef>
                          <a:spcPts val="0"/>
                        </a:spcBef>
                        <a:spcAft>
                          <a:spcPts val="0"/>
                        </a:spcAft>
                        <a:buNone/>
                      </a:pPr>
                      <a:r>
                        <a:rPr lang="en" sz="2000" u="none" strike="noStrike" cap="none"/>
                        <a:t>TP M (506)</a:t>
                      </a:r>
                      <a:endParaRPr sz="1400" b="1" u="none" strike="noStrike" cap="none">
                        <a:latin typeface="Calibri"/>
                        <a:ea typeface="Calibri"/>
                        <a:cs typeface="Calibri"/>
                        <a:sym typeface="Calibri"/>
                      </a:endParaRPr>
                    </a:p>
                  </a:txBody>
                  <a:tcPr marL="68575" marR="68575" marT="0" marB="0"/>
                </a:tc>
                <a:tc>
                  <a:txBody>
                    <a:bodyPr/>
                    <a:lstStyle/>
                    <a:p>
                      <a:pPr marL="0" marR="0" lvl="0" indent="0" algn="just" rtl="0">
                        <a:spcBef>
                          <a:spcPts val="0"/>
                        </a:spcBef>
                        <a:spcAft>
                          <a:spcPts val="0"/>
                        </a:spcAft>
                        <a:buNone/>
                      </a:pPr>
                      <a:r>
                        <a:rPr lang="en" sz="2000" u="none" strike="noStrike" cap="none"/>
                        <a:t>E M NM (2)</a:t>
                      </a:r>
                      <a:endParaRPr sz="14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798900">
                <a:tc vMerge="1">
                  <a:txBody>
                    <a:bodyPr/>
                    <a:lstStyle/>
                    <a:p>
                      <a:endParaRPr lang="en-US"/>
                    </a:p>
                  </a:txBody>
                  <a:tcPr/>
                </a:tc>
                <a:tc>
                  <a:txBody>
                    <a:bodyPr/>
                    <a:lstStyle/>
                    <a:p>
                      <a:pPr marL="0" marR="0" lvl="0" indent="0" algn="just" rtl="0">
                        <a:spcBef>
                          <a:spcPts val="0"/>
                        </a:spcBef>
                        <a:spcAft>
                          <a:spcPts val="0"/>
                        </a:spcAft>
                        <a:buNone/>
                      </a:pPr>
                      <a:r>
                        <a:rPr lang="en" sz="2000" u="none" strike="noStrike" cap="none"/>
                        <a:t>No Mask</a:t>
                      </a:r>
                      <a:endParaRPr sz="1400" b="1" u="none" strike="noStrike" cap="none">
                        <a:latin typeface="Calibri"/>
                        <a:ea typeface="Calibri"/>
                        <a:cs typeface="Calibri"/>
                        <a:sym typeface="Calibri"/>
                      </a:endParaRPr>
                    </a:p>
                  </a:txBody>
                  <a:tcPr marL="68575" marR="68575" marT="0" marB="0"/>
                </a:tc>
                <a:tc>
                  <a:txBody>
                    <a:bodyPr/>
                    <a:lstStyle/>
                    <a:p>
                      <a:pPr marL="0" marR="0" lvl="0" indent="0" algn="just" rtl="0">
                        <a:spcBef>
                          <a:spcPts val="0"/>
                        </a:spcBef>
                        <a:spcAft>
                          <a:spcPts val="0"/>
                        </a:spcAft>
                        <a:buNone/>
                      </a:pPr>
                      <a:r>
                        <a:rPr lang="en" sz="2000" u="none" strike="noStrike" cap="none"/>
                        <a:t>E NM M (8)</a:t>
                      </a:r>
                      <a:endParaRPr sz="1400" b="1" u="none" strike="noStrike" cap="none">
                        <a:latin typeface="Calibri"/>
                        <a:ea typeface="Calibri"/>
                        <a:cs typeface="Calibri"/>
                        <a:sym typeface="Calibri"/>
                      </a:endParaRPr>
                    </a:p>
                  </a:txBody>
                  <a:tcPr marL="68575" marR="68575" marT="0" marB="0"/>
                </a:tc>
                <a:tc>
                  <a:txBody>
                    <a:bodyPr/>
                    <a:lstStyle/>
                    <a:p>
                      <a:pPr marL="0" marR="0" lvl="0" indent="0" algn="just" rtl="0">
                        <a:spcBef>
                          <a:spcPts val="0"/>
                        </a:spcBef>
                        <a:spcAft>
                          <a:spcPts val="0"/>
                        </a:spcAft>
                        <a:buNone/>
                      </a:pPr>
                      <a:r>
                        <a:rPr lang="en" sz="2000" u="none" strike="noStrike" cap="none"/>
                        <a:t>TP NM (475)</a:t>
                      </a:r>
                      <a:endParaRPr sz="14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532" name="Google Shape;532;p48"/>
          <p:cNvSpPr txBox="1">
            <a:spLocks noGrp="1"/>
          </p:cNvSpPr>
          <p:nvPr>
            <p:ph type="body" idx="1"/>
          </p:nvPr>
        </p:nvSpPr>
        <p:spPr>
          <a:xfrm>
            <a:off x="1303800" y="598575"/>
            <a:ext cx="7030500" cy="3933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533" name="Google Shape;533;p48"/>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
        <p:nvSpPr>
          <p:cNvPr id="534" name="Google Shape;534;p48"/>
          <p:cNvSpPr/>
          <p:nvPr/>
        </p:nvSpPr>
        <p:spPr>
          <a:xfrm>
            <a:off x="190513" y="-67200"/>
            <a:ext cx="8763000" cy="3230400"/>
          </a:xfrm>
          <a:prstGeom prst="rect">
            <a:avLst/>
          </a:prstGeom>
          <a:noFill/>
          <a:ln>
            <a:noFill/>
          </a:ln>
        </p:spPr>
        <p:txBody>
          <a:bodyPr spcFirstLastPara="1" wrap="square" lIns="91425" tIns="45700" rIns="91425" bIns="45700" anchor="ctr" anchorCtr="0">
            <a:noAutofit/>
          </a:bodyPr>
          <a:lstStyle/>
          <a:p>
            <a:pPr marL="0" marR="0" lvl="0" indent="457200" algn="just" rtl="0">
              <a:lnSpc>
                <a:spcPct val="150000"/>
              </a:lnSpc>
              <a:spcBef>
                <a:spcPts val="0"/>
              </a:spcBef>
              <a:spcAft>
                <a:spcPts val="0"/>
              </a:spcAft>
              <a:buClr>
                <a:srgbClr val="000000"/>
              </a:buClr>
              <a:buSzPts val="2000"/>
              <a:buFont typeface="Cambria"/>
              <a:buNone/>
            </a:pPr>
            <a:r>
              <a:rPr lang="en" sz="2000" b="0" i="0" u="none" strike="noStrike" cap="none">
                <a:solidFill>
                  <a:srgbClr val="000000"/>
                </a:solidFill>
                <a:latin typeface="Cambria"/>
                <a:ea typeface="Cambria"/>
                <a:cs typeface="Cambria"/>
                <a:sym typeface="Cambria"/>
              </a:rPr>
              <a:t>Evaluation parameters</a:t>
            </a:r>
            <a:endParaRPr sz="1000" b="0" i="0" u="none" strike="noStrike" cap="none">
              <a:solidFill>
                <a:srgbClr val="000000"/>
              </a:solidFill>
              <a:latin typeface="Cambria"/>
              <a:ea typeface="Cambria"/>
              <a:cs typeface="Cambria"/>
              <a:sym typeface="Cambria"/>
            </a:endParaRPr>
          </a:p>
          <a:p>
            <a:pPr marL="0" marR="0" lvl="0" indent="457200" algn="just" rtl="0">
              <a:lnSpc>
                <a:spcPct val="150000"/>
              </a:lnSpc>
              <a:spcBef>
                <a:spcPts val="0"/>
              </a:spcBef>
              <a:spcAft>
                <a:spcPts val="0"/>
              </a:spcAft>
              <a:buClr>
                <a:srgbClr val="000000"/>
              </a:buClr>
              <a:buSzPts val="2000"/>
              <a:buFont typeface="Cambria"/>
              <a:buNone/>
            </a:pPr>
            <a:r>
              <a:rPr lang="en" sz="2000" b="0" i="0" u="none" strike="noStrike" cap="none">
                <a:solidFill>
                  <a:srgbClr val="000000"/>
                </a:solidFill>
                <a:latin typeface="Cambria"/>
                <a:ea typeface="Cambria"/>
                <a:cs typeface="Cambria"/>
                <a:sym typeface="Cambria"/>
              </a:rPr>
              <a:t>Precision M= (TP M)/ (TP M+E NM M)</a:t>
            </a:r>
            <a:endParaRPr sz="1000" b="0" i="0" u="none" strike="noStrike" cap="none">
              <a:solidFill>
                <a:srgbClr val="000000"/>
              </a:solidFill>
              <a:latin typeface="Cambria"/>
              <a:ea typeface="Cambria"/>
              <a:cs typeface="Cambria"/>
              <a:sym typeface="Cambria"/>
            </a:endParaRPr>
          </a:p>
          <a:p>
            <a:pPr marL="0" marR="0" lvl="0" indent="457200" algn="just" rtl="0">
              <a:lnSpc>
                <a:spcPct val="150000"/>
              </a:lnSpc>
              <a:spcBef>
                <a:spcPts val="0"/>
              </a:spcBef>
              <a:spcAft>
                <a:spcPts val="0"/>
              </a:spcAft>
              <a:buClr>
                <a:srgbClr val="000000"/>
              </a:buClr>
              <a:buSzPts val="2000"/>
              <a:buFont typeface="Cambria"/>
              <a:buNone/>
            </a:pPr>
            <a:r>
              <a:rPr lang="en" sz="2000" b="0" i="0" u="none" strike="noStrike" cap="none">
                <a:solidFill>
                  <a:srgbClr val="000000"/>
                </a:solidFill>
                <a:latin typeface="Cambria"/>
                <a:ea typeface="Cambria"/>
                <a:cs typeface="Cambria"/>
                <a:sym typeface="Cambria"/>
              </a:rPr>
              <a:t>Precision NM= (TP NM)/ (TP NM+E M NM)</a:t>
            </a:r>
            <a:endParaRPr sz="1000" b="0" i="0" u="none" strike="noStrike" cap="none">
              <a:solidFill>
                <a:srgbClr val="000000"/>
              </a:solidFill>
              <a:latin typeface="Cambria"/>
              <a:ea typeface="Cambria"/>
              <a:cs typeface="Cambria"/>
              <a:sym typeface="Cambria"/>
            </a:endParaRPr>
          </a:p>
          <a:p>
            <a:pPr marL="0" marR="0" lvl="0" indent="457200" algn="just" rtl="0">
              <a:lnSpc>
                <a:spcPct val="150000"/>
              </a:lnSpc>
              <a:spcBef>
                <a:spcPts val="0"/>
              </a:spcBef>
              <a:spcAft>
                <a:spcPts val="0"/>
              </a:spcAft>
              <a:buClr>
                <a:srgbClr val="000000"/>
              </a:buClr>
              <a:buSzPts val="2000"/>
              <a:buFont typeface="Cambria"/>
              <a:buNone/>
            </a:pPr>
            <a:r>
              <a:rPr lang="en" sz="2000" b="0" i="0" u="none" strike="noStrike" cap="none">
                <a:solidFill>
                  <a:srgbClr val="000000"/>
                </a:solidFill>
                <a:latin typeface="Cambria"/>
                <a:ea typeface="Cambria"/>
                <a:cs typeface="Cambria"/>
                <a:sym typeface="Cambria"/>
              </a:rPr>
              <a:t>Recall M= (TP M)/ (TP M+E M NM)</a:t>
            </a:r>
            <a:endParaRPr/>
          </a:p>
          <a:p>
            <a:pPr marL="0" marR="0" lvl="0" indent="457200" algn="just" rtl="0">
              <a:lnSpc>
                <a:spcPct val="150000"/>
              </a:lnSpc>
              <a:spcBef>
                <a:spcPts val="0"/>
              </a:spcBef>
              <a:spcAft>
                <a:spcPts val="0"/>
              </a:spcAft>
              <a:buNone/>
            </a:pPr>
            <a:r>
              <a:rPr lang="en" sz="1800" b="0" i="0" u="none" strike="noStrike" cap="none">
                <a:solidFill>
                  <a:srgbClr val="000000"/>
                </a:solidFill>
                <a:latin typeface="Cambria"/>
                <a:ea typeface="Cambria"/>
                <a:cs typeface="Cambria"/>
                <a:sym typeface="Cambria"/>
              </a:rPr>
              <a:t>Recall NM= (TP NM)/ (TP NM+E NM M)</a:t>
            </a:r>
            <a:endParaRPr/>
          </a:p>
          <a:p>
            <a:pPr marL="0" marR="0" lvl="0" indent="457200" algn="just" rtl="0">
              <a:lnSpc>
                <a:spcPct val="150000"/>
              </a:lnSpc>
              <a:spcBef>
                <a:spcPts val="0"/>
              </a:spcBef>
              <a:spcAft>
                <a:spcPts val="0"/>
              </a:spcAft>
              <a:buClr>
                <a:srgbClr val="000000"/>
              </a:buClr>
              <a:buSzPts val="3200"/>
              <a:buFont typeface="Calibri"/>
              <a:buNone/>
            </a:pPr>
            <a:endParaRPr sz="3200" b="0" i="0" u="none" strike="noStrike" cap="none">
              <a:solidFill>
                <a:srgbClr val="000000"/>
              </a:solidFill>
              <a:latin typeface="Cambria"/>
              <a:ea typeface="Cambria"/>
              <a:cs typeface="Cambria"/>
              <a:sym typeface="Cambria"/>
            </a:endParaRPr>
          </a:p>
        </p:txBody>
      </p:sp>
      <p:graphicFrame>
        <p:nvGraphicFramePr>
          <p:cNvPr id="535" name="Google Shape;535;p48"/>
          <p:cNvGraphicFramePr/>
          <p:nvPr/>
        </p:nvGraphicFramePr>
        <p:xfrm>
          <a:off x="190513" y="2571751"/>
          <a:ext cx="8762975" cy="1886075"/>
        </p:xfrm>
        <a:graphic>
          <a:graphicData uri="http://schemas.openxmlformats.org/drawingml/2006/table">
            <a:tbl>
              <a:tblPr>
                <a:noFill/>
                <a:tableStyleId>{702CDCD5-E965-4517-9D7B-1B783583C28C}</a:tableStyleId>
              </a:tblPr>
              <a:tblGrid>
                <a:gridCol w="1995525">
                  <a:extLst>
                    <a:ext uri="{9D8B030D-6E8A-4147-A177-3AD203B41FA5}">
                      <a16:colId xmlns:a16="http://schemas.microsoft.com/office/drawing/2014/main" val="20000"/>
                    </a:ext>
                  </a:extLst>
                </a:gridCol>
                <a:gridCol w="1489750">
                  <a:extLst>
                    <a:ext uri="{9D8B030D-6E8A-4147-A177-3AD203B41FA5}">
                      <a16:colId xmlns:a16="http://schemas.microsoft.com/office/drawing/2014/main" val="20001"/>
                    </a:ext>
                  </a:extLst>
                </a:gridCol>
                <a:gridCol w="1373400">
                  <a:extLst>
                    <a:ext uri="{9D8B030D-6E8A-4147-A177-3AD203B41FA5}">
                      <a16:colId xmlns:a16="http://schemas.microsoft.com/office/drawing/2014/main" val="20002"/>
                    </a:ext>
                  </a:extLst>
                </a:gridCol>
                <a:gridCol w="1822000">
                  <a:extLst>
                    <a:ext uri="{9D8B030D-6E8A-4147-A177-3AD203B41FA5}">
                      <a16:colId xmlns:a16="http://schemas.microsoft.com/office/drawing/2014/main" val="20003"/>
                    </a:ext>
                  </a:extLst>
                </a:gridCol>
                <a:gridCol w="2082300">
                  <a:extLst>
                    <a:ext uri="{9D8B030D-6E8A-4147-A177-3AD203B41FA5}">
                      <a16:colId xmlns:a16="http://schemas.microsoft.com/office/drawing/2014/main" val="20004"/>
                    </a:ext>
                  </a:extLst>
                </a:gridCol>
              </a:tblGrid>
              <a:tr h="1129475">
                <a:tc>
                  <a:txBody>
                    <a:bodyPr/>
                    <a:lstStyle/>
                    <a:p>
                      <a:pPr marL="0" marR="0" lvl="0" indent="0" algn="l" rtl="0">
                        <a:lnSpc>
                          <a:spcPct val="115000"/>
                        </a:lnSpc>
                        <a:spcBef>
                          <a:spcPts val="0"/>
                        </a:spcBef>
                        <a:spcAft>
                          <a:spcPts val="0"/>
                        </a:spcAft>
                        <a:buNone/>
                      </a:pPr>
                      <a:endParaRPr sz="1600" u="none" strike="noStrike" cap="none">
                        <a:latin typeface="Cambria"/>
                        <a:ea typeface="Cambria"/>
                        <a:cs typeface="Cambria"/>
                        <a:sym typeface="Cambria"/>
                      </a:endParaRPr>
                    </a:p>
                  </a:txBody>
                  <a:tcPr marL="68575" marR="68575" marT="0" marB="0" anchor="b"/>
                </a:tc>
                <a:tc>
                  <a:txBody>
                    <a:bodyPr/>
                    <a:lstStyle/>
                    <a:p>
                      <a:pPr marL="0" marR="0" lvl="0" indent="0" algn="just" rtl="0">
                        <a:lnSpc>
                          <a:spcPct val="115000"/>
                        </a:lnSpc>
                        <a:spcBef>
                          <a:spcPts val="0"/>
                        </a:spcBef>
                        <a:spcAft>
                          <a:spcPts val="0"/>
                        </a:spcAft>
                        <a:buNone/>
                      </a:pPr>
                      <a:r>
                        <a:rPr lang="en" sz="1800" u="none" strike="noStrike" cap="none"/>
                        <a:t>Precision</a:t>
                      </a:r>
                      <a:endParaRPr sz="1600" u="none" strike="noStrike" cap="none">
                        <a:latin typeface="Cambria"/>
                        <a:ea typeface="Cambria"/>
                        <a:cs typeface="Cambria"/>
                        <a:sym typeface="Cambria"/>
                      </a:endParaRPr>
                    </a:p>
                  </a:txBody>
                  <a:tcPr marL="68575" marR="68575" marT="0" marB="0" anchor="b"/>
                </a:tc>
                <a:tc>
                  <a:txBody>
                    <a:bodyPr/>
                    <a:lstStyle/>
                    <a:p>
                      <a:pPr marL="0" marR="0" lvl="0" indent="0" algn="just" rtl="0">
                        <a:lnSpc>
                          <a:spcPct val="115000"/>
                        </a:lnSpc>
                        <a:spcBef>
                          <a:spcPts val="0"/>
                        </a:spcBef>
                        <a:spcAft>
                          <a:spcPts val="0"/>
                        </a:spcAft>
                        <a:buNone/>
                      </a:pPr>
                      <a:r>
                        <a:rPr lang="en" sz="1800" u="none" strike="noStrike" cap="none"/>
                        <a:t>Recall</a:t>
                      </a:r>
                      <a:endParaRPr sz="1600" u="none" strike="noStrike" cap="none">
                        <a:latin typeface="Cambria"/>
                        <a:ea typeface="Cambria"/>
                        <a:cs typeface="Cambria"/>
                        <a:sym typeface="Cambria"/>
                      </a:endParaRPr>
                    </a:p>
                  </a:txBody>
                  <a:tcPr marL="68575" marR="68575" marT="0" marB="0" anchor="b"/>
                </a:tc>
                <a:tc>
                  <a:txBody>
                    <a:bodyPr/>
                    <a:lstStyle/>
                    <a:p>
                      <a:pPr marL="0" marR="0" lvl="0" indent="0" algn="just" rtl="0">
                        <a:lnSpc>
                          <a:spcPct val="115000"/>
                        </a:lnSpc>
                        <a:spcBef>
                          <a:spcPts val="0"/>
                        </a:spcBef>
                        <a:spcAft>
                          <a:spcPts val="0"/>
                        </a:spcAft>
                        <a:buNone/>
                      </a:pPr>
                      <a:r>
                        <a:rPr lang="en" sz="1800" u="none" strike="noStrike" cap="none"/>
                        <a:t>F1-score</a:t>
                      </a:r>
                      <a:endParaRPr sz="1600" u="none" strike="noStrike" cap="none">
                        <a:latin typeface="Cambria"/>
                        <a:ea typeface="Cambria"/>
                        <a:cs typeface="Cambria"/>
                        <a:sym typeface="Cambria"/>
                      </a:endParaRPr>
                    </a:p>
                  </a:txBody>
                  <a:tcPr marL="68575" marR="68575" marT="0" marB="0" anchor="b"/>
                </a:tc>
                <a:tc>
                  <a:txBody>
                    <a:bodyPr/>
                    <a:lstStyle/>
                    <a:p>
                      <a:pPr marL="0" marR="0" lvl="0" indent="0" algn="just" rtl="0">
                        <a:lnSpc>
                          <a:spcPct val="115000"/>
                        </a:lnSpc>
                        <a:spcBef>
                          <a:spcPts val="0"/>
                        </a:spcBef>
                        <a:spcAft>
                          <a:spcPts val="0"/>
                        </a:spcAft>
                        <a:buNone/>
                      </a:pPr>
                      <a:r>
                        <a:rPr lang="en" sz="1800" u="none" strike="noStrike" cap="none"/>
                        <a:t>Support</a:t>
                      </a:r>
                      <a:endParaRPr sz="1600" u="none" strike="noStrike" cap="none"/>
                    </a:p>
                    <a:p>
                      <a:pPr marL="0" marR="0" lvl="0" indent="0" algn="l" rtl="0">
                        <a:lnSpc>
                          <a:spcPct val="115000"/>
                        </a:lnSpc>
                        <a:spcBef>
                          <a:spcPts val="1000"/>
                        </a:spcBef>
                        <a:spcAft>
                          <a:spcPts val="0"/>
                        </a:spcAft>
                        <a:buNone/>
                      </a:pPr>
                      <a:r>
                        <a:rPr lang="en" sz="1800" u="none" strike="noStrike" cap="none"/>
                        <a:t>(Number of test sample)</a:t>
                      </a:r>
                      <a:endParaRPr sz="1600" u="none" strike="noStrike" cap="none">
                        <a:latin typeface="Cambria"/>
                        <a:ea typeface="Cambria"/>
                        <a:cs typeface="Cambria"/>
                        <a:sym typeface="Cambria"/>
                      </a:endParaRPr>
                    </a:p>
                  </a:txBody>
                  <a:tcPr marL="68575" marR="68575" marT="0" marB="0" anchor="b"/>
                </a:tc>
                <a:extLst>
                  <a:ext uri="{0D108BD9-81ED-4DB2-BD59-A6C34878D82A}">
                    <a16:rowId xmlns:a16="http://schemas.microsoft.com/office/drawing/2014/main" val="10000"/>
                  </a:ext>
                </a:extLst>
              </a:tr>
              <a:tr h="378300">
                <a:tc>
                  <a:txBody>
                    <a:bodyPr/>
                    <a:lstStyle/>
                    <a:p>
                      <a:pPr marL="0" marR="0" lvl="0" indent="0" algn="just" rtl="0">
                        <a:lnSpc>
                          <a:spcPct val="115000"/>
                        </a:lnSpc>
                        <a:spcBef>
                          <a:spcPts val="0"/>
                        </a:spcBef>
                        <a:spcAft>
                          <a:spcPts val="0"/>
                        </a:spcAft>
                        <a:buNone/>
                      </a:pPr>
                      <a:r>
                        <a:rPr lang="en" sz="2000" u="none" strike="noStrike" cap="none"/>
                        <a:t>Mask</a:t>
                      </a:r>
                      <a:endParaRPr sz="1800" u="none" strike="noStrike" cap="none">
                        <a:latin typeface="Cambria"/>
                        <a:ea typeface="Cambria"/>
                        <a:cs typeface="Cambria"/>
                        <a:sym typeface="Cambria"/>
                      </a:endParaRPr>
                    </a:p>
                  </a:txBody>
                  <a:tcPr marL="68575" marR="68575" marT="0" marB="0" anchor="b"/>
                </a:tc>
                <a:tc>
                  <a:txBody>
                    <a:bodyPr/>
                    <a:lstStyle/>
                    <a:p>
                      <a:pPr marL="0" marR="0" lvl="0" indent="0" algn="ctr" rtl="0">
                        <a:lnSpc>
                          <a:spcPct val="115000"/>
                        </a:lnSpc>
                        <a:spcBef>
                          <a:spcPts val="0"/>
                        </a:spcBef>
                        <a:spcAft>
                          <a:spcPts val="0"/>
                        </a:spcAft>
                        <a:buNone/>
                      </a:pPr>
                      <a:r>
                        <a:rPr lang="en" sz="2000" u="none" strike="noStrike" cap="none"/>
                        <a:t>0.98</a:t>
                      </a:r>
                      <a:endParaRPr sz="1800" u="none" strike="noStrike" cap="none">
                        <a:latin typeface="Cambria"/>
                        <a:ea typeface="Cambria"/>
                        <a:cs typeface="Cambria"/>
                        <a:sym typeface="Cambria"/>
                      </a:endParaRPr>
                    </a:p>
                  </a:txBody>
                  <a:tcPr marL="68575" marR="68575" marT="0" marB="0" anchor="b"/>
                </a:tc>
                <a:tc>
                  <a:txBody>
                    <a:bodyPr/>
                    <a:lstStyle/>
                    <a:p>
                      <a:pPr marL="0" marR="0" lvl="0" indent="0" algn="ctr" rtl="0">
                        <a:lnSpc>
                          <a:spcPct val="115000"/>
                        </a:lnSpc>
                        <a:spcBef>
                          <a:spcPts val="0"/>
                        </a:spcBef>
                        <a:spcAft>
                          <a:spcPts val="0"/>
                        </a:spcAft>
                        <a:buNone/>
                      </a:pPr>
                      <a:r>
                        <a:rPr lang="en" sz="2000" u="none" strike="noStrike" cap="none"/>
                        <a:t>1.00</a:t>
                      </a:r>
                      <a:endParaRPr sz="1800" u="none" strike="noStrike" cap="none">
                        <a:latin typeface="Cambria"/>
                        <a:ea typeface="Cambria"/>
                        <a:cs typeface="Cambria"/>
                        <a:sym typeface="Cambria"/>
                      </a:endParaRPr>
                    </a:p>
                  </a:txBody>
                  <a:tcPr marL="68575" marR="68575" marT="0" marB="0" anchor="b"/>
                </a:tc>
                <a:tc>
                  <a:txBody>
                    <a:bodyPr/>
                    <a:lstStyle/>
                    <a:p>
                      <a:pPr marL="0" marR="0" lvl="0" indent="0" algn="ctr" rtl="0">
                        <a:lnSpc>
                          <a:spcPct val="115000"/>
                        </a:lnSpc>
                        <a:spcBef>
                          <a:spcPts val="0"/>
                        </a:spcBef>
                        <a:spcAft>
                          <a:spcPts val="0"/>
                        </a:spcAft>
                        <a:buNone/>
                      </a:pPr>
                      <a:r>
                        <a:rPr lang="en" sz="2000" u="none" strike="noStrike" cap="none"/>
                        <a:t>0.99</a:t>
                      </a:r>
                      <a:endParaRPr sz="1800" u="none" strike="noStrike" cap="none">
                        <a:latin typeface="Cambria"/>
                        <a:ea typeface="Cambria"/>
                        <a:cs typeface="Cambria"/>
                        <a:sym typeface="Cambria"/>
                      </a:endParaRPr>
                    </a:p>
                  </a:txBody>
                  <a:tcPr marL="68575" marR="68575" marT="0" marB="0" anchor="b"/>
                </a:tc>
                <a:tc>
                  <a:txBody>
                    <a:bodyPr/>
                    <a:lstStyle/>
                    <a:p>
                      <a:pPr marL="0" marR="0" lvl="0" indent="0" algn="ctr" rtl="0">
                        <a:lnSpc>
                          <a:spcPct val="115000"/>
                        </a:lnSpc>
                        <a:spcBef>
                          <a:spcPts val="0"/>
                        </a:spcBef>
                        <a:spcAft>
                          <a:spcPts val="0"/>
                        </a:spcAft>
                        <a:buNone/>
                      </a:pPr>
                      <a:r>
                        <a:rPr lang="en" sz="2000" u="none" strike="noStrike" cap="none"/>
                        <a:t>508</a:t>
                      </a:r>
                      <a:endParaRPr sz="1800" u="none" strike="noStrike" cap="none">
                        <a:latin typeface="Cambria"/>
                        <a:ea typeface="Cambria"/>
                        <a:cs typeface="Cambria"/>
                        <a:sym typeface="Cambria"/>
                      </a:endParaRPr>
                    </a:p>
                  </a:txBody>
                  <a:tcPr marL="68575" marR="68575" marT="0" marB="0" anchor="b"/>
                </a:tc>
                <a:extLst>
                  <a:ext uri="{0D108BD9-81ED-4DB2-BD59-A6C34878D82A}">
                    <a16:rowId xmlns:a16="http://schemas.microsoft.com/office/drawing/2014/main" val="10001"/>
                  </a:ext>
                </a:extLst>
              </a:tr>
              <a:tr h="378300">
                <a:tc>
                  <a:txBody>
                    <a:bodyPr/>
                    <a:lstStyle/>
                    <a:p>
                      <a:pPr marL="0" marR="0" lvl="0" indent="0" algn="just" rtl="0">
                        <a:lnSpc>
                          <a:spcPct val="115000"/>
                        </a:lnSpc>
                        <a:spcBef>
                          <a:spcPts val="0"/>
                        </a:spcBef>
                        <a:spcAft>
                          <a:spcPts val="0"/>
                        </a:spcAft>
                        <a:buNone/>
                      </a:pPr>
                      <a:r>
                        <a:rPr lang="en" sz="2000" u="none" strike="noStrike" cap="none"/>
                        <a:t>No Mask</a:t>
                      </a:r>
                      <a:endParaRPr sz="1800" u="none" strike="noStrike" cap="none">
                        <a:latin typeface="Cambria"/>
                        <a:ea typeface="Cambria"/>
                        <a:cs typeface="Cambria"/>
                        <a:sym typeface="Cambria"/>
                      </a:endParaRPr>
                    </a:p>
                  </a:txBody>
                  <a:tcPr marL="68575" marR="68575" marT="0" marB="0" anchor="b"/>
                </a:tc>
                <a:tc>
                  <a:txBody>
                    <a:bodyPr/>
                    <a:lstStyle/>
                    <a:p>
                      <a:pPr marL="0" marR="0" lvl="0" indent="0" algn="ctr" rtl="0">
                        <a:lnSpc>
                          <a:spcPct val="115000"/>
                        </a:lnSpc>
                        <a:spcBef>
                          <a:spcPts val="0"/>
                        </a:spcBef>
                        <a:spcAft>
                          <a:spcPts val="0"/>
                        </a:spcAft>
                        <a:buNone/>
                      </a:pPr>
                      <a:r>
                        <a:rPr lang="en" sz="2000" u="none" strike="noStrike" cap="none"/>
                        <a:t>1.00</a:t>
                      </a:r>
                      <a:endParaRPr sz="1800" u="none" strike="noStrike" cap="none">
                        <a:latin typeface="Cambria"/>
                        <a:ea typeface="Cambria"/>
                        <a:cs typeface="Cambria"/>
                        <a:sym typeface="Cambria"/>
                      </a:endParaRPr>
                    </a:p>
                  </a:txBody>
                  <a:tcPr marL="68575" marR="68575" marT="0" marB="0" anchor="b"/>
                </a:tc>
                <a:tc>
                  <a:txBody>
                    <a:bodyPr/>
                    <a:lstStyle/>
                    <a:p>
                      <a:pPr marL="0" marR="0" lvl="0" indent="0" algn="ctr" rtl="0">
                        <a:lnSpc>
                          <a:spcPct val="115000"/>
                        </a:lnSpc>
                        <a:spcBef>
                          <a:spcPts val="0"/>
                        </a:spcBef>
                        <a:spcAft>
                          <a:spcPts val="0"/>
                        </a:spcAft>
                        <a:buNone/>
                      </a:pPr>
                      <a:r>
                        <a:rPr lang="en" sz="2000" u="none" strike="noStrike" cap="none"/>
                        <a:t>0.98</a:t>
                      </a:r>
                      <a:endParaRPr sz="1800" u="none" strike="noStrike" cap="none">
                        <a:latin typeface="Cambria"/>
                        <a:ea typeface="Cambria"/>
                        <a:cs typeface="Cambria"/>
                        <a:sym typeface="Cambria"/>
                      </a:endParaRPr>
                    </a:p>
                  </a:txBody>
                  <a:tcPr marL="68575" marR="68575" marT="0" marB="0" anchor="b"/>
                </a:tc>
                <a:tc>
                  <a:txBody>
                    <a:bodyPr/>
                    <a:lstStyle/>
                    <a:p>
                      <a:pPr marL="0" marR="0" lvl="0" indent="0" algn="ctr" rtl="0">
                        <a:lnSpc>
                          <a:spcPct val="115000"/>
                        </a:lnSpc>
                        <a:spcBef>
                          <a:spcPts val="0"/>
                        </a:spcBef>
                        <a:spcAft>
                          <a:spcPts val="0"/>
                        </a:spcAft>
                        <a:buNone/>
                      </a:pPr>
                      <a:r>
                        <a:rPr lang="en" sz="2000" u="none" strike="noStrike" cap="none"/>
                        <a:t>0.99</a:t>
                      </a:r>
                      <a:endParaRPr sz="1800" u="none" strike="noStrike" cap="none">
                        <a:latin typeface="Cambria"/>
                        <a:ea typeface="Cambria"/>
                        <a:cs typeface="Cambria"/>
                        <a:sym typeface="Cambria"/>
                      </a:endParaRPr>
                    </a:p>
                  </a:txBody>
                  <a:tcPr marL="68575" marR="68575" marT="0" marB="0" anchor="b"/>
                </a:tc>
                <a:tc>
                  <a:txBody>
                    <a:bodyPr/>
                    <a:lstStyle/>
                    <a:p>
                      <a:pPr marL="0" marR="0" lvl="0" indent="0" algn="ctr" rtl="0">
                        <a:lnSpc>
                          <a:spcPct val="115000"/>
                        </a:lnSpc>
                        <a:spcBef>
                          <a:spcPts val="0"/>
                        </a:spcBef>
                        <a:spcAft>
                          <a:spcPts val="0"/>
                        </a:spcAft>
                        <a:buNone/>
                      </a:pPr>
                      <a:r>
                        <a:rPr lang="en" sz="2000" u="none" strike="noStrike" cap="none">
                          <a:latin typeface="Cambria"/>
                          <a:ea typeface="Cambria"/>
                          <a:cs typeface="Cambria"/>
                          <a:sym typeface="Cambria"/>
                        </a:rPr>
                        <a:t>483</a:t>
                      </a:r>
                      <a:endParaRPr sz="1800" u="none" strike="noStrike" cap="none">
                        <a:latin typeface="Cambria"/>
                        <a:ea typeface="Cambria"/>
                        <a:cs typeface="Cambria"/>
                        <a:sym typeface="Cambria"/>
                      </a:endParaRPr>
                    </a:p>
                  </a:txBody>
                  <a:tcPr marL="68575" marR="68575" marT="0" marB="0" anchor="b"/>
                </a:tc>
                <a:extLst>
                  <a:ext uri="{0D108BD9-81ED-4DB2-BD59-A6C34878D82A}">
                    <a16:rowId xmlns:a16="http://schemas.microsoft.com/office/drawing/2014/main" val="1000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Face detection using OpenCV</a:t>
            </a:r>
            <a:endParaRPr/>
          </a:p>
        </p:txBody>
      </p:sp>
      <p:sp>
        <p:nvSpPr>
          <p:cNvPr id="541" name="Google Shape;541;p49"/>
          <p:cNvSpPr txBox="1">
            <a:spLocks noGrp="1"/>
          </p:cNvSpPr>
          <p:nvPr>
            <p:ph type="body" idx="1"/>
          </p:nvPr>
        </p:nvSpPr>
        <p:spPr>
          <a:xfrm>
            <a:off x="0" y="4450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sz="1050">
              <a:solidFill>
                <a:srgbClr val="333333"/>
              </a:solidFill>
              <a:highlight>
                <a:srgbClr val="F7F7F7"/>
              </a:highlight>
            </a:endParaRPr>
          </a:p>
          <a:p>
            <a:pPr marL="0" lvl="0" indent="0" algn="l" rtl="0">
              <a:spcBef>
                <a:spcPts val="0"/>
              </a:spcBef>
              <a:spcAft>
                <a:spcPts val="1200"/>
              </a:spcAft>
              <a:buNone/>
            </a:pPr>
            <a:endParaRPr/>
          </a:p>
        </p:txBody>
      </p:sp>
      <p:sp>
        <p:nvSpPr>
          <p:cNvPr id="542" name="Google Shape;542;p49"/>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grpSp>
        <p:nvGrpSpPr>
          <p:cNvPr id="543" name="Google Shape;543;p49"/>
          <p:cNvGrpSpPr/>
          <p:nvPr/>
        </p:nvGrpSpPr>
        <p:grpSpPr>
          <a:xfrm>
            <a:off x="1087525" y="1574025"/>
            <a:ext cx="1834900" cy="2247638"/>
            <a:chOff x="1083025" y="1574025"/>
            <a:chExt cx="1834900" cy="2247638"/>
          </a:xfrm>
        </p:grpSpPr>
        <p:sp>
          <p:nvSpPr>
            <p:cNvPr id="544" name="Google Shape;544;p49"/>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800">
                <a:solidFill>
                  <a:srgbClr val="0C58D3"/>
                </a:solidFill>
                <a:latin typeface="Roboto"/>
                <a:ea typeface="Roboto"/>
                <a:cs typeface="Roboto"/>
                <a:sym typeface="Roboto"/>
              </a:endParaRPr>
            </a:p>
          </p:txBody>
        </p:sp>
        <p:sp>
          <p:nvSpPr>
            <p:cNvPr id="545" name="Google Shape;545;p49"/>
            <p:cNvSpPr txBox="1"/>
            <p:nvPr/>
          </p:nvSpPr>
          <p:spPr>
            <a:xfrm>
              <a:off x="1227625" y="2756063"/>
              <a:ext cx="1545600" cy="1065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Reading the image using</a:t>
              </a:r>
              <a:r>
                <a:rPr lang="en">
                  <a:solidFill>
                    <a:srgbClr val="0C58D3"/>
                  </a:solidFill>
                </a:rPr>
                <a:t> </a:t>
              </a:r>
              <a:r>
                <a:rPr lang="en" sz="1450" b="1">
                  <a:solidFill>
                    <a:srgbClr val="333333"/>
                  </a:solidFill>
                  <a:highlight>
                    <a:srgbClr val="F7F7F7"/>
                  </a:highlight>
                </a:rPr>
                <a:t>cv2</a:t>
              </a:r>
              <a:r>
                <a:rPr lang="en" sz="1450">
                  <a:solidFill>
                    <a:srgbClr val="666666"/>
                  </a:solidFill>
                  <a:highlight>
                    <a:srgbClr val="F7F7F7"/>
                  </a:highlight>
                </a:rPr>
                <a:t>.</a:t>
              </a:r>
              <a:r>
                <a:rPr lang="en" sz="1450">
                  <a:solidFill>
                    <a:srgbClr val="4A86E8"/>
                  </a:solidFill>
                  <a:highlight>
                    <a:srgbClr val="F7F7F7"/>
                  </a:highlight>
                </a:rPr>
                <a:t>imread</a:t>
              </a:r>
              <a:r>
                <a:rPr lang="en" sz="1450">
                  <a:solidFill>
                    <a:schemeClr val="dk1"/>
                  </a:solidFill>
                  <a:highlight>
                    <a:srgbClr val="F7F7F7"/>
                  </a:highlight>
                </a:rPr>
                <a:t>() function</a:t>
              </a:r>
              <a:endParaRPr sz="1450">
                <a:solidFill>
                  <a:schemeClr val="dk1"/>
                </a:solidFill>
                <a:highlight>
                  <a:srgbClr val="F7F7F7"/>
                </a:highlight>
              </a:endParaRPr>
            </a:p>
            <a:p>
              <a:pPr marL="0" lvl="0" indent="0" algn="l" rtl="0">
                <a:lnSpc>
                  <a:spcPct val="115000"/>
                </a:lnSpc>
                <a:spcBef>
                  <a:spcPts val="1600"/>
                </a:spcBef>
                <a:spcAft>
                  <a:spcPts val="1600"/>
                </a:spcAft>
                <a:buNone/>
              </a:pPr>
              <a:endParaRPr>
                <a:solidFill>
                  <a:srgbClr val="0C58D3"/>
                </a:solidFill>
              </a:endParaRPr>
            </a:p>
          </p:txBody>
        </p:sp>
        <p:sp>
          <p:nvSpPr>
            <p:cNvPr id="546" name="Google Shape;546;p49"/>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47" name="Google Shape;547;p49"/>
            <p:cNvSpPr/>
            <p:nvPr/>
          </p:nvSpPr>
          <p:spPr>
            <a:xfrm>
              <a:off x="1083125" y="2460449"/>
              <a:ext cx="1834800" cy="143400"/>
            </a:xfrm>
            <a:prstGeom prst="parallelogram">
              <a:avLst>
                <a:gd name="adj" fmla="val 96952"/>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49"/>
          <p:cNvGrpSpPr/>
          <p:nvPr/>
        </p:nvGrpSpPr>
        <p:grpSpPr>
          <a:xfrm>
            <a:off x="2796474" y="2306625"/>
            <a:ext cx="1834900" cy="1167325"/>
            <a:chOff x="1083025" y="2306625"/>
            <a:chExt cx="1834900" cy="1167325"/>
          </a:xfrm>
        </p:grpSpPr>
        <p:sp>
          <p:nvSpPr>
            <p:cNvPr id="549" name="Google Shape;549;p49"/>
            <p:cNvSpPr txBox="1"/>
            <p:nvPr/>
          </p:nvSpPr>
          <p:spPr>
            <a:xfrm>
              <a:off x="1083025" y="2736550"/>
              <a:ext cx="15456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a:solidFill>
                    <a:schemeClr val="dk1"/>
                  </a:solidFill>
                </a:rPr>
                <a:t>Converting the image to grayscale using </a:t>
              </a:r>
              <a:r>
                <a:rPr lang="en" sz="1450" b="1">
                  <a:solidFill>
                    <a:srgbClr val="333333"/>
                  </a:solidFill>
                  <a:highlight>
                    <a:srgbClr val="F7F7F7"/>
                  </a:highlight>
                </a:rPr>
                <a:t>cv2</a:t>
              </a:r>
              <a:r>
                <a:rPr lang="en" sz="1450">
                  <a:solidFill>
                    <a:srgbClr val="666666"/>
                  </a:solidFill>
                  <a:highlight>
                    <a:srgbClr val="F7F7F7"/>
                  </a:highlight>
                </a:rPr>
                <a:t>.</a:t>
              </a:r>
              <a:r>
                <a:rPr lang="en" sz="1450">
                  <a:solidFill>
                    <a:srgbClr val="4A86E8"/>
                  </a:solidFill>
                  <a:highlight>
                    <a:srgbClr val="F7F7F7"/>
                  </a:highlight>
                </a:rPr>
                <a:t>cvtColor</a:t>
              </a:r>
              <a:r>
                <a:rPr lang="en" sz="1450">
                  <a:solidFill>
                    <a:schemeClr val="dk1"/>
                  </a:solidFill>
                  <a:highlight>
                    <a:srgbClr val="F7F7F7"/>
                  </a:highlight>
                </a:rPr>
                <a:t>() function</a:t>
              </a:r>
              <a:endParaRPr sz="800">
                <a:solidFill>
                  <a:srgbClr val="0C58D3"/>
                </a:solidFill>
                <a:latin typeface="Roboto"/>
                <a:ea typeface="Roboto"/>
                <a:cs typeface="Roboto"/>
                <a:sym typeface="Roboto"/>
              </a:endParaRPr>
            </a:p>
          </p:txBody>
        </p:sp>
        <p:sp>
          <p:nvSpPr>
            <p:cNvPr id="550" name="Google Shape;550;p49"/>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51" name="Google Shape;551;p49"/>
            <p:cNvSpPr/>
            <p:nvPr/>
          </p:nvSpPr>
          <p:spPr>
            <a:xfrm>
              <a:off x="1083125" y="2460449"/>
              <a:ext cx="1834800" cy="143400"/>
            </a:xfrm>
            <a:prstGeom prst="parallelogram">
              <a:avLst>
                <a:gd name="adj" fmla="val 96952"/>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49"/>
          <p:cNvGrpSpPr/>
          <p:nvPr/>
        </p:nvGrpSpPr>
        <p:grpSpPr>
          <a:xfrm>
            <a:off x="6221573" y="1573303"/>
            <a:ext cx="1834910" cy="2502195"/>
            <a:chOff x="1083015" y="1574025"/>
            <a:chExt cx="1834910" cy="2502195"/>
          </a:xfrm>
        </p:grpSpPr>
        <p:sp>
          <p:nvSpPr>
            <p:cNvPr id="553" name="Google Shape;553;p49"/>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800">
                <a:solidFill>
                  <a:srgbClr val="858585"/>
                </a:solidFill>
                <a:latin typeface="Roboto"/>
                <a:ea typeface="Roboto"/>
                <a:cs typeface="Roboto"/>
                <a:sym typeface="Roboto"/>
              </a:endParaRPr>
            </a:p>
          </p:txBody>
        </p:sp>
        <p:sp>
          <p:nvSpPr>
            <p:cNvPr id="554" name="Google Shape;554;p49"/>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endParaRPr sz="1000" b="1">
                <a:solidFill>
                  <a:srgbClr val="858585"/>
                </a:solidFill>
                <a:latin typeface="Roboto"/>
                <a:ea typeface="Roboto"/>
                <a:cs typeface="Roboto"/>
                <a:sym typeface="Roboto"/>
              </a:endParaRPr>
            </a:p>
          </p:txBody>
        </p:sp>
        <p:sp>
          <p:nvSpPr>
            <p:cNvPr id="555" name="Google Shape;555;p49"/>
            <p:cNvSpPr txBox="1"/>
            <p:nvPr/>
          </p:nvSpPr>
          <p:spPr>
            <a:xfrm>
              <a:off x="1083015" y="2695020"/>
              <a:ext cx="1834800" cy="138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22222"/>
                  </a:solidFill>
                </a:rPr>
                <a:t>Plot the image with a rectangle around the face using </a:t>
              </a:r>
              <a:r>
                <a:rPr lang="en" b="1">
                  <a:solidFill>
                    <a:srgbClr val="333333"/>
                  </a:solidFill>
                  <a:highlight>
                    <a:srgbClr val="F7F7F7"/>
                  </a:highlight>
                </a:rPr>
                <a:t>plt</a:t>
              </a:r>
              <a:r>
                <a:rPr lang="en">
                  <a:solidFill>
                    <a:srgbClr val="333333"/>
                  </a:solidFill>
                  <a:highlight>
                    <a:srgbClr val="F7F7F7"/>
                  </a:highlight>
                </a:rPr>
                <a:t>.</a:t>
              </a:r>
              <a:r>
                <a:rPr lang="en">
                  <a:solidFill>
                    <a:srgbClr val="4A86E8"/>
                  </a:solidFill>
                  <a:highlight>
                    <a:srgbClr val="F7F7F7"/>
                  </a:highlight>
                </a:rPr>
                <a:t>imshow() </a:t>
              </a:r>
              <a:r>
                <a:rPr lang="en">
                  <a:solidFill>
                    <a:srgbClr val="222222"/>
                  </a:solidFill>
                  <a:highlight>
                    <a:srgbClr val="F7F7F7"/>
                  </a:highlight>
                </a:rPr>
                <a:t>function</a:t>
              </a:r>
              <a:endParaRPr>
                <a:solidFill>
                  <a:srgbClr val="222222"/>
                </a:solidFill>
                <a:highlight>
                  <a:srgbClr val="F7F7F7"/>
                </a:highlight>
              </a:endParaRPr>
            </a:p>
            <a:p>
              <a:pPr marL="0" lvl="0" indent="0" algn="l" rtl="0">
                <a:lnSpc>
                  <a:spcPct val="115000"/>
                </a:lnSpc>
                <a:spcBef>
                  <a:spcPts val="1600"/>
                </a:spcBef>
                <a:spcAft>
                  <a:spcPts val="1600"/>
                </a:spcAft>
                <a:buNone/>
              </a:pPr>
              <a:endParaRPr>
                <a:solidFill>
                  <a:srgbClr val="222222"/>
                </a:solidFill>
              </a:endParaRPr>
            </a:p>
          </p:txBody>
        </p:sp>
        <p:sp>
          <p:nvSpPr>
            <p:cNvPr id="556" name="Google Shape;556;p49"/>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57" name="Google Shape;557;p49"/>
            <p:cNvSpPr/>
            <p:nvPr/>
          </p:nvSpPr>
          <p:spPr>
            <a:xfrm>
              <a:off x="1083125" y="2460449"/>
              <a:ext cx="18348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49"/>
          <p:cNvGrpSpPr/>
          <p:nvPr/>
        </p:nvGrpSpPr>
        <p:grpSpPr>
          <a:xfrm>
            <a:off x="4508319" y="1573314"/>
            <a:ext cx="1834900" cy="1838175"/>
            <a:chOff x="1083025" y="1574025"/>
            <a:chExt cx="1834900" cy="1838175"/>
          </a:xfrm>
        </p:grpSpPr>
        <p:sp>
          <p:nvSpPr>
            <p:cNvPr id="559" name="Google Shape;559;p49"/>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sz="800">
                <a:solidFill>
                  <a:srgbClr val="858585"/>
                </a:solidFill>
                <a:latin typeface="Roboto"/>
                <a:ea typeface="Roboto"/>
                <a:cs typeface="Roboto"/>
                <a:sym typeface="Roboto"/>
              </a:endParaRPr>
            </a:p>
          </p:txBody>
        </p:sp>
        <p:sp>
          <p:nvSpPr>
            <p:cNvPr id="560" name="Google Shape;560;p49"/>
            <p:cNvSpPr txBox="1"/>
            <p:nvPr/>
          </p:nvSpPr>
          <p:spPr>
            <a:xfrm>
              <a:off x="1228375" y="2674800"/>
              <a:ext cx="15456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a:solidFill>
                    <a:schemeClr val="dk1"/>
                  </a:solidFill>
                </a:rPr>
                <a:t>Implement haar face cascade classifier through </a:t>
              </a:r>
              <a:r>
                <a:rPr lang="en" sz="1450" b="1">
                  <a:solidFill>
                    <a:srgbClr val="333333"/>
                  </a:solidFill>
                  <a:highlight>
                    <a:srgbClr val="F7F7F7"/>
                  </a:highlight>
                </a:rPr>
                <a:t>cv2</a:t>
              </a:r>
              <a:r>
                <a:rPr lang="en" sz="1450">
                  <a:solidFill>
                    <a:srgbClr val="666666"/>
                  </a:solidFill>
                  <a:highlight>
                    <a:srgbClr val="F7F7F7"/>
                  </a:highlight>
                </a:rPr>
                <a:t>.</a:t>
              </a:r>
              <a:r>
                <a:rPr lang="en" sz="1450">
                  <a:solidFill>
                    <a:srgbClr val="4A86E8"/>
                  </a:solidFill>
                  <a:highlight>
                    <a:srgbClr val="F7F7F7"/>
                  </a:highlight>
                </a:rPr>
                <a:t>CascadeClassifier</a:t>
              </a:r>
              <a:r>
                <a:rPr lang="en" sz="1450">
                  <a:solidFill>
                    <a:schemeClr val="dk1"/>
                  </a:solidFill>
                  <a:highlight>
                    <a:srgbClr val="F7F7F7"/>
                  </a:highlight>
                </a:rPr>
                <a:t>() function</a:t>
              </a:r>
              <a:endParaRPr sz="800">
                <a:solidFill>
                  <a:srgbClr val="858585"/>
                </a:solidFill>
                <a:latin typeface="Roboto"/>
                <a:ea typeface="Roboto"/>
                <a:cs typeface="Roboto"/>
                <a:sym typeface="Roboto"/>
              </a:endParaRPr>
            </a:p>
          </p:txBody>
        </p:sp>
        <p:sp>
          <p:nvSpPr>
            <p:cNvPr id="561" name="Google Shape;561;p49"/>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62" name="Google Shape;562;p49"/>
            <p:cNvSpPr/>
            <p:nvPr/>
          </p:nvSpPr>
          <p:spPr>
            <a:xfrm>
              <a:off x="1083125" y="2460449"/>
              <a:ext cx="18348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Examples:</a:t>
            </a:r>
            <a:endParaRPr sz="2200"/>
          </a:p>
        </p:txBody>
      </p:sp>
      <p:sp>
        <p:nvSpPr>
          <p:cNvPr id="568" name="Google Shape;568;p50"/>
          <p:cNvSpPr txBox="1">
            <a:spLocks noGrp="1"/>
          </p:cNvSpPr>
          <p:nvPr>
            <p:ph type="body" idx="1"/>
          </p:nvPr>
        </p:nvSpPr>
        <p:spPr>
          <a:xfrm>
            <a:off x="1303800" y="1464525"/>
            <a:ext cx="7030500" cy="306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569" name="Google Shape;569;p50"/>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pic>
        <p:nvPicPr>
          <p:cNvPr id="570" name="Google Shape;570;p50"/>
          <p:cNvPicPr preferRelativeResize="0"/>
          <p:nvPr/>
        </p:nvPicPr>
        <p:blipFill>
          <a:blip r:embed="rId3">
            <a:alphaModFix/>
          </a:blip>
          <a:stretch>
            <a:fillRect/>
          </a:stretch>
        </p:blipFill>
        <p:spPr>
          <a:xfrm>
            <a:off x="1936615" y="1017726"/>
            <a:ext cx="2559636" cy="2068350"/>
          </a:xfrm>
          <a:prstGeom prst="rect">
            <a:avLst/>
          </a:prstGeom>
          <a:noFill/>
          <a:ln>
            <a:noFill/>
          </a:ln>
        </p:spPr>
      </p:pic>
      <p:pic>
        <p:nvPicPr>
          <p:cNvPr id="571" name="Google Shape;571;p50"/>
          <p:cNvPicPr preferRelativeResize="0"/>
          <p:nvPr/>
        </p:nvPicPr>
        <p:blipFill>
          <a:blip r:embed="rId4">
            <a:alphaModFix/>
          </a:blip>
          <a:stretch>
            <a:fillRect/>
          </a:stretch>
        </p:blipFill>
        <p:spPr>
          <a:xfrm>
            <a:off x="4970520" y="1017726"/>
            <a:ext cx="2266380" cy="1965125"/>
          </a:xfrm>
          <a:prstGeom prst="rect">
            <a:avLst/>
          </a:prstGeom>
          <a:noFill/>
          <a:ln>
            <a:noFill/>
          </a:ln>
        </p:spPr>
      </p:pic>
      <p:pic>
        <p:nvPicPr>
          <p:cNvPr id="572" name="Google Shape;572;p50"/>
          <p:cNvPicPr preferRelativeResize="0"/>
          <p:nvPr/>
        </p:nvPicPr>
        <p:blipFill>
          <a:blip r:embed="rId5">
            <a:alphaModFix/>
          </a:blip>
          <a:stretch>
            <a:fillRect/>
          </a:stretch>
        </p:blipFill>
        <p:spPr>
          <a:xfrm>
            <a:off x="2142625" y="3170850"/>
            <a:ext cx="2266375" cy="1451100"/>
          </a:xfrm>
          <a:prstGeom prst="rect">
            <a:avLst/>
          </a:prstGeom>
          <a:noFill/>
          <a:ln>
            <a:noFill/>
          </a:ln>
        </p:spPr>
      </p:pic>
      <p:pic>
        <p:nvPicPr>
          <p:cNvPr id="573" name="Google Shape;573;p50"/>
          <p:cNvPicPr preferRelativeResize="0"/>
          <p:nvPr/>
        </p:nvPicPr>
        <p:blipFill>
          <a:blip r:embed="rId6">
            <a:alphaModFix/>
          </a:blip>
          <a:stretch>
            <a:fillRect/>
          </a:stretch>
        </p:blipFill>
        <p:spPr>
          <a:xfrm>
            <a:off x="4970525" y="2982850"/>
            <a:ext cx="2222975" cy="165567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579" name="Google Shape;579;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Deep learning convolutional neural network with </a:t>
            </a:r>
            <a:r>
              <a:rPr lang="en">
                <a:solidFill>
                  <a:srgbClr val="FF0000"/>
                </a:solidFill>
              </a:rPr>
              <a:t>batch size 32, filter size 3x3, activation function ReLU and adam optimizer</a:t>
            </a:r>
            <a:r>
              <a:rPr lang="en"/>
              <a:t> gives the most accurate result on the mentioned dataset.</a:t>
            </a:r>
            <a:endParaRPr/>
          </a:p>
          <a:p>
            <a:pPr marL="0" lvl="0" indent="0" algn="l" rtl="0">
              <a:spcBef>
                <a:spcPts val="1200"/>
              </a:spcBef>
              <a:spcAft>
                <a:spcPts val="0"/>
              </a:spcAft>
              <a:buNone/>
            </a:pPr>
            <a:r>
              <a:rPr lang="en"/>
              <a:t>We achieved</a:t>
            </a:r>
            <a:r>
              <a:rPr lang="en" sz="1400"/>
              <a:t> </a:t>
            </a:r>
            <a:r>
              <a:rPr lang="en">
                <a:solidFill>
                  <a:srgbClr val="292929"/>
                </a:solidFill>
                <a:highlight>
                  <a:srgbClr val="FFFFFF"/>
                </a:highlight>
              </a:rPr>
              <a:t>a </a:t>
            </a:r>
            <a:r>
              <a:rPr lang="en">
                <a:solidFill>
                  <a:srgbClr val="FF0000"/>
                </a:solidFill>
                <a:highlight>
                  <a:srgbClr val="FFFFFF"/>
                </a:highlight>
              </a:rPr>
              <a:t>test accuracy of 0.97578</a:t>
            </a:r>
            <a:endParaRPr>
              <a:solidFill>
                <a:srgbClr val="FF0000"/>
              </a:solidFill>
              <a:highlight>
                <a:srgbClr val="FFFFFF"/>
              </a:highlight>
            </a:endParaRPr>
          </a:p>
          <a:p>
            <a:pPr marL="0" lvl="0" indent="0" algn="l" rtl="0">
              <a:spcBef>
                <a:spcPts val="1200"/>
              </a:spcBef>
              <a:spcAft>
                <a:spcPts val="1200"/>
              </a:spcAft>
              <a:buNone/>
            </a:pPr>
            <a:endParaRPr/>
          </a:p>
        </p:txBody>
      </p:sp>
      <p:sp>
        <p:nvSpPr>
          <p:cNvPr id="580" name="Google Shape;580;p51"/>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Applications</a:t>
            </a:r>
            <a:endParaRPr/>
          </a:p>
        </p:txBody>
      </p:sp>
      <p:sp>
        <p:nvSpPr>
          <p:cNvPr id="586" name="Google Shape;586;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can tell whether someone a person is wearing a mask or not without being in contact with the person. If converted into an app or exe file, we can implement the model in a stationary camera which can be mounted at public spaces.</a:t>
            </a:r>
            <a:endParaRPr/>
          </a:p>
          <a:p>
            <a:pPr marL="0" lvl="0" indent="0" algn="l" rtl="0">
              <a:spcBef>
                <a:spcPts val="1200"/>
              </a:spcBef>
              <a:spcAft>
                <a:spcPts val="0"/>
              </a:spcAft>
              <a:buNone/>
            </a:pPr>
            <a:r>
              <a:rPr lang="en"/>
              <a:t>The model can be used as a base model in transfer learning. </a:t>
            </a:r>
            <a:endParaRPr/>
          </a:p>
          <a:p>
            <a:pPr marL="0" lvl="0" indent="0" algn="l" rtl="0">
              <a:spcBef>
                <a:spcPts val="1200"/>
              </a:spcBef>
              <a:spcAft>
                <a:spcPts val="1200"/>
              </a:spcAft>
              <a:buNone/>
            </a:pPr>
            <a:r>
              <a:rPr lang="en"/>
              <a:t>Our model can work on image with multiple faces.</a:t>
            </a:r>
            <a:endParaRPr/>
          </a:p>
        </p:txBody>
      </p:sp>
      <p:sp>
        <p:nvSpPr>
          <p:cNvPr id="587" name="Google Shape;587;p52"/>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scope</a:t>
            </a:r>
            <a:endParaRPr/>
          </a:p>
        </p:txBody>
      </p:sp>
      <p:sp>
        <p:nvSpPr>
          <p:cNvPr id="593" name="Google Shape;593;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dirty="0"/>
              <a:t>Fine tuning the model (transfer learning) to use for other binary classifications.</a:t>
            </a:r>
            <a:endParaRPr dirty="0"/>
          </a:p>
          <a:p>
            <a:pPr marL="457200" lvl="0" indent="-342900" algn="l" rtl="0">
              <a:spcBef>
                <a:spcPts val="0"/>
              </a:spcBef>
              <a:spcAft>
                <a:spcPts val="0"/>
              </a:spcAft>
              <a:buSzPts val="1800"/>
              <a:buAutoNum type="arabicPeriod"/>
            </a:pPr>
            <a:r>
              <a:rPr lang="en" dirty="0"/>
              <a:t>Training the model with a more vast, robust and varied dataset.</a:t>
            </a:r>
            <a:endParaRPr dirty="0"/>
          </a:p>
          <a:p>
            <a:pPr marL="457200" lvl="0" indent="-342900" algn="l" rtl="0">
              <a:spcBef>
                <a:spcPts val="0"/>
              </a:spcBef>
              <a:spcAft>
                <a:spcPts val="0"/>
              </a:spcAft>
              <a:buSzPts val="1800"/>
              <a:buAutoNum type="arabicPeriod"/>
            </a:pPr>
            <a:r>
              <a:rPr lang="en" dirty="0"/>
              <a:t>A user friendly front end can be designed using softwares like FLASK</a:t>
            </a:r>
            <a:endParaRPr dirty="0"/>
          </a:p>
          <a:p>
            <a:pPr marL="457200" lvl="0" indent="-342900" algn="l" rtl="0">
              <a:spcBef>
                <a:spcPts val="0"/>
              </a:spcBef>
              <a:spcAft>
                <a:spcPts val="0"/>
              </a:spcAft>
              <a:buSzPts val="1800"/>
              <a:buAutoNum type="arabicPeriod"/>
            </a:pPr>
            <a:r>
              <a:rPr lang="en" dirty="0"/>
              <a:t>We could build on a pre trained model like Mobile Net V2 for better accuracy. </a:t>
            </a:r>
            <a:endParaRPr dirty="0"/>
          </a:p>
        </p:txBody>
      </p:sp>
      <p:sp>
        <p:nvSpPr>
          <p:cNvPr id="594" name="Google Shape;594;p53"/>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Binary Classification</a:t>
            </a:r>
            <a:endParaRPr/>
          </a:p>
        </p:txBody>
      </p:sp>
      <p:sp>
        <p:nvSpPr>
          <p:cNvPr id="338" name="Google Shape;338;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solidFill>
                  <a:srgbClr val="FF0000"/>
                </a:solidFill>
                <a:latin typeface="Arial"/>
                <a:ea typeface="Arial"/>
                <a:cs typeface="Arial"/>
                <a:sym typeface="Arial"/>
              </a:rPr>
              <a:t>Binary classification</a:t>
            </a:r>
            <a:r>
              <a:rPr lang="en" sz="2000">
                <a:solidFill>
                  <a:srgbClr val="000000"/>
                </a:solidFill>
                <a:latin typeface="Arial"/>
                <a:ea typeface="Arial"/>
                <a:cs typeface="Arial"/>
                <a:sym typeface="Arial"/>
              </a:rPr>
              <a:t> is the task of c</a:t>
            </a:r>
            <a:r>
              <a:rPr lang="en" sz="2000">
                <a:solidFill>
                  <a:srgbClr val="FF0000"/>
                </a:solidFill>
                <a:highlight>
                  <a:schemeClr val="lt1"/>
                </a:highlight>
                <a:latin typeface="Arial"/>
                <a:ea typeface="Arial"/>
                <a:cs typeface="Arial"/>
                <a:sym typeface="Arial"/>
              </a:rPr>
              <a:t>lassifying the elements of a set into two groups</a:t>
            </a:r>
            <a:r>
              <a:rPr lang="en" sz="2000">
                <a:solidFill>
                  <a:srgbClr val="000000"/>
                </a:solidFill>
                <a:latin typeface="Arial"/>
                <a:ea typeface="Arial"/>
                <a:cs typeface="Arial"/>
                <a:sym typeface="Arial"/>
              </a:rPr>
              <a:t> on the basis of a classification rule</a:t>
            </a:r>
            <a:r>
              <a:rPr lang="en" sz="2000">
                <a:latin typeface="Arial"/>
                <a:ea typeface="Arial"/>
                <a:cs typeface="Arial"/>
                <a:sym typeface="Arial"/>
              </a:rPr>
              <a:t>. It is type of </a:t>
            </a:r>
            <a:r>
              <a:rPr lang="en" sz="2000">
                <a:solidFill>
                  <a:srgbClr val="FF0000"/>
                </a:solidFill>
                <a:latin typeface="Arial"/>
                <a:ea typeface="Arial"/>
                <a:cs typeface="Arial"/>
                <a:sym typeface="Arial"/>
              </a:rPr>
              <a:t>supervised learning.</a:t>
            </a:r>
            <a:endParaRPr sz="2000">
              <a:solidFill>
                <a:srgbClr val="FF0000"/>
              </a:solidFill>
              <a:latin typeface="Arial"/>
              <a:ea typeface="Arial"/>
              <a:cs typeface="Arial"/>
              <a:sym typeface="Arial"/>
            </a:endParaRPr>
          </a:p>
          <a:p>
            <a:pPr marL="0" lvl="0" indent="0" algn="l" rtl="0">
              <a:spcBef>
                <a:spcPts val="1200"/>
              </a:spcBef>
              <a:spcAft>
                <a:spcPts val="1200"/>
              </a:spcAft>
              <a:buNone/>
            </a:pPr>
            <a:r>
              <a:rPr lang="en" sz="2000">
                <a:latin typeface="Arial"/>
                <a:ea typeface="Arial"/>
                <a:cs typeface="Arial"/>
                <a:sym typeface="Arial"/>
              </a:rPr>
              <a:t>Here we classify images as ‘Mask’ or ‘No Mask’</a:t>
            </a:r>
            <a:endParaRPr sz="2000">
              <a:latin typeface="Arial"/>
              <a:ea typeface="Arial"/>
              <a:cs typeface="Arial"/>
              <a:sym typeface="Arial"/>
            </a:endParaRPr>
          </a:p>
        </p:txBody>
      </p:sp>
      <p:sp>
        <p:nvSpPr>
          <p:cNvPr id="339" name="Google Shape;339;p27"/>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dirty="0"/>
          </a:p>
        </p:txBody>
      </p:sp>
      <p:sp>
        <p:nvSpPr>
          <p:cNvPr id="600" name="Google Shape;600;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sz="8000" dirty="0">
                <a:solidFill>
                  <a:schemeClr val="accent4">
                    <a:lumMod val="75000"/>
                  </a:schemeClr>
                </a:solidFill>
              </a:rPr>
              <a:t>Thank You</a:t>
            </a:r>
            <a:endParaRPr sz="8000" dirty="0">
              <a:solidFill>
                <a:schemeClr val="accent4">
                  <a:lumMod val="75000"/>
                </a:schemeClr>
              </a:solidFill>
            </a:endParaRPr>
          </a:p>
        </p:txBody>
      </p:sp>
      <p:sp>
        <p:nvSpPr>
          <p:cNvPr id="601" name="Google Shape;601;p54"/>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the dataset</a:t>
            </a:r>
            <a:endParaRPr/>
          </a:p>
        </p:txBody>
      </p:sp>
      <p:sp>
        <p:nvSpPr>
          <p:cNvPr id="345" name="Google Shape;34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We used </a:t>
            </a:r>
            <a:r>
              <a:rPr lang="en">
                <a:solidFill>
                  <a:srgbClr val="FF0000"/>
                </a:solidFill>
                <a:highlight>
                  <a:schemeClr val="lt1"/>
                </a:highlight>
              </a:rPr>
              <a:t>Face-mask-detection-12k-images dataset</a:t>
            </a:r>
            <a:r>
              <a:rPr lang="en"/>
              <a:t> for training and testing.</a:t>
            </a:r>
            <a:endParaRPr/>
          </a:p>
          <a:p>
            <a:pPr marL="457200" lvl="0" indent="-342900" algn="l" rtl="0">
              <a:lnSpc>
                <a:spcPct val="115000"/>
              </a:lnSpc>
              <a:spcBef>
                <a:spcPts val="0"/>
              </a:spcBef>
              <a:spcAft>
                <a:spcPts val="0"/>
              </a:spcAft>
              <a:buSzPts val="1800"/>
              <a:buChar char="●"/>
            </a:pPr>
            <a:r>
              <a:rPr lang="en"/>
              <a:t>It is a standard dataset which includes </a:t>
            </a:r>
            <a:r>
              <a:rPr lang="en">
                <a:solidFill>
                  <a:srgbClr val="FF0000"/>
                </a:solidFill>
              </a:rPr>
              <a:t>12,000 images</a:t>
            </a:r>
            <a:r>
              <a:rPr lang="en"/>
              <a:t>.</a:t>
            </a:r>
            <a:endParaRPr/>
          </a:p>
          <a:p>
            <a:pPr marL="457200" lvl="0" indent="-342900" algn="l" rtl="0">
              <a:lnSpc>
                <a:spcPct val="115000"/>
              </a:lnSpc>
              <a:spcBef>
                <a:spcPts val="0"/>
              </a:spcBef>
              <a:spcAft>
                <a:spcPts val="0"/>
              </a:spcAft>
              <a:buSzPts val="1800"/>
              <a:buChar char="●"/>
            </a:pPr>
            <a:r>
              <a:rPr lang="en"/>
              <a:t>We used 10,000 images for training, 2000 for testing and 1000 for validation, therefore the </a:t>
            </a:r>
            <a:r>
              <a:rPr lang="en">
                <a:solidFill>
                  <a:srgbClr val="FF0000"/>
                </a:solidFill>
                <a:highlight>
                  <a:schemeClr val="lt1"/>
                </a:highlight>
              </a:rPr>
              <a:t>test train ratio is 83.33% and 16.67%.</a:t>
            </a:r>
            <a:endParaRPr>
              <a:solidFill>
                <a:srgbClr val="FF0000"/>
              </a:solidFill>
              <a:highlight>
                <a:schemeClr val="lt1"/>
              </a:highlight>
            </a:endParaRPr>
          </a:p>
          <a:p>
            <a:pPr marL="457200" lvl="0" indent="-342900" algn="l" rtl="0">
              <a:lnSpc>
                <a:spcPct val="115000"/>
              </a:lnSpc>
              <a:spcBef>
                <a:spcPts val="0"/>
              </a:spcBef>
              <a:spcAft>
                <a:spcPts val="0"/>
              </a:spcAft>
              <a:buSzPts val="1800"/>
              <a:buChar char="●"/>
            </a:pPr>
            <a:r>
              <a:rPr lang="en"/>
              <a:t>It is </a:t>
            </a:r>
            <a:r>
              <a:rPr lang="en">
                <a:solidFill>
                  <a:srgbClr val="FF0000"/>
                </a:solidFill>
                <a:highlight>
                  <a:schemeClr val="lt1"/>
                </a:highlight>
              </a:rPr>
              <a:t>equally divided into ‘Mask’ and ‘No Mask’</a:t>
            </a:r>
            <a:r>
              <a:rPr lang="en"/>
              <a:t> categories.</a:t>
            </a:r>
            <a:endParaRPr/>
          </a:p>
          <a:p>
            <a:pPr marL="457200" lvl="0" indent="-342900" algn="l" rtl="0">
              <a:lnSpc>
                <a:spcPct val="115000"/>
              </a:lnSpc>
              <a:spcBef>
                <a:spcPts val="0"/>
              </a:spcBef>
              <a:spcAft>
                <a:spcPts val="0"/>
              </a:spcAft>
              <a:buSzPts val="1800"/>
              <a:buChar char="●"/>
            </a:pPr>
            <a:r>
              <a:rPr lang="en"/>
              <a:t>It is a </a:t>
            </a:r>
            <a:r>
              <a:rPr lang="en">
                <a:solidFill>
                  <a:srgbClr val="FF0000"/>
                </a:solidFill>
              </a:rPr>
              <a:t>pre-augmented dataset</a:t>
            </a:r>
            <a:r>
              <a:rPr lang="en"/>
              <a:t>.</a:t>
            </a:r>
            <a:endParaRPr/>
          </a:p>
          <a:p>
            <a:pPr marL="457200" lvl="0" indent="-342900" algn="l" rtl="0">
              <a:lnSpc>
                <a:spcPct val="115000"/>
              </a:lnSpc>
              <a:spcBef>
                <a:spcPts val="0"/>
              </a:spcBef>
              <a:spcAft>
                <a:spcPts val="0"/>
              </a:spcAft>
              <a:buSzPts val="1800"/>
              <a:buChar char="●"/>
            </a:pPr>
            <a:r>
              <a:rPr lang="en"/>
              <a:t>The images are of </a:t>
            </a:r>
            <a:r>
              <a:rPr lang="en">
                <a:solidFill>
                  <a:srgbClr val="FF0000"/>
                </a:solidFill>
                <a:highlight>
                  <a:schemeClr val="lt1"/>
                </a:highlight>
              </a:rPr>
              <a:t>various sizes</a:t>
            </a:r>
            <a:r>
              <a:rPr lang="en"/>
              <a:t>, the faces are </a:t>
            </a:r>
            <a:r>
              <a:rPr lang="en">
                <a:solidFill>
                  <a:srgbClr val="FF0000"/>
                </a:solidFill>
              </a:rPr>
              <a:t>real as well as animated</a:t>
            </a:r>
            <a:r>
              <a:rPr lang="en"/>
              <a:t> and the pictures are </a:t>
            </a:r>
            <a:r>
              <a:rPr lang="en">
                <a:solidFill>
                  <a:srgbClr val="FF0000"/>
                </a:solidFill>
              </a:rPr>
              <a:t>taken at different angles</a:t>
            </a:r>
            <a:r>
              <a:rPr lang="en"/>
              <a:t>.</a:t>
            </a:r>
            <a:endParaRPr/>
          </a:p>
        </p:txBody>
      </p:sp>
      <p:sp>
        <p:nvSpPr>
          <p:cNvPr id="346" name="Google Shape;346;p28"/>
          <p:cNvSpPr txBox="1"/>
          <p:nvPr/>
        </p:nvSpPr>
        <p:spPr>
          <a:xfrm>
            <a:off x="-216775"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highlight>
                <a:srgbClr val="000000"/>
              </a:highlight>
              <a:latin typeface="Calibri"/>
              <a:ea typeface="Calibri"/>
              <a:cs typeface="Calibri"/>
              <a:sym typeface="Calibri"/>
            </a:endParaRPr>
          </a:p>
        </p:txBody>
      </p:sp>
      <p:pic>
        <p:nvPicPr>
          <p:cNvPr id="347" name="Google Shape;347;p28"/>
          <p:cNvPicPr preferRelativeResize="0"/>
          <p:nvPr/>
        </p:nvPicPr>
        <p:blipFill>
          <a:blip r:embed="rId3">
            <a:alphaModFix/>
          </a:blip>
          <a:stretch>
            <a:fillRect/>
          </a:stretch>
        </p:blipFill>
        <p:spPr>
          <a:xfrm>
            <a:off x="1264775" y="3901025"/>
            <a:ext cx="952500" cy="765450"/>
          </a:xfrm>
          <a:prstGeom prst="rect">
            <a:avLst/>
          </a:prstGeom>
          <a:noFill/>
          <a:ln>
            <a:noFill/>
          </a:ln>
        </p:spPr>
      </p:pic>
      <p:pic>
        <p:nvPicPr>
          <p:cNvPr id="348" name="Google Shape;348;p28"/>
          <p:cNvPicPr preferRelativeResize="0"/>
          <p:nvPr/>
        </p:nvPicPr>
        <p:blipFill>
          <a:blip r:embed="rId4">
            <a:alphaModFix/>
          </a:blip>
          <a:stretch>
            <a:fillRect/>
          </a:stretch>
        </p:blipFill>
        <p:spPr>
          <a:xfrm>
            <a:off x="2799100" y="3901025"/>
            <a:ext cx="952500" cy="765450"/>
          </a:xfrm>
          <a:prstGeom prst="rect">
            <a:avLst/>
          </a:prstGeom>
          <a:noFill/>
          <a:ln>
            <a:noFill/>
          </a:ln>
        </p:spPr>
      </p:pic>
      <p:pic>
        <p:nvPicPr>
          <p:cNvPr id="349" name="Google Shape;349;p28"/>
          <p:cNvPicPr preferRelativeResize="0"/>
          <p:nvPr/>
        </p:nvPicPr>
        <p:blipFill>
          <a:blip r:embed="rId5">
            <a:alphaModFix/>
          </a:blip>
          <a:stretch>
            <a:fillRect/>
          </a:stretch>
        </p:blipFill>
        <p:spPr>
          <a:xfrm>
            <a:off x="4430950" y="3901025"/>
            <a:ext cx="1028700" cy="765450"/>
          </a:xfrm>
          <a:prstGeom prst="rect">
            <a:avLst/>
          </a:prstGeom>
          <a:noFill/>
          <a:ln>
            <a:noFill/>
          </a:ln>
        </p:spPr>
      </p:pic>
      <p:pic>
        <p:nvPicPr>
          <p:cNvPr id="350" name="Google Shape;350;p28"/>
          <p:cNvPicPr preferRelativeResize="0"/>
          <p:nvPr/>
        </p:nvPicPr>
        <p:blipFill>
          <a:blip r:embed="rId6">
            <a:alphaModFix/>
          </a:blip>
          <a:stretch>
            <a:fillRect/>
          </a:stretch>
        </p:blipFill>
        <p:spPr>
          <a:xfrm>
            <a:off x="6201225" y="3901025"/>
            <a:ext cx="1638450" cy="765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Libraries Used</a:t>
            </a:r>
            <a:endParaRPr/>
          </a:p>
          <a:p>
            <a:pPr marL="0" lvl="0" indent="0" algn="l" rtl="0">
              <a:spcBef>
                <a:spcPts val="0"/>
              </a:spcBef>
              <a:spcAft>
                <a:spcPts val="0"/>
              </a:spcAft>
              <a:buNone/>
            </a:pPr>
            <a:endParaRPr/>
          </a:p>
        </p:txBody>
      </p:sp>
      <p:sp>
        <p:nvSpPr>
          <p:cNvPr id="356" name="Google Shape;356;p29"/>
          <p:cNvSpPr txBox="1">
            <a:spLocks noGrp="1"/>
          </p:cNvSpPr>
          <p:nvPr>
            <p:ph type="body" idx="1"/>
          </p:nvPr>
        </p:nvSpPr>
        <p:spPr>
          <a:xfrm>
            <a:off x="202000" y="112810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b="1">
                <a:solidFill>
                  <a:srgbClr val="FF0000"/>
                </a:solidFill>
              </a:rPr>
              <a:t>Numpy</a:t>
            </a:r>
            <a:r>
              <a:rPr lang="en"/>
              <a:t>: To </a:t>
            </a:r>
            <a:r>
              <a:rPr lang="en">
                <a:solidFill>
                  <a:srgbClr val="FF0000"/>
                </a:solidFill>
              </a:rPr>
              <a:t>convert images into numpy array</a:t>
            </a:r>
            <a:r>
              <a:rPr lang="en"/>
              <a:t> and feed it to model</a:t>
            </a:r>
            <a:endParaRPr/>
          </a:p>
          <a:p>
            <a:pPr marL="457200" lvl="0" indent="-342900" algn="l" rtl="0">
              <a:spcBef>
                <a:spcPts val="0"/>
              </a:spcBef>
              <a:spcAft>
                <a:spcPts val="0"/>
              </a:spcAft>
              <a:buSzPts val="1800"/>
              <a:buAutoNum type="arabicPeriod"/>
            </a:pPr>
            <a:r>
              <a:rPr lang="en" b="1">
                <a:solidFill>
                  <a:srgbClr val="FF0000"/>
                </a:solidFill>
              </a:rPr>
              <a:t>Pandas</a:t>
            </a:r>
            <a:r>
              <a:rPr lang="en"/>
              <a:t>: Handling dataset</a:t>
            </a:r>
            <a:endParaRPr/>
          </a:p>
          <a:p>
            <a:pPr marL="457200" lvl="0" indent="-342900" algn="l" rtl="0">
              <a:spcBef>
                <a:spcPts val="0"/>
              </a:spcBef>
              <a:spcAft>
                <a:spcPts val="0"/>
              </a:spcAft>
              <a:buSzPts val="1800"/>
              <a:buAutoNum type="arabicPeriod"/>
            </a:pPr>
            <a:r>
              <a:rPr lang="en" b="1">
                <a:solidFill>
                  <a:srgbClr val="FF0000"/>
                </a:solidFill>
              </a:rPr>
              <a:t>OpenCV</a:t>
            </a:r>
            <a:r>
              <a:rPr lang="en"/>
              <a:t>: Reading,displaying and writing to images, and for </a:t>
            </a:r>
            <a:r>
              <a:rPr lang="en">
                <a:solidFill>
                  <a:srgbClr val="FF0000"/>
                </a:solidFill>
              </a:rPr>
              <a:t>face recognition</a:t>
            </a:r>
            <a:r>
              <a:rPr lang="en"/>
              <a:t>.</a:t>
            </a:r>
            <a:endParaRPr/>
          </a:p>
          <a:p>
            <a:pPr marL="457200" lvl="0" indent="-342900" algn="l" rtl="0">
              <a:spcBef>
                <a:spcPts val="0"/>
              </a:spcBef>
              <a:spcAft>
                <a:spcPts val="0"/>
              </a:spcAft>
              <a:buSzPts val="1800"/>
              <a:buAutoNum type="arabicPeriod"/>
            </a:pPr>
            <a:r>
              <a:rPr lang="en" b="1">
                <a:solidFill>
                  <a:srgbClr val="FF0000"/>
                </a:solidFill>
              </a:rPr>
              <a:t>Keras</a:t>
            </a:r>
            <a:r>
              <a:rPr lang="en"/>
              <a:t>: Our deep learning model is based on Keras and uses </a:t>
            </a:r>
            <a:r>
              <a:rPr lang="en">
                <a:solidFill>
                  <a:srgbClr val="FF0000"/>
                </a:solidFill>
              </a:rPr>
              <a:t>Keras layers such as Conv2D, Dense, etc.</a:t>
            </a:r>
            <a:endParaRPr>
              <a:solidFill>
                <a:srgbClr val="FF0000"/>
              </a:solidFill>
            </a:endParaRPr>
          </a:p>
          <a:p>
            <a:pPr marL="457200" lvl="0" indent="-342900" algn="l" rtl="0">
              <a:spcBef>
                <a:spcPts val="0"/>
              </a:spcBef>
              <a:spcAft>
                <a:spcPts val="0"/>
              </a:spcAft>
              <a:buSzPts val="1800"/>
              <a:buAutoNum type="arabicPeriod"/>
            </a:pPr>
            <a:r>
              <a:rPr lang="en" b="1">
                <a:solidFill>
                  <a:srgbClr val="FF0000"/>
                </a:solidFill>
              </a:rPr>
              <a:t>Matplotlib</a:t>
            </a:r>
            <a:r>
              <a:rPr lang="en"/>
              <a:t>: Plotting graphs</a:t>
            </a:r>
            <a:endParaRPr/>
          </a:p>
        </p:txBody>
      </p:sp>
      <p:sp>
        <p:nvSpPr>
          <p:cNvPr id="357" name="Google Shape;357;p29"/>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pic>
        <p:nvPicPr>
          <p:cNvPr id="358" name="Google Shape;358;p29"/>
          <p:cNvPicPr preferRelativeResize="0"/>
          <p:nvPr/>
        </p:nvPicPr>
        <p:blipFill>
          <a:blip r:embed="rId3">
            <a:alphaModFix/>
          </a:blip>
          <a:stretch>
            <a:fillRect/>
          </a:stretch>
        </p:blipFill>
        <p:spPr>
          <a:xfrm>
            <a:off x="99975" y="3219570"/>
            <a:ext cx="2624200" cy="1046350"/>
          </a:xfrm>
          <a:prstGeom prst="rect">
            <a:avLst/>
          </a:prstGeom>
          <a:noFill/>
          <a:ln>
            <a:noFill/>
          </a:ln>
        </p:spPr>
      </p:pic>
      <p:pic>
        <p:nvPicPr>
          <p:cNvPr id="359" name="Google Shape;359;p29"/>
          <p:cNvPicPr preferRelativeResize="0"/>
          <p:nvPr/>
        </p:nvPicPr>
        <p:blipFill>
          <a:blip r:embed="rId4">
            <a:alphaModFix/>
          </a:blip>
          <a:stretch>
            <a:fillRect/>
          </a:stretch>
        </p:blipFill>
        <p:spPr>
          <a:xfrm>
            <a:off x="2291425" y="3214050"/>
            <a:ext cx="1852625" cy="1057425"/>
          </a:xfrm>
          <a:prstGeom prst="rect">
            <a:avLst/>
          </a:prstGeom>
          <a:noFill/>
          <a:ln>
            <a:noFill/>
          </a:ln>
        </p:spPr>
      </p:pic>
      <p:pic>
        <p:nvPicPr>
          <p:cNvPr id="360" name="Google Shape;360;p29"/>
          <p:cNvPicPr preferRelativeResize="0"/>
          <p:nvPr/>
        </p:nvPicPr>
        <p:blipFill>
          <a:blip r:embed="rId5">
            <a:alphaModFix/>
          </a:blip>
          <a:stretch>
            <a:fillRect/>
          </a:stretch>
        </p:blipFill>
        <p:spPr>
          <a:xfrm>
            <a:off x="3910600" y="3103782"/>
            <a:ext cx="1706375" cy="1277967"/>
          </a:xfrm>
          <a:prstGeom prst="rect">
            <a:avLst/>
          </a:prstGeom>
          <a:noFill/>
          <a:ln>
            <a:noFill/>
          </a:ln>
        </p:spPr>
      </p:pic>
      <p:pic>
        <p:nvPicPr>
          <p:cNvPr id="361" name="Google Shape;361;p29"/>
          <p:cNvPicPr preferRelativeResize="0"/>
          <p:nvPr/>
        </p:nvPicPr>
        <p:blipFill>
          <a:blip r:embed="rId6">
            <a:alphaModFix/>
          </a:blip>
          <a:stretch>
            <a:fillRect/>
          </a:stretch>
        </p:blipFill>
        <p:spPr>
          <a:xfrm>
            <a:off x="5710113" y="3196112"/>
            <a:ext cx="1093300" cy="1093300"/>
          </a:xfrm>
          <a:prstGeom prst="rect">
            <a:avLst/>
          </a:prstGeom>
          <a:noFill/>
          <a:ln>
            <a:noFill/>
          </a:ln>
        </p:spPr>
      </p:pic>
      <p:pic>
        <p:nvPicPr>
          <p:cNvPr id="362" name="Google Shape;362;p29"/>
          <p:cNvPicPr preferRelativeResize="0"/>
          <p:nvPr/>
        </p:nvPicPr>
        <p:blipFill>
          <a:blip r:embed="rId7">
            <a:alphaModFix/>
          </a:blip>
          <a:stretch>
            <a:fillRect/>
          </a:stretch>
        </p:blipFill>
        <p:spPr>
          <a:xfrm>
            <a:off x="7044075" y="3552250"/>
            <a:ext cx="2099925" cy="381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Preprocessing the data :</a:t>
            </a:r>
            <a:endParaRPr/>
          </a:p>
        </p:txBody>
      </p:sp>
      <p:sp>
        <p:nvSpPr>
          <p:cNvPr id="368" name="Google Shape;368;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FF0000"/>
                </a:solidFill>
              </a:rPr>
              <a:t>Normalization</a:t>
            </a:r>
            <a:r>
              <a:rPr lang="en"/>
              <a:t>: Each pixel has a RGB value from 0 to 255. We can </a:t>
            </a:r>
            <a:r>
              <a:rPr lang="en">
                <a:solidFill>
                  <a:srgbClr val="FF0000"/>
                </a:solidFill>
              </a:rPr>
              <a:t>divide pixel value by 255</a:t>
            </a:r>
            <a:r>
              <a:rPr lang="en"/>
              <a:t> to scale it down to 0 to 1. This is called Normalization</a:t>
            </a:r>
            <a:endParaRPr/>
          </a:p>
          <a:p>
            <a:pPr marL="0" lvl="0" indent="0" algn="l" rtl="0">
              <a:spcBef>
                <a:spcPts val="1200"/>
              </a:spcBef>
              <a:spcAft>
                <a:spcPts val="0"/>
              </a:spcAft>
              <a:buNone/>
            </a:pPr>
            <a:r>
              <a:rPr lang="en" b="1">
                <a:solidFill>
                  <a:srgbClr val="FF0000"/>
                </a:solidFill>
              </a:rPr>
              <a:t>Augmentation</a:t>
            </a:r>
            <a:r>
              <a:rPr lang="en"/>
              <a:t>: In order </a:t>
            </a:r>
            <a:r>
              <a:rPr lang="en">
                <a:solidFill>
                  <a:srgbClr val="FF0000"/>
                </a:solidFill>
              </a:rPr>
              <a:t>to overcome overfitting</a:t>
            </a:r>
            <a:r>
              <a:rPr lang="en"/>
              <a:t> we can</a:t>
            </a:r>
            <a:r>
              <a:rPr lang="en">
                <a:solidFill>
                  <a:srgbClr val="FF0000"/>
                </a:solidFill>
              </a:rPr>
              <a:t> flip, rotate and crop the images</a:t>
            </a:r>
            <a:r>
              <a:rPr lang="en"/>
              <a:t> to modify the limited dataset. This is called Data Augmentation. </a:t>
            </a:r>
            <a:endParaRPr/>
          </a:p>
          <a:p>
            <a:pPr marL="0" lvl="0" indent="0" algn="l" rtl="0">
              <a:spcBef>
                <a:spcPts val="1200"/>
              </a:spcBef>
              <a:spcAft>
                <a:spcPts val="0"/>
              </a:spcAft>
              <a:buNone/>
            </a:pPr>
            <a:r>
              <a:rPr lang="en"/>
              <a:t>Here, we are using a pre-augmented dataset.</a:t>
            </a:r>
            <a:endParaRPr/>
          </a:p>
          <a:p>
            <a:pPr marL="0" lvl="0" indent="0" algn="l" rtl="0">
              <a:spcBef>
                <a:spcPts val="1200"/>
              </a:spcBef>
              <a:spcAft>
                <a:spcPts val="1200"/>
              </a:spcAft>
              <a:buNone/>
            </a:pPr>
            <a:endParaRPr/>
          </a:p>
        </p:txBody>
      </p:sp>
      <p:sp>
        <p:nvSpPr>
          <p:cNvPr id="369" name="Google Shape;369;p30"/>
          <p:cNvSpPr txBox="1"/>
          <p:nvPr/>
        </p:nvSpPr>
        <p:spPr>
          <a:xfrm>
            <a:off x="-6"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 used-Deep Learning CNN</a:t>
            </a:r>
            <a:endParaRPr/>
          </a:p>
        </p:txBody>
      </p:sp>
      <p:sp>
        <p:nvSpPr>
          <p:cNvPr id="375" name="Google Shape;375;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just" rtl="0">
              <a:lnSpc>
                <a:spcPct val="130000"/>
              </a:lnSpc>
              <a:spcBef>
                <a:spcPts val="0"/>
              </a:spcBef>
              <a:spcAft>
                <a:spcPts val="0"/>
              </a:spcAft>
              <a:buClr>
                <a:srgbClr val="000000"/>
              </a:buClr>
              <a:buSzPts val="1800"/>
              <a:buChar char="●"/>
            </a:pPr>
            <a:r>
              <a:rPr lang="en">
                <a:solidFill>
                  <a:srgbClr val="000000"/>
                </a:solidFill>
              </a:rPr>
              <a:t>Deep learning is one of the most adaptable state of the art approaches for feature extraction and classification of unstructured and structured data.</a:t>
            </a:r>
            <a:endParaRPr>
              <a:solidFill>
                <a:srgbClr val="000000"/>
              </a:solidFill>
            </a:endParaRPr>
          </a:p>
          <a:p>
            <a:pPr marL="457200" lvl="0" indent="-342900" algn="just" rtl="0">
              <a:lnSpc>
                <a:spcPct val="130000"/>
              </a:lnSpc>
              <a:spcBef>
                <a:spcPts val="0"/>
              </a:spcBef>
              <a:spcAft>
                <a:spcPts val="0"/>
              </a:spcAft>
              <a:buClr>
                <a:srgbClr val="353535"/>
              </a:buClr>
              <a:buSzPts val="1800"/>
              <a:buChar char="●"/>
            </a:pPr>
            <a:r>
              <a:rPr lang="en">
                <a:solidFill>
                  <a:srgbClr val="353535"/>
                </a:solidFill>
                <a:highlight>
                  <a:srgbClr val="FFFFFF"/>
                </a:highlight>
              </a:rPr>
              <a:t>It uses multiple layers to progressively extract higher-level features from the raw input.</a:t>
            </a:r>
            <a:endParaRPr>
              <a:solidFill>
                <a:srgbClr val="000000"/>
              </a:solidFill>
            </a:endParaRPr>
          </a:p>
          <a:p>
            <a:pPr marL="457200" lvl="0" indent="-342900" algn="just" rtl="0">
              <a:lnSpc>
                <a:spcPct val="130000"/>
              </a:lnSpc>
              <a:spcBef>
                <a:spcPts val="0"/>
              </a:spcBef>
              <a:spcAft>
                <a:spcPts val="0"/>
              </a:spcAft>
              <a:buClr>
                <a:srgbClr val="000000"/>
              </a:buClr>
              <a:buSzPts val="1800"/>
              <a:buChar char="●"/>
            </a:pPr>
            <a:r>
              <a:rPr lang="en">
                <a:solidFill>
                  <a:srgbClr val="000000"/>
                </a:solidFill>
              </a:rPr>
              <a:t>Deep learning CNN consist of an alternate convolutional layer and a max pooling layer connected to the fully connected layer.</a:t>
            </a:r>
            <a:endParaRPr>
              <a:solidFill>
                <a:srgbClr val="000000"/>
              </a:solidFill>
            </a:endParaRPr>
          </a:p>
          <a:p>
            <a:pPr marL="0" lvl="0" indent="0" algn="just" rtl="0">
              <a:lnSpc>
                <a:spcPct val="130000"/>
              </a:lnSpc>
              <a:spcBef>
                <a:spcPts val="0"/>
              </a:spcBef>
              <a:spcAft>
                <a:spcPts val="0"/>
              </a:spcAft>
              <a:buSzPts val="770"/>
              <a:buNone/>
            </a:pPr>
            <a:endParaRPr>
              <a:solidFill>
                <a:srgbClr val="000000"/>
              </a:solidFill>
            </a:endParaRPr>
          </a:p>
          <a:p>
            <a:pPr marL="0" lvl="0" indent="0" algn="just" rtl="0">
              <a:lnSpc>
                <a:spcPct val="130000"/>
              </a:lnSpc>
              <a:spcBef>
                <a:spcPts val="0"/>
              </a:spcBef>
              <a:spcAft>
                <a:spcPts val="0"/>
              </a:spcAft>
              <a:buSzPts val="770"/>
              <a:buNone/>
            </a:pPr>
            <a:endParaRPr>
              <a:solidFill>
                <a:srgbClr val="000000"/>
              </a:solidFill>
            </a:endParaRPr>
          </a:p>
          <a:p>
            <a:pPr marL="0" lvl="0" indent="0" algn="l" rtl="0">
              <a:lnSpc>
                <a:spcPct val="95000"/>
              </a:lnSpc>
              <a:spcBef>
                <a:spcPts val="0"/>
              </a:spcBef>
              <a:spcAft>
                <a:spcPts val="1200"/>
              </a:spcAft>
              <a:buSzPts val="770"/>
              <a:buNone/>
            </a:pPr>
            <a:endParaRPr/>
          </a:p>
        </p:txBody>
      </p:sp>
      <p:sp>
        <p:nvSpPr>
          <p:cNvPr id="376" name="Google Shape;376;p31"/>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2"/>
          <p:cNvSpPr txBox="1">
            <a:spLocks noGrp="1"/>
          </p:cNvSpPr>
          <p:nvPr>
            <p:ph type="title"/>
          </p:nvPr>
        </p:nvSpPr>
        <p:spPr>
          <a:xfrm>
            <a:off x="311700" y="13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CNN??</a:t>
            </a:r>
            <a:endParaRPr/>
          </a:p>
        </p:txBody>
      </p:sp>
      <p:sp>
        <p:nvSpPr>
          <p:cNvPr id="382" name="Google Shape;382;p32"/>
          <p:cNvSpPr txBox="1">
            <a:spLocks noGrp="1"/>
          </p:cNvSpPr>
          <p:nvPr>
            <p:ph type="body" idx="1"/>
          </p:nvPr>
        </p:nvSpPr>
        <p:spPr>
          <a:xfrm>
            <a:off x="311700" y="7091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19">
                <a:solidFill>
                  <a:schemeClr val="dk1"/>
                </a:solidFill>
              </a:rPr>
              <a:t>A conventional alternative of CNN is NN</a:t>
            </a:r>
            <a:endParaRPr sz="1819">
              <a:solidFill>
                <a:schemeClr val="dk1"/>
              </a:solidFill>
            </a:endParaRPr>
          </a:p>
          <a:p>
            <a:pPr marL="457200" lvl="0" indent="0" algn="l" rtl="0">
              <a:spcBef>
                <a:spcPts val="0"/>
              </a:spcBef>
              <a:spcAft>
                <a:spcPts val="0"/>
              </a:spcAft>
              <a:buNone/>
            </a:pPr>
            <a:endParaRPr sz="1819">
              <a:solidFill>
                <a:schemeClr val="dk1"/>
              </a:solidFill>
            </a:endParaRPr>
          </a:p>
          <a:p>
            <a:pPr marL="0" lvl="0" indent="0" algn="l" rtl="0">
              <a:spcBef>
                <a:spcPts val="0"/>
              </a:spcBef>
              <a:spcAft>
                <a:spcPts val="0"/>
              </a:spcAft>
              <a:buClr>
                <a:schemeClr val="dk1"/>
              </a:buClr>
              <a:buSzPts val="1100"/>
              <a:buFont typeface="Arial"/>
              <a:buNone/>
            </a:pPr>
            <a:endParaRPr sz="1819">
              <a:solidFill>
                <a:schemeClr val="dk1"/>
              </a:solidFill>
            </a:endParaRPr>
          </a:p>
          <a:p>
            <a:pPr marL="0" lvl="0" indent="0" algn="l" rtl="0">
              <a:spcBef>
                <a:spcPts val="0"/>
              </a:spcBef>
              <a:spcAft>
                <a:spcPts val="1200"/>
              </a:spcAft>
              <a:buNone/>
            </a:pPr>
            <a:endParaRPr/>
          </a:p>
        </p:txBody>
      </p:sp>
      <p:graphicFrame>
        <p:nvGraphicFramePr>
          <p:cNvPr id="383" name="Google Shape;383;p32"/>
          <p:cNvGraphicFramePr/>
          <p:nvPr/>
        </p:nvGraphicFramePr>
        <p:xfrm>
          <a:off x="992675" y="1096477"/>
          <a:ext cx="7330150" cy="3581026"/>
        </p:xfrm>
        <a:graphic>
          <a:graphicData uri="http://schemas.openxmlformats.org/drawingml/2006/table">
            <a:tbl>
              <a:tblPr>
                <a:noFill/>
                <a:tableStyleId>{1B2C3A74-BF65-4832-92D4-C1CDC99B49F4}</a:tableStyleId>
              </a:tblPr>
              <a:tblGrid>
                <a:gridCol w="3665075">
                  <a:extLst>
                    <a:ext uri="{9D8B030D-6E8A-4147-A177-3AD203B41FA5}">
                      <a16:colId xmlns:a16="http://schemas.microsoft.com/office/drawing/2014/main" val="20000"/>
                    </a:ext>
                  </a:extLst>
                </a:gridCol>
                <a:gridCol w="3665075">
                  <a:extLst>
                    <a:ext uri="{9D8B030D-6E8A-4147-A177-3AD203B41FA5}">
                      <a16:colId xmlns:a16="http://schemas.microsoft.com/office/drawing/2014/main" val="20001"/>
                    </a:ext>
                  </a:extLst>
                </a:gridCol>
              </a:tblGrid>
              <a:tr h="394175">
                <a:tc>
                  <a:txBody>
                    <a:bodyPr/>
                    <a:lstStyle/>
                    <a:p>
                      <a:pPr marL="0" lvl="0" indent="0" algn="l" rtl="0">
                        <a:spcBef>
                          <a:spcPts val="0"/>
                        </a:spcBef>
                        <a:spcAft>
                          <a:spcPts val="0"/>
                        </a:spcAft>
                        <a:buNone/>
                      </a:pPr>
                      <a:r>
                        <a:rPr lang="en" sz="1800" b="1"/>
                        <a:t>                       NN</a:t>
                      </a:r>
                      <a:endParaRPr sz="1800" b="1"/>
                    </a:p>
                  </a:txBody>
                  <a:tcPr marL="91425" marR="91425" marT="91425" marB="91425"/>
                </a:tc>
                <a:tc>
                  <a:txBody>
                    <a:bodyPr/>
                    <a:lstStyle/>
                    <a:p>
                      <a:pPr marL="0" lvl="0" indent="0" algn="l" rtl="0">
                        <a:spcBef>
                          <a:spcPts val="0"/>
                        </a:spcBef>
                        <a:spcAft>
                          <a:spcPts val="0"/>
                        </a:spcAft>
                        <a:buNone/>
                      </a:pPr>
                      <a:r>
                        <a:rPr lang="en" sz="1800" b="1"/>
                        <a:t>                       CNN</a:t>
                      </a:r>
                      <a:endParaRPr sz="1800" b="1"/>
                    </a:p>
                  </a:txBody>
                  <a:tcPr marL="91425" marR="91425" marT="91425" marB="91425"/>
                </a:tc>
                <a:extLst>
                  <a:ext uri="{0D108BD9-81ED-4DB2-BD59-A6C34878D82A}">
                    <a16:rowId xmlns:a16="http://schemas.microsoft.com/office/drawing/2014/main" val="10000"/>
                  </a:ext>
                </a:extLst>
              </a:tr>
              <a:tr h="946575">
                <a:tc>
                  <a:txBody>
                    <a:bodyPr/>
                    <a:lstStyle/>
                    <a:p>
                      <a:pPr marL="0" lvl="0" indent="0" algn="l" rtl="0">
                        <a:spcBef>
                          <a:spcPts val="0"/>
                        </a:spcBef>
                        <a:spcAft>
                          <a:spcPts val="0"/>
                        </a:spcAft>
                        <a:buNone/>
                      </a:pPr>
                      <a:r>
                        <a:rPr lang="en" sz="1800"/>
                        <a:t>Backpropagates thousands or even millions of times and produces many parameters</a:t>
                      </a:r>
                      <a:endParaRPr sz="1800"/>
                    </a:p>
                  </a:txBody>
                  <a:tcPr marL="91425" marR="91425" marT="91425" marB="91425"/>
                </a:tc>
                <a:tc>
                  <a:txBody>
                    <a:bodyPr/>
                    <a:lstStyle/>
                    <a:p>
                      <a:pPr marL="0" lvl="0" indent="0" algn="l" rtl="0">
                        <a:lnSpc>
                          <a:spcPct val="115000"/>
                        </a:lnSpc>
                        <a:spcBef>
                          <a:spcPts val="0"/>
                        </a:spcBef>
                        <a:spcAft>
                          <a:spcPts val="0"/>
                        </a:spcAft>
                        <a:buNone/>
                      </a:pPr>
                      <a:r>
                        <a:rPr lang="en" sz="1819">
                          <a:solidFill>
                            <a:schemeClr val="dk1"/>
                          </a:solidFill>
                        </a:rPr>
                        <a:t>CNN has</a:t>
                      </a:r>
                      <a:r>
                        <a:rPr lang="en" sz="1819">
                          <a:solidFill>
                            <a:srgbClr val="FF0000"/>
                          </a:solidFill>
                        </a:rPr>
                        <a:t> far less number of parameters</a:t>
                      </a:r>
                      <a:r>
                        <a:rPr lang="en" sz="1819">
                          <a:solidFill>
                            <a:schemeClr val="dk1"/>
                          </a:solidFill>
                        </a:rPr>
                        <a:t>, thus saving time and memory</a:t>
                      </a:r>
                      <a:endParaRPr/>
                    </a:p>
                  </a:txBody>
                  <a:tcPr marL="91425" marR="91425" marT="91425" marB="91425"/>
                </a:tc>
                <a:extLst>
                  <a:ext uri="{0D108BD9-81ED-4DB2-BD59-A6C34878D82A}">
                    <a16:rowId xmlns:a16="http://schemas.microsoft.com/office/drawing/2014/main" val="10001"/>
                  </a:ext>
                </a:extLst>
              </a:tr>
              <a:tr h="1103700">
                <a:tc>
                  <a:txBody>
                    <a:bodyPr/>
                    <a:lstStyle/>
                    <a:p>
                      <a:pPr marL="0" lvl="0" indent="0" algn="l" rtl="0">
                        <a:spcBef>
                          <a:spcPts val="0"/>
                        </a:spcBef>
                        <a:spcAft>
                          <a:spcPts val="0"/>
                        </a:spcAft>
                        <a:buNone/>
                      </a:pPr>
                      <a:r>
                        <a:rPr lang="en" sz="1800"/>
                        <a:t>We have to convert the unstructured data to structured before feeding the network</a:t>
                      </a:r>
                      <a:endParaRPr sz="1800"/>
                    </a:p>
                  </a:txBody>
                  <a:tcPr marL="91425" marR="91425" marT="91425" marB="91425"/>
                </a:tc>
                <a:tc>
                  <a:txBody>
                    <a:bodyPr/>
                    <a:lstStyle/>
                    <a:p>
                      <a:pPr marL="0" lvl="0" indent="0" algn="l" rtl="0">
                        <a:spcBef>
                          <a:spcPts val="0"/>
                        </a:spcBef>
                        <a:spcAft>
                          <a:spcPts val="0"/>
                        </a:spcAft>
                        <a:buNone/>
                      </a:pPr>
                      <a:r>
                        <a:rPr lang="en" sz="1800"/>
                        <a:t>It </a:t>
                      </a:r>
                      <a:r>
                        <a:rPr lang="en" sz="1800">
                          <a:solidFill>
                            <a:srgbClr val="FF0000"/>
                          </a:solidFill>
                        </a:rPr>
                        <a:t>can directly work on unstructured data</a:t>
                      </a:r>
                      <a:r>
                        <a:rPr lang="en" sz="1800"/>
                        <a:t> like images, videos and sounds and gives high accuracy</a:t>
                      </a:r>
                      <a:endParaRPr sz="1800"/>
                    </a:p>
                  </a:txBody>
                  <a:tcPr marL="91425" marR="91425" marT="91425" marB="91425"/>
                </a:tc>
                <a:extLst>
                  <a:ext uri="{0D108BD9-81ED-4DB2-BD59-A6C34878D82A}">
                    <a16:rowId xmlns:a16="http://schemas.microsoft.com/office/drawing/2014/main" val="10002"/>
                  </a:ext>
                </a:extLst>
              </a:tr>
              <a:tr h="630675">
                <a:tc>
                  <a:txBody>
                    <a:bodyPr/>
                    <a:lstStyle/>
                    <a:p>
                      <a:pPr marL="0" lvl="0" indent="0" algn="l" rtl="0">
                        <a:spcBef>
                          <a:spcPts val="0"/>
                        </a:spcBef>
                        <a:spcAft>
                          <a:spcPts val="0"/>
                        </a:spcAft>
                        <a:buNone/>
                      </a:pPr>
                      <a:r>
                        <a:rPr lang="en" sz="1800"/>
                        <a:t>Parameters are unique and not shared</a:t>
                      </a:r>
                      <a:endParaRPr sz="1800"/>
                    </a:p>
                  </a:txBody>
                  <a:tcPr marL="91425" marR="91425" marT="91425" marB="91425"/>
                </a:tc>
                <a:tc>
                  <a:txBody>
                    <a:bodyPr/>
                    <a:lstStyle/>
                    <a:p>
                      <a:pPr marL="0" lvl="0" indent="0" algn="l" rtl="0">
                        <a:spcBef>
                          <a:spcPts val="0"/>
                        </a:spcBef>
                        <a:spcAft>
                          <a:spcPts val="0"/>
                        </a:spcAft>
                        <a:buNone/>
                      </a:pPr>
                      <a:r>
                        <a:rPr lang="en" sz="1800">
                          <a:solidFill>
                            <a:srgbClr val="FF0000"/>
                          </a:solidFill>
                        </a:rPr>
                        <a:t>Parameters are shared</a:t>
                      </a:r>
                      <a:endParaRPr sz="1800">
                        <a:solidFill>
                          <a:srgbClr val="FF0000"/>
                        </a:solidFill>
                      </a:endParaRPr>
                    </a:p>
                  </a:txBody>
                  <a:tcPr marL="91425" marR="91425" marT="91425" marB="91425"/>
                </a:tc>
                <a:extLst>
                  <a:ext uri="{0D108BD9-81ED-4DB2-BD59-A6C34878D82A}">
                    <a16:rowId xmlns:a16="http://schemas.microsoft.com/office/drawing/2014/main" val="10003"/>
                  </a:ext>
                </a:extLst>
              </a:tr>
            </a:tbl>
          </a:graphicData>
        </a:graphic>
      </p:graphicFrame>
      <p:sp>
        <p:nvSpPr>
          <p:cNvPr id="384" name="Google Shape;384;p32"/>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90" name="Google Shape;390;p33"/>
          <p:cNvSpPr txBox="1">
            <a:spLocks noGrp="1"/>
          </p:cNvSpPr>
          <p:nvPr>
            <p:ph type="body" idx="1"/>
          </p:nvPr>
        </p:nvSpPr>
        <p:spPr>
          <a:xfrm>
            <a:off x="311700" y="1466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One major disadvantage of CNN is that it needs </a:t>
            </a:r>
            <a:r>
              <a:rPr lang="en">
                <a:solidFill>
                  <a:srgbClr val="273239"/>
                </a:solidFill>
                <a:highlight>
                  <a:srgbClr val="FFFFFF"/>
                </a:highlight>
              </a:rPr>
              <a:t>large training data needed. This can be overcomed by data augmentation.</a:t>
            </a:r>
            <a:endParaRPr/>
          </a:p>
        </p:txBody>
      </p:sp>
      <p:sp>
        <p:nvSpPr>
          <p:cNvPr id="391" name="Google Shape;391;p33"/>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pic>
        <p:nvPicPr>
          <p:cNvPr id="392" name="Google Shape;392;p33"/>
          <p:cNvPicPr preferRelativeResize="0"/>
          <p:nvPr/>
        </p:nvPicPr>
        <p:blipFill>
          <a:blip r:embed="rId3">
            <a:alphaModFix/>
          </a:blip>
          <a:stretch>
            <a:fillRect/>
          </a:stretch>
        </p:blipFill>
        <p:spPr>
          <a:xfrm>
            <a:off x="248875" y="1017725"/>
            <a:ext cx="8638175" cy="35554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1796</Words>
  <Application>Microsoft Office PowerPoint</Application>
  <PresentationFormat>On-screen Show (16:9)</PresentationFormat>
  <Paragraphs>218</Paragraphs>
  <Slides>30</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Calibri</vt:lpstr>
      <vt:lpstr>Times New Roman</vt:lpstr>
      <vt:lpstr>Nunito</vt:lpstr>
      <vt:lpstr>Roboto</vt:lpstr>
      <vt:lpstr>Maven Pro</vt:lpstr>
      <vt:lpstr>Cambria</vt:lpstr>
      <vt:lpstr>Arial</vt:lpstr>
      <vt:lpstr>Simple Light</vt:lpstr>
      <vt:lpstr>Momentum</vt:lpstr>
      <vt:lpstr> Face Mask Detection</vt:lpstr>
      <vt:lpstr>Introduction to the problem statement</vt:lpstr>
      <vt:lpstr>Binary Classification</vt:lpstr>
      <vt:lpstr>About the dataset</vt:lpstr>
      <vt:lpstr>Libraries Used </vt:lpstr>
      <vt:lpstr>Preprocessing the data :</vt:lpstr>
      <vt:lpstr>Method used-Deep Learning CNN</vt:lpstr>
      <vt:lpstr>Why CNN??</vt:lpstr>
      <vt:lpstr>PowerPoint Presentation</vt:lpstr>
      <vt:lpstr>Keras Model</vt:lpstr>
      <vt:lpstr>Layers in a CNN</vt:lpstr>
      <vt:lpstr>CNN: Conv2D</vt:lpstr>
      <vt:lpstr>MaxPooling2D</vt:lpstr>
      <vt:lpstr>Activation functions: Relu, Softmax</vt:lpstr>
      <vt:lpstr>Learning rate</vt:lpstr>
      <vt:lpstr>Optimizer</vt:lpstr>
      <vt:lpstr>Fine tuning the model</vt:lpstr>
      <vt:lpstr>Model architecture</vt:lpstr>
      <vt:lpstr>Compiling model</vt:lpstr>
      <vt:lpstr>Running the Model</vt:lpstr>
      <vt:lpstr>Model summary</vt:lpstr>
      <vt:lpstr>PowerPoint Presentation</vt:lpstr>
      <vt:lpstr>Overall Accuracy</vt:lpstr>
      <vt:lpstr>PowerPoint Presentation</vt:lpstr>
      <vt:lpstr>Face detection using OpenCV</vt:lpstr>
      <vt:lpstr>Examples:</vt:lpstr>
      <vt:lpstr>Conclusion</vt:lpstr>
      <vt:lpstr>Applications</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dc:title>
  <dc:creator>PARTH</dc:creator>
  <cp:lastModifiedBy>KHUSHI VERMA</cp:lastModifiedBy>
  <cp:revision>3</cp:revision>
  <dcterms:modified xsi:type="dcterms:W3CDTF">2022-08-22T13:29:38Z</dcterms:modified>
</cp:coreProperties>
</file>