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embeddedFontLst>
    <p:embeddedFont>
      <p:font typeface="Tw Cen MT" panose="020B06020201040206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44" autoAdjust="0"/>
  </p:normalViewPr>
  <p:slideViewPr>
    <p:cSldViewPr snapToGrid="0">
      <p:cViewPr varScale="1">
        <p:scale>
          <a:sx n="71" d="100"/>
          <a:sy n="71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4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90C2B84C-03DC-164F-E343-02F11F8E9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0BFF29CF-19AE-7CA6-DD57-76F90DF25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1BCA6B8E-199F-19B9-A0FB-9556A8F3D2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05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E4464091-0F34-E0DC-55BC-1BBF42A13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12283EFC-B6A2-EF49-043B-EB16377D8B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1AD1D581-0BE6-7318-1BAE-5C74321A7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12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E41E5201-D9F6-A764-A59E-E0222328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7F6F5139-CCF2-2EAF-3CB1-CAD26E01C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BEA61ADD-260B-29CF-23C4-716151349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28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CC6B76C3-0BCA-BB38-DD82-B86F8D6E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3D416A8F-752E-81F5-6427-1B5CBA4CE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7249FB48-0CDA-5467-2D42-53D284D699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21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6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92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45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448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98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6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161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15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75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83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7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002123" y="1822755"/>
            <a:ext cx="7096933" cy="23876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250k Medicines Usage, Side Effects and Substitutes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Thank you</a:t>
            </a:r>
            <a:endParaRPr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071837" y="857655"/>
            <a:ext cx="29667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D194-11B2-3E78-D5BB-8415F399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6597" y="2750730"/>
            <a:ext cx="31717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pharmaceutical research on compositions and therapeutic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healthcare professionals on alternatives, side effects, and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monitoring of adverse reactions and pharmacovigilance.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2</a:t>
            </a:fld>
            <a:endParaRPr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B8E95-710D-C09E-C90B-BEABFC7384B0}"/>
              </a:ext>
            </a:extLst>
          </p:cNvPr>
          <p:cNvSpPr txBox="1"/>
          <p:nvPr/>
        </p:nvSpPr>
        <p:spPr>
          <a:xfrm>
            <a:off x="6884752" y="1306504"/>
            <a:ext cx="61041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Objective</a:t>
            </a:r>
            <a:endParaRPr lang="en-IN" sz="4800" b="1"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14C27-EDB8-97DD-DC64-5BBDEBA72865}"/>
              </a:ext>
            </a:extLst>
          </p:cNvPr>
          <p:cNvSpPr txBox="1"/>
          <p:nvPr/>
        </p:nvSpPr>
        <p:spPr>
          <a:xfrm>
            <a:off x="1163277" y="2767280"/>
            <a:ext cx="3519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comprehensive resource for drug information, supporting research, healthcare decisions, and drug safety.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050891" y="233427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3</a:t>
            </a:fld>
            <a:endParaRPr>
              <a:latin typeface="Tw Cen MT" panose="020B0602020104020603" pitchFamily="34" charset="0"/>
            </a:endParaRPr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Tw Cen MT" panose="020B0602020104020603" pitchFamily="34" charset="0"/>
              </a:rPr>
              <a:t> 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F40AE-CC3B-D6BF-E86D-479975D08CB9}"/>
              </a:ext>
            </a:extLst>
          </p:cNvPr>
          <p:cNvSpPr txBox="1"/>
          <p:nvPr/>
        </p:nvSpPr>
        <p:spPr>
          <a:xfrm>
            <a:off x="904568" y="1945158"/>
            <a:ext cx="83082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Identifier and Manufacturer 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unique identifier for each drug, along with information on the manufacturing company and country of origin.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Categories like therapeutic class, action class, and chemical class, plus subcategories for detailed classifications.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User-Specific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 patient demographics, dosage frequency, and common side effects. You could add multiple columns for substitutes, uses, and known drug interactions.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Like a real-world retail dataset, this layout would make it ideal for practicing EDA and visualizations, particularly for healthcare and pharmacovigilance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4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473DF-EDF2-CF7D-CA22-9E72B1014C14}"/>
              </a:ext>
            </a:extLst>
          </p:cNvPr>
          <p:cNvSpPr txBox="1"/>
          <p:nvPr/>
        </p:nvSpPr>
        <p:spPr>
          <a:xfrm>
            <a:off x="690696" y="1720840"/>
            <a:ext cx="84533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Follow: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Initial Exploration: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the dataset and reviewed basic statistics and data structure.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Taken: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 the first few rows, calculated summary statistics, and checked data types and non-null values.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handled missing values.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Taken: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Checked for missing values in each column and filled them with 'Unknown' to prepare the data for analysis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most common side effects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5</a:t>
            </a:fld>
            <a:endParaRPr dirty="0">
              <a:latin typeface="Tw Cen MT" panose="020B0602020104020603" pitchFamily="34" charset="0"/>
            </a:endParaRPr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926E0ED-327B-4D0D-B0EC-D562AFA6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8" y="1671484"/>
            <a:ext cx="9029531" cy="48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EFBE94F5-416A-202D-A26E-FBC314CA6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27774914-6B46-D912-1499-7008613C6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top medicines with the most substitutes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505CB84E-11B4-AA16-9721-2866EC20F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07333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296ECD92-819F-70F9-F87C-0CECBC702E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6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AE50E-532F-3438-2A3A-CDFFE5F7254B}"/>
              </a:ext>
            </a:extLst>
          </p:cNvPr>
          <p:cNvSpPr txBox="1"/>
          <p:nvPr/>
        </p:nvSpPr>
        <p:spPr>
          <a:xfrm>
            <a:off x="1233386" y="4927160"/>
            <a:ext cx="6760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.</a:t>
            </a:r>
          </a:p>
        </p:txBody>
      </p:sp>
      <p:pic>
        <p:nvPicPr>
          <p:cNvPr id="3" name="Picture 2" descr="A chart of different colors&#10;&#10;Description automatically generated">
            <a:extLst>
              <a:ext uri="{FF2B5EF4-FFF2-40B4-BE49-F238E27FC236}">
                <a16:creationId xmlns:a16="http://schemas.microsoft.com/office/drawing/2014/main" id="{FEC43065-6DB6-EF33-A50E-CDF72DD0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42" y="1731980"/>
            <a:ext cx="10074937" cy="46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7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3BB30724-EC09-760F-066E-108EA8FE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979C8B94-B3D9-CE68-CCD4-D8DFF4E616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68EA5C09-C1FF-BEF2-6252-0CFAAB6525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7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080249-B51B-94EC-3EB0-5AE91459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side effects by Chemical Class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chemical class&#10;&#10;Description automatically generated with medium confidence">
            <a:extLst>
              <a:ext uri="{FF2B5EF4-FFF2-40B4-BE49-F238E27FC236}">
                <a16:creationId xmlns:a16="http://schemas.microsoft.com/office/drawing/2014/main" id="{8CC5DE52-FDF1-5285-867B-043B255B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1979407"/>
            <a:ext cx="8025205" cy="44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4C63C56B-46DA-94FC-C8AA-E8DB54500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8FEB47E6-8E59-D49B-0672-A65A6AE68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br>
              <a:rPr lang="en-IN" dirty="0"/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67490A81-8EB5-D973-88B4-F23404D9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C666875F-97DE-59AA-F931-0C133F28B0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386740" y="6394713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8</a:t>
            </a:fld>
            <a:endParaRPr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B59922B-F9BB-AC08-1720-3E4D1C788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9" y="1460074"/>
            <a:ext cx="8950362" cy="48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56ED08E1-C137-2506-6681-FBDDBFC94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796690A4-0B00-705F-07BF-B4632E6A3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 (Advanced)</a:t>
            </a: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DD9F0E40-9745-5894-2023-788FC9FC3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74D8036A-AB2B-7C99-404D-E7EE83E84A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w Cen MT" panose="020B0602020104020603" pitchFamily="34" charset="0"/>
              </a:rPr>
              <a:t>9</a:t>
            </a:fld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FE747739-CD0E-999A-78E7-0055DFE4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9" y="1828799"/>
            <a:ext cx="9391426" cy="46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189</TotalTime>
  <Words>294</Words>
  <Application>Microsoft Office PowerPoint</Application>
  <PresentationFormat>Widescreen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Calibri Light</vt:lpstr>
      <vt:lpstr>Arial</vt:lpstr>
      <vt:lpstr>Tw Cen MT</vt:lpstr>
      <vt:lpstr>Calibri</vt:lpstr>
      <vt:lpstr>Office 2013 - 2022 Theme</vt:lpstr>
      <vt:lpstr>250k Medicines Usage, Side Effects and Substitutes</vt:lpstr>
      <vt:lpstr>Purpose</vt:lpstr>
      <vt:lpstr>Details of Data</vt:lpstr>
      <vt:lpstr>Data Cleaning and Preprocessing</vt:lpstr>
      <vt:lpstr>Visualization of the most common side effects</vt:lpstr>
      <vt:lpstr>Visualization of the top medicines with the most substitutes</vt:lpstr>
      <vt:lpstr>Visualization of side effects by Chemical Class</vt:lpstr>
      <vt:lpstr>Correlation Analysis </vt:lpstr>
      <vt:lpstr>Clustering Analysis (Advanced)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khushi khurana</cp:lastModifiedBy>
  <cp:revision>20</cp:revision>
  <dcterms:created xsi:type="dcterms:W3CDTF">2022-12-29T06:36:15Z</dcterms:created>
  <dcterms:modified xsi:type="dcterms:W3CDTF">2024-10-29T14:46:18Z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