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embeddedFontLs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4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90C2B84C-03DC-164F-E343-02F11F8E9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0BFF29CF-19AE-7CA6-DD57-76F90DF25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BCA6B8E-199F-19B9-A0FB-9556A8F3D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0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464091-0F34-E0DC-55BC-1BBF42A13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12283EFC-B6A2-EF49-043B-EB16377D8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AD1D581-0BE6-7318-1BAE-5C74321A7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12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1E5201-D9F6-A764-A59E-E0222328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7F6F5139-CCF2-2EAF-3CB1-CAD26E01C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BEA61ADD-260B-29CF-23C4-716151349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28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CC6B76C3-0BCA-BB38-DD82-B86F8D6E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3D416A8F-752E-81F5-6427-1B5CBA4CE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7249FB48-0CDA-5467-2D42-53D284D699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21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44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25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9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44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4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9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799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820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42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22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43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46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002123" y="1822755"/>
            <a:ext cx="7096933" cy="23876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>
                <a:latin typeface="Tw Cen MT" panose="020B0602020104020603" pitchFamily="34" charset="0"/>
              </a:rPr>
              <a:t>Exploratory</a:t>
            </a:r>
            <a:r>
              <a:rPr lang="en-US" sz="5100" dirty="0">
                <a:latin typeface="Tw Cen MT" panose="020B0602020104020603" pitchFamily="34" charset="0"/>
              </a:rPr>
              <a:t> Data Analysis of COVID Clinical Trials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Thank you</a:t>
            </a:r>
            <a:endParaRPr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071837" y="857655"/>
            <a:ext cx="2966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Purpose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D194-11B2-3E78-D5BB-8415F399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4752" y="2653065"/>
            <a:ext cx="31717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Gain insights into trial phases, study types, and enrollment variations over time. </a:t>
            </a: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2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B8E95-710D-C09E-C90B-BEABFC7384B0}"/>
              </a:ext>
            </a:extLst>
          </p:cNvPr>
          <p:cNvSpPr txBox="1"/>
          <p:nvPr/>
        </p:nvSpPr>
        <p:spPr>
          <a:xfrm>
            <a:off x="6884752" y="1306504"/>
            <a:ext cx="6104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Objective</a:t>
            </a:r>
            <a:endParaRPr lang="en-IN" sz="4800" b="1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4C27-EDB8-97DD-DC64-5BBDEBA72865}"/>
              </a:ext>
            </a:extLst>
          </p:cNvPr>
          <p:cNvSpPr txBox="1"/>
          <p:nvPr/>
        </p:nvSpPr>
        <p:spPr>
          <a:xfrm>
            <a:off x="1071837" y="2653066"/>
            <a:ext cx="3519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w Cen MT" panose="020B0602020104020603" pitchFamily="34" charset="0"/>
              </a:rPr>
              <a:t>To analyze trends, enrollment patterns, and key characteristics in a dataset of COVID-19 clinical trials.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050891" y="233427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Details of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3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3" name="Google Shape;197;p2">
            <a:extLst>
              <a:ext uri="{FF2B5EF4-FFF2-40B4-BE49-F238E27FC236}">
                <a16:creationId xmlns:a16="http://schemas.microsoft.com/office/drawing/2014/main" id="{F4CAAFF1-5055-5AC7-BAFF-195AB5157EDA}"/>
              </a:ext>
            </a:extLst>
          </p:cNvPr>
          <p:cNvSpPr txBox="1">
            <a:spLocks/>
          </p:cNvSpPr>
          <p:nvPr/>
        </p:nvSpPr>
        <p:spPr>
          <a:xfrm>
            <a:off x="941338" y="1706563"/>
            <a:ext cx="9779183" cy="38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n-US" b="1" dirty="0">
                <a:latin typeface="Tw Cen MT" panose="020B0602020104020603" pitchFamily="34" charset="0"/>
              </a:rPr>
              <a:t>1. Source</a:t>
            </a:r>
            <a:r>
              <a:rPr lang="en-US" dirty="0">
                <a:latin typeface="Tw Cen MT" panose="020B0602020104020603" pitchFamily="34" charset="0"/>
              </a:rPr>
              <a:t>: COVID-19 clinical trials dataset, with information on trial phases, enrollment, study types, and dates..</a:t>
            </a:r>
          </a:p>
          <a:p>
            <a:r>
              <a:rPr lang="en-US" b="1" dirty="0">
                <a:latin typeface="Tw Cen MT" panose="020B0602020104020603" pitchFamily="34" charset="0"/>
              </a:rPr>
              <a:t>2. 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Status</a:t>
            </a:r>
            <a:r>
              <a:rPr lang="en-US" dirty="0">
                <a:latin typeface="Tw Cen MT" panose="020B0602020104020603" pitchFamily="34" charset="0"/>
              </a:rPr>
              <a:t>: Indicates current trial status (e.g., Recruiting, Completed).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Phases</a:t>
            </a:r>
            <a:r>
              <a:rPr lang="en-US" dirty="0">
                <a:latin typeface="Tw Cen MT" panose="020B0602020104020603" pitchFamily="34" charset="0"/>
              </a:rPr>
              <a:t>: Clinical trial phase (Phase 1, 2, 3, or Phase 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Enrollment</a:t>
            </a:r>
            <a:r>
              <a:rPr lang="en-US" dirty="0">
                <a:latin typeface="Tw Cen MT" panose="020B0602020104020603" pitchFamily="34" charset="0"/>
              </a:rPr>
              <a:t>: Number of participants enrolled in each trial.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Study Type</a:t>
            </a:r>
            <a:r>
              <a:rPr lang="en-US" dirty="0">
                <a:latin typeface="Tw Cen MT" panose="020B0602020104020603" pitchFamily="34" charset="0"/>
              </a:rPr>
              <a:t>: Type of study (Interventional, Observational).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w Cen MT" panose="020B0602020104020603" pitchFamily="34" charset="0"/>
              </a:rPr>
              <a:t>Start Date</a:t>
            </a:r>
            <a:r>
              <a:rPr lang="en-US" dirty="0">
                <a:latin typeface="Tw Cen MT" panose="020B0602020104020603" pitchFamily="34" charset="0"/>
              </a:rPr>
              <a:t>: Date when the trial began.</a:t>
            </a:r>
          </a:p>
          <a:p>
            <a:r>
              <a:rPr lang="en-US" b="1" dirty="0">
                <a:latin typeface="Tw Cen MT" panose="020B0602020104020603" pitchFamily="34" charset="0"/>
              </a:rPr>
              <a:t>3. </a:t>
            </a:r>
            <a:r>
              <a:rPr lang="en-IN" b="1" dirty="0">
                <a:latin typeface="Tw Cen MT" panose="020B0602020104020603" pitchFamily="34" charset="0"/>
              </a:rPr>
              <a:t>Shape</a:t>
            </a:r>
            <a:r>
              <a:rPr lang="en-IN" dirty="0">
                <a:latin typeface="Tw Cen MT" panose="020B0602020104020603" pitchFamily="34" charset="0"/>
              </a:rPr>
              <a:t>: Initial dataset contained 5783 rows and 27 columns.</a:t>
            </a:r>
            <a:endParaRPr lang="en-US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Data Cleaning and Preprocessing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4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81C8E0F-C6FF-4F15-7FA4-856E69D3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96" y="1997839"/>
            <a:ext cx="115013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000" b="1" dirty="0">
                <a:solidFill>
                  <a:schemeClr val="tx1"/>
                </a:solidFill>
                <a:latin typeface="Tw Cen MT" panose="020B0602020104020603" pitchFamily="34" charset="0"/>
              </a:rPr>
              <a:t>Handling Missing Data</a:t>
            </a:r>
            <a:r>
              <a:rPr lang="en-US" alt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: Dropped columns with over 90% missing values (e.g., Results First Posted, Study Documents).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Data Type Conversion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Converted Start Date and other date columns to datetime format for time series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Outlier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 Applied a 99th percentile filter on Enrollment to remove extreme values, making the analysis more insightful.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b="1" dirty="0">
                <a:latin typeface="Tw Cen MT" panose="020B0602020104020603" pitchFamily="34" charset="0"/>
              </a:rPr>
              <a:t>Missing Data Analysis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5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213D05-4180-6551-E88C-1C078007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392" y="1997839"/>
            <a:ext cx="296880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Significant missing data in columns Results First Posted and Study Documents, which were dropped.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Other columns had minimal missing values and were retained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pic>
        <p:nvPicPr>
          <p:cNvPr id="4" name="Picture 3" descr="A graph of missing data percentage&#10;&#10;Description automatically generated">
            <a:extLst>
              <a:ext uri="{FF2B5EF4-FFF2-40B4-BE49-F238E27FC236}">
                <a16:creationId xmlns:a16="http://schemas.microsoft.com/office/drawing/2014/main" id="{5B28156B-BA33-927A-0F14-AD2D96AC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4" y="1563459"/>
            <a:ext cx="7274736" cy="49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EFBE94F5-416A-202D-A26E-FBC314CA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27774914-6B46-D912-1499-7008613C6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b="1" dirty="0">
                <a:latin typeface="Tw Cen MT" panose="020B0602020104020603" pitchFamily="34" charset="0"/>
              </a:rPr>
              <a:t>Univariate Analysis: Numerical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505CB84E-11B4-AA16-9721-2866EC20F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296ECD92-819F-70F9-F87C-0CECBC702E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6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D52694BB-56F1-492E-03F4-B85D8412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5" y="1633076"/>
            <a:ext cx="6683818" cy="3084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9624E-6833-03B4-0246-3702D1060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765" y="1758274"/>
            <a:ext cx="4229100" cy="2681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BAE50E-532F-3438-2A3A-CDFFE5F7254B}"/>
              </a:ext>
            </a:extLst>
          </p:cNvPr>
          <p:cNvSpPr txBox="1"/>
          <p:nvPr/>
        </p:nvSpPr>
        <p:spPr>
          <a:xfrm>
            <a:off x="1233386" y="4927160"/>
            <a:ext cx="6760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Skewed distribution with a few high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Most trials have lower enrollment, indicating focused studies.</a:t>
            </a:r>
          </a:p>
        </p:txBody>
      </p:sp>
    </p:spTree>
    <p:extLst>
      <p:ext uri="{BB962C8B-B14F-4D97-AF65-F5344CB8AC3E}">
        <p14:creationId xmlns:p14="http://schemas.microsoft.com/office/powerpoint/2010/main" val="38995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3BB30724-EC09-760F-066E-108EA8FE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8E7FAA8F-B4BB-5C8C-2777-3F4FF3041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Univariate Analysis: Categorical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979C8B94-B3D9-CE68-CCD4-D8DFF4E61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68EA5C09-C1FF-BEF2-6252-0CFAAB6525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7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032863F-4137-0F05-DF2B-B31E7C5C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99" y="1563459"/>
            <a:ext cx="6855528" cy="5107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C7CA3-5DA6-8919-17B1-04BC4E5C60C1}"/>
              </a:ext>
            </a:extLst>
          </p:cNvPr>
          <p:cNvSpPr txBox="1"/>
          <p:nvPr/>
        </p:nvSpPr>
        <p:spPr>
          <a:xfrm>
            <a:off x="7794286" y="2323415"/>
            <a:ext cx="38036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Most trials are in phases 2 and 3, and a significant portion is recruiting.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Interventional studies dominate, with diverse participant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0391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63C56B-46DA-94FC-C8AA-E8DB5450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8FEB47E6-8E59-D49B-0672-A65A6AE68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Bivariate Analysis: Key Relationships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67490A81-8EB5-D973-88B4-F23404D9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C666875F-97DE-59AA-F931-0C133F28B0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86740" y="6394713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8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3" name="Picture 2" descr="A graph with a bar chart and text&#10;&#10;Description automatically generated with medium confidence">
            <a:extLst>
              <a:ext uri="{FF2B5EF4-FFF2-40B4-BE49-F238E27FC236}">
                <a16:creationId xmlns:a16="http://schemas.microsoft.com/office/drawing/2014/main" id="{5DE9E273-1258-106B-0CFF-A59D8A20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3" y="1563459"/>
            <a:ext cx="3482665" cy="2953778"/>
          </a:xfrm>
          <a:prstGeom prst="rect">
            <a:avLst/>
          </a:prstGeom>
        </p:spPr>
      </p:pic>
      <p:pic>
        <p:nvPicPr>
          <p:cNvPr id="5" name="Picture 4" descr="A graph of progress on a white background&#10;&#10;Description automatically generated">
            <a:extLst>
              <a:ext uri="{FF2B5EF4-FFF2-40B4-BE49-F238E27FC236}">
                <a16:creationId xmlns:a16="http://schemas.microsoft.com/office/drawing/2014/main" id="{AEA0D85E-CBE8-0179-7D61-8A1FBCE0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728" y="1537883"/>
            <a:ext cx="3340543" cy="2444492"/>
          </a:xfrm>
          <a:prstGeom prst="rect">
            <a:avLst/>
          </a:prstGeom>
        </p:spPr>
      </p:pic>
      <p:pic>
        <p:nvPicPr>
          <p:cNvPr id="8" name="Picture 7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5CB11272-E422-91A3-7E97-EBE67FAA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844" y="1532156"/>
            <a:ext cx="3586459" cy="2306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C30A20-2162-6640-BFE7-F5417033B3EC}"/>
              </a:ext>
            </a:extLst>
          </p:cNvPr>
          <p:cNvSpPr txBox="1"/>
          <p:nvPr/>
        </p:nvSpPr>
        <p:spPr>
          <a:xfrm>
            <a:off x="1252794" y="4763497"/>
            <a:ext cx="63872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Higher enrollment in interventional studies may indicate comprehensive trials.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Most recruiting and ongoing studies are in early phases (1-2).</a:t>
            </a:r>
          </a:p>
        </p:txBody>
      </p:sp>
      <p:pic>
        <p:nvPicPr>
          <p:cNvPr id="13" name="Picture 12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D4AE1940-136F-06FA-BE82-0A2FD594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264" y="4220756"/>
            <a:ext cx="4136146" cy="26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56ED08E1-C137-2506-6681-FBDDBFC94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796690A4-0B00-705F-07BF-B4632E6A3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w Cen MT" panose="020B0602020104020603" pitchFamily="34" charset="0"/>
              </a:rPr>
              <a:t>Time Series Analysis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DD9F0E40-9745-5894-2023-788FC9FC3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74D8036A-AB2B-7C99-404D-E7EE83E84A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9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16DC309C-51B9-DBE8-D170-B1897E0AD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0" y="1482005"/>
            <a:ext cx="5479521" cy="2574430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A74F4B59-C17B-AAD1-F0AC-3457BAB3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11" y="1482005"/>
            <a:ext cx="5460626" cy="2574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2860A3-85BA-3EF2-97D8-651E9CC0CB89}"/>
              </a:ext>
            </a:extLst>
          </p:cNvPr>
          <p:cNvSpPr txBox="1"/>
          <p:nvPr/>
        </p:nvSpPr>
        <p:spPr>
          <a:xfrm>
            <a:off x="1198934" y="4618338"/>
            <a:ext cx="8285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</a:t>
            </a:r>
            <a:r>
              <a:rPr lang="en-US" sz="2000" dirty="0">
                <a:latin typeface="Tw Cen MT" panose="020B06020201040206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Noticeable spikes in trial counts align with significant pandemic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 Enrollment fluctuates, possibly due to resource availability and public response.</a:t>
            </a:r>
          </a:p>
        </p:txBody>
      </p:sp>
    </p:spTree>
    <p:extLst>
      <p:ext uri="{BB962C8B-B14F-4D97-AF65-F5344CB8AC3E}">
        <p14:creationId xmlns:p14="http://schemas.microsoft.com/office/powerpoint/2010/main" val="2592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393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 Light</vt:lpstr>
      <vt:lpstr>Arial</vt:lpstr>
      <vt:lpstr>Tw Cen MT</vt:lpstr>
      <vt:lpstr>Calibri</vt:lpstr>
      <vt:lpstr>Office 2013 - 2022 Theme</vt:lpstr>
      <vt:lpstr>Exploratory Data Analysis of COVID Clinical Trials</vt:lpstr>
      <vt:lpstr>Purpose</vt:lpstr>
      <vt:lpstr>Details of Data</vt:lpstr>
      <vt:lpstr>Data Cleaning and Preprocessing</vt:lpstr>
      <vt:lpstr>Missing Data Analysis</vt:lpstr>
      <vt:lpstr>Univariate Analysis: Numerical Data</vt:lpstr>
      <vt:lpstr>Univariate Analysis: Categorical Data</vt:lpstr>
      <vt:lpstr>Bivariate Analysis: Key Relationships</vt:lpstr>
      <vt:lpstr>Time Series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khushi khurana</cp:lastModifiedBy>
  <cp:revision>18</cp:revision>
  <dcterms:created xsi:type="dcterms:W3CDTF">2022-12-29T06:36:15Z</dcterms:created>
  <dcterms:modified xsi:type="dcterms:W3CDTF">2024-10-29T11:39:46Z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