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embeddedFontLst>
    <p:embeddedFont>
      <p:font typeface="Tw Cen MT" panose="020B06020201040206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40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90C2B84C-03DC-164F-E343-02F11F8E9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0BFF29CF-19AE-7CA6-DD57-76F90DF25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1BCA6B8E-199F-19B9-A0FB-9556A8F3D2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05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E4464091-0F34-E0DC-55BC-1BBF42A13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12283EFC-B6A2-EF49-043B-EB16377D8B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1AD1D581-0BE6-7318-1BAE-5C74321A7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12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E41E5201-D9F6-A764-A59E-E0222328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7F6F5139-CCF2-2EAF-3CB1-CAD26E01C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BEA61ADD-260B-29CF-23C4-716151349F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289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CC6B76C3-0BCA-BB38-DD82-B86F8D6E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>
            <a:extLst>
              <a:ext uri="{FF2B5EF4-FFF2-40B4-BE49-F238E27FC236}">
                <a16:creationId xmlns:a16="http://schemas.microsoft.com/office/drawing/2014/main" id="{3D416A8F-752E-81F5-6427-1B5CBA4CE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4:notes">
            <a:extLst>
              <a:ext uri="{FF2B5EF4-FFF2-40B4-BE49-F238E27FC236}">
                <a16:creationId xmlns:a16="http://schemas.microsoft.com/office/drawing/2014/main" id="{7249FB48-0CDA-5467-2D42-53D284D699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21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7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06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0929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45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6448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98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6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3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161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15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75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883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7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1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1002123" y="1822755"/>
            <a:ext cx="7096933" cy="23876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Supermart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Grocery Sales -</a:t>
            </a:r>
            <a:b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Analytics Dataset</a:t>
            </a: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>
                <a:latin typeface="Tw Cen MT" panose="020B0602020104020603" pitchFamily="34" charset="0"/>
              </a:rPr>
              <a:t>Thank you</a:t>
            </a:r>
            <a:endParaRPr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071837" y="857655"/>
            <a:ext cx="29667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D194-11B2-3E78-D5BB-8415F399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4752" y="2767280"/>
            <a:ext cx="317172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solidFill>
                  <a:schemeClr val="bg1"/>
                </a:solidFill>
              </a:rPr>
              <a:t>This fictional dataset is intended to help data analysts practice exploratory data analysis (EDA) and data visualization. It simulates grocery orders placed by customers in Tamil Nadu, India, through a delivery application.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2</a:t>
            </a:fld>
            <a:endParaRPr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B8E95-710D-C09E-C90B-BEABFC7384B0}"/>
              </a:ext>
            </a:extLst>
          </p:cNvPr>
          <p:cNvSpPr txBox="1"/>
          <p:nvPr/>
        </p:nvSpPr>
        <p:spPr>
          <a:xfrm>
            <a:off x="6884752" y="1306504"/>
            <a:ext cx="61041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latin typeface="Tw Cen MT" panose="020B0602020104020603" pitchFamily="34" charset="0"/>
              </a:rPr>
              <a:t>Objective</a:t>
            </a:r>
            <a:endParaRPr lang="en-IN" sz="4800" b="1" dirty="0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14C27-EDB8-97DD-DC64-5BBDEBA72865}"/>
              </a:ext>
            </a:extLst>
          </p:cNvPr>
          <p:cNvSpPr txBox="1"/>
          <p:nvPr/>
        </p:nvSpPr>
        <p:spPr>
          <a:xfrm>
            <a:off x="1163277" y="2767280"/>
            <a:ext cx="35196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the project, titled "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Supermart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Grocery Sales - Machine Learning Project," is to use this dataset to build a machine learning model for predicting sales or profit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050891" y="233427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w Cen MT" panose="020B0602020104020603" pitchFamily="34" charset="0"/>
              </a:rPr>
              <a:t>Details of Data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3</a:t>
            </a:fld>
            <a:endParaRPr>
              <a:latin typeface="Tw Cen MT" panose="020B0602020104020603" pitchFamily="34" charset="0"/>
            </a:endParaRPr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w Cen MT" panose="020B0602020104020603" pitchFamily="34" charset="0"/>
              </a:rPr>
              <a:t> </a:t>
            </a:r>
            <a:endParaRPr>
              <a:latin typeface="Tw Cen MT" panose="020B0602020104020603" pitchFamily="34" charset="0"/>
            </a:endParaRPr>
          </a:p>
        </p:txBody>
      </p:sp>
      <p:sp>
        <p:nvSpPr>
          <p:cNvPr id="3" name="Google Shape;197;p2">
            <a:extLst>
              <a:ext uri="{FF2B5EF4-FFF2-40B4-BE49-F238E27FC236}">
                <a16:creationId xmlns:a16="http://schemas.microsoft.com/office/drawing/2014/main" id="{F4CAAFF1-5055-5AC7-BAFF-195AB5157EDA}"/>
              </a:ext>
            </a:extLst>
          </p:cNvPr>
          <p:cNvSpPr txBox="1">
            <a:spLocks/>
          </p:cNvSpPr>
          <p:nvPr/>
        </p:nvSpPr>
        <p:spPr>
          <a:xfrm>
            <a:off x="941338" y="1706563"/>
            <a:ext cx="9779183" cy="389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45720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Fictional dataset created to aid data analysts in practicing exploratory data analysis (EDA) and data visualization. It contains information on orders placed by customers on a grocery delivery application, specifically designed with the assumption that all customers reside in Tamil Nadu, India.</a:t>
            </a:r>
          </a:p>
          <a:p>
            <a:r>
              <a:rPr lang="en-US" sz="1600" b="1" dirty="0"/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Dataset-Related Information: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ID and Customer Details: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order is uniquely identified with details like customer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include Category and Sub Category, indicating types of products ordered</a:t>
            </a:r>
            <a:r>
              <a:rPr lang="en-US" sz="1800" dirty="0"/>
              <a:t>.</a:t>
            </a:r>
          </a:p>
          <a:p>
            <a:pPr marL="228600" indent="0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Shape: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contains a wide variety of features, making it ideal for learning how to work with real-world retail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4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473DF-EDF2-CF7D-CA22-9E72B1014C14}"/>
              </a:ext>
            </a:extLst>
          </p:cNvPr>
          <p:cNvSpPr txBox="1"/>
          <p:nvPr/>
        </p:nvSpPr>
        <p:spPr>
          <a:xfrm>
            <a:off x="690696" y="1720840"/>
            <a:ext cx="84533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Follow: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Initial Exploration: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the dataset and reviewed basic statistics and data structure.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Taken: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Displayed the first few rows, calculated summary statistics, and checked data types and non-null values.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handled missing values.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Taken: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Checked for missing values in each column and filled them with 'Unknown' to prepare the data for analysis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latin typeface="Tw Cen MT" panose="020B0602020104020603" pitchFamily="34" charset="0"/>
              </a:rPr>
              <a:t>Distribution of Sales by Category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5</a:t>
            </a:fld>
            <a:endParaRPr dirty="0">
              <a:latin typeface="Tw Cen MT" panose="020B0602020104020603" pitchFamily="34" charset="0"/>
            </a:endParaRPr>
          </a:p>
        </p:txBody>
      </p:sp>
      <p:pic>
        <p:nvPicPr>
          <p:cNvPr id="6" name="Picture 5" descr="A chart with different colored rectangular shapes&#10;&#10;Description automatically generated">
            <a:extLst>
              <a:ext uri="{FF2B5EF4-FFF2-40B4-BE49-F238E27FC236}">
                <a16:creationId xmlns:a16="http://schemas.microsoft.com/office/drawing/2014/main" id="{214BE8AC-469F-4FC3-FD55-44DA897E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6" y="1603530"/>
            <a:ext cx="7854712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2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EFBE94F5-416A-202D-A26E-FBC314CA6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27774914-6B46-D912-1499-7008613C6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dirty="0"/>
              <a:t>Sales Trends Over Time</a:t>
            </a:r>
            <a:endParaRPr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505CB84E-11B4-AA16-9721-2866EC20F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296ECD92-819F-70F9-F87C-0CECBC702E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6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AE50E-532F-3438-2A3A-CDFFE5F7254B}"/>
              </a:ext>
            </a:extLst>
          </p:cNvPr>
          <p:cNvSpPr txBox="1"/>
          <p:nvPr/>
        </p:nvSpPr>
        <p:spPr>
          <a:xfrm>
            <a:off x="1233386" y="4927160"/>
            <a:ext cx="6760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.</a:t>
            </a:r>
          </a:p>
        </p:txBody>
      </p:sp>
      <p:pic>
        <p:nvPicPr>
          <p:cNvPr id="4" name="Picture 3" descr="A graph showing sales over time&#10;&#10;Description automatically generated">
            <a:extLst>
              <a:ext uri="{FF2B5EF4-FFF2-40B4-BE49-F238E27FC236}">
                <a16:creationId xmlns:a16="http://schemas.microsoft.com/office/drawing/2014/main" id="{3BE9E5FA-70BB-713C-7334-2A5F5B57C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726974"/>
            <a:ext cx="9354331" cy="47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7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3BB30724-EC09-760F-066E-108EA8FE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979C8B94-B3D9-CE68-CCD4-D8DFF4E616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68EA5C09-C1FF-BEF2-6252-0CFAAB6525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7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080249-B51B-94EC-3EB0-5AE91459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7FCDA9AA-C8E0-A751-0A2E-3B747C88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6" y="1777121"/>
            <a:ext cx="8860554" cy="46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9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4C63C56B-46DA-94FC-C8AA-E8DB54500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8FEB47E6-8E59-D49B-0672-A65A6AE68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Feature Selection and Model Building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67490A81-8EB5-D973-88B4-F23404D9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C666875F-97DE-59AA-F931-0C133F28B0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386740" y="6394713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w Cen MT" panose="020B0602020104020603" pitchFamily="34" charset="0"/>
              </a:rPr>
              <a:t>8</a:t>
            </a:fld>
            <a:endParaRPr dirty="0">
              <a:latin typeface="Tw Cen MT" panose="020B06020201040206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D5826E-90CF-9DB5-D1F2-7EC060FD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09" y="1895525"/>
            <a:ext cx="1187536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Feature and Target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processed to select relevant features for modeling. The features used were all columns except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ID, Customer Name, and Order Date, with Sales designated as the target variable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 Splitting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split into training and testing sets using an 80/20 split. This means 80% of the data was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training the model, while 20% was reserved for evaluating its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Feature 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was applied to the features using Standard Scaler.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ensures that the model performs optimally by normalizing the feature values to have a mean of 0 and a standard deviation of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6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56ED08E1-C137-2506-6681-FBDDBFC94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>
            <a:extLst>
              <a:ext uri="{FF2B5EF4-FFF2-40B4-BE49-F238E27FC236}">
                <a16:creationId xmlns:a16="http://schemas.microsoft.com/office/drawing/2014/main" id="{796690A4-0B00-705F-07BF-B4632E6A3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IN" dirty="0"/>
              <a:t>Visualize the Results</a:t>
            </a:r>
            <a:endParaRPr lang="en-IN" dirty="0">
              <a:latin typeface="Tw Cen MT" panose="020B0602020104020603" pitchFamily="34" charset="0"/>
            </a:endParaRPr>
          </a:p>
        </p:txBody>
      </p:sp>
      <p:sp>
        <p:nvSpPr>
          <p:cNvPr id="228" name="Google Shape;228;p4">
            <a:extLst>
              <a:ext uri="{FF2B5EF4-FFF2-40B4-BE49-F238E27FC236}">
                <a16:creationId xmlns:a16="http://schemas.microsoft.com/office/drawing/2014/main" id="{DD9F0E40-9745-5894-2023-788FC9FC3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</a:p>
        </p:txBody>
      </p:sp>
      <p:sp>
        <p:nvSpPr>
          <p:cNvPr id="227" name="Google Shape;227;p4">
            <a:extLst>
              <a:ext uri="{FF2B5EF4-FFF2-40B4-BE49-F238E27FC236}">
                <a16:creationId xmlns:a16="http://schemas.microsoft.com/office/drawing/2014/main" id="{74D8036A-AB2B-7C99-404D-E7EE83E84A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w Cen MT" panose="020B0602020104020603" pitchFamily="34" charset="0"/>
              </a:rPr>
              <a:t>9</a:t>
            </a:fld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3" name="Picture 2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80F795B5-704D-F0C3-CC0C-BF6BC43C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42" y="1603530"/>
            <a:ext cx="6437389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</TotalTime>
  <Words>444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Calibri Light</vt:lpstr>
      <vt:lpstr>Arial</vt:lpstr>
      <vt:lpstr>Tw Cen MT</vt:lpstr>
      <vt:lpstr>Calibri</vt:lpstr>
      <vt:lpstr>Office 2013 - 2022 Theme</vt:lpstr>
      <vt:lpstr>Supermart Grocery Sales - Retail Analytics Dataset</vt:lpstr>
      <vt:lpstr>Purpose</vt:lpstr>
      <vt:lpstr>Details of Data</vt:lpstr>
      <vt:lpstr>Data Cleaning and Preprocessing</vt:lpstr>
      <vt:lpstr>Distribution of Sales by Category</vt:lpstr>
      <vt:lpstr>Sales Trends Over Time</vt:lpstr>
      <vt:lpstr>Correlation Heatmap</vt:lpstr>
      <vt:lpstr>Feature Selection and Model Building</vt:lpstr>
      <vt:lpstr>Visualize the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khushi khurana</cp:lastModifiedBy>
  <cp:revision>19</cp:revision>
  <dcterms:created xsi:type="dcterms:W3CDTF">2022-12-29T06:36:15Z</dcterms:created>
  <dcterms:modified xsi:type="dcterms:W3CDTF">2024-10-29T13:10:55Z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