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60" r:id="rId5"/>
    <p:sldId id="261" r:id="rId6"/>
    <p:sldId id="264" r:id="rId7"/>
    <p:sldId id="262" r:id="rId8"/>
    <p:sldId id="263" r:id="rId9"/>
    <p:sldId id="265" r:id="rId10"/>
    <p:sldId id="266" r:id="rId11"/>
    <p:sldId id="268" r:id="rId12"/>
    <p:sldId id="269"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05F"/>
    <a:srgbClr val="396384"/>
    <a:srgbClr val="378AB5"/>
    <a:srgbClr val="56606A"/>
    <a:srgbClr val="9EB8CD"/>
    <a:srgbClr val="BCDFFB"/>
    <a:srgbClr val="002060"/>
    <a:srgbClr val="86929D"/>
    <a:srgbClr val="F8A318"/>
    <a:srgbClr val="7ED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60"/>
  </p:normalViewPr>
  <p:slideViewPr>
    <p:cSldViewPr snapToGrid="0">
      <p:cViewPr varScale="1">
        <p:scale>
          <a:sx n="73" d="100"/>
          <a:sy n="73" d="100"/>
        </p:scale>
        <p:origin x="2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60E9644-B2DE-447B-8306-3044303384D5}"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DAD21-D92E-46E1-81DB-10BA8066EFC4}" type="slidenum">
              <a:rPr lang="en-IN" smtClean="0"/>
              <a:t>‹#›</a:t>
            </a:fld>
            <a:endParaRPr lang="en-IN"/>
          </a:p>
        </p:txBody>
      </p:sp>
    </p:spTree>
    <p:extLst>
      <p:ext uri="{BB962C8B-B14F-4D97-AF65-F5344CB8AC3E}">
        <p14:creationId xmlns:p14="http://schemas.microsoft.com/office/powerpoint/2010/main" val="14519331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0E9644-B2DE-447B-8306-3044303384D5}"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DAD21-D92E-46E1-81DB-10BA8066EFC4}" type="slidenum">
              <a:rPr lang="en-IN" smtClean="0"/>
              <a:t>‹#›</a:t>
            </a:fld>
            <a:endParaRPr lang="en-IN"/>
          </a:p>
        </p:txBody>
      </p:sp>
    </p:spTree>
    <p:extLst>
      <p:ext uri="{BB962C8B-B14F-4D97-AF65-F5344CB8AC3E}">
        <p14:creationId xmlns:p14="http://schemas.microsoft.com/office/powerpoint/2010/main" val="31533508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0E9644-B2DE-447B-8306-3044303384D5}"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DAD21-D92E-46E1-81DB-10BA8066EFC4}" type="slidenum">
              <a:rPr lang="en-IN" smtClean="0"/>
              <a:t>‹#›</a:t>
            </a:fld>
            <a:endParaRPr lang="en-IN"/>
          </a:p>
        </p:txBody>
      </p:sp>
    </p:spTree>
    <p:extLst>
      <p:ext uri="{BB962C8B-B14F-4D97-AF65-F5344CB8AC3E}">
        <p14:creationId xmlns:p14="http://schemas.microsoft.com/office/powerpoint/2010/main" val="2241811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0E9644-B2DE-447B-8306-3044303384D5}"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DAD21-D92E-46E1-81DB-10BA8066EFC4}" type="slidenum">
              <a:rPr lang="en-IN" smtClean="0"/>
              <a:t>‹#›</a:t>
            </a:fld>
            <a:endParaRPr lang="en-IN"/>
          </a:p>
        </p:txBody>
      </p:sp>
    </p:spTree>
    <p:extLst>
      <p:ext uri="{BB962C8B-B14F-4D97-AF65-F5344CB8AC3E}">
        <p14:creationId xmlns:p14="http://schemas.microsoft.com/office/powerpoint/2010/main" val="18760397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E9644-B2DE-447B-8306-3044303384D5}"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DAD21-D92E-46E1-81DB-10BA8066EFC4}" type="slidenum">
              <a:rPr lang="en-IN" smtClean="0"/>
              <a:t>‹#›</a:t>
            </a:fld>
            <a:endParaRPr lang="en-IN"/>
          </a:p>
        </p:txBody>
      </p:sp>
    </p:spTree>
    <p:extLst>
      <p:ext uri="{BB962C8B-B14F-4D97-AF65-F5344CB8AC3E}">
        <p14:creationId xmlns:p14="http://schemas.microsoft.com/office/powerpoint/2010/main" val="460870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60E9644-B2DE-447B-8306-3044303384D5}"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1DAD21-D92E-46E1-81DB-10BA8066EFC4}" type="slidenum">
              <a:rPr lang="en-IN" smtClean="0"/>
              <a:t>‹#›</a:t>
            </a:fld>
            <a:endParaRPr lang="en-IN"/>
          </a:p>
        </p:txBody>
      </p:sp>
    </p:spTree>
    <p:extLst>
      <p:ext uri="{BB962C8B-B14F-4D97-AF65-F5344CB8AC3E}">
        <p14:creationId xmlns:p14="http://schemas.microsoft.com/office/powerpoint/2010/main" val="8334379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60E9644-B2DE-447B-8306-3044303384D5}" type="datetimeFigureOut">
              <a:rPr lang="en-IN" smtClean="0"/>
              <a:t>03-08-2023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1DAD21-D92E-46E1-81DB-10BA8066EFC4}" type="slidenum">
              <a:rPr lang="en-IN" smtClean="0"/>
              <a:t>‹#›</a:t>
            </a:fld>
            <a:endParaRPr lang="en-IN"/>
          </a:p>
        </p:txBody>
      </p:sp>
    </p:spTree>
    <p:extLst>
      <p:ext uri="{BB962C8B-B14F-4D97-AF65-F5344CB8AC3E}">
        <p14:creationId xmlns:p14="http://schemas.microsoft.com/office/powerpoint/2010/main" val="9583150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60E9644-B2DE-447B-8306-3044303384D5}" type="datetimeFigureOut">
              <a:rPr lang="en-IN" smtClean="0"/>
              <a:t>03-08-2023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1DAD21-D92E-46E1-81DB-10BA8066EFC4}" type="slidenum">
              <a:rPr lang="en-IN" smtClean="0"/>
              <a:t>‹#›</a:t>
            </a:fld>
            <a:endParaRPr lang="en-IN"/>
          </a:p>
        </p:txBody>
      </p:sp>
    </p:spTree>
    <p:extLst>
      <p:ext uri="{BB962C8B-B14F-4D97-AF65-F5344CB8AC3E}">
        <p14:creationId xmlns:p14="http://schemas.microsoft.com/office/powerpoint/2010/main" val="10332704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E9644-B2DE-447B-8306-3044303384D5}" type="datetimeFigureOut">
              <a:rPr lang="en-IN" smtClean="0"/>
              <a:t>03-08-2023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1DAD21-D92E-46E1-81DB-10BA8066EFC4}" type="slidenum">
              <a:rPr lang="en-IN" smtClean="0"/>
              <a:t>‹#›</a:t>
            </a:fld>
            <a:endParaRPr lang="en-IN"/>
          </a:p>
        </p:txBody>
      </p:sp>
    </p:spTree>
    <p:extLst>
      <p:ext uri="{BB962C8B-B14F-4D97-AF65-F5344CB8AC3E}">
        <p14:creationId xmlns:p14="http://schemas.microsoft.com/office/powerpoint/2010/main" val="40315203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E9644-B2DE-447B-8306-3044303384D5}"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1DAD21-D92E-46E1-81DB-10BA8066EFC4}" type="slidenum">
              <a:rPr lang="en-IN" smtClean="0"/>
              <a:t>‹#›</a:t>
            </a:fld>
            <a:endParaRPr lang="en-IN"/>
          </a:p>
        </p:txBody>
      </p:sp>
    </p:spTree>
    <p:extLst>
      <p:ext uri="{BB962C8B-B14F-4D97-AF65-F5344CB8AC3E}">
        <p14:creationId xmlns:p14="http://schemas.microsoft.com/office/powerpoint/2010/main" val="9443918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E9644-B2DE-447B-8306-3044303384D5}"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1DAD21-D92E-46E1-81DB-10BA8066EFC4}" type="slidenum">
              <a:rPr lang="en-IN" smtClean="0"/>
              <a:t>‹#›</a:t>
            </a:fld>
            <a:endParaRPr lang="en-IN"/>
          </a:p>
        </p:txBody>
      </p:sp>
    </p:spTree>
    <p:extLst>
      <p:ext uri="{BB962C8B-B14F-4D97-AF65-F5344CB8AC3E}">
        <p14:creationId xmlns:p14="http://schemas.microsoft.com/office/powerpoint/2010/main" val="3018495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E9644-B2DE-447B-8306-3044303384D5}" type="datetimeFigureOut">
              <a:rPr lang="en-IN" smtClean="0"/>
              <a:t>03-08-2023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DAD21-D92E-46E1-81DB-10BA8066EFC4}" type="slidenum">
              <a:rPr lang="en-IN" smtClean="0"/>
              <a:t>‹#›</a:t>
            </a:fld>
            <a:endParaRPr lang="en-IN"/>
          </a:p>
        </p:txBody>
      </p:sp>
    </p:spTree>
    <p:extLst>
      <p:ext uri="{BB962C8B-B14F-4D97-AF65-F5344CB8AC3E}">
        <p14:creationId xmlns:p14="http://schemas.microsoft.com/office/powerpoint/2010/main" val="131623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jpeg"/><Relationship Id="rId7" Type="http://schemas.openxmlformats.org/officeDocument/2006/relationships/image" Target="../media/image16.png"/><Relationship Id="rId2" Type="http://schemas.openxmlformats.org/officeDocument/2006/relationships/image" Target="../media/image12.gif"/><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15.pn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94340" y="3306456"/>
            <a:ext cx="9144000" cy="2387600"/>
          </a:xfrm>
        </p:spPr>
        <p:txBody>
          <a:bodyPr>
            <a:normAutofit/>
          </a:bodyPr>
          <a:lstStyle/>
          <a:p>
            <a:r>
              <a:rPr lang="en-US" sz="7500" b="1" dirty="0" smtClean="0">
                <a:solidFill>
                  <a:srgbClr val="CC3300"/>
                </a:solidFill>
                <a:latin typeface="Arial Rounded MT Bold" panose="020F0704030504030204" pitchFamily="34" charset="0"/>
              </a:rPr>
              <a:t>WELCOME</a:t>
            </a:r>
            <a:endParaRPr lang="en-IN" sz="7500" b="1" dirty="0">
              <a:solidFill>
                <a:srgbClr val="CC3300"/>
              </a:solidFill>
              <a:latin typeface="Arial Rounded MT Bold" panose="020F0704030504030204" pitchFamily="34" charset="0"/>
            </a:endParaRPr>
          </a:p>
        </p:txBody>
      </p:sp>
      <p:sp>
        <p:nvSpPr>
          <p:cNvPr id="5" name="Subtitle 2"/>
          <p:cNvSpPr txBox="1">
            <a:spLocks/>
          </p:cNvSpPr>
          <p:nvPr/>
        </p:nvSpPr>
        <p:spPr>
          <a:xfrm>
            <a:off x="1524000" y="401000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baseline="-25000" dirty="0"/>
          </a:p>
        </p:txBody>
      </p:sp>
    </p:spTree>
    <p:extLst>
      <p:ext uri="{BB962C8B-B14F-4D97-AF65-F5344CB8AC3E}">
        <p14:creationId xmlns:p14="http://schemas.microsoft.com/office/powerpoint/2010/main" val="326086531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IN" sz="5400" b="1" dirty="0">
                <a:solidFill>
                  <a:srgbClr val="002060"/>
                </a:solidFill>
                <a:latin typeface="Baskerville Old Face" panose="02020602080505020303" pitchFamily="18" charset="0"/>
              </a:rPr>
              <a:t>Tree </a:t>
            </a:r>
            <a:r>
              <a:rPr lang="en-IN" sz="5400" b="1" dirty="0" smtClean="0">
                <a:solidFill>
                  <a:srgbClr val="002060"/>
                </a:solidFill>
                <a:latin typeface="Baskerville Old Face" panose="02020602080505020303" pitchFamily="18" charset="0"/>
              </a:rPr>
              <a:t>Topology</a:t>
            </a:r>
            <a:endParaRPr lang="en-IN" sz="5400" dirty="0">
              <a:solidFill>
                <a:srgbClr val="002060"/>
              </a:solidFill>
              <a:latin typeface="Baskerville Old Face" panose="02020602080505020303" pitchFamily="18" charset="0"/>
            </a:endParaRPr>
          </a:p>
        </p:txBody>
      </p:sp>
      <p:sp>
        <p:nvSpPr>
          <p:cNvPr id="3" name="Content Placeholder 2"/>
          <p:cNvSpPr>
            <a:spLocks noGrp="1"/>
          </p:cNvSpPr>
          <p:nvPr>
            <p:ph idx="1"/>
          </p:nvPr>
        </p:nvSpPr>
        <p:spPr>
          <a:xfrm>
            <a:off x="627185" y="1670880"/>
            <a:ext cx="10515600" cy="4351338"/>
          </a:xfrm>
        </p:spPr>
        <p:txBody>
          <a:bodyPr>
            <a:normAutofit lnSpcReduction="10000"/>
          </a:bodyPr>
          <a:lstStyle/>
          <a:p>
            <a:pPr algn="just">
              <a:lnSpc>
                <a:spcPct val="150000"/>
              </a:lnSpc>
            </a:pPr>
            <a:r>
              <a:rPr lang="en-US" sz="3200" b="1" dirty="0">
                <a:solidFill>
                  <a:schemeClr val="accent1">
                    <a:lumMod val="50000"/>
                  </a:schemeClr>
                </a:solidFill>
                <a:latin typeface="Arial Rounded MT Bold" panose="020F0704030504030204" pitchFamily="34" charset="0"/>
              </a:rPr>
              <a:t>In computer networking, tree topology is a type of network topology that resembles a tree. In a tree topology, there is one central node (the “trunk”), and each node is connected to the central node through a single path. Nodes can be thought of as branches coming off of the trunk.</a:t>
            </a:r>
            <a:endParaRPr lang="en-IN" sz="3200" b="1" dirty="0">
              <a:solidFill>
                <a:schemeClr val="accent1">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30896641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10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a:solidFill>
                  <a:schemeClr val="accent1">
                    <a:lumMod val="50000"/>
                  </a:schemeClr>
                </a:solidFill>
                <a:latin typeface="Baskerville Old Face" panose="02020602080505020303" pitchFamily="18" charset="0"/>
              </a:rPr>
              <a:t>Hybrid </a:t>
            </a:r>
            <a:r>
              <a:rPr lang="en-IN" sz="5400" b="1" dirty="0" smtClean="0">
                <a:solidFill>
                  <a:schemeClr val="accent1">
                    <a:lumMod val="50000"/>
                  </a:schemeClr>
                </a:solidFill>
                <a:latin typeface="Baskerville Old Face" panose="02020602080505020303" pitchFamily="18" charset="0"/>
              </a:rPr>
              <a:t>Topology</a:t>
            </a:r>
            <a:endParaRPr lang="en-IN" sz="5400" dirty="0">
              <a:solidFill>
                <a:schemeClr val="accent1">
                  <a:lumMod val="50000"/>
                </a:schemeClr>
              </a:solidFill>
              <a:latin typeface="Baskerville Old Face" panose="02020602080505020303" pitchFamily="18" charset="0"/>
            </a:endParaRPr>
          </a:p>
        </p:txBody>
      </p:sp>
      <p:sp>
        <p:nvSpPr>
          <p:cNvPr id="3" name="Content Placeholder 2"/>
          <p:cNvSpPr>
            <a:spLocks noGrp="1"/>
          </p:cNvSpPr>
          <p:nvPr>
            <p:ph idx="1"/>
          </p:nvPr>
        </p:nvSpPr>
        <p:spPr/>
        <p:txBody>
          <a:bodyPr>
            <a:normAutofit fontScale="85000" lnSpcReduction="10000"/>
          </a:bodyPr>
          <a:lstStyle/>
          <a:p>
            <a:pPr algn="just" fontAlgn="base">
              <a:lnSpc>
                <a:spcPct val="150000"/>
              </a:lnSpc>
            </a:pPr>
            <a:r>
              <a:rPr lang="en-US" b="1" dirty="0">
                <a:solidFill>
                  <a:schemeClr val="accent1">
                    <a:lumMod val="50000"/>
                  </a:schemeClr>
                </a:solidFill>
                <a:latin typeface="Arial Rounded MT Bold" panose="020F0704030504030204" pitchFamily="34" charset="0"/>
              </a:rPr>
              <a:t>This topological technology is the combination of all the various types of topologies we have studied above. Hybrid Topology is used when the nodes are free to take any form. It means these can be individuals such as Ring or Star topology or can be a combination of various types of topologies seen above. Each individual topology uses the protocol that has been discussed earlier.</a:t>
            </a:r>
          </a:p>
          <a:p>
            <a:pPr marL="0" indent="0" algn="just">
              <a:lnSpc>
                <a:spcPct val="150000"/>
              </a:lnSpc>
              <a:buNone/>
            </a:pPr>
            <a:r>
              <a:rPr lang="en-US" dirty="0">
                <a:solidFill>
                  <a:schemeClr val="accent1">
                    <a:lumMod val="50000"/>
                  </a:schemeClr>
                </a:solidFill>
              </a:rPr>
              <a:t/>
            </a:r>
            <a:br>
              <a:rPr lang="en-US" dirty="0">
                <a:solidFill>
                  <a:schemeClr val="accent1">
                    <a:lumMod val="50000"/>
                  </a:schemeClr>
                </a:solidFill>
              </a:rPr>
            </a:br>
            <a:endParaRPr lang="en-IN" dirty="0">
              <a:solidFill>
                <a:schemeClr val="accent1">
                  <a:lumMod val="50000"/>
                </a:schemeClr>
              </a:solidFill>
            </a:endParaRPr>
          </a:p>
        </p:txBody>
      </p:sp>
    </p:spTree>
    <p:extLst>
      <p:ext uri="{BB962C8B-B14F-4D97-AF65-F5344CB8AC3E}">
        <p14:creationId xmlns:p14="http://schemas.microsoft.com/office/powerpoint/2010/main" val="29004455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952701" y="3670232"/>
            <a:ext cx="2740049" cy="2789276"/>
            <a:chOff x="633876" y="297764"/>
            <a:chExt cx="2326153" cy="2654454"/>
          </a:xfrm>
        </p:grpSpPr>
        <p:pic>
          <p:nvPicPr>
            <p:cNvPr id="1026" name="Picture 2" descr="mesh topology | MPLS 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876" y="297764"/>
              <a:ext cx="2326153" cy="22967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33852" y="2582886"/>
              <a:ext cx="1976901" cy="369332"/>
            </a:xfrm>
            <a:prstGeom prst="rect">
              <a:avLst/>
            </a:prstGeom>
            <a:noFill/>
          </p:spPr>
          <p:txBody>
            <a:bodyPr wrap="square" rtlCol="0">
              <a:spAutoFit/>
            </a:bodyPr>
            <a:lstStyle/>
            <a:p>
              <a:r>
                <a:rPr lang="en-US" dirty="0" smtClean="0"/>
                <a:t>MESH TOPOLOGY</a:t>
              </a:r>
              <a:endParaRPr lang="en-IN" dirty="0"/>
            </a:p>
          </p:txBody>
        </p:sp>
      </p:grpSp>
      <p:sp>
        <p:nvSpPr>
          <p:cNvPr id="5" name="TextBox 4"/>
          <p:cNvSpPr txBox="1"/>
          <p:nvPr/>
        </p:nvSpPr>
        <p:spPr>
          <a:xfrm>
            <a:off x="15559314" y="12316674"/>
            <a:ext cx="561499" cy="1754326"/>
          </a:xfrm>
          <a:prstGeom prst="rect">
            <a:avLst/>
          </a:prstGeom>
          <a:noFill/>
        </p:spPr>
        <p:txBody>
          <a:bodyPr wrap="square" rtlCol="0">
            <a:spAutoFit/>
          </a:bodyPr>
          <a:lstStyle/>
          <a:p>
            <a:r>
              <a:rPr lang="en-US" dirty="0" smtClean="0"/>
              <a:t>STAR TOPOLOGY</a:t>
            </a:r>
            <a:endParaRPr lang="en-IN" dirty="0"/>
          </a:p>
        </p:txBody>
      </p:sp>
      <p:grpSp>
        <p:nvGrpSpPr>
          <p:cNvPr id="10" name="Group 9"/>
          <p:cNvGrpSpPr/>
          <p:nvPr/>
        </p:nvGrpSpPr>
        <p:grpSpPr>
          <a:xfrm>
            <a:off x="8743660" y="42427"/>
            <a:ext cx="2595463" cy="2925743"/>
            <a:chOff x="8293491" y="140801"/>
            <a:chExt cx="2595463" cy="2925743"/>
          </a:xfrm>
        </p:grpSpPr>
        <p:pic>
          <p:nvPicPr>
            <p:cNvPr id="1030" name="Picture 6" descr="Topologies - Allround Computer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3491" y="140801"/>
              <a:ext cx="2595463" cy="23918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595981" y="2697212"/>
              <a:ext cx="1976901" cy="369332"/>
            </a:xfrm>
            <a:prstGeom prst="rect">
              <a:avLst/>
            </a:prstGeom>
            <a:noFill/>
          </p:spPr>
          <p:txBody>
            <a:bodyPr wrap="square" rtlCol="0">
              <a:spAutoFit/>
            </a:bodyPr>
            <a:lstStyle/>
            <a:p>
              <a:r>
                <a:rPr lang="en-US" dirty="0" smtClean="0"/>
                <a:t>RING TOPOLOGY</a:t>
              </a:r>
              <a:endParaRPr lang="en-IN" dirty="0"/>
            </a:p>
          </p:txBody>
        </p:sp>
      </p:grpSp>
      <p:grpSp>
        <p:nvGrpSpPr>
          <p:cNvPr id="8" name="Group 7"/>
          <p:cNvGrpSpPr/>
          <p:nvPr/>
        </p:nvGrpSpPr>
        <p:grpSpPr>
          <a:xfrm>
            <a:off x="3925473" y="308444"/>
            <a:ext cx="4160861" cy="2659726"/>
            <a:chOff x="3731114" y="238104"/>
            <a:chExt cx="3905051" cy="2294501"/>
          </a:xfrm>
        </p:grpSpPr>
        <p:pic>
          <p:nvPicPr>
            <p:cNvPr id="1032" name="Picture 8" descr="Lesson 3: Topology and Cables | by Ann K. Hoang | The Cabin Coder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1114" y="238104"/>
              <a:ext cx="3905051" cy="179214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695188" y="2163273"/>
              <a:ext cx="1976901" cy="369332"/>
            </a:xfrm>
            <a:prstGeom prst="rect">
              <a:avLst/>
            </a:prstGeom>
            <a:noFill/>
          </p:spPr>
          <p:txBody>
            <a:bodyPr wrap="square" rtlCol="0">
              <a:spAutoFit/>
            </a:bodyPr>
            <a:lstStyle/>
            <a:p>
              <a:r>
                <a:rPr lang="en-US" dirty="0" smtClean="0"/>
                <a:t>BUS TOPOLOGY</a:t>
              </a:r>
              <a:endParaRPr lang="en-IN" dirty="0"/>
            </a:p>
          </p:txBody>
        </p:sp>
      </p:grpSp>
      <p:grpSp>
        <p:nvGrpSpPr>
          <p:cNvPr id="6" name="Group 5"/>
          <p:cNvGrpSpPr/>
          <p:nvPr/>
        </p:nvGrpSpPr>
        <p:grpSpPr>
          <a:xfrm>
            <a:off x="164725" y="-61714"/>
            <a:ext cx="3547403" cy="2660552"/>
            <a:chOff x="-78593" y="-283112"/>
            <a:chExt cx="3547403" cy="2660552"/>
          </a:xfrm>
        </p:grpSpPr>
        <p:pic>
          <p:nvPicPr>
            <p:cNvPr id="1044" name="Picture 20" descr="Define Network Toplogy ? | Network Educato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8593" y="-283112"/>
              <a:ext cx="3547403" cy="26605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7714" y="1631853"/>
              <a:ext cx="2083770" cy="369332"/>
            </a:xfrm>
            <a:prstGeom prst="rect">
              <a:avLst/>
            </a:prstGeom>
            <a:noFill/>
          </p:spPr>
          <p:txBody>
            <a:bodyPr wrap="square" rtlCol="0">
              <a:spAutoFit/>
            </a:bodyPr>
            <a:lstStyle/>
            <a:p>
              <a:r>
                <a:rPr lang="en-US" dirty="0" smtClean="0"/>
                <a:t>POINT TO POINT </a:t>
              </a:r>
              <a:endParaRPr lang="en-IN" dirty="0"/>
            </a:p>
          </p:txBody>
        </p:sp>
      </p:grpSp>
      <p:grpSp>
        <p:nvGrpSpPr>
          <p:cNvPr id="11" name="Group 10"/>
          <p:cNvGrpSpPr/>
          <p:nvPr/>
        </p:nvGrpSpPr>
        <p:grpSpPr>
          <a:xfrm>
            <a:off x="324916" y="3426552"/>
            <a:ext cx="4301268" cy="3186848"/>
            <a:chOff x="268119" y="3534128"/>
            <a:chExt cx="4301268" cy="3186848"/>
          </a:xfrm>
        </p:grpSpPr>
        <p:pic>
          <p:nvPicPr>
            <p:cNvPr id="1038" name="Picture 14" descr="What is Tree Topology? Definition and Explanation - javatpoint"/>
            <p:cNvPicPr>
              <a:picLocks noChangeAspect="1" noChangeArrowheads="1"/>
            </p:cNvPicPr>
            <p:nvPr/>
          </p:nvPicPr>
          <p:blipFill rotWithShape="1">
            <a:blip r:embed="rId7">
              <a:extLst>
                <a:ext uri="{28A0092B-C50C-407E-A947-70E740481C1C}">
                  <a14:useLocalDpi xmlns:a14="http://schemas.microsoft.com/office/drawing/2010/main" val="0"/>
                </a:ext>
              </a:extLst>
            </a:blip>
            <a:srcRect t="10899" r="553"/>
            <a:stretch/>
          </p:blipFill>
          <p:spPr bwMode="auto">
            <a:xfrm>
              <a:off x="268119" y="3534128"/>
              <a:ext cx="4301268" cy="307584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416528" y="6351644"/>
              <a:ext cx="2328654" cy="369332"/>
            </a:xfrm>
            <a:prstGeom prst="rect">
              <a:avLst/>
            </a:prstGeom>
            <a:noFill/>
          </p:spPr>
          <p:txBody>
            <a:bodyPr wrap="square" rtlCol="0">
              <a:spAutoFit/>
            </a:bodyPr>
            <a:lstStyle/>
            <a:p>
              <a:r>
                <a:rPr lang="en-US" dirty="0" smtClean="0"/>
                <a:t>TREE TOPOLOGY</a:t>
              </a:r>
              <a:endParaRPr lang="en-IN" dirty="0"/>
            </a:p>
          </p:txBody>
        </p:sp>
      </p:grpSp>
      <p:grpSp>
        <p:nvGrpSpPr>
          <p:cNvPr id="12" name="Group 11"/>
          <p:cNvGrpSpPr/>
          <p:nvPr/>
        </p:nvGrpSpPr>
        <p:grpSpPr>
          <a:xfrm>
            <a:off x="7759029" y="3108965"/>
            <a:ext cx="4035634" cy="3350543"/>
            <a:chOff x="7759029" y="3108965"/>
            <a:chExt cx="4035634" cy="3350543"/>
          </a:xfrm>
        </p:grpSpPr>
        <p:pic>
          <p:nvPicPr>
            <p:cNvPr id="1048" name="Picture 24" descr="What is star topology with example - IT Releas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59029" y="3108965"/>
              <a:ext cx="4035634" cy="322850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8877064" y="6090176"/>
              <a:ext cx="2328654" cy="369332"/>
            </a:xfrm>
            <a:prstGeom prst="rect">
              <a:avLst/>
            </a:prstGeom>
            <a:noFill/>
          </p:spPr>
          <p:txBody>
            <a:bodyPr wrap="square" rtlCol="0">
              <a:spAutoFit/>
            </a:bodyPr>
            <a:lstStyle/>
            <a:p>
              <a:r>
                <a:rPr lang="en-US" dirty="0" smtClean="0"/>
                <a:t>STAR TOPOLOGY</a:t>
              </a:r>
              <a:endParaRPr lang="en-IN" dirty="0"/>
            </a:p>
          </p:txBody>
        </p:sp>
      </p:grpSp>
    </p:spTree>
    <p:extLst>
      <p:ext uri="{BB962C8B-B14F-4D97-AF65-F5344CB8AC3E}">
        <p14:creationId xmlns:p14="http://schemas.microsoft.com/office/powerpoint/2010/main" val="39824047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Effect transition="in" filter="fade">
                                      <p:cBhvr>
                                        <p:cTn id="15" dur="1000"/>
                                        <p:tgtEl>
                                          <p:spTgt spid="8"/>
                                        </p:tgtEl>
                                      </p:cBhvr>
                                    </p:animEffect>
                                  </p:childTnLst>
                                </p:cTn>
                              </p:par>
                            </p:childTnLst>
                          </p:cTn>
                        </p:par>
                        <p:par>
                          <p:cTn id="16" fill="hold">
                            <p:stCondLst>
                              <p:cond delay="2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Effect transition="in" filter="fade">
                                      <p:cBhvr>
                                        <p:cTn id="21" dur="1000"/>
                                        <p:tgtEl>
                                          <p:spTgt spid="10"/>
                                        </p:tgtEl>
                                      </p:cBhvr>
                                    </p:animEffect>
                                  </p:childTnLst>
                                </p:cTn>
                              </p:par>
                            </p:childTnLst>
                          </p:cTn>
                        </p:par>
                        <p:par>
                          <p:cTn id="22" fill="hold">
                            <p:stCondLst>
                              <p:cond delay="3000"/>
                            </p:stCondLst>
                            <p:childTnLst>
                              <p:par>
                                <p:cTn id="23" presetID="53" presetClass="entr" presetSubtype="16"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fltVal val="0"/>
                                          </p:val>
                                        </p:tav>
                                        <p:tav tm="100000">
                                          <p:val>
                                            <p:strVal val="#ppt_w"/>
                                          </p:val>
                                        </p:tav>
                                      </p:tavLst>
                                    </p:anim>
                                    <p:anim calcmode="lin" valueType="num">
                                      <p:cBhvr>
                                        <p:cTn id="26" dur="1000" fill="hold"/>
                                        <p:tgtEl>
                                          <p:spTgt spid="11"/>
                                        </p:tgtEl>
                                        <p:attrNameLst>
                                          <p:attrName>ppt_h</p:attrName>
                                        </p:attrNameLst>
                                      </p:cBhvr>
                                      <p:tavLst>
                                        <p:tav tm="0">
                                          <p:val>
                                            <p:fltVal val="0"/>
                                          </p:val>
                                        </p:tav>
                                        <p:tav tm="100000">
                                          <p:val>
                                            <p:strVal val="#ppt_h"/>
                                          </p:val>
                                        </p:tav>
                                      </p:tavLst>
                                    </p:anim>
                                    <p:animEffect transition="in" filter="fade">
                                      <p:cBhvr>
                                        <p:cTn id="27" dur="1000"/>
                                        <p:tgtEl>
                                          <p:spTgt spid="11"/>
                                        </p:tgtEl>
                                      </p:cBhvr>
                                    </p:animEffect>
                                  </p:childTnLst>
                                </p:cTn>
                              </p:par>
                            </p:childTnLst>
                          </p:cTn>
                        </p:par>
                        <p:par>
                          <p:cTn id="28" fill="hold">
                            <p:stCondLst>
                              <p:cond delay="4000"/>
                            </p:stCondLst>
                            <p:childTnLst>
                              <p:par>
                                <p:cTn id="29" presetID="53" presetClass="entr" presetSubtype="16"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1000" fill="hold"/>
                                        <p:tgtEl>
                                          <p:spTgt spid="3"/>
                                        </p:tgtEl>
                                        <p:attrNameLst>
                                          <p:attrName>ppt_w</p:attrName>
                                        </p:attrNameLst>
                                      </p:cBhvr>
                                      <p:tavLst>
                                        <p:tav tm="0">
                                          <p:val>
                                            <p:fltVal val="0"/>
                                          </p:val>
                                        </p:tav>
                                        <p:tav tm="100000">
                                          <p:val>
                                            <p:strVal val="#ppt_w"/>
                                          </p:val>
                                        </p:tav>
                                      </p:tavLst>
                                    </p:anim>
                                    <p:anim calcmode="lin" valueType="num">
                                      <p:cBhvr>
                                        <p:cTn id="32" dur="1000" fill="hold"/>
                                        <p:tgtEl>
                                          <p:spTgt spid="3"/>
                                        </p:tgtEl>
                                        <p:attrNameLst>
                                          <p:attrName>ppt_h</p:attrName>
                                        </p:attrNameLst>
                                      </p:cBhvr>
                                      <p:tavLst>
                                        <p:tav tm="0">
                                          <p:val>
                                            <p:fltVal val="0"/>
                                          </p:val>
                                        </p:tav>
                                        <p:tav tm="100000">
                                          <p:val>
                                            <p:strVal val="#ppt_h"/>
                                          </p:val>
                                        </p:tav>
                                      </p:tavLst>
                                    </p:anim>
                                    <p:animEffect transition="in" filter="fade">
                                      <p:cBhvr>
                                        <p:cTn id="33" dur="1000"/>
                                        <p:tgtEl>
                                          <p:spTgt spid="3"/>
                                        </p:tgtEl>
                                      </p:cBhvr>
                                    </p:animEffect>
                                  </p:childTnLst>
                                </p:cTn>
                              </p:par>
                            </p:childTnLst>
                          </p:cTn>
                        </p:par>
                        <p:par>
                          <p:cTn id="34" fill="hold">
                            <p:stCondLst>
                              <p:cond delay="5000"/>
                            </p:stCondLst>
                            <p:childTnLst>
                              <p:par>
                                <p:cTn id="35" presetID="53" presetClass="entr" presetSubtype="16"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1000" fill="hold"/>
                                        <p:tgtEl>
                                          <p:spTgt spid="12"/>
                                        </p:tgtEl>
                                        <p:attrNameLst>
                                          <p:attrName>ppt_w</p:attrName>
                                        </p:attrNameLst>
                                      </p:cBhvr>
                                      <p:tavLst>
                                        <p:tav tm="0">
                                          <p:val>
                                            <p:fltVal val="0"/>
                                          </p:val>
                                        </p:tav>
                                        <p:tav tm="100000">
                                          <p:val>
                                            <p:strVal val="#ppt_w"/>
                                          </p:val>
                                        </p:tav>
                                      </p:tavLst>
                                    </p:anim>
                                    <p:anim calcmode="lin" valueType="num">
                                      <p:cBhvr>
                                        <p:cTn id="38" dur="1000" fill="hold"/>
                                        <p:tgtEl>
                                          <p:spTgt spid="12"/>
                                        </p:tgtEl>
                                        <p:attrNameLst>
                                          <p:attrName>ppt_h</p:attrName>
                                        </p:attrNameLst>
                                      </p:cBhvr>
                                      <p:tavLst>
                                        <p:tav tm="0">
                                          <p:val>
                                            <p:fltVal val="0"/>
                                          </p:val>
                                        </p:tav>
                                        <p:tav tm="100000">
                                          <p:val>
                                            <p:strVal val="#ppt_h"/>
                                          </p:val>
                                        </p:tav>
                                      </p:tavLst>
                                    </p:anim>
                                    <p:animEffect transition="in" filter="fade">
                                      <p:cBhvr>
                                        <p:cTn id="39" dur="1000"/>
                                        <p:tgtEl>
                                          <p:spTgt spid="12"/>
                                        </p:tgtEl>
                                      </p:cBhvr>
                                    </p:animEffect>
                                  </p:childTnLst>
                                </p:cTn>
                              </p:par>
                            </p:childTnLst>
                          </p:cTn>
                        </p:par>
                        <p:par>
                          <p:cTn id="40" fill="hold">
                            <p:stCondLst>
                              <p:cond delay="6000"/>
                            </p:stCondLst>
                            <p:childTnLst>
                              <p:par>
                                <p:cTn id="41" presetID="26" presetClass="emph" presetSubtype="0" repeatCount="indefinite" fill="hold" nodeType="afterEffect">
                                  <p:stCondLst>
                                    <p:cond delay="0"/>
                                  </p:stCondLst>
                                  <p:endCondLst>
                                    <p:cond evt="onNext" delay="0">
                                      <p:tgtEl>
                                        <p:sldTgt/>
                                      </p:tgtEl>
                                    </p:cond>
                                  </p:endCondLst>
                                  <p:childTnLst>
                                    <p:animEffect transition="out" filter="fade">
                                      <p:cBhvr>
                                        <p:cTn id="42" dur="2000" tmFilter="0, 0; .2, .5; .8, .5; 1, 0"/>
                                        <p:tgtEl>
                                          <p:spTgt spid="6"/>
                                        </p:tgtEl>
                                      </p:cBhvr>
                                    </p:animEffect>
                                    <p:animScale>
                                      <p:cBhvr>
                                        <p:cTn id="43" dur="1000" autoRev="1" fill="hold"/>
                                        <p:tgtEl>
                                          <p:spTgt spid="6"/>
                                        </p:tgtEl>
                                      </p:cBhvr>
                                      <p:by x="105000" y="105000"/>
                                    </p:animScale>
                                  </p:childTnLst>
                                </p:cTn>
                              </p:par>
                            </p:childTnLst>
                          </p:cTn>
                        </p:par>
                        <p:par>
                          <p:cTn id="44" fill="hold">
                            <p:stCondLst>
                              <p:cond delay="8000"/>
                            </p:stCondLst>
                            <p:childTnLst>
                              <p:par>
                                <p:cTn id="45" presetID="26" presetClass="emph" presetSubtype="0" repeatCount="indefinite" fill="hold" nodeType="afterEffect">
                                  <p:stCondLst>
                                    <p:cond delay="0"/>
                                  </p:stCondLst>
                                  <p:endCondLst>
                                    <p:cond evt="onNext" delay="0">
                                      <p:tgtEl>
                                        <p:sldTgt/>
                                      </p:tgtEl>
                                    </p:cond>
                                  </p:endCondLst>
                                  <p:childTnLst>
                                    <p:animEffect transition="out" filter="fade">
                                      <p:cBhvr>
                                        <p:cTn id="46" dur="2000" tmFilter="0, 0; .2, .5; .8, .5; 1, 0"/>
                                        <p:tgtEl>
                                          <p:spTgt spid="8"/>
                                        </p:tgtEl>
                                      </p:cBhvr>
                                    </p:animEffect>
                                    <p:animScale>
                                      <p:cBhvr>
                                        <p:cTn id="47" dur="1000" autoRev="1" fill="hold"/>
                                        <p:tgtEl>
                                          <p:spTgt spid="8"/>
                                        </p:tgtEl>
                                      </p:cBhvr>
                                      <p:by x="105000" y="105000"/>
                                    </p:animScale>
                                  </p:childTnLst>
                                </p:cTn>
                              </p:par>
                            </p:childTnLst>
                          </p:cTn>
                        </p:par>
                        <p:par>
                          <p:cTn id="48" fill="hold">
                            <p:stCondLst>
                              <p:cond delay="10000"/>
                            </p:stCondLst>
                            <p:childTnLst>
                              <p:par>
                                <p:cTn id="49" presetID="26" presetClass="emph" presetSubtype="0" repeatCount="indefinite" fill="hold" nodeType="afterEffect">
                                  <p:stCondLst>
                                    <p:cond delay="0"/>
                                  </p:stCondLst>
                                  <p:endCondLst>
                                    <p:cond evt="onNext" delay="0">
                                      <p:tgtEl>
                                        <p:sldTgt/>
                                      </p:tgtEl>
                                    </p:cond>
                                  </p:endCondLst>
                                  <p:childTnLst>
                                    <p:animEffect transition="out" filter="fade">
                                      <p:cBhvr>
                                        <p:cTn id="50" dur="2000" tmFilter="0, 0; .2, .5; .8, .5; 1, 0"/>
                                        <p:tgtEl>
                                          <p:spTgt spid="10"/>
                                        </p:tgtEl>
                                      </p:cBhvr>
                                    </p:animEffect>
                                    <p:animScale>
                                      <p:cBhvr>
                                        <p:cTn id="51" dur="1000" autoRev="1" fill="hold"/>
                                        <p:tgtEl>
                                          <p:spTgt spid="10"/>
                                        </p:tgtEl>
                                      </p:cBhvr>
                                      <p:by x="105000" y="105000"/>
                                    </p:animScale>
                                  </p:childTnLst>
                                </p:cTn>
                              </p:par>
                            </p:childTnLst>
                          </p:cTn>
                        </p:par>
                        <p:par>
                          <p:cTn id="52" fill="hold">
                            <p:stCondLst>
                              <p:cond delay="12000"/>
                            </p:stCondLst>
                            <p:childTnLst>
                              <p:par>
                                <p:cTn id="53" presetID="26" presetClass="emph" presetSubtype="0" repeatCount="indefinite" fill="hold" nodeType="afterEffect">
                                  <p:stCondLst>
                                    <p:cond delay="0"/>
                                  </p:stCondLst>
                                  <p:endCondLst>
                                    <p:cond evt="onNext" delay="0">
                                      <p:tgtEl>
                                        <p:sldTgt/>
                                      </p:tgtEl>
                                    </p:cond>
                                  </p:endCondLst>
                                  <p:childTnLst>
                                    <p:animEffect transition="out" filter="fade">
                                      <p:cBhvr>
                                        <p:cTn id="54" dur="2000" tmFilter="0, 0; .2, .5; .8, .5; 1, 0"/>
                                        <p:tgtEl>
                                          <p:spTgt spid="11"/>
                                        </p:tgtEl>
                                      </p:cBhvr>
                                    </p:animEffect>
                                    <p:animScale>
                                      <p:cBhvr>
                                        <p:cTn id="55" dur="1000" autoRev="1" fill="hold"/>
                                        <p:tgtEl>
                                          <p:spTgt spid="11"/>
                                        </p:tgtEl>
                                      </p:cBhvr>
                                      <p:by x="105000" y="105000"/>
                                    </p:animScale>
                                  </p:childTnLst>
                                </p:cTn>
                              </p:par>
                            </p:childTnLst>
                          </p:cTn>
                        </p:par>
                        <p:par>
                          <p:cTn id="56" fill="hold">
                            <p:stCondLst>
                              <p:cond delay="14000"/>
                            </p:stCondLst>
                            <p:childTnLst>
                              <p:par>
                                <p:cTn id="57" presetID="26" presetClass="emph" presetSubtype="0" repeatCount="indefinite" fill="hold" nodeType="afterEffect">
                                  <p:stCondLst>
                                    <p:cond delay="0"/>
                                  </p:stCondLst>
                                  <p:endCondLst>
                                    <p:cond evt="onNext" delay="0">
                                      <p:tgtEl>
                                        <p:sldTgt/>
                                      </p:tgtEl>
                                    </p:cond>
                                  </p:endCondLst>
                                  <p:childTnLst>
                                    <p:animEffect transition="out" filter="fade">
                                      <p:cBhvr>
                                        <p:cTn id="58" dur="2000" tmFilter="0, 0; .2, .5; .8, .5; 1, 0"/>
                                        <p:tgtEl>
                                          <p:spTgt spid="3"/>
                                        </p:tgtEl>
                                      </p:cBhvr>
                                    </p:animEffect>
                                    <p:animScale>
                                      <p:cBhvr>
                                        <p:cTn id="59" dur="1000" autoRev="1" fill="hold"/>
                                        <p:tgtEl>
                                          <p:spTgt spid="3"/>
                                        </p:tgtEl>
                                      </p:cBhvr>
                                      <p:by x="105000" y="105000"/>
                                    </p:animScale>
                                  </p:childTnLst>
                                </p:cTn>
                              </p:par>
                            </p:childTnLst>
                          </p:cTn>
                        </p:par>
                        <p:par>
                          <p:cTn id="60" fill="hold">
                            <p:stCondLst>
                              <p:cond delay="16000"/>
                            </p:stCondLst>
                            <p:childTnLst>
                              <p:par>
                                <p:cTn id="61" presetID="26" presetClass="emph" presetSubtype="0" repeatCount="indefinite" fill="hold" nodeType="afterEffect">
                                  <p:stCondLst>
                                    <p:cond delay="0"/>
                                  </p:stCondLst>
                                  <p:endCondLst>
                                    <p:cond evt="onNext" delay="0">
                                      <p:tgtEl>
                                        <p:sldTgt/>
                                      </p:tgtEl>
                                    </p:cond>
                                  </p:endCondLst>
                                  <p:childTnLst>
                                    <p:animEffect transition="out" filter="fade">
                                      <p:cBhvr>
                                        <p:cTn id="62" dur="2000" tmFilter="0, 0; .2, .5; .8, .5; 1, 0"/>
                                        <p:tgtEl>
                                          <p:spTgt spid="12"/>
                                        </p:tgtEl>
                                      </p:cBhvr>
                                    </p:animEffect>
                                    <p:animScale>
                                      <p:cBhvr>
                                        <p:cTn id="63" dur="10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223609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20084" y="3155778"/>
            <a:ext cx="9144000" cy="2387600"/>
          </a:xfrm>
        </p:spPr>
        <p:txBody>
          <a:bodyPr>
            <a:normAutofit/>
          </a:bodyPr>
          <a:lstStyle/>
          <a:p>
            <a:r>
              <a:rPr lang="en-IN" sz="5400" b="1" dirty="0">
                <a:solidFill>
                  <a:schemeClr val="bg1">
                    <a:lumMod val="85000"/>
                  </a:schemeClr>
                </a:solidFill>
                <a:latin typeface="Berlin Sans FB Demi" panose="020E0802020502020306" pitchFamily="34" charset="0"/>
              </a:rPr>
              <a:t> Network Topology</a:t>
            </a:r>
            <a:br>
              <a:rPr lang="en-IN" sz="5400" b="1" dirty="0">
                <a:solidFill>
                  <a:schemeClr val="bg1">
                    <a:lumMod val="85000"/>
                  </a:schemeClr>
                </a:solidFill>
                <a:latin typeface="Berlin Sans FB Demi" panose="020E0802020502020306" pitchFamily="34" charset="0"/>
              </a:rPr>
            </a:br>
            <a:endParaRPr lang="en-IN" sz="5400" b="1" dirty="0">
              <a:solidFill>
                <a:schemeClr val="bg1">
                  <a:lumMod val="85000"/>
                </a:schemeClr>
              </a:solidFill>
              <a:latin typeface="Berlin Sans FB Demi" panose="020E0802020502020306" pitchFamily="34" charset="0"/>
            </a:endParaRPr>
          </a:p>
        </p:txBody>
      </p:sp>
      <p:sp>
        <p:nvSpPr>
          <p:cNvPr id="3" name="Subtitle 2"/>
          <p:cNvSpPr>
            <a:spLocks noGrp="1"/>
          </p:cNvSpPr>
          <p:nvPr>
            <p:ph type="subTitle" idx="1"/>
          </p:nvPr>
        </p:nvSpPr>
        <p:spPr>
          <a:xfrm>
            <a:off x="5195667" y="4820000"/>
            <a:ext cx="9144000" cy="1655762"/>
          </a:xfrm>
        </p:spPr>
        <p:txBody>
          <a:bodyPr/>
          <a:lstStyle/>
          <a:p>
            <a:r>
              <a:rPr lang="en-US" dirty="0" smtClean="0">
                <a:solidFill>
                  <a:schemeClr val="bg1"/>
                </a:solidFill>
                <a:latin typeface="Arial Rounded MT Bold" panose="020F0704030504030204" pitchFamily="34" charset="0"/>
              </a:rPr>
              <a:t>BY: NIDHI PARMAR </a:t>
            </a:r>
            <a:endParaRPr lang="en-US" dirty="0">
              <a:solidFill>
                <a:schemeClr val="bg1"/>
              </a:solidFill>
              <a:latin typeface="Arial Rounded MT Bold" panose="020F0704030504030204" pitchFamily="34" charset="0"/>
            </a:endParaRPr>
          </a:p>
          <a:p>
            <a:r>
              <a:rPr lang="en-US" dirty="0" smtClean="0">
                <a:solidFill>
                  <a:schemeClr val="bg1"/>
                </a:solidFill>
                <a:latin typeface="Arial Rounded MT Bold" panose="020F0704030504030204" pitchFamily="34" charset="0"/>
              </a:rPr>
              <a:t>TY-BCA</a:t>
            </a:r>
          </a:p>
          <a:p>
            <a:endParaRPr lang="en-IN" dirty="0" smtClean="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5522044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899" y="224448"/>
            <a:ext cx="10515600" cy="1325563"/>
          </a:xfrm>
        </p:spPr>
        <p:txBody>
          <a:bodyPr>
            <a:noAutofit/>
          </a:bodyPr>
          <a:lstStyle/>
          <a:p>
            <a:r>
              <a:rPr lang="en-US" sz="5400" b="1" dirty="0" smtClean="0">
                <a:solidFill>
                  <a:srgbClr val="3E8BFE"/>
                </a:solidFill>
                <a:latin typeface="Baskerville Old Face" panose="02020602080505020303" pitchFamily="18" charset="0"/>
              </a:rPr>
              <a:t/>
            </a:r>
            <a:br>
              <a:rPr lang="en-US" sz="5400" b="1" dirty="0" smtClean="0">
                <a:solidFill>
                  <a:srgbClr val="3E8BFE"/>
                </a:solidFill>
                <a:latin typeface="Baskerville Old Face" panose="02020602080505020303" pitchFamily="18" charset="0"/>
              </a:rPr>
            </a:br>
            <a:r>
              <a:rPr lang="en-US" sz="5400" b="1" dirty="0">
                <a:solidFill>
                  <a:srgbClr val="3E8BFE"/>
                </a:solidFill>
                <a:latin typeface="Baskerville Old Face" panose="02020602080505020303" pitchFamily="18" charset="0"/>
              </a:rPr>
              <a:t/>
            </a:r>
            <a:br>
              <a:rPr lang="en-US" sz="5400" b="1" dirty="0">
                <a:solidFill>
                  <a:srgbClr val="3E8BFE"/>
                </a:solidFill>
                <a:latin typeface="Baskerville Old Face" panose="02020602080505020303" pitchFamily="18" charset="0"/>
              </a:rPr>
            </a:br>
            <a:r>
              <a:rPr lang="en-US" sz="5400" b="1" dirty="0" smtClean="0">
                <a:solidFill>
                  <a:srgbClr val="3E8BFE"/>
                </a:solidFill>
                <a:latin typeface="Baskerville Old Face" panose="02020602080505020303" pitchFamily="18" charset="0"/>
              </a:rPr>
              <a:t>INDEX</a:t>
            </a:r>
            <a:br>
              <a:rPr lang="en-US" sz="5400" b="1" dirty="0" smtClean="0">
                <a:solidFill>
                  <a:srgbClr val="3E8BFE"/>
                </a:solidFill>
                <a:latin typeface="Baskerville Old Face" panose="02020602080505020303" pitchFamily="18" charset="0"/>
              </a:rPr>
            </a:br>
            <a:r>
              <a:rPr lang="en-US" sz="5400" b="1" dirty="0">
                <a:solidFill>
                  <a:srgbClr val="3E8BFE"/>
                </a:solidFill>
                <a:latin typeface="Baskerville Old Face" panose="02020602080505020303" pitchFamily="18" charset="0"/>
              </a:rPr>
              <a:t/>
            </a:r>
            <a:br>
              <a:rPr lang="en-US" sz="5400" b="1" dirty="0">
                <a:solidFill>
                  <a:srgbClr val="3E8BFE"/>
                </a:solidFill>
                <a:latin typeface="Baskerville Old Face" panose="02020602080505020303" pitchFamily="18" charset="0"/>
              </a:rPr>
            </a:br>
            <a:endParaRPr lang="en-IN" sz="5400" b="1" dirty="0">
              <a:solidFill>
                <a:srgbClr val="3E8BFE"/>
              </a:solidFill>
              <a:latin typeface="Baskerville Old Face" panose="02020602080505020303" pitchFamily="18" charset="0"/>
            </a:endParaRPr>
          </a:p>
        </p:txBody>
      </p:sp>
      <p:sp>
        <p:nvSpPr>
          <p:cNvPr id="3" name="Content Placeholder 2"/>
          <p:cNvSpPr>
            <a:spLocks noGrp="1"/>
          </p:cNvSpPr>
          <p:nvPr>
            <p:ph idx="1"/>
          </p:nvPr>
        </p:nvSpPr>
        <p:spPr>
          <a:xfrm>
            <a:off x="469958" y="1550011"/>
            <a:ext cx="10515600" cy="4351338"/>
          </a:xfrm>
        </p:spPr>
        <p:txBody>
          <a:bodyPr>
            <a:normAutofit/>
          </a:bodyPr>
          <a:lstStyle/>
          <a:p>
            <a:pPr algn="just" fontAlgn="base">
              <a:buFont typeface="Wingdings" panose="05000000000000000000" pitchFamily="2" charset="2"/>
              <a:buChar char="§"/>
            </a:pPr>
            <a:r>
              <a:rPr lang="en-IN" b="1" dirty="0" smtClean="0">
                <a:solidFill>
                  <a:srgbClr val="3E8BFE"/>
                </a:solidFill>
                <a:latin typeface="Arial Rounded MT Bold" panose="020F0704030504030204" pitchFamily="34" charset="0"/>
              </a:rPr>
              <a:t>Network</a:t>
            </a:r>
            <a:endParaRPr lang="en-US" b="1" dirty="0" smtClean="0">
              <a:solidFill>
                <a:srgbClr val="3E8BFE"/>
              </a:solidFill>
              <a:latin typeface="Arial Rounded MT Bold" panose="020F0704030504030204" pitchFamily="34" charset="0"/>
            </a:endParaRPr>
          </a:p>
          <a:p>
            <a:pPr algn="just" fontAlgn="base">
              <a:buFont typeface="Wingdings" panose="05000000000000000000" pitchFamily="2" charset="2"/>
              <a:buChar char="§"/>
            </a:pPr>
            <a:r>
              <a:rPr lang="en-US" b="1" dirty="0" smtClean="0">
                <a:solidFill>
                  <a:srgbClr val="3E8BFE"/>
                </a:solidFill>
                <a:latin typeface="Arial Rounded MT Bold" panose="020F0704030504030204" pitchFamily="34" charset="0"/>
              </a:rPr>
              <a:t>Point </a:t>
            </a:r>
            <a:r>
              <a:rPr lang="en-US" b="1" dirty="0">
                <a:solidFill>
                  <a:srgbClr val="3E8BFE"/>
                </a:solidFill>
                <a:latin typeface="Arial Rounded MT Bold" panose="020F0704030504030204" pitchFamily="34" charset="0"/>
              </a:rPr>
              <a:t>to Point </a:t>
            </a:r>
            <a:r>
              <a:rPr lang="en-US" b="1" dirty="0" smtClean="0">
                <a:solidFill>
                  <a:srgbClr val="3E8BFE"/>
                </a:solidFill>
                <a:latin typeface="Arial Rounded MT Bold" panose="020F0704030504030204" pitchFamily="34" charset="0"/>
              </a:rPr>
              <a:t>Topology</a:t>
            </a:r>
          </a:p>
          <a:p>
            <a:pPr algn="just" fontAlgn="base">
              <a:buFont typeface="Wingdings" panose="05000000000000000000" pitchFamily="2" charset="2"/>
              <a:buChar char="§"/>
            </a:pPr>
            <a:r>
              <a:rPr lang="en-US" b="1" dirty="0">
                <a:solidFill>
                  <a:srgbClr val="3E8BFE"/>
                </a:solidFill>
                <a:latin typeface="Arial Rounded MT Bold" panose="020F0704030504030204" pitchFamily="34" charset="0"/>
              </a:rPr>
              <a:t>Bus Topology</a:t>
            </a:r>
          </a:p>
          <a:p>
            <a:pPr algn="just" fontAlgn="base">
              <a:buFont typeface="Wingdings" panose="05000000000000000000" pitchFamily="2" charset="2"/>
              <a:buChar char="§"/>
            </a:pPr>
            <a:r>
              <a:rPr lang="en-US" b="1" dirty="0" smtClean="0">
                <a:solidFill>
                  <a:srgbClr val="3E8BFE"/>
                </a:solidFill>
                <a:latin typeface="Arial Rounded MT Bold" panose="020F0704030504030204" pitchFamily="34" charset="0"/>
              </a:rPr>
              <a:t>Mesh </a:t>
            </a:r>
            <a:r>
              <a:rPr lang="en-US" b="1" dirty="0">
                <a:solidFill>
                  <a:srgbClr val="3E8BFE"/>
                </a:solidFill>
                <a:latin typeface="Arial Rounded MT Bold" panose="020F0704030504030204" pitchFamily="34" charset="0"/>
              </a:rPr>
              <a:t>Topology</a:t>
            </a:r>
          </a:p>
          <a:p>
            <a:pPr algn="just" fontAlgn="base">
              <a:buFont typeface="Wingdings" panose="05000000000000000000" pitchFamily="2" charset="2"/>
              <a:buChar char="§"/>
            </a:pPr>
            <a:r>
              <a:rPr lang="en-US" b="1" dirty="0">
                <a:solidFill>
                  <a:srgbClr val="3E8BFE"/>
                </a:solidFill>
                <a:latin typeface="Arial Rounded MT Bold" panose="020F0704030504030204" pitchFamily="34" charset="0"/>
              </a:rPr>
              <a:t>Star Topology</a:t>
            </a:r>
          </a:p>
          <a:p>
            <a:pPr algn="just" fontAlgn="base">
              <a:buFont typeface="Wingdings" panose="05000000000000000000" pitchFamily="2" charset="2"/>
              <a:buChar char="§"/>
            </a:pPr>
            <a:r>
              <a:rPr lang="en-US" b="1" dirty="0" smtClean="0">
                <a:solidFill>
                  <a:srgbClr val="3E8BFE"/>
                </a:solidFill>
                <a:latin typeface="Arial Rounded MT Bold" panose="020F0704030504030204" pitchFamily="34" charset="0"/>
              </a:rPr>
              <a:t>Ring Topology</a:t>
            </a:r>
          </a:p>
          <a:p>
            <a:pPr algn="just" fontAlgn="base">
              <a:buFont typeface="Wingdings" panose="05000000000000000000" pitchFamily="2" charset="2"/>
              <a:buChar char="§"/>
            </a:pPr>
            <a:r>
              <a:rPr lang="en-US" b="1" dirty="0" smtClean="0">
                <a:solidFill>
                  <a:srgbClr val="3E8BFE"/>
                </a:solidFill>
                <a:latin typeface="Arial Rounded MT Bold" panose="020F0704030504030204" pitchFamily="34" charset="0"/>
              </a:rPr>
              <a:t>Tree </a:t>
            </a:r>
            <a:r>
              <a:rPr lang="en-US" b="1" dirty="0">
                <a:solidFill>
                  <a:srgbClr val="3E8BFE"/>
                </a:solidFill>
                <a:latin typeface="Arial Rounded MT Bold" panose="020F0704030504030204" pitchFamily="34" charset="0"/>
              </a:rPr>
              <a:t>Topology</a:t>
            </a:r>
          </a:p>
          <a:p>
            <a:pPr algn="just" fontAlgn="base">
              <a:buFont typeface="Wingdings" panose="05000000000000000000" pitchFamily="2" charset="2"/>
              <a:buChar char="§"/>
            </a:pPr>
            <a:r>
              <a:rPr lang="en-US" b="1" dirty="0">
                <a:solidFill>
                  <a:srgbClr val="3E8BFE"/>
                </a:solidFill>
                <a:latin typeface="Arial Rounded MT Bold" panose="020F0704030504030204" pitchFamily="34" charset="0"/>
              </a:rPr>
              <a:t>Hybrid Topology</a:t>
            </a:r>
          </a:p>
          <a:p>
            <a:pPr algn="just">
              <a:buFont typeface="Wingdings" panose="05000000000000000000" pitchFamily="2" charset="2"/>
              <a:buChar char="§"/>
            </a:pPr>
            <a:endParaRPr lang="en-IN" dirty="0"/>
          </a:p>
        </p:txBody>
      </p:sp>
    </p:spTree>
    <p:extLst>
      <p:ext uri="{BB962C8B-B14F-4D97-AF65-F5344CB8AC3E}">
        <p14:creationId xmlns:p14="http://schemas.microsoft.com/office/powerpoint/2010/main" val="39427441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7695" y="246843"/>
            <a:ext cx="10515600" cy="1325563"/>
          </a:xfrm>
        </p:spPr>
        <p:txBody>
          <a:bodyPr>
            <a:normAutofit/>
          </a:bodyPr>
          <a:lstStyle/>
          <a:p>
            <a:r>
              <a:rPr lang="en-US" sz="5400" b="1" dirty="0" smtClean="0">
                <a:solidFill>
                  <a:schemeClr val="accent4">
                    <a:lumMod val="50000"/>
                  </a:schemeClr>
                </a:solidFill>
                <a:latin typeface="Baskerville Old Face" panose="02020602080505020303" pitchFamily="18" charset="0"/>
              </a:rPr>
              <a:t>WHAT IS NETWORK?</a:t>
            </a:r>
            <a:endParaRPr lang="en-IN" sz="5400" b="1" dirty="0">
              <a:solidFill>
                <a:schemeClr val="accent4">
                  <a:lumMod val="50000"/>
                </a:schemeClr>
              </a:solidFill>
              <a:latin typeface="Baskerville Old Face" panose="02020602080505020303" pitchFamily="18" charset="0"/>
            </a:endParaRPr>
          </a:p>
        </p:txBody>
      </p:sp>
      <p:sp>
        <p:nvSpPr>
          <p:cNvPr id="3" name="Content Placeholder 2"/>
          <p:cNvSpPr>
            <a:spLocks noGrp="1"/>
          </p:cNvSpPr>
          <p:nvPr>
            <p:ph idx="1"/>
          </p:nvPr>
        </p:nvSpPr>
        <p:spPr>
          <a:xfrm>
            <a:off x="99646" y="1572406"/>
            <a:ext cx="6399628" cy="3112136"/>
          </a:xfrm>
        </p:spPr>
        <p:txBody>
          <a:bodyPr/>
          <a:lstStyle/>
          <a:p>
            <a:pPr algn="just"/>
            <a:r>
              <a:rPr lang="en-US" b="1" dirty="0" smtClean="0">
                <a:solidFill>
                  <a:srgbClr val="3E8BFE"/>
                </a:solidFill>
                <a:latin typeface="Arial Rounded MT Bold" panose="020F0704030504030204" pitchFamily="34" charset="0"/>
              </a:rPr>
              <a:t>A network is A group of two or more computers or other electronic devices that are interconnected for the purpose of exchanging data and sharing resources.</a:t>
            </a:r>
            <a:endParaRPr lang="en-IN" b="1" dirty="0">
              <a:solidFill>
                <a:srgbClr val="3E8BFE"/>
              </a:solidFill>
              <a:latin typeface="Arial Rounded MT Bold" panose="020F0704030504030204" pitchFamily="34" charset="0"/>
            </a:endParaRPr>
          </a:p>
        </p:txBody>
      </p:sp>
    </p:spTree>
    <p:extLst>
      <p:ext uri="{BB962C8B-B14F-4D97-AF65-F5344CB8AC3E}">
        <p14:creationId xmlns:p14="http://schemas.microsoft.com/office/powerpoint/2010/main" val="32817372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31000"/>
                    </a14:imgEffect>
                  </a14:imgLayer>
                </a14:imgProps>
              </a:ext>
            </a:extLst>
          </a:blip>
          <a:srcRect/>
          <a:stretch>
            <a:fillRect t="-14000" b="11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1748246" y="156119"/>
            <a:ext cx="10515600" cy="1325563"/>
          </a:xfrm>
        </p:spPr>
        <p:txBody>
          <a:bodyPr>
            <a:normAutofit/>
          </a:bodyPr>
          <a:lstStyle/>
          <a:p>
            <a:pPr algn="ctr"/>
            <a:r>
              <a:rPr lang="en-US" sz="5400" b="1" dirty="0">
                <a:solidFill>
                  <a:srgbClr val="384687"/>
                </a:solidFill>
                <a:latin typeface="Baskerville Old Face" panose="02020602080505020303" pitchFamily="18" charset="0"/>
              </a:rPr>
              <a:t>Point-to-Point Topology</a:t>
            </a:r>
            <a:endParaRPr lang="en-IN" sz="5400" b="1" dirty="0">
              <a:solidFill>
                <a:srgbClr val="384687"/>
              </a:solidFill>
              <a:latin typeface="Baskerville Old Face" panose="02020602080505020303" pitchFamily="18" charset="0"/>
            </a:endParaRPr>
          </a:p>
        </p:txBody>
      </p:sp>
      <p:sp>
        <p:nvSpPr>
          <p:cNvPr id="3" name="Content Placeholder 2"/>
          <p:cNvSpPr>
            <a:spLocks noGrp="1"/>
          </p:cNvSpPr>
          <p:nvPr>
            <p:ph idx="1"/>
          </p:nvPr>
        </p:nvSpPr>
        <p:spPr>
          <a:xfrm>
            <a:off x="950742" y="3006065"/>
            <a:ext cx="10290517" cy="3851935"/>
          </a:xfrm>
        </p:spPr>
        <p:txBody>
          <a:bodyPr anchor="t" anchorCtr="0">
            <a:normAutofit fontScale="62500" lnSpcReduction="20000"/>
          </a:bodyPr>
          <a:lstStyle/>
          <a:p>
            <a:pPr>
              <a:lnSpc>
                <a:spcPct val="150000"/>
              </a:lnSpc>
            </a:pPr>
            <a:endParaRPr lang="en-US" u="sng" dirty="0" smtClean="0"/>
          </a:p>
          <a:p>
            <a:pPr>
              <a:lnSpc>
                <a:spcPct val="150000"/>
              </a:lnSpc>
            </a:pPr>
            <a:endParaRPr lang="en-US" sz="3200" b="1" u="sng" dirty="0">
              <a:latin typeface="Arial Rounded MT Bold" panose="020F0704030504030204" pitchFamily="34" charset="0"/>
            </a:endParaRPr>
          </a:p>
          <a:p>
            <a:pPr algn="just">
              <a:lnSpc>
                <a:spcPct val="150000"/>
              </a:lnSpc>
            </a:pPr>
            <a:r>
              <a:rPr lang="en-US" sz="4300" b="1" dirty="0" smtClean="0">
                <a:solidFill>
                  <a:srgbClr val="384687"/>
                </a:solidFill>
                <a:latin typeface="Arial Rounded MT Bold" panose="020F0704030504030204" pitchFamily="34" charset="0"/>
              </a:rPr>
              <a:t>Point-to-Point Topology</a:t>
            </a:r>
            <a:r>
              <a:rPr lang="en-US" sz="4300" b="1" dirty="0">
                <a:solidFill>
                  <a:srgbClr val="384687"/>
                </a:solidFill>
                <a:latin typeface="Arial Rounded MT Bold" panose="020F0704030504030204" pitchFamily="34" charset="0"/>
              </a:rPr>
              <a:t> </a:t>
            </a:r>
            <a:r>
              <a:rPr lang="en-US" sz="4300" b="1" dirty="0" smtClean="0">
                <a:solidFill>
                  <a:srgbClr val="384687"/>
                </a:solidFill>
                <a:latin typeface="Arial Rounded MT Bold" panose="020F0704030504030204" pitchFamily="34" charset="0"/>
              </a:rPr>
              <a:t>is </a:t>
            </a:r>
            <a:r>
              <a:rPr lang="en-US" sz="4300" b="1" dirty="0">
                <a:solidFill>
                  <a:srgbClr val="384687"/>
                </a:solidFill>
                <a:latin typeface="Arial Rounded MT Bold" panose="020F0704030504030204" pitchFamily="34" charset="0"/>
              </a:rPr>
              <a:t>a type of topology that works on the functionality of the sender and receiver. It is the simplest communication between two nodes, in which one is the sender and the other one is the receiver. Point-to-Point provides high bandwidth</a:t>
            </a:r>
            <a:r>
              <a:rPr lang="en-US" sz="3200" b="1" dirty="0">
                <a:solidFill>
                  <a:srgbClr val="384687"/>
                </a:solidFill>
                <a:latin typeface="Arial Rounded MT Bold" panose="020F0704030504030204" pitchFamily="34" charset="0"/>
              </a:rPr>
              <a:t>.</a:t>
            </a:r>
            <a:endParaRPr lang="en-IN" sz="3200" b="1" dirty="0">
              <a:solidFill>
                <a:srgbClr val="384687"/>
              </a:solidFill>
              <a:latin typeface="Arial Rounded MT Bold" panose="020F0704030504030204" pitchFamily="34" charset="0"/>
            </a:endParaRPr>
          </a:p>
        </p:txBody>
      </p:sp>
    </p:spTree>
    <p:extLst>
      <p:ext uri="{BB962C8B-B14F-4D97-AF65-F5344CB8AC3E}">
        <p14:creationId xmlns:p14="http://schemas.microsoft.com/office/powerpoint/2010/main" val="42152351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100000"/>
                    </a14:imgEffect>
                    <a14:imgEffect>
                      <a14:brightnessContrast bright="4000" contrast="-2000"/>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0065" y="0"/>
            <a:ext cx="10515600" cy="1325563"/>
          </a:xfrm>
        </p:spPr>
        <p:txBody>
          <a:bodyPr>
            <a:noAutofit/>
          </a:bodyPr>
          <a:lstStyle/>
          <a:p>
            <a:r>
              <a:rPr lang="en-IN" sz="5400" b="1" dirty="0">
                <a:solidFill>
                  <a:srgbClr val="002060"/>
                </a:solidFill>
                <a:latin typeface="Baskerville Old Face" panose="02020602080505020303" pitchFamily="18" charset="0"/>
              </a:rPr>
              <a:t>Bus </a:t>
            </a:r>
            <a:r>
              <a:rPr lang="en-IN" sz="5400" b="1" dirty="0" smtClean="0">
                <a:solidFill>
                  <a:srgbClr val="002060"/>
                </a:solidFill>
                <a:latin typeface="Baskerville Old Face" panose="02020602080505020303" pitchFamily="18" charset="0"/>
              </a:rPr>
              <a:t>Topology</a:t>
            </a:r>
            <a:endParaRPr lang="en-IN" sz="5400" dirty="0">
              <a:solidFill>
                <a:srgbClr val="002060"/>
              </a:solidFill>
              <a:latin typeface="Baskerville Old Face" panose="02020602080505020303" pitchFamily="18" charset="0"/>
            </a:endParaRPr>
          </a:p>
        </p:txBody>
      </p:sp>
      <p:sp>
        <p:nvSpPr>
          <p:cNvPr id="3" name="Content Placeholder 2"/>
          <p:cNvSpPr>
            <a:spLocks noGrp="1"/>
          </p:cNvSpPr>
          <p:nvPr>
            <p:ph idx="1"/>
          </p:nvPr>
        </p:nvSpPr>
        <p:spPr>
          <a:xfrm>
            <a:off x="500576" y="1994438"/>
            <a:ext cx="10515600" cy="4351338"/>
          </a:xfrm>
        </p:spPr>
        <p:txBody>
          <a:bodyPr/>
          <a:lstStyle/>
          <a:p>
            <a:pPr algn="just">
              <a:lnSpc>
                <a:spcPct val="150000"/>
              </a:lnSpc>
            </a:pPr>
            <a:r>
              <a:rPr lang="en-US" b="1" dirty="0">
                <a:solidFill>
                  <a:schemeClr val="accent5">
                    <a:lumMod val="50000"/>
                  </a:schemeClr>
                </a:solidFill>
                <a:latin typeface="Arial Rounded MT Bold" panose="020F0704030504030204" pitchFamily="34" charset="0"/>
              </a:rPr>
              <a:t>The bus network topology is also referred to as horizontal topology. This topology is very common among local area networks. In this network, every computer is linked to a single connection line or cable through an interface. Thus each computer can directly communicate with other computer or device in the network.</a:t>
            </a:r>
            <a:endParaRPr lang="en-IN" b="1" dirty="0">
              <a:solidFill>
                <a:schemeClr val="accent5">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32669459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36990"/>
            <a:ext cx="10515600" cy="1325563"/>
          </a:xfrm>
        </p:spPr>
        <p:txBody>
          <a:bodyPr>
            <a:normAutofit fontScale="90000"/>
          </a:bodyPr>
          <a:lstStyle/>
          <a:p>
            <a:r>
              <a:rPr lang="en-IN" sz="6000" b="1" dirty="0">
                <a:solidFill>
                  <a:srgbClr val="38505F"/>
                </a:solidFill>
                <a:latin typeface="Baskerville Old Face" panose="02020602080505020303" pitchFamily="18" charset="0"/>
              </a:rPr>
              <a:t>Mesh Topology</a:t>
            </a:r>
            <a:r>
              <a:rPr lang="en-IN" b="1" dirty="0">
                <a:solidFill>
                  <a:srgbClr val="38505F"/>
                </a:solidFill>
              </a:rPr>
              <a:t/>
            </a:r>
            <a:br>
              <a:rPr lang="en-IN" b="1" dirty="0">
                <a:solidFill>
                  <a:srgbClr val="38505F"/>
                </a:solidFill>
              </a:rPr>
            </a:br>
            <a:endParaRPr lang="en-IN" dirty="0">
              <a:solidFill>
                <a:srgbClr val="38505F"/>
              </a:solidFill>
            </a:endParaRPr>
          </a:p>
        </p:txBody>
      </p:sp>
      <p:sp>
        <p:nvSpPr>
          <p:cNvPr id="3" name="Content Placeholder 2"/>
          <p:cNvSpPr>
            <a:spLocks noGrp="1"/>
          </p:cNvSpPr>
          <p:nvPr>
            <p:ph idx="1"/>
          </p:nvPr>
        </p:nvSpPr>
        <p:spPr>
          <a:xfrm>
            <a:off x="838200" y="1662553"/>
            <a:ext cx="10515600" cy="4351338"/>
          </a:xfrm>
        </p:spPr>
        <p:txBody>
          <a:bodyPr>
            <a:normAutofit lnSpcReduction="10000"/>
          </a:bodyPr>
          <a:lstStyle/>
          <a:p>
            <a:pPr algn="just">
              <a:lnSpc>
                <a:spcPct val="150000"/>
              </a:lnSpc>
            </a:pPr>
            <a:r>
              <a:rPr lang="en-US" b="1" dirty="0">
                <a:solidFill>
                  <a:srgbClr val="0070C0"/>
                </a:solidFill>
                <a:latin typeface="Arial Rounded MT Bold" panose="020F0704030504030204" pitchFamily="34" charset="0"/>
              </a:rPr>
              <a:t>A mesh topology is a network setup where each computer and network device is interconnected with one another. This topology setup allows for most transmissions to be distributed even if one of the connections goes down. It is a topology commonly used for wireless networks. Below is a visual example of a simple computer setup on a network using a mesh topology.</a:t>
            </a:r>
            <a:endParaRPr lang="en-IN" b="1" dirty="0">
              <a:solidFill>
                <a:srgbClr val="0070C0"/>
              </a:solidFill>
              <a:latin typeface="Arial Rounded MT Bold" panose="020F0704030504030204" pitchFamily="34" charset="0"/>
            </a:endParaRPr>
          </a:p>
        </p:txBody>
      </p:sp>
    </p:spTree>
    <p:extLst>
      <p:ext uri="{BB962C8B-B14F-4D97-AF65-F5344CB8AC3E}">
        <p14:creationId xmlns:p14="http://schemas.microsoft.com/office/powerpoint/2010/main" val="21109462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69825" y="399259"/>
            <a:ext cx="10515600" cy="1325563"/>
          </a:xfrm>
        </p:spPr>
        <p:txBody>
          <a:bodyPr>
            <a:noAutofit/>
          </a:bodyPr>
          <a:lstStyle/>
          <a:p>
            <a:pPr algn="ctr"/>
            <a:r>
              <a:rPr lang="en-IN" sz="5400" b="1" dirty="0" smtClean="0">
                <a:solidFill>
                  <a:srgbClr val="002060"/>
                </a:solidFill>
                <a:latin typeface="Baskerville Old Face" panose="02020602080505020303" pitchFamily="18" charset="0"/>
              </a:rPr>
              <a:t>Star </a:t>
            </a:r>
            <a:r>
              <a:rPr lang="en-IN" sz="5400" b="1" dirty="0">
                <a:solidFill>
                  <a:srgbClr val="002060"/>
                </a:solidFill>
                <a:latin typeface="Baskerville Old Face" panose="02020602080505020303" pitchFamily="18" charset="0"/>
              </a:rPr>
              <a:t>Topology</a:t>
            </a:r>
            <a:r>
              <a:rPr lang="en-IN" sz="5400" b="1" dirty="0"/>
              <a:t/>
            </a:r>
            <a:br>
              <a:rPr lang="en-IN" sz="5400" b="1" dirty="0"/>
            </a:br>
            <a:endParaRPr lang="en-IN" sz="5400" dirty="0"/>
          </a:p>
        </p:txBody>
      </p:sp>
      <p:sp>
        <p:nvSpPr>
          <p:cNvPr id="3" name="Content Placeholder 2"/>
          <p:cNvSpPr>
            <a:spLocks noGrp="1"/>
          </p:cNvSpPr>
          <p:nvPr>
            <p:ph idx="1"/>
          </p:nvPr>
        </p:nvSpPr>
        <p:spPr>
          <a:xfrm>
            <a:off x="838200" y="1550011"/>
            <a:ext cx="10515600" cy="4351338"/>
          </a:xfrm>
        </p:spPr>
        <p:txBody>
          <a:bodyPr>
            <a:normAutofit lnSpcReduction="10000"/>
          </a:bodyPr>
          <a:lstStyle/>
          <a:p>
            <a:pPr algn="just">
              <a:lnSpc>
                <a:spcPct val="150000"/>
              </a:lnSpc>
            </a:pPr>
            <a:r>
              <a:rPr lang="en-US" b="1" dirty="0">
                <a:solidFill>
                  <a:srgbClr val="002060"/>
                </a:solidFill>
                <a:latin typeface="Arial Rounded MT Bold" panose="020F0704030504030204" pitchFamily="34" charset="0"/>
              </a:rPr>
              <a:t>A star topology, sometimes known as a star network, is a network topology in which each device is connected to a central hub. It is one of the most prevalent computer network configurations, and it's by far the most popular Network Topology. In this network arrangement, all devices linked to a central network device are displayed as a star.</a:t>
            </a:r>
            <a:endParaRPr lang="en-IN" b="1"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26417153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6846" y="252583"/>
            <a:ext cx="10515600" cy="1325563"/>
          </a:xfrm>
        </p:spPr>
        <p:txBody>
          <a:bodyPr>
            <a:normAutofit/>
          </a:bodyPr>
          <a:lstStyle/>
          <a:p>
            <a:r>
              <a:rPr lang="en-IN" sz="5400" b="1" dirty="0">
                <a:solidFill>
                  <a:srgbClr val="002060"/>
                </a:solidFill>
                <a:latin typeface="Baskerville Old Face" panose="02020602080505020303" pitchFamily="18" charset="0"/>
              </a:rPr>
              <a:t>Ring </a:t>
            </a:r>
            <a:r>
              <a:rPr lang="en-IN" sz="5400" b="1" dirty="0" smtClean="0">
                <a:solidFill>
                  <a:srgbClr val="002060"/>
                </a:solidFill>
                <a:latin typeface="Baskerville Old Face" panose="02020602080505020303" pitchFamily="18" charset="0"/>
              </a:rPr>
              <a:t>Topology</a:t>
            </a:r>
            <a:endParaRPr lang="en-IN" sz="5400" b="1" dirty="0">
              <a:latin typeface="Baskerville Old Face" panose="02020602080505020303" pitchFamily="18" charset="0"/>
            </a:endParaRPr>
          </a:p>
        </p:txBody>
      </p:sp>
      <p:sp>
        <p:nvSpPr>
          <p:cNvPr id="3" name="Content Placeholder 2"/>
          <p:cNvSpPr>
            <a:spLocks noGrp="1"/>
          </p:cNvSpPr>
          <p:nvPr>
            <p:ph idx="1"/>
          </p:nvPr>
        </p:nvSpPr>
        <p:spPr/>
        <p:txBody>
          <a:bodyPr/>
          <a:lstStyle/>
          <a:p>
            <a:pPr algn="just">
              <a:lnSpc>
                <a:spcPct val="150000"/>
              </a:lnSpc>
            </a:pPr>
            <a:r>
              <a:rPr lang="en-US" b="1" dirty="0">
                <a:solidFill>
                  <a:srgbClr val="002060"/>
                </a:solidFill>
                <a:latin typeface="Arial Rounded MT Bold" panose="020F0704030504030204" pitchFamily="34" charset="0"/>
              </a:rPr>
              <a:t>In computer networking, a ring topology is a network configuration in which each node is connected to two other nodes in the network, building a single continuous pathway for signals through the network. Ring topologies are often used in local area networks (LANs).</a:t>
            </a:r>
            <a:endParaRPr lang="en-IN" b="1"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20536916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309</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Rounded MT Bold</vt:lpstr>
      <vt:lpstr>Baskerville Old Face</vt:lpstr>
      <vt:lpstr>Berlin Sans FB Demi</vt:lpstr>
      <vt:lpstr>Calibri</vt:lpstr>
      <vt:lpstr>Calibri Light</vt:lpstr>
      <vt:lpstr>Wingdings</vt:lpstr>
      <vt:lpstr>Office Theme</vt:lpstr>
      <vt:lpstr>WELCOME</vt:lpstr>
      <vt:lpstr> Network Topology </vt:lpstr>
      <vt:lpstr>  INDEX  </vt:lpstr>
      <vt:lpstr>WHAT IS NETWORK?</vt:lpstr>
      <vt:lpstr>Point-to-Point Topology</vt:lpstr>
      <vt:lpstr>Bus Topology</vt:lpstr>
      <vt:lpstr>Mesh Topology </vt:lpstr>
      <vt:lpstr>Star Topology </vt:lpstr>
      <vt:lpstr>Ring Topology</vt:lpstr>
      <vt:lpstr>Tree Topology</vt:lpstr>
      <vt:lpstr>Hybrid Topology</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HP</dc:creator>
  <cp:lastModifiedBy>HP</cp:lastModifiedBy>
  <cp:revision>39</cp:revision>
  <dcterms:created xsi:type="dcterms:W3CDTF">2023-07-26T14:03:29Z</dcterms:created>
  <dcterms:modified xsi:type="dcterms:W3CDTF">2023-08-03T12:26:05Z</dcterms:modified>
</cp:coreProperties>
</file>