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handoutMasterIdLst>
    <p:handoutMasterId r:id="rId10"/>
  </p:handoutMasterIdLst>
  <p:sldIdLst>
    <p:sldId id="256" r:id="rId2"/>
    <p:sldId id="262" r:id="rId3"/>
    <p:sldId id="263" r:id="rId4"/>
    <p:sldId id="264" r:id="rId5"/>
    <p:sldId id="265" r:id="rId6"/>
    <p:sldId id="266"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6/30/2023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6/30/2023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6/30/2023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6/30/2023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6/30/2023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6/30/2023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pulse/xgboost-classifier-algorithm-machine-learning-kavya-kuma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err="1">
                <a:solidFill>
                  <a:schemeClr val="bg1"/>
                </a:solidFill>
              </a:rPr>
              <a:t>XgBoostEstimator</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1600" b="1" dirty="0">
                <a:solidFill>
                  <a:schemeClr val="bg1"/>
                </a:solidFill>
                <a:latin typeface="Georgia" charset="0"/>
                <a:ea typeface="Georgia" charset="0"/>
                <a:cs typeface="Georgia" charset="0"/>
              </a:rPr>
              <a:t>A Machine Learning Analysis of US Census Salary Data</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66C3-BA2E-257D-E418-2298D1BCB1A1}"/>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3A595910-B6D8-6392-96E4-86BAA087FC9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Studying Census data helps economists understand the driving forces behind income patterns.</a:t>
            </a:r>
          </a:p>
          <a:p>
            <a:pPr algn="l">
              <a:buFont typeface="Arial" panose="020B0604020202020204" pitchFamily="34" charset="0"/>
              <a:buChar char="•"/>
            </a:pPr>
            <a:r>
              <a:rPr lang="en-US" b="0" i="0" dirty="0">
                <a:solidFill>
                  <a:srgbClr val="374151"/>
                </a:solidFill>
                <a:effectLst/>
                <a:latin typeface="Söhne"/>
              </a:rPr>
              <a:t>The goal of my analysis was to regress income levels into two factors: "&lt;= $50K" and "&gt; $50K" and identify critical variables for predicting annual income thresholds.</a:t>
            </a:r>
          </a:p>
          <a:p>
            <a:pPr algn="l">
              <a:buFont typeface="Arial" panose="020B0604020202020204" pitchFamily="34" charset="0"/>
              <a:buChar char="•"/>
            </a:pPr>
            <a:r>
              <a:rPr lang="en-US" b="0" i="0" dirty="0">
                <a:solidFill>
                  <a:srgbClr val="374151"/>
                </a:solidFill>
                <a:effectLst/>
                <a:latin typeface="Söhne"/>
              </a:rPr>
              <a:t>Marital status, age, and capital gains were among the most effective variables in predicting income levels.</a:t>
            </a:r>
          </a:p>
          <a:p>
            <a:pPr algn="l">
              <a:buFont typeface="Arial" panose="020B0604020202020204" pitchFamily="34" charset="0"/>
              <a:buChar char="•"/>
            </a:pPr>
            <a:r>
              <a:rPr lang="en-US" b="0" i="0" dirty="0">
                <a:solidFill>
                  <a:srgbClr val="374151"/>
                </a:solidFill>
                <a:effectLst/>
                <a:latin typeface="Söhne"/>
              </a:rPr>
              <a:t>The future applications of this work include generalizing economic health in regions without income data but with available predictor variables.</a:t>
            </a:r>
          </a:p>
          <a:p>
            <a:pPr algn="l">
              <a:buFont typeface="Arial" panose="020B0604020202020204" pitchFamily="34" charset="0"/>
              <a:buChar char="•"/>
            </a:pPr>
            <a:r>
              <a:rPr lang="en-US" b="0" i="0" dirty="0">
                <a:solidFill>
                  <a:srgbClr val="374151"/>
                </a:solidFill>
                <a:effectLst/>
                <a:latin typeface="Söhne"/>
              </a:rPr>
              <a:t>This allows data scientists to analyze the economic health of entire populations, moving beyond individual components.</a:t>
            </a:r>
          </a:p>
          <a:p>
            <a:pPr algn="l">
              <a:buFont typeface="Arial" panose="020B0604020202020204" pitchFamily="34" charset="0"/>
              <a:buChar char="•"/>
            </a:pPr>
            <a:r>
              <a:rPr lang="en-US" b="0" i="0" dirty="0">
                <a:solidFill>
                  <a:srgbClr val="374151"/>
                </a:solidFill>
                <a:effectLst/>
                <a:latin typeface="Söhne"/>
              </a:rPr>
              <a:t>One potential downside is the high computing and processing cost associated with working with large datasets, which was tackled by AWS Sage maker Notebook , processing job, inference jobs.</a:t>
            </a:r>
          </a:p>
          <a:p>
            <a:endParaRPr lang="en-IN" dirty="0"/>
          </a:p>
        </p:txBody>
      </p:sp>
    </p:spTree>
    <p:extLst>
      <p:ext uri="{BB962C8B-B14F-4D97-AF65-F5344CB8AC3E}">
        <p14:creationId xmlns:p14="http://schemas.microsoft.com/office/powerpoint/2010/main" val="48291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298A-D80F-E47D-0C51-B2A2C24CC913}"/>
              </a:ext>
            </a:extLst>
          </p:cNvPr>
          <p:cNvSpPr>
            <a:spLocks noGrp="1"/>
          </p:cNvSpPr>
          <p:nvPr>
            <p:ph type="title"/>
          </p:nvPr>
        </p:nvSpPr>
        <p:spPr>
          <a:xfrm>
            <a:off x="581193" y="729658"/>
            <a:ext cx="11029616" cy="988332"/>
          </a:xfrm>
        </p:spPr>
        <p:txBody>
          <a:bodyPr anchor="b">
            <a:normAutofit/>
          </a:bodyPr>
          <a:lstStyle/>
          <a:p>
            <a:r>
              <a:rPr lang="en-US" dirty="0"/>
              <a:t>XGBOOST </a:t>
            </a:r>
            <a:endParaRPr lang="en-IN" dirty="0"/>
          </a:p>
        </p:txBody>
      </p:sp>
      <p:sp>
        <p:nvSpPr>
          <p:cNvPr id="3" name="Content Placeholder 2">
            <a:extLst>
              <a:ext uri="{FF2B5EF4-FFF2-40B4-BE49-F238E27FC236}">
                <a16:creationId xmlns:a16="http://schemas.microsoft.com/office/drawing/2014/main" id="{FD075660-68E1-9E37-C104-3E8C128417F5}"/>
              </a:ext>
            </a:extLst>
          </p:cNvPr>
          <p:cNvSpPr>
            <a:spLocks noGrp="1"/>
          </p:cNvSpPr>
          <p:nvPr>
            <p:ph sz="half" idx="1"/>
          </p:nvPr>
        </p:nvSpPr>
        <p:spPr>
          <a:xfrm>
            <a:off x="581193" y="2228003"/>
            <a:ext cx="5422390" cy="3633047"/>
          </a:xfrm>
        </p:spPr>
        <p:txBody>
          <a:bodyPr anchor="ctr">
            <a:normAutofit/>
          </a:bodyPr>
          <a:lstStyle/>
          <a:p>
            <a:pPr>
              <a:buFont typeface="Arial" panose="020B0604020202020204" pitchFamily="34" charset="0"/>
              <a:buChar char="•"/>
            </a:pPr>
            <a:r>
              <a:rPr lang="en-US" b="0" i="0" dirty="0">
                <a:effectLst/>
              </a:rPr>
              <a:t>It stands for "Extreme Gradient Boosting" and is designed to enhance the accuracy and efficiency of predictive models.</a:t>
            </a:r>
          </a:p>
          <a:p>
            <a:pPr>
              <a:buFont typeface="Arial" panose="020B0604020202020204" pitchFamily="34" charset="0"/>
              <a:buChar char="•"/>
            </a:pPr>
            <a:r>
              <a:rPr lang="en-US" b="0" i="0" dirty="0" err="1">
                <a:effectLst/>
              </a:rPr>
              <a:t>XGBoost</a:t>
            </a:r>
            <a:r>
              <a:rPr lang="en-US" b="0" i="0" dirty="0">
                <a:effectLst/>
              </a:rPr>
              <a:t> uses a combination of gradient boosting algorithms and decision tree-based learning to handle both regression and classification problems.</a:t>
            </a:r>
          </a:p>
          <a:p>
            <a:pPr>
              <a:buFont typeface="Arial" panose="020B0604020202020204" pitchFamily="34" charset="0"/>
              <a:buChar char="•"/>
            </a:pPr>
            <a:r>
              <a:rPr lang="en-US" b="0" i="0" dirty="0">
                <a:effectLst/>
              </a:rPr>
              <a:t>It incorporates parallel computing techniques and tree pruning algorithms to deliver fast and accurate results, making it a popular choice in various data science competitions and industry applications.</a:t>
            </a:r>
          </a:p>
          <a:p>
            <a:endParaRPr lang="en-IN" dirty="0"/>
          </a:p>
        </p:txBody>
      </p:sp>
      <p:pic>
        <p:nvPicPr>
          <p:cNvPr id="4" name="Content Placeholder 3" descr="Image result for xgboost explained">
            <a:extLst>
              <a:ext uri="{FF2B5EF4-FFF2-40B4-BE49-F238E27FC236}">
                <a16:creationId xmlns:a16="http://schemas.microsoft.com/office/drawing/2014/main" id="{858B279F-DB8A-4F31-9D67-6B3936D0A6A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35335" y="2227263"/>
            <a:ext cx="4928379"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73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F37F-D986-CE86-48E7-90FC05712E40}"/>
              </a:ext>
            </a:extLst>
          </p:cNvPr>
          <p:cNvSpPr>
            <a:spLocks noGrp="1"/>
          </p:cNvSpPr>
          <p:nvPr>
            <p:ph type="title"/>
          </p:nvPr>
        </p:nvSpPr>
        <p:spPr/>
        <p:txBody>
          <a:bodyPr/>
          <a:lstStyle/>
          <a:p>
            <a:r>
              <a:rPr lang="en-US" dirty="0"/>
              <a:t>XGBOOST  WORKING</a:t>
            </a:r>
            <a:endParaRPr lang="en-IN" dirty="0"/>
          </a:p>
        </p:txBody>
      </p:sp>
      <p:sp>
        <p:nvSpPr>
          <p:cNvPr id="3" name="Content Placeholder 2">
            <a:extLst>
              <a:ext uri="{FF2B5EF4-FFF2-40B4-BE49-F238E27FC236}">
                <a16:creationId xmlns:a16="http://schemas.microsoft.com/office/drawing/2014/main" id="{B61CE93F-3092-847B-6E37-F4C3BAA21437}"/>
              </a:ext>
            </a:extLst>
          </p:cNvPr>
          <p:cNvSpPr>
            <a:spLocks noGrp="1"/>
          </p:cNvSpPr>
          <p:nvPr>
            <p:ph sz="half" idx="1"/>
          </p:nvPr>
        </p:nvSpPr>
        <p:spPr/>
        <p:txBody>
          <a:bodyPr>
            <a:normAutofit fontScale="70000" lnSpcReduction="20000"/>
          </a:bodyPr>
          <a:lstStyle/>
          <a:p>
            <a:pPr algn="l">
              <a:buFont typeface="Arial" panose="020B0604020202020204" pitchFamily="34" charset="0"/>
              <a:buChar char="•"/>
            </a:pPr>
            <a:r>
              <a:rPr lang="en-US" b="0" i="0" dirty="0" err="1">
                <a:solidFill>
                  <a:srgbClr val="374151"/>
                </a:solidFill>
                <a:effectLst/>
                <a:latin typeface="Söhne"/>
              </a:rPr>
              <a:t>XGBoost</a:t>
            </a:r>
            <a:r>
              <a:rPr lang="en-US" b="0" i="0" dirty="0">
                <a:solidFill>
                  <a:srgbClr val="374151"/>
                </a:solidFill>
                <a:effectLst/>
                <a:latin typeface="Söhne"/>
              </a:rPr>
              <a:t> works by iteratively building a strong predictive model by combining multiple weak models, usually decision trees.</a:t>
            </a:r>
          </a:p>
          <a:p>
            <a:pPr algn="l">
              <a:buFont typeface="Arial" panose="020B0604020202020204" pitchFamily="34" charset="0"/>
              <a:buChar char="•"/>
            </a:pPr>
            <a:r>
              <a:rPr lang="en-US" b="0" i="0" dirty="0">
                <a:solidFill>
                  <a:srgbClr val="374151"/>
                </a:solidFill>
                <a:effectLst/>
                <a:latin typeface="Söhne"/>
              </a:rPr>
              <a:t>It starts by fitting a base model, typically a shallow decision tree, to the training data.</a:t>
            </a:r>
          </a:p>
          <a:p>
            <a:pPr algn="l">
              <a:buFont typeface="Arial" panose="020B0604020202020204" pitchFamily="34" charset="0"/>
              <a:buChar char="•"/>
            </a:pPr>
            <a:r>
              <a:rPr lang="en-US" b="0" i="0" dirty="0">
                <a:solidFill>
                  <a:srgbClr val="374151"/>
                </a:solidFill>
                <a:effectLst/>
                <a:latin typeface="Söhne"/>
              </a:rPr>
              <a:t>It then calculates the errors or residuals from the initial model's predictions.</a:t>
            </a:r>
          </a:p>
          <a:p>
            <a:pPr algn="l">
              <a:buFont typeface="Arial" panose="020B0604020202020204" pitchFamily="34" charset="0"/>
              <a:buChar char="•"/>
            </a:pPr>
            <a:r>
              <a:rPr lang="en-US" b="0" i="0" dirty="0">
                <a:solidFill>
                  <a:srgbClr val="374151"/>
                </a:solidFill>
                <a:effectLst/>
                <a:latin typeface="Söhne"/>
              </a:rPr>
              <a:t>In the subsequent iterations, </a:t>
            </a:r>
            <a:r>
              <a:rPr lang="en-US" b="0" i="0" dirty="0" err="1">
                <a:solidFill>
                  <a:srgbClr val="374151"/>
                </a:solidFill>
                <a:effectLst/>
                <a:latin typeface="Söhne"/>
              </a:rPr>
              <a:t>XGBoost</a:t>
            </a:r>
            <a:r>
              <a:rPr lang="en-US" b="0" i="0" dirty="0">
                <a:solidFill>
                  <a:srgbClr val="374151"/>
                </a:solidFill>
                <a:effectLst/>
                <a:latin typeface="Söhne"/>
              </a:rPr>
              <a:t> focuses on learning from the errors by constructing new decision trees to capture the patterns missed by previous models.</a:t>
            </a:r>
          </a:p>
          <a:p>
            <a:pPr algn="l">
              <a:buFont typeface="Arial" panose="020B0604020202020204" pitchFamily="34" charset="0"/>
              <a:buChar char="•"/>
            </a:pPr>
            <a:r>
              <a:rPr lang="en-US" b="0" i="0" dirty="0">
                <a:solidFill>
                  <a:srgbClr val="374151"/>
                </a:solidFill>
                <a:effectLst/>
                <a:latin typeface="Söhne"/>
              </a:rPr>
              <a:t>The new trees are added to the ensemble model, and the process continues until a specified number of trees, or a predefined stopping criterion is reached.</a:t>
            </a:r>
          </a:p>
          <a:p>
            <a:pPr algn="l">
              <a:buFont typeface="Arial" panose="020B0604020202020204" pitchFamily="34" charset="0"/>
              <a:buChar char="•"/>
            </a:pPr>
            <a:r>
              <a:rPr lang="en-US" b="0" i="0" dirty="0" err="1">
                <a:solidFill>
                  <a:srgbClr val="374151"/>
                </a:solidFill>
                <a:effectLst/>
                <a:latin typeface="Söhne"/>
              </a:rPr>
              <a:t>XGBoost</a:t>
            </a:r>
            <a:r>
              <a:rPr lang="en-US" b="0" i="0" dirty="0">
                <a:solidFill>
                  <a:srgbClr val="374151"/>
                </a:solidFill>
                <a:effectLst/>
                <a:latin typeface="Söhne"/>
              </a:rPr>
              <a:t> incorporates regularization techniques to control overfitting and handle noise and outliers in the data.</a:t>
            </a:r>
          </a:p>
          <a:p>
            <a:pPr algn="l">
              <a:buFont typeface="Arial" panose="020B0604020202020204" pitchFamily="34" charset="0"/>
              <a:buChar char="•"/>
            </a:pPr>
            <a:r>
              <a:rPr lang="en-US" b="0" i="0" dirty="0">
                <a:solidFill>
                  <a:srgbClr val="374151"/>
                </a:solidFill>
                <a:effectLst/>
                <a:latin typeface="Söhne"/>
              </a:rPr>
              <a:t>The final prediction is made by aggregating the predictions of all the individual trees, weighted by their importance in reducing the overall error.</a:t>
            </a:r>
          </a:p>
          <a:p>
            <a:endParaRPr lang="en-IN" dirty="0"/>
          </a:p>
        </p:txBody>
      </p:sp>
      <p:pic>
        <p:nvPicPr>
          <p:cNvPr id="6" name="Content Placeholder 5">
            <a:extLst>
              <a:ext uri="{FF2B5EF4-FFF2-40B4-BE49-F238E27FC236}">
                <a16:creationId xmlns:a16="http://schemas.microsoft.com/office/drawing/2014/main" id="{D02C22C5-3CBF-A682-D9A5-C8881064C605}"/>
              </a:ext>
            </a:extLst>
          </p:cNvPr>
          <p:cNvPicPr>
            <a:picLocks noGrp="1" noChangeAspect="1"/>
          </p:cNvPicPr>
          <p:nvPr>
            <p:ph sz="half" idx="2"/>
          </p:nvPr>
        </p:nvPicPr>
        <p:blipFill>
          <a:blip r:embed="rId2"/>
          <a:stretch>
            <a:fillRect/>
          </a:stretch>
        </p:blipFill>
        <p:spPr>
          <a:xfrm>
            <a:off x="6296374" y="2227263"/>
            <a:ext cx="5206302" cy="3633787"/>
          </a:xfrm>
        </p:spPr>
      </p:pic>
    </p:spTree>
    <p:extLst>
      <p:ext uri="{BB962C8B-B14F-4D97-AF65-F5344CB8AC3E}">
        <p14:creationId xmlns:p14="http://schemas.microsoft.com/office/powerpoint/2010/main" val="3187855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CE8ED01-978D-5CA5-B8E8-F7307C4A4C3D}"/>
              </a:ext>
            </a:extLst>
          </p:cNvPr>
          <p:cNvSpPr>
            <a:spLocks noGrp="1"/>
          </p:cNvSpPr>
          <p:nvPr>
            <p:ph type="title"/>
          </p:nvPr>
        </p:nvSpPr>
        <p:spPr>
          <a:xfrm>
            <a:off x="581192" y="702156"/>
            <a:ext cx="11029616" cy="1013800"/>
          </a:xfrm>
        </p:spPr>
        <p:txBody>
          <a:bodyPr/>
          <a:lstStyle/>
          <a:p>
            <a:r>
              <a:rPr lang="en-US" dirty="0"/>
              <a:t>Critical Hyper tuning Parameters</a:t>
            </a:r>
          </a:p>
        </p:txBody>
      </p:sp>
      <p:sp>
        <p:nvSpPr>
          <p:cNvPr id="11" name="Content Placeholder 2">
            <a:extLst>
              <a:ext uri="{FF2B5EF4-FFF2-40B4-BE49-F238E27FC236}">
                <a16:creationId xmlns:a16="http://schemas.microsoft.com/office/drawing/2014/main" id="{A8794D30-AF6F-5DC4-7F77-18AEE12239AE}"/>
              </a:ext>
            </a:extLst>
          </p:cNvPr>
          <p:cNvSpPr>
            <a:spLocks noGrp="1"/>
          </p:cNvSpPr>
          <p:nvPr>
            <p:ph idx="1"/>
          </p:nvPr>
        </p:nvSpPr>
        <p:spPr>
          <a:xfrm>
            <a:off x="581192" y="2180496"/>
            <a:ext cx="11029615" cy="3678303"/>
          </a:xfrm>
        </p:spPr>
        <p:txBody>
          <a:bodyPr/>
          <a:lstStyle/>
          <a:p>
            <a:pPr algn="l">
              <a:buFont typeface="+mj-lt"/>
              <a:buAutoNum type="arabicPeriod"/>
            </a:pPr>
            <a:r>
              <a:rPr lang="en-US" b="1" i="0" dirty="0" err="1">
                <a:solidFill>
                  <a:srgbClr val="374151"/>
                </a:solidFill>
                <a:effectLst/>
                <a:latin typeface="Söhne"/>
              </a:rPr>
              <a:t>learning_rate</a:t>
            </a:r>
            <a:r>
              <a:rPr lang="en-US" b="0" i="0" dirty="0">
                <a:solidFill>
                  <a:srgbClr val="374151"/>
                </a:solidFill>
                <a:effectLst/>
                <a:latin typeface="Söhne"/>
              </a:rPr>
              <a:t>: This parameter controls the step size at each boosting iteration. A lower learning rate can potentially improve generalization, but it may require more boosting iterations to converge.</a:t>
            </a:r>
          </a:p>
          <a:p>
            <a:pPr algn="l">
              <a:buFont typeface="+mj-lt"/>
              <a:buAutoNum type="arabicPeriod"/>
            </a:pPr>
            <a:r>
              <a:rPr lang="en-US" b="1" dirty="0" err="1">
                <a:solidFill>
                  <a:srgbClr val="374151"/>
                </a:solidFill>
                <a:latin typeface="Söhne"/>
              </a:rPr>
              <a:t>max_depth</a:t>
            </a:r>
            <a:r>
              <a:rPr lang="en-US" b="1" dirty="0">
                <a:solidFill>
                  <a:srgbClr val="374151"/>
                </a:solidFill>
                <a:latin typeface="Söhne"/>
              </a:rPr>
              <a:t>: </a:t>
            </a:r>
            <a:r>
              <a:rPr lang="en-US" b="0" i="0" dirty="0">
                <a:solidFill>
                  <a:srgbClr val="374151"/>
                </a:solidFill>
                <a:effectLst/>
                <a:latin typeface="Söhne"/>
              </a:rPr>
              <a:t>It determines the maximum depth of each decision tree in the boosting process. Increasing the </a:t>
            </a:r>
            <a:r>
              <a:rPr lang="en-US" b="0" i="0" dirty="0" err="1">
                <a:solidFill>
                  <a:srgbClr val="374151"/>
                </a:solidFill>
                <a:effectLst/>
                <a:latin typeface="Söhne"/>
              </a:rPr>
              <a:t>max_depth</a:t>
            </a:r>
            <a:r>
              <a:rPr lang="en-US" b="0" i="0" dirty="0">
                <a:solidFill>
                  <a:srgbClr val="374151"/>
                </a:solidFill>
                <a:effectLst/>
                <a:latin typeface="Söhne"/>
              </a:rPr>
              <a:t> can lead to a more complex model, but it also increases the risk of overfitting. Finding the right balance is crucial.</a:t>
            </a:r>
          </a:p>
          <a:p>
            <a:pPr algn="l">
              <a:buFont typeface="+mj-lt"/>
              <a:buAutoNum type="arabicPeriod"/>
            </a:pPr>
            <a:r>
              <a:rPr lang="en-US" b="1" dirty="0" err="1">
                <a:solidFill>
                  <a:srgbClr val="374151"/>
                </a:solidFill>
                <a:latin typeface="Söhne"/>
              </a:rPr>
              <a:t>n_estimators</a:t>
            </a:r>
            <a:r>
              <a:rPr lang="en-US" b="0" i="0" dirty="0">
                <a:solidFill>
                  <a:srgbClr val="374151"/>
                </a:solidFill>
                <a:effectLst/>
                <a:latin typeface="Söhne"/>
              </a:rPr>
              <a:t>: This parameter specifies the number of boosting iterations or trees to build. Increasing the number of estimators can improve the model's performance, but it comes at the cost of increased computational complexity. It's important to find an optimal value that balances performance and efficiency.</a:t>
            </a:r>
          </a:p>
          <a:p>
            <a:pPr algn="l">
              <a:buFont typeface="+mj-lt"/>
              <a:buAutoNum type="arabicPeriod"/>
            </a:pPr>
            <a:r>
              <a:rPr lang="en-US" b="1" dirty="0">
                <a:solidFill>
                  <a:srgbClr val="374151"/>
                </a:solidFill>
                <a:latin typeface="Söhne"/>
              </a:rPr>
              <a:t>subsample: </a:t>
            </a:r>
            <a:r>
              <a:rPr lang="en-US" b="0" i="0" dirty="0">
                <a:solidFill>
                  <a:srgbClr val="374151"/>
                </a:solidFill>
                <a:effectLst/>
                <a:latin typeface="Söhne"/>
              </a:rPr>
              <a:t>It controls the fraction of training instances used for building each tree. A value less than 1.0 introduces stochasticity and can help reduce overfitting. However, setting it too low may result in underfitting, so it's important to find the right value for your specific dataset.</a:t>
            </a:r>
          </a:p>
          <a:p>
            <a:endParaRPr lang="en-US" dirty="0"/>
          </a:p>
        </p:txBody>
      </p:sp>
    </p:spTree>
    <p:extLst>
      <p:ext uri="{BB962C8B-B14F-4D97-AF65-F5344CB8AC3E}">
        <p14:creationId xmlns:p14="http://schemas.microsoft.com/office/powerpoint/2010/main" val="8131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8A9B0-DE40-397C-1099-6962004D3C81}"/>
              </a:ext>
            </a:extLst>
          </p:cNvPr>
          <p:cNvSpPr>
            <a:spLocks noGrp="1"/>
          </p:cNvSpPr>
          <p:nvPr>
            <p:ph type="title"/>
          </p:nvPr>
        </p:nvSpPr>
        <p:spPr>
          <a:xfrm>
            <a:off x="581193" y="729658"/>
            <a:ext cx="11029616" cy="988332"/>
          </a:xfrm>
        </p:spPr>
        <p:txBody>
          <a:bodyPr anchor="b">
            <a:normAutofit/>
          </a:bodyPr>
          <a:lstStyle/>
          <a:p>
            <a:r>
              <a:rPr lang="en-US" dirty="0"/>
              <a:t>Why </a:t>
            </a:r>
            <a:r>
              <a:rPr lang="en-US" dirty="0" err="1">
                <a:hlinkClick r:id="rId2"/>
              </a:rPr>
              <a:t>XGBoost</a:t>
            </a:r>
            <a:endParaRPr lang="en-IN" dirty="0"/>
          </a:p>
        </p:txBody>
      </p:sp>
      <p:sp>
        <p:nvSpPr>
          <p:cNvPr id="3" name="Content Placeholder 2">
            <a:extLst>
              <a:ext uri="{FF2B5EF4-FFF2-40B4-BE49-F238E27FC236}">
                <a16:creationId xmlns:a16="http://schemas.microsoft.com/office/drawing/2014/main" id="{C77CDEF8-BB4E-A3CE-A663-E17819708563}"/>
              </a:ext>
            </a:extLst>
          </p:cNvPr>
          <p:cNvSpPr>
            <a:spLocks noGrp="1"/>
          </p:cNvSpPr>
          <p:nvPr>
            <p:ph sz="half" idx="1"/>
          </p:nvPr>
        </p:nvSpPr>
        <p:spPr>
          <a:xfrm>
            <a:off x="581193" y="2228003"/>
            <a:ext cx="5422390" cy="3633047"/>
          </a:xfrm>
        </p:spPr>
        <p:txBody>
          <a:bodyPr anchor="ctr">
            <a:normAutofit/>
          </a:bodyPr>
          <a:lstStyle/>
          <a:p>
            <a:pPr>
              <a:lnSpc>
                <a:spcPct val="90000"/>
              </a:lnSpc>
              <a:buFont typeface="Arial" panose="020B0604020202020204" pitchFamily="34" charset="0"/>
              <a:buChar char="•"/>
            </a:pPr>
            <a:r>
              <a:rPr lang="en-US" sz="1500" b="1" i="0" dirty="0">
                <a:effectLst/>
              </a:rPr>
              <a:t>High Performance</a:t>
            </a:r>
            <a:r>
              <a:rPr lang="en-US" sz="1500" b="0" i="0" dirty="0">
                <a:effectLst/>
              </a:rPr>
              <a:t>: </a:t>
            </a:r>
            <a:r>
              <a:rPr lang="en-US" sz="1500" b="0" i="0" dirty="0" err="1">
                <a:effectLst/>
              </a:rPr>
              <a:t>XGBoost</a:t>
            </a:r>
            <a:r>
              <a:rPr lang="en-US" sz="1500" b="0" i="0" dirty="0">
                <a:effectLst/>
              </a:rPr>
              <a:t> is renowned for its high performance and efficiency.</a:t>
            </a:r>
          </a:p>
          <a:p>
            <a:pPr>
              <a:lnSpc>
                <a:spcPct val="90000"/>
              </a:lnSpc>
              <a:buFont typeface="Arial" panose="020B0604020202020204" pitchFamily="34" charset="0"/>
              <a:buChar char="•"/>
            </a:pPr>
            <a:r>
              <a:rPr lang="en-US" sz="1500" b="1" i="0" dirty="0">
                <a:effectLst/>
              </a:rPr>
              <a:t>Capturing Complex Relationships</a:t>
            </a:r>
            <a:r>
              <a:rPr lang="en-US" sz="1500" b="0" i="0" dirty="0">
                <a:effectLst/>
              </a:rPr>
              <a:t>: It effectively captures complex relationships in data, improving accuracy.</a:t>
            </a:r>
          </a:p>
          <a:p>
            <a:pPr>
              <a:lnSpc>
                <a:spcPct val="90000"/>
              </a:lnSpc>
              <a:buFont typeface="Arial" panose="020B0604020202020204" pitchFamily="34" charset="0"/>
              <a:buChar char="•"/>
            </a:pPr>
            <a:r>
              <a:rPr lang="en-US" sz="1500" b="1" i="0" dirty="0">
                <a:effectLst/>
              </a:rPr>
              <a:t>Regularization Techniques</a:t>
            </a:r>
            <a:r>
              <a:rPr lang="en-US" sz="1500" b="0" i="0" dirty="0">
                <a:effectLst/>
              </a:rPr>
              <a:t>: </a:t>
            </a:r>
            <a:r>
              <a:rPr lang="en-US" sz="1500" b="0" i="0" dirty="0" err="1">
                <a:effectLst/>
              </a:rPr>
              <a:t>XGBoost</a:t>
            </a:r>
            <a:r>
              <a:rPr lang="en-US" sz="1500" b="0" i="0" dirty="0">
                <a:effectLst/>
              </a:rPr>
              <a:t> incorporates regularization to prevent overfitting and enhance generalization.</a:t>
            </a:r>
          </a:p>
          <a:p>
            <a:pPr>
              <a:lnSpc>
                <a:spcPct val="90000"/>
              </a:lnSpc>
              <a:buFont typeface="Arial" panose="020B0604020202020204" pitchFamily="34" charset="0"/>
              <a:buChar char="•"/>
            </a:pPr>
            <a:r>
              <a:rPr lang="en-US" sz="1500" b="1" i="0" dirty="0">
                <a:effectLst/>
              </a:rPr>
              <a:t>Feature Importance</a:t>
            </a:r>
            <a:r>
              <a:rPr lang="en-US" sz="1500" b="0" i="0" dirty="0">
                <a:effectLst/>
              </a:rPr>
              <a:t>: It provides insights into feature importance, aiding in decision-making.</a:t>
            </a:r>
          </a:p>
          <a:p>
            <a:pPr>
              <a:lnSpc>
                <a:spcPct val="90000"/>
              </a:lnSpc>
              <a:buFont typeface="Arial" panose="020B0604020202020204" pitchFamily="34" charset="0"/>
              <a:buChar char="•"/>
            </a:pPr>
            <a:r>
              <a:rPr lang="en-US" sz="1500" b="1" i="0" dirty="0">
                <a:effectLst/>
              </a:rPr>
              <a:t>Handling Missing Values</a:t>
            </a:r>
            <a:r>
              <a:rPr lang="en-US" sz="1500" b="0" i="0" dirty="0">
                <a:effectLst/>
              </a:rPr>
              <a:t>: </a:t>
            </a:r>
            <a:r>
              <a:rPr lang="en-US" sz="1500" b="0" i="0" dirty="0" err="1">
                <a:effectLst/>
              </a:rPr>
              <a:t>XGBoost</a:t>
            </a:r>
            <a:r>
              <a:rPr lang="en-US" sz="1500" b="0" i="0" dirty="0">
                <a:effectLst/>
              </a:rPr>
              <a:t> can handle missing values, reducing preprocessing requirements.</a:t>
            </a:r>
          </a:p>
          <a:p>
            <a:pPr>
              <a:lnSpc>
                <a:spcPct val="90000"/>
              </a:lnSpc>
              <a:buFont typeface="Arial" panose="020B0604020202020204" pitchFamily="34" charset="0"/>
              <a:buChar char="•"/>
            </a:pPr>
            <a:r>
              <a:rPr lang="en-US" sz="1500" b="1" i="0" dirty="0">
                <a:effectLst/>
              </a:rPr>
              <a:t>Parallel Processing</a:t>
            </a:r>
            <a:r>
              <a:rPr lang="en-US" sz="1500" b="0" i="0" dirty="0">
                <a:effectLst/>
              </a:rPr>
              <a:t>: It supports parallel processing, enabling faster training and scalability.</a:t>
            </a:r>
          </a:p>
          <a:p>
            <a:pPr>
              <a:lnSpc>
                <a:spcPct val="90000"/>
              </a:lnSpc>
            </a:pPr>
            <a:endParaRPr lang="en-IN" sz="1500" dirty="0"/>
          </a:p>
        </p:txBody>
      </p:sp>
      <p:pic>
        <p:nvPicPr>
          <p:cNvPr id="5" name="Content Placeholder 4">
            <a:extLst>
              <a:ext uri="{FF2B5EF4-FFF2-40B4-BE49-F238E27FC236}">
                <a16:creationId xmlns:a16="http://schemas.microsoft.com/office/drawing/2014/main" id="{314DE520-3A6A-FF7D-F6B7-350105C37030}"/>
              </a:ext>
            </a:extLst>
          </p:cNvPr>
          <p:cNvPicPr>
            <a:picLocks noGrp="1" noChangeAspect="1"/>
          </p:cNvPicPr>
          <p:nvPr>
            <p:ph sz="half" idx="2"/>
          </p:nvPr>
        </p:nvPicPr>
        <p:blipFill>
          <a:blip r:embed="rId3"/>
          <a:stretch>
            <a:fillRect/>
          </a:stretch>
        </p:blipFill>
        <p:spPr>
          <a:xfrm>
            <a:off x="6187907" y="2403637"/>
            <a:ext cx="5422900" cy="3281778"/>
          </a:xfrm>
        </p:spPr>
      </p:pic>
    </p:spTree>
    <p:extLst>
      <p:ext uri="{BB962C8B-B14F-4D97-AF65-F5344CB8AC3E}">
        <p14:creationId xmlns:p14="http://schemas.microsoft.com/office/powerpoint/2010/main" val="953569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Santosh</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35</TotalTime>
  <Words>647</Words>
  <Application>Microsoft Office PowerPoint</Application>
  <PresentationFormat>Widescreen</PresentationFormat>
  <Paragraphs>37</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Georgia</vt:lpstr>
      <vt:lpstr>Gill Sans MT</vt:lpstr>
      <vt:lpstr>Söhne</vt:lpstr>
      <vt:lpstr>Wingdings 2</vt:lpstr>
      <vt:lpstr>Dividend</vt:lpstr>
      <vt:lpstr>XgBoostEstimator</vt:lpstr>
      <vt:lpstr>Motivation</vt:lpstr>
      <vt:lpstr>XGBOOST </vt:lpstr>
      <vt:lpstr>XGBOOST  WORKING</vt:lpstr>
      <vt:lpstr>Critical Hyper tuning Parameters</vt:lpstr>
      <vt:lpstr>Why XGBoost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XgBoostEstimator</dc:title>
  <dc:creator>Santosh</dc:creator>
  <cp:lastModifiedBy>Santosh</cp:lastModifiedBy>
  <cp:revision>1</cp:revision>
  <dcterms:created xsi:type="dcterms:W3CDTF">2023-06-30T10:43:29Z</dcterms:created>
  <dcterms:modified xsi:type="dcterms:W3CDTF">2023-06-30T11:19:03Z</dcterms:modified>
</cp:coreProperties>
</file>