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0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544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1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8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985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2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4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6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9C069A7-0B09-435C-A4B1-8A1B1AC0A4E0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6DBF90B-CBC0-4C18-B504-1C65FE7F7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8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81408E-09C2-E003-69F6-77C30F95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889683"/>
          </a:xfrm>
        </p:spPr>
        <p:txBody>
          <a:bodyPr/>
          <a:lstStyle/>
          <a:p>
            <a:r>
              <a:rPr lang="en-IN" dirty="0"/>
              <a:t>MARKET BASKET OPTIMISATION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796783-D614-BD03-9FB9-400294C4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886200"/>
            <a:ext cx="9418320" cy="1691640"/>
          </a:xfrm>
        </p:spPr>
        <p:txBody>
          <a:bodyPr/>
          <a:lstStyle/>
          <a:p>
            <a:r>
              <a:rPr lang="en-IN" dirty="0"/>
              <a:t>Association Rule Learning : Apriori and Eclat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1DE26B-7CB8-DD51-B2D6-B8BD99098348}"/>
              </a:ext>
            </a:extLst>
          </p:cNvPr>
          <p:cNvSpPr>
            <a:spLocks noGrp="1"/>
          </p:cNvSpPr>
          <p:nvPr/>
        </p:nvSpPr>
        <p:spPr>
          <a:xfrm>
            <a:off x="9122415" y="6037729"/>
            <a:ext cx="3413901" cy="82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Khushi Srivastava</a:t>
            </a:r>
          </a:p>
        </p:txBody>
      </p:sp>
    </p:spTree>
    <p:extLst>
      <p:ext uri="{BB962C8B-B14F-4D97-AF65-F5344CB8AC3E}">
        <p14:creationId xmlns:p14="http://schemas.microsoft.com/office/powerpoint/2010/main" val="311810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4B3B5A-08DC-FFD7-4F89-918848BB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47"/>
          <a:stretch/>
        </p:blipFill>
        <p:spPr>
          <a:xfrm>
            <a:off x="247343" y="753035"/>
            <a:ext cx="10850964" cy="5874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3EBF5-29FC-238C-EFFA-D552D78F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565" y="230317"/>
            <a:ext cx="7732058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ritannic Bold" panose="020B0903060703020204" pitchFamily="34" charset="0"/>
              </a:rPr>
              <a:t>APRIORI</a:t>
            </a:r>
            <a:r>
              <a:rPr lang="en-IN" sz="4000" dirty="0"/>
              <a:t> :  </a:t>
            </a:r>
            <a:br>
              <a:rPr lang="en-IN" sz="4000" dirty="0"/>
            </a:br>
            <a:r>
              <a:rPr lang="en-IN" sz="4000" dirty="0"/>
              <a:t>Item Frequency Plot (Top 100)</a:t>
            </a:r>
          </a:p>
        </p:txBody>
      </p:sp>
    </p:spTree>
    <p:extLst>
      <p:ext uri="{BB962C8B-B14F-4D97-AF65-F5344CB8AC3E}">
        <p14:creationId xmlns:p14="http://schemas.microsoft.com/office/powerpoint/2010/main" val="40487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3E2D-1EE5-E828-415E-1EAF40C5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4119"/>
            <a:ext cx="11528612" cy="1057834"/>
          </a:xfrm>
        </p:spPr>
        <p:txBody>
          <a:bodyPr>
            <a:noAutofit/>
          </a:bodyPr>
          <a:lstStyle/>
          <a:p>
            <a:r>
              <a:rPr lang="en-US" sz="4000" dirty="0"/>
              <a:t>VISUALISING ASSOCIATION:</a:t>
            </a:r>
            <a:r>
              <a:rPr lang="en-IN" sz="2800" dirty="0"/>
              <a:t> </a:t>
            </a:r>
            <a:br>
              <a:rPr lang="en-IN" sz="2800" dirty="0"/>
            </a:br>
            <a:r>
              <a:rPr lang="en-IN" sz="2800" dirty="0"/>
              <a:t> support = 0.003, confidence = 0.2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FEDEE6B2-FF64-C471-DA7A-7767996A3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210607"/>
              </p:ext>
            </p:extLst>
          </p:nvPr>
        </p:nvGraphicFramePr>
        <p:xfrm>
          <a:off x="340659" y="1532964"/>
          <a:ext cx="10860739" cy="4946389"/>
        </p:xfrm>
        <a:graphic>
          <a:graphicData uri="http://schemas.openxmlformats.org/drawingml/2006/table">
            <a:tbl>
              <a:tblPr/>
              <a:tblGrid>
                <a:gridCol w="424585">
                  <a:extLst>
                    <a:ext uri="{9D8B030D-6E8A-4147-A177-3AD203B41FA5}">
                      <a16:colId xmlns:a16="http://schemas.microsoft.com/office/drawing/2014/main" val="2783258712"/>
                    </a:ext>
                  </a:extLst>
                </a:gridCol>
                <a:gridCol w="2249414">
                  <a:extLst>
                    <a:ext uri="{9D8B030D-6E8A-4147-A177-3AD203B41FA5}">
                      <a16:colId xmlns:a16="http://schemas.microsoft.com/office/drawing/2014/main" val="617165687"/>
                    </a:ext>
                  </a:extLst>
                </a:gridCol>
                <a:gridCol w="1398778">
                  <a:extLst>
                    <a:ext uri="{9D8B030D-6E8A-4147-A177-3AD203B41FA5}">
                      <a16:colId xmlns:a16="http://schemas.microsoft.com/office/drawing/2014/main" val="3452063051"/>
                    </a:ext>
                  </a:extLst>
                </a:gridCol>
                <a:gridCol w="1357593">
                  <a:extLst>
                    <a:ext uri="{9D8B030D-6E8A-4147-A177-3AD203B41FA5}">
                      <a16:colId xmlns:a16="http://schemas.microsoft.com/office/drawing/2014/main" val="2672370897"/>
                    </a:ext>
                  </a:extLst>
                </a:gridCol>
                <a:gridCol w="1357593">
                  <a:extLst>
                    <a:ext uri="{9D8B030D-6E8A-4147-A177-3AD203B41FA5}">
                      <a16:colId xmlns:a16="http://schemas.microsoft.com/office/drawing/2014/main" val="3280294494"/>
                    </a:ext>
                  </a:extLst>
                </a:gridCol>
                <a:gridCol w="1357593">
                  <a:extLst>
                    <a:ext uri="{9D8B030D-6E8A-4147-A177-3AD203B41FA5}">
                      <a16:colId xmlns:a16="http://schemas.microsoft.com/office/drawing/2014/main" val="720815544"/>
                    </a:ext>
                  </a:extLst>
                </a:gridCol>
                <a:gridCol w="1647301">
                  <a:extLst>
                    <a:ext uri="{9D8B030D-6E8A-4147-A177-3AD203B41FA5}">
                      <a16:colId xmlns:a16="http://schemas.microsoft.com/office/drawing/2014/main" val="4254981243"/>
                    </a:ext>
                  </a:extLst>
                </a:gridCol>
                <a:gridCol w="1067882">
                  <a:extLst>
                    <a:ext uri="{9D8B030D-6E8A-4147-A177-3AD203B41FA5}">
                      <a16:colId xmlns:a16="http://schemas.microsoft.com/office/drawing/2014/main" val="607980743"/>
                    </a:ext>
                  </a:extLst>
                </a:gridCol>
              </a:tblGrid>
              <a:tr h="194145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#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LHS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RHS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Support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Confidence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Coverage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Lift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Count</a:t>
                      </a:r>
                    </a:p>
                  </a:txBody>
                  <a:tcPr marL="38507" marR="38507" marT="19254" marB="1925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425938"/>
                  </a:ext>
                </a:extLst>
              </a:tr>
              <a:tr h="693578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{mineral water, whole wheat pasta}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{olive oil}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0.003866151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0.4027778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0.009598720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6.115863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29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992138"/>
                  </a:ext>
                </a:extLst>
              </a:tr>
              <a:tr h="693578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{frozen vegetables, milk, mineral water}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{soup}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0.003066258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0.2771084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0.011065191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5.484407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909783"/>
                  </a:ext>
                </a:extLst>
              </a:tr>
              <a:tr h="303441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{fromage blanc}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{honey}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0.003332889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0.2450980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0.013598187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5.164271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25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36893"/>
                  </a:ext>
                </a:extLst>
              </a:tr>
              <a:tr h="433486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{spaghetti, tomato sauce}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{ground beef}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0.003066258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0.4893617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0.006265831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4.980600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085059"/>
                  </a:ext>
                </a:extLst>
              </a:tr>
              <a:tr h="303441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{light cream}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{chicken}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0.004532729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0.2905983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0.015597920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4.843951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34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91311"/>
                  </a:ext>
                </a:extLst>
              </a:tr>
              <a:tr h="303441"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6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{pasta}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{escalope}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0.005865885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0.3728814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0.015731236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4.700812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60414"/>
                  </a:ext>
                </a:extLst>
              </a:tr>
              <a:tr h="433486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{french fries, herb &amp; pepper}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{ground beef}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0.003199573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0.4615385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0.006932409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4.697422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92295"/>
                  </a:ext>
                </a:extLst>
              </a:tr>
              <a:tr h="303441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{cereals, spaghetti}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{ground beef}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0.003066258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0.4600000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0.006665778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4.681764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65795"/>
                  </a:ext>
                </a:extLst>
              </a:tr>
              <a:tr h="693578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{frozen vegetables, mineral water, soup}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{milk}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0.003066258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0.6052632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0.005065991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4.670863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23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8314"/>
                  </a:ext>
                </a:extLst>
              </a:tr>
              <a:tr h="563531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{french fries, ground beef}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{herb &amp; pepper}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0.003199573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0.2307692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0.013864818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</a:rPr>
                        <a:t>4.665768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</a:rPr>
                        <a:t>24</a:t>
                      </a:r>
                    </a:p>
                  </a:txBody>
                  <a:tcPr marL="38507" marR="38507" marT="19254" marB="1925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16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8FE-B17B-B0A3-C898-EED998F7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61"/>
            <a:ext cx="10515600" cy="970616"/>
          </a:xfrm>
        </p:spPr>
        <p:txBody>
          <a:bodyPr/>
          <a:lstStyle/>
          <a:p>
            <a:r>
              <a:rPr lang="en-IN" dirty="0"/>
              <a:t>Terms..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59C7-5B75-6E7B-0A03-6AC3059F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18" y="1161770"/>
            <a:ext cx="10396818" cy="5354357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#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Rule number or index.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LHS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left-hand side of the rule, which is the antecedent or the set of items that are found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RHS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right-hand side of the rule, which is the consequent or the item that is predicted to be associated with the items on the left-hand 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Support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proportion of transactions in the dataset that contain both the items on the left-hand side and the right-hand side of the rule.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Confidence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likelihood that the right-hand side (RHS) of the rule will be bought when the left-hand side (LHS) is bought. It is the ratio of Support(LHS ∩ RHS) to Support(LHS).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Coverage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proportion of transactions in the dataset that contain the items on the left-hand side of the rule.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Lift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ratio of Confidence to the expected Confidence if the items on the left-hand side and the right-hand side were independent of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Count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: The number of transactions that support the rule.</a:t>
            </a:r>
          </a:p>
        </p:txBody>
      </p:sp>
    </p:spTree>
    <p:extLst>
      <p:ext uri="{BB962C8B-B14F-4D97-AF65-F5344CB8AC3E}">
        <p14:creationId xmlns:p14="http://schemas.microsoft.com/office/powerpoint/2010/main" val="4091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4B3B5A-08DC-FFD7-4F89-918848BB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16"/>
          <a:stretch/>
        </p:blipFill>
        <p:spPr>
          <a:xfrm>
            <a:off x="157696" y="331694"/>
            <a:ext cx="11084045" cy="6347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3EBF5-29FC-238C-EFFA-D552D78F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118" y="51995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ritannic Bold" panose="020B0903060703020204" pitchFamily="34" charset="0"/>
              </a:rPr>
              <a:t>ECLAT</a:t>
            </a:r>
            <a:r>
              <a:rPr lang="en-IN" sz="4000" dirty="0"/>
              <a:t> :  </a:t>
            </a:r>
            <a:br>
              <a:rPr lang="en-IN" sz="4000" dirty="0"/>
            </a:br>
            <a:r>
              <a:rPr lang="en-IN" sz="4000" dirty="0"/>
              <a:t>Item Frequency Plot (Top 100)</a:t>
            </a:r>
          </a:p>
        </p:txBody>
      </p:sp>
    </p:spTree>
    <p:extLst>
      <p:ext uri="{BB962C8B-B14F-4D97-AF65-F5344CB8AC3E}">
        <p14:creationId xmlns:p14="http://schemas.microsoft.com/office/powerpoint/2010/main" val="305753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5142-A8E8-9BAC-A5F9-C0893874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3" y="150607"/>
            <a:ext cx="9692640" cy="1325562"/>
          </a:xfrm>
        </p:spPr>
        <p:txBody>
          <a:bodyPr/>
          <a:lstStyle/>
          <a:p>
            <a:r>
              <a:rPr lang="en-US" sz="4400" dirty="0"/>
              <a:t>VISUALISING ASSOCIATION: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support = 0.003, minlen =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F1D86B-4E3D-5FFD-6BC1-909F02357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27155"/>
              </p:ext>
            </p:extLst>
          </p:nvPr>
        </p:nvGraphicFramePr>
        <p:xfrm>
          <a:off x="1394012" y="1834124"/>
          <a:ext cx="9403976" cy="4703205"/>
        </p:xfrm>
        <a:graphic>
          <a:graphicData uri="http://schemas.openxmlformats.org/drawingml/2006/table">
            <a:tbl>
              <a:tblPr/>
              <a:tblGrid>
                <a:gridCol w="1044388">
                  <a:extLst>
                    <a:ext uri="{9D8B030D-6E8A-4147-A177-3AD203B41FA5}">
                      <a16:colId xmlns:a16="http://schemas.microsoft.com/office/drawing/2014/main" val="417334119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6193330"/>
                    </a:ext>
                  </a:extLst>
                </a:gridCol>
                <a:gridCol w="2350994">
                  <a:extLst>
                    <a:ext uri="{9D8B030D-6E8A-4147-A177-3AD203B41FA5}">
                      <a16:colId xmlns:a16="http://schemas.microsoft.com/office/drawing/2014/main" val="2918725521"/>
                    </a:ext>
                  </a:extLst>
                </a:gridCol>
                <a:gridCol w="2350994">
                  <a:extLst>
                    <a:ext uri="{9D8B030D-6E8A-4147-A177-3AD203B41FA5}">
                      <a16:colId xmlns:a16="http://schemas.microsoft.com/office/drawing/2014/main" val="259077364"/>
                    </a:ext>
                  </a:extLst>
                </a:gridCol>
              </a:tblGrid>
              <a:tr h="300607"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#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Items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Support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marL="41840" marR="41840" marT="20920" marB="20920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63640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{mineral water, spaghetti}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0.05972537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448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41812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{chocolate, mineral water}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0.05265965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395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7782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{eggs, mineral water}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0.05092654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382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36175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{milk, mineral water}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0.04799360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360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397945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{ground beef, mineral water}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0.04092788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307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63388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{ground beef, spaghetti}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0.03919477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294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26481"/>
                  </a:ext>
                </a:extLst>
              </a:tr>
              <a:tr h="30818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{chocolate, spaghetti}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0.03919477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294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49245"/>
                  </a:ext>
                </a:extLst>
              </a:tr>
              <a:tr h="30818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{eggs, spaghetti}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0.03652846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274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16627"/>
                  </a:ext>
                </a:extLst>
              </a:tr>
              <a:tr h="440260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9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{eggs, french fries}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0.03639515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273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60970"/>
                  </a:ext>
                </a:extLst>
              </a:tr>
              <a:tr h="572338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{frozen vegetables, mineral water}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</a:rPr>
                        <a:t>0.03572857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</a:rPr>
                        <a:t>268</a:t>
                      </a:r>
                    </a:p>
                  </a:txBody>
                  <a:tcPr marL="41840" marR="41840" marT="20920" marB="20920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29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48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422</TotalTime>
  <Words>505</Words>
  <Application>Microsoft Office PowerPoint</Application>
  <PresentationFormat>Widescreen</PresentationFormat>
  <Paragraphs>148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Britannic Bold</vt:lpstr>
      <vt:lpstr>Century Schoolbook</vt:lpstr>
      <vt:lpstr>Söhne</vt:lpstr>
      <vt:lpstr>Wingdings 2</vt:lpstr>
      <vt:lpstr>View</vt:lpstr>
      <vt:lpstr>MARKET BASKET OPTIMISATION</vt:lpstr>
      <vt:lpstr>APRIORI :   Item Frequency Plot (Top 100)</vt:lpstr>
      <vt:lpstr>VISUALISING ASSOCIATION:   support = 0.003, confidence = 0.2</vt:lpstr>
      <vt:lpstr>Terms..</vt:lpstr>
      <vt:lpstr>ECLAT :   Item Frequency Plot (Top 100)</vt:lpstr>
      <vt:lpstr>VISUALISING ASSOCIATION:  support = 0.003, minlen =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srivastava</dc:creator>
  <cp:lastModifiedBy>khushi srivastava</cp:lastModifiedBy>
  <cp:revision>6</cp:revision>
  <dcterms:created xsi:type="dcterms:W3CDTF">2023-07-27T07:39:30Z</dcterms:created>
  <dcterms:modified xsi:type="dcterms:W3CDTF">2023-10-13T11:31:56Z</dcterms:modified>
</cp:coreProperties>
</file>