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6" r:id="rId3"/>
    <p:sldId id="262" r:id="rId4"/>
    <p:sldId id="263"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18:36:31.129"/>
    </inkml:context>
    <inkml:brush xml:id="br0">
      <inkml:brushProperty name="width" value="0.025" units="cm"/>
      <inkml:brushProperty name="height" value="0.025" units="cm"/>
      <inkml:brushProperty name="color" value="#FFC114"/>
    </inkml:brush>
  </inkml:definitions>
  <inkml:trace contextRef="#ctx0" brushRef="#br0">129 1 24575,'2'33'0,"2"1"0,2-1 0,18 62 0,-13-56 0,5 20 0,-3 1 0,-2 1 0,-3-1 0,1 83 0,-10-101 0,10 69 0,-9-110 0,1 0 0,-1 1 0,0-1 0,1 0 0,-1 0 0,0 0 0,0 1 0,0-1 0,0 0 0,0 0 0,0 1 0,0-1 0,-1 0 0,1 0 0,0 0 0,-1 1 0,1-1 0,-1 0 0,1 0 0,-1 0 0,0 0 0,1 0 0,-1 0 0,0 0 0,0 0 0,1 0 0,-1 0 0,0-1 0,-1 2 0,0-2 0,0 0 0,1 0 0,-1 0 0,1 0 0,-1 0 0,0 0 0,1-1 0,-1 1 0,1-1 0,-1 1 0,1-1 0,0 0 0,-1 1 0,1-1 0,-1 0 0,1 0 0,0 0 0,0 0 0,-1 0 0,1 0 0,0 0 0,0-1 0,-1 0 0,-16-16 0,0 2 0,-2 0 0,-24-14 0,21 14 0,-40-35 0,53 39 0,13 7 0,-2 5 0,1 0 0,-1 0 0,1 1 0,0-1 0,-1 0 0,1 1 0,-1-1 0,0 1 0,1 0 0,-1-1 0,1 1 0,-1 0 0,2 2 0,15 7 0,-1 0 0,2-1 0,19 8 0,-2-2 0,-23-10 0,0 1 0,0 1 0,0 0 0,-1 1 0,0 0 0,-1 0 0,1 2 0,-2-1 0,1 1 0,16 23 0,-26-32 0,-1-1 0,1 1 0,-1 0 0,1 0 0,-1 0 0,1-1 0,0 1 0,-1 0 0,1-1 0,0 1 0,-1-1 0,1 1 0,0-1 0,0 1 0,0-1 0,-1 0 0,1 1 0,0-1 0,0 0 0,0 1 0,0-1 0,0 0 0,0 0 0,0 0 0,0 0 0,0 0 0,0 0 0,-1 0 0,1 0 0,0-1 0,0 1 0,0 0 0,0 0 0,0-1 0,0 1 0,-1 0 0,1-1 0,0 1 0,0-1 0,0 0 0,-1 1 0,1-1 0,0 1 0,-1-1 0,1 0 0,-1 1 0,1-1 0,0-1 0,5-5 0,0-1 0,-1 0 0,8-15 0,-8 13 0,32-48 0,-26 42 0,0 0 0,-1-1 0,0 0 0,-2 0 0,0-1 0,7-25 0,-15 43 0,0 0 0,0 0 0,0 0 0,0 0 0,0 0 0,-1 0 0,1 0 0,0 0 0,0 0 0,0 0 0,0 0 0,0 0 0,0 0 0,0 0 0,-1 0 0,1 0 0,0 0 0,0 0 0,0 0 0,0 0 0,0 0 0,0 0 0,0 0 0,0 0 0,-1-1 0,1 1 0,0 0 0,0 0 0,0 0 0,0 0 0,0 0 0,0 0 0,0 0 0,0 0 0,0 0 0,0-1 0,0 1 0,0 0 0,0 0 0,0 0 0,0 0 0,0 0 0,0 0 0,0 0 0,0-1 0,0 1 0,0 0 0,0 0 0,0 0 0,0 0 0,0 0 0,0 0 0,0 0 0,0 0 0,0-1 0,-12 15 0,-12 21 0,15-20 0,2-4 0,1-1 0,0 1 0,0 0 0,1 1 0,0-1 0,1 1 0,1 0 0,0 0 0,-3 23 0,5-17 0,1-11 0,0 0 0,0-1 0,-1 1 0,0 0 0,0-1 0,-3 8 0,3-12 0,0 0 0,0 0 0,0 0 0,0 0 0,-1-1 0,1 1 0,-1 0 0,1 0 0,-1-1 0,0 1 0,1-1 0,-1 0 0,0 1 0,0-1 0,0 0 0,0 0 0,0 0 0,0 0 0,0-1 0,-1 1 0,1 0 0,-3-1 0,-9 1 0,1-1 0,-1-1 0,0 0 0,1-1 0,0-1 0,-1 0 0,1 0 0,0-1 0,-16-8 0,14 4 0,1 0 0,0-1 0,0 0 0,1-1 0,-16-15 0,3 4 0,21 17 0,0 0 0,0-1 0,0 1 0,1-1 0,-7-9 0,11 14 0,-1-1 0,1 1 0,0-1 0,-1 0 0,1 1 0,0-1 0,0 0 0,0 1 0,-1-1 0,1 0 0,0 1 0,0-1 0,0 1 0,0-1 0,0 0 0,0 1 0,0-1 0,0 0 0,1 1 0,-1-1 0,0 0 0,0 1 0,0-1 0,1-1 0,1 1 0,-1 0 0,0 0 0,0 0 0,1 0 0,-1 0 0,1 1 0,-1-1 0,1 0 0,-1 1 0,1-1 0,-1 1 0,1-1 0,-1 1 0,1 0 0,2-1 0,9-1 0,1 0 0,0 1 0,0 0 0,0 1 0,-1 1 0,1 0 0,0 1 0,0 0 0,-1 1 0,0 1 0,1 0 0,-1 1 0,0 0 0,-1 1 0,19 11 0,47 44 0,-74-58 0,-2 0 0,1-1 0,0 0 0,0 1 0,0-1 0,0 0 0,0 0 0,0 0 0,4 1 0,-6-3 0,-1 0 0,1 0 0,-1 0 0,1 0 0,-1 0 0,1 0 0,-1 0 0,1 0 0,-1 0 0,1 0 0,-1 0 0,1 0 0,-1-1 0,1 1 0,-1 0 0,0 0 0,1-1 0,-1 1 0,1 0 0,-1 0 0,0-1 0,1 1 0,-1 0 0,1-1 0,7-20 0,40-170-797,-43 175 229,2-5-6258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1T18:36:33.530"/>
    </inkml:context>
    <inkml:brush xml:id="br0">
      <inkml:brushProperty name="width" value="0.025" units="cm"/>
      <inkml:brushProperty name="height" value="0.025" units="cm"/>
      <inkml:brushProperty name="color" value="#FFC114"/>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09F811B-061E-4975-BB43-C40DCB98A6FC}" type="datetimeFigureOut">
              <a:rPr lang="en-IN" smtClean="0"/>
              <a:t>12-10-2023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5A52DC2-31D8-4AAA-9DCA-9583FB8336A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4030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F811B-061E-4975-BB43-C40DCB98A6FC}"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174298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F811B-061E-4975-BB43-C40DCB98A6FC}"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118919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9F811B-061E-4975-BB43-C40DCB98A6FC}"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108605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9F811B-061E-4975-BB43-C40DCB98A6FC}"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A52DC2-31D8-4AAA-9DCA-9583FB8336A4}"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6907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9F811B-061E-4975-BB43-C40DCB98A6FC}"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168099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9F811B-061E-4975-BB43-C40DCB98A6FC}"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300965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9F811B-061E-4975-BB43-C40DCB98A6FC}"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58175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F811B-061E-4975-BB43-C40DCB98A6FC}"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2349223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F811B-061E-4975-BB43-C40DCB98A6FC}"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379271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9F811B-061E-4975-BB43-C40DCB98A6FC}"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A52DC2-31D8-4AAA-9DCA-9583FB8336A4}" type="slidenum">
              <a:rPr lang="en-IN" smtClean="0"/>
              <a:t>‹#›</a:t>
            </a:fld>
            <a:endParaRPr lang="en-IN"/>
          </a:p>
        </p:txBody>
      </p:sp>
    </p:spTree>
    <p:extLst>
      <p:ext uri="{BB962C8B-B14F-4D97-AF65-F5344CB8AC3E}">
        <p14:creationId xmlns:p14="http://schemas.microsoft.com/office/powerpoint/2010/main" val="290575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09F811B-061E-4975-BB43-C40DCB98A6FC}" type="datetimeFigureOut">
              <a:rPr lang="en-IN" smtClean="0"/>
              <a:t>12-10-2023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5A52DC2-31D8-4AAA-9DCA-9583FB8336A4}" type="slidenum">
              <a:rPr lang="en-IN" smtClean="0"/>
              <a:t>‹#›</a:t>
            </a:fld>
            <a:endParaRPr lang="en-IN"/>
          </a:p>
        </p:txBody>
      </p:sp>
    </p:spTree>
    <p:extLst>
      <p:ext uri="{BB962C8B-B14F-4D97-AF65-F5344CB8AC3E}">
        <p14:creationId xmlns:p14="http://schemas.microsoft.com/office/powerpoint/2010/main" val="42020516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98186-0B88-A59C-6144-F949A002BC20}"/>
              </a:ext>
            </a:extLst>
          </p:cNvPr>
          <p:cNvSpPr>
            <a:spLocks noGrp="1"/>
          </p:cNvSpPr>
          <p:nvPr>
            <p:ph type="ctrTitle"/>
          </p:nvPr>
        </p:nvSpPr>
        <p:spPr>
          <a:xfrm>
            <a:off x="1371600" y="1158222"/>
            <a:ext cx="9144000" cy="2387600"/>
          </a:xfrm>
        </p:spPr>
        <p:txBody>
          <a:bodyPr>
            <a:noAutofit/>
          </a:bodyPr>
          <a:lstStyle/>
          <a:p>
            <a:r>
              <a:rPr lang="en-IN" sz="9600" dirty="0"/>
              <a:t> </a:t>
            </a:r>
            <a:br>
              <a:rPr lang="en-IN" sz="9600" dirty="0"/>
            </a:br>
            <a:r>
              <a:rPr lang="en-IN" sz="9600" dirty="0"/>
              <a:t>CLUSTERING</a:t>
            </a:r>
          </a:p>
        </p:txBody>
      </p:sp>
      <p:sp>
        <p:nvSpPr>
          <p:cNvPr id="3" name="Subtitle 2">
            <a:extLst>
              <a:ext uri="{FF2B5EF4-FFF2-40B4-BE49-F238E27FC236}">
                <a16:creationId xmlns:a16="http://schemas.microsoft.com/office/drawing/2014/main" id="{FC7CD041-2608-34FA-D0F9-A551246EE842}"/>
              </a:ext>
            </a:extLst>
          </p:cNvPr>
          <p:cNvSpPr>
            <a:spLocks noGrp="1"/>
          </p:cNvSpPr>
          <p:nvPr>
            <p:ph type="subTitle" idx="1"/>
          </p:nvPr>
        </p:nvSpPr>
        <p:spPr>
          <a:xfrm>
            <a:off x="2545977" y="3763403"/>
            <a:ext cx="9144000" cy="1655762"/>
          </a:xfrm>
        </p:spPr>
        <p:txBody>
          <a:bodyPr/>
          <a:lstStyle/>
          <a:p>
            <a:r>
              <a:rPr lang="en-IN" dirty="0"/>
              <a:t>K – MEANS &amp; HIERARCHICAL CLUSTERING</a:t>
            </a:r>
          </a:p>
        </p:txBody>
      </p:sp>
    </p:spTree>
    <p:extLst>
      <p:ext uri="{BB962C8B-B14F-4D97-AF65-F5344CB8AC3E}">
        <p14:creationId xmlns:p14="http://schemas.microsoft.com/office/powerpoint/2010/main" val="258724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F8DD4-B0D9-E693-5CDC-EE617F04D640}"/>
              </a:ext>
            </a:extLst>
          </p:cNvPr>
          <p:cNvSpPr>
            <a:spLocks noGrp="1"/>
          </p:cNvSpPr>
          <p:nvPr>
            <p:ph type="title"/>
          </p:nvPr>
        </p:nvSpPr>
        <p:spPr/>
        <p:txBody>
          <a:bodyPr/>
          <a:lstStyle/>
          <a:p>
            <a:r>
              <a:rPr lang="en-IN" dirty="0"/>
              <a:t>Project brief</a:t>
            </a:r>
          </a:p>
        </p:txBody>
      </p:sp>
      <p:sp>
        <p:nvSpPr>
          <p:cNvPr id="3" name="Content Placeholder 2">
            <a:extLst>
              <a:ext uri="{FF2B5EF4-FFF2-40B4-BE49-F238E27FC236}">
                <a16:creationId xmlns:a16="http://schemas.microsoft.com/office/drawing/2014/main" id="{626B1587-9FF7-F343-EF7E-862F1684DD4A}"/>
              </a:ext>
            </a:extLst>
          </p:cNvPr>
          <p:cNvSpPr>
            <a:spLocks noGrp="1"/>
          </p:cNvSpPr>
          <p:nvPr>
            <p:ph idx="1"/>
          </p:nvPr>
        </p:nvSpPr>
        <p:spPr>
          <a:xfrm>
            <a:off x="936453" y="1869983"/>
            <a:ext cx="10018059" cy="4351338"/>
          </a:xfrm>
        </p:spPr>
        <p:txBody>
          <a:bodyPr>
            <a:normAutofit/>
          </a:bodyPr>
          <a:lstStyle/>
          <a:p>
            <a:r>
              <a:rPr lang="en-US" sz="2000" dirty="0"/>
              <a:t>The data collected on the basis of past year deals was used to cluster clients based on the quantity of purchase done by them annually. </a:t>
            </a:r>
          </a:p>
          <a:p>
            <a:r>
              <a:rPr lang="en-US" sz="2000" dirty="0"/>
              <a:t>This allowed to cluster clients on the basis of Annual Order quantity purchased.</a:t>
            </a:r>
          </a:p>
          <a:p>
            <a:r>
              <a:rPr lang="en-US" sz="2000" dirty="0"/>
              <a:t>Business Objective:</a:t>
            </a:r>
          </a:p>
          <a:p>
            <a:pPr lvl="1"/>
            <a:r>
              <a:rPr lang="en-US" sz="2000" dirty="0"/>
              <a:t>The primary business objective is to segment the customers into distinct clusters based on their annual order quantity purchase and spending score. The identified clusters will help the company understand the preferences and requirements of different customer segments and design targeted marketing strategies to attract and retain customers from each group.</a:t>
            </a:r>
            <a:endParaRPr lang="en-IN" sz="2000" dirty="0"/>
          </a:p>
        </p:txBody>
      </p:sp>
    </p:spTree>
    <p:extLst>
      <p:ext uri="{BB962C8B-B14F-4D97-AF65-F5344CB8AC3E}">
        <p14:creationId xmlns:p14="http://schemas.microsoft.com/office/powerpoint/2010/main" val="204348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451BE8-3191-B9D5-F1EE-20AD31651F5E}"/>
              </a:ext>
            </a:extLst>
          </p:cNvPr>
          <p:cNvPicPr>
            <a:picLocks noChangeAspect="1"/>
          </p:cNvPicPr>
          <p:nvPr/>
        </p:nvPicPr>
        <p:blipFill rotWithShape="1">
          <a:blip r:embed="rId2">
            <a:extLst>
              <a:ext uri="{28A0092B-C50C-407E-A947-70E740481C1C}">
                <a14:useLocalDpi xmlns:a14="http://schemas.microsoft.com/office/drawing/2010/main" val="0"/>
              </a:ext>
            </a:extLst>
          </a:blip>
          <a:srcRect r="2087"/>
          <a:stretch/>
        </p:blipFill>
        <p:spPr>
          <a:xfrm>
            <a:off x="1936084" y="1325563"/>
            <a:ext cx="7987844" cy="5450541"/>
          </a:xfrm>
          <a:prstGeom prst="rect">
            <a:avLst/>
          </a:prstGeom>
        </p:spPr>
      </p:pic>
      <p:sp>
        <p:nvSpPr>
          <p:cNvPr id="4" name="Title 3">
            <a:extLst>
              <a:ext uri="{FF2B5EF4-FFF2-40B4-BE49-F238E27FC236}">
                <a16:creationId xmlns:a16="http://schemas.microsoft.com/office/drawing/2014/main" id="{D610B7EC-3E01-E158-2363-3780713D0E3D}"/>
              </a:ext>
            </a:extLst>
          </p:cNvPr>
          <p:cNvSpPr>
            <a:spLocks noGrp="1"/>
          </p:cNvSpPr>
          <p:nvPr>
            <p:ph type="title"/>
          </p:nvPr>
        </p:nvSpPr>
        <p:spPr>
          <a:xfrm>
            <a:off x="44823" y="-7751"/>
            <a:ext cx="12102353" cy="1325563"/>
          </a:xfrm>
        </p:spPr>
        <p:txBody>
          <a:bodyPr>
            <a:noAutofit/>
          </a:bodyPr>
          <a:lstStyle/>
          <a:p>
            <a:pPr algn="ctr"/>
            <a:r>
              <a:rPr lang="en-IN" sz="6600" dirty="0"/>
              <a:t>ELBOW METHOD</a:t>
            </a:r>
          </a:p>
        </p:txBody>
      </p:sp>
    </p:spTree>
    <p:extLst>
      <p:ext uri="{BB962C8B-B14F-4D97-AF65-F5344CB8AC3E}">
        <p14:creationId xmlns:p14="http://schemas.microsoft.com/office/powerpoint/2010/main" val="357217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8BC8EF-D4AB-CE79-B2FB-1A06B082FE65}"/>
              </a:ext>
            </a:extLst>
          </p:cNvPr>
          <p:cNvPicPr>
            <a:picLocks noChangeAspect="1"/>
          </p:cNvPicPr>
          <p:nvPr/>
        </p:nvPicPr>
        <p:blipFill rotWithShape="1">
          <a:blip r:embed="rId2"/>
          <a:srcRect b="817"/>
          <a:stretch/>
        </p:blipFill>
        <p:spPr>
          <a:xfrm>
            <a:off x="1752411" y="1030015"/>
            <a:ext cx="8551845" cy="5593050"/>
          </a:xfrm>
          <a:prstGeom prst="rect">
            <a:avLst/>
          </a:prstGeom>
        </p:spPr>
      </p:pic>
      <p:sp>
        <p:nvSpPr>
          <p:cNvPr id="4" name="Title 3">
            <a:extLst>
              <a:ext uri="{FF2B5EF4-FFF2-40B4-BE49-F238E27FC236}">
                <a16:creationId xmlns:a16="http://schemas.microsoft.com/office/drawing/2014/main" id="{E2C10639-F3A1-E3CA-67A3-14AF09B33134}"/>
              </a:ext>
            </a:extLst>
          </p:cNvPr>
          <p:cNvSpPr>
            <a:spLocks noGrp="1"/>
          </p:cNvSpPr>
          <p:nvPr>
            <p:ph type="title"/>
          </p:nvPr>
        </p:nvSpPr>
        <p:spPr>
          <a:xfrm flipH="1">
            <a:off x="0" y="234935"/>
            <a:ext cx="12191999" cy="744073"/>
          </a:xfrm>
        </p:spPr>
        <p:txBody>
          <a:bodyPr>
            <a:noAutofit/>
          </a:bodyPr>
          <a:lstStyle/>
          <a:p>
            <a:pPr algn="ctr"/>
            <a:r>
              <a:rPr lang="en-IN" sz="6000" dirty="0"/>
              <a:t>K - MEANS</a:t>
            </a:r>
          </a:p>
        </p:txBody>
      </p:sp>
    </p:spTree>
    <p:extLst>
      <p:ext uri="{BB962C8B-B14F-4D97-AF65-F5344CB8AC3E}">
        <p14:creationId xmlns:p14="http://schemas.microsoft.com/office/powerpoint/2010/main" val="3883566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10A47F-8248-D80A-6605-77ECB2D13ADD}"/>
              </a:ext>
            </a:extLst>
          </p:cNvPr>
          <p:cNvPicPr>
            <a:picLocks noChangeAspect="1"/>
          </p:cNvPicPr>
          <p:nvPr/>
        </p:nvPicPr>
        <p:blipFill rotWithShape="1">
          <a:blip r:embed="rId2"/>
          <a:srcRect t="4087" r="6867"/>
          <a:stretch/>
        </p:blipFill>
        <p:spPr>
          <a:xfrm>
            <a:off x="2157413" y="1084730"/>
            <a:ext cx="8187859" cy="5737225"/>
          </a:xfrm>
          <a:prstGeom prst="rect">
            <a:avLst/>
          </a:prstGeom>
        </p:spPr>
      </p:pic>
      <p:sp>
        <p:nvSpPr>
          <p:cNvPr id="2" name="Title 1">
            <a:extLst>
              <a:ext uri="{FF2B5EF4-FFF2-40B4-BE49-F238E27FC236}">
                <a16:creationId xmlns:a16="http://schemas.microsoft.com/office/drawing/2014/main" id="{501A53A6-A43E-4C77-D12D-8ECD790E7A2B}"/>
              </a:ext>
            </a:extLst>
          </p:cNvPr>
          <p:cNvSpPr>
            <a:spLocks noGrp="1"/>
          </p:cNvSpPr>
          <p:nvPr>
            <p:ph type="title"/>
          </p:nvPr>
        </p:nvSpPr>
        <p:spPr>
          <a:xfrm>
            <a:off x="331694" y="-48057"/>
            <a:ext cx="11860306" cy="1325563"/>
          </a:xfrm>
        </p:spPr>
        <p:txBody>
          <a:bodyPr>
            <a:noAutofit/>
          </a:bodyPr>
          <a:lstStyle/>
          <a:p>
            <a:r>
              <a:rPr lang="en-IN" sz="5400" dirty="0"/>
              <a:t>DENDOGRAM</a:t>
            </a:r>
          </a:p>
        </p:txBody>
      </p:sp>
      <p:cxnSp>
        <p:nvCxnSpPr>
          <p:cNvPr id="5" name="Straight Connector 4">
            <a:extLst>
              <a:ext uri="{FF2B5EF4-FFF2-40B4-BE49-F238E27FC236}">
                <a16:creationId xmlns:a16="http://schemas.microsoft.com/office/drawing/2014/main" id="{E0A29A51-98E0-43B4-A818-C65A9193B14E}"/>
              </a:ext>
            </a:extLst>
          </p:cNvPr>
          <p:cNvCxnSpPr/>
          <p:nvPr/>
        </p:nvCxnSpPr>
        <p:spPr>
          <a:xfrm>
            <a:off x="3738284" y="3612778"/>
            <a:ext cx="6750424"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32C7826-6C7E-DC9F-8D45-3AC0F2875588}"/>
              </a:ext>
            </a:extLst>
          </p:cNvPr>
          <p:cNvSpPr txBox="1"/>
          <p:nvPr/>
        </p:nvSpPr>
        <p:spPr>
          <a:xfrm>
            <a:off x="3366656" y="2541530"/>
            <a:ext cx="1713617" cy="738664"/>
          </a:xfrm>
          <a:prstGeom prst="rect">
            <a:avLst/>
          </a:prstGeom>
          <a:noFill/>
        </p:spPr>
        <p:txBody>
          <a:bodyPr wrap="square" rtlCol="0">
            <a:spAutoFit/>
          </a:bodyPr>
          <a:lstStyle/>
          <a:p>
            <a:r>
              <a:rPr lang="en-IN" sz="1400" dirty="0"/>
              <a:t>CUT-OFF POINT FOR CLUSTER FORMATION</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5442C12F-A108-ADB9-4ED6-DFA5D44ACB9E}"/>
                  </a:ext>
                </a:extLst>
              </p14:cNvPr>
              <p14:cNvContentPartPr/>
              <p14:nvPr/>
            </p14:nvContentPartPr>
            <p14:xfrm>
              <a:off x="4027277" y="3249871"/>
              <a:ext cx="174240" cy="306000"/>
            </p14:xfrm>
          </p:contentPart>
        </mc:Choice>
        <mc:Fallback>
          <p:pic>
            <p:nvPicPr>
              <p:cNvPr id="6" name="Ink 5">
                <a:extLst>
                  <a:ext uri="{FF2B5EF4-FFF2-40B4-BE49-F238E27FC236}">
                    <a16:creationId xmlns:a16="http://schemas.microsoft.com/office/drawing/2014/main" id="{5442C12F-A108-ADB9-4ED6-DFA5D44ACB9E}"/>
                  </a:ext>
                </a:extLst>
              </p:cNvPr>
              <p:cNvPicPr/>
              <p:nvPr/>
            </p:nvPicPr>
            <p:blipFill>
              <a:blip r:embed="rId4"/>
              <a:stretch>
                <a:fillRect/>
              </a:stretch>
            </p:blipFill>
            <p:spPr>
              <a:xfrm>
                <a:off x="4022957" y="3245551"/>
                <a:ext cx="18288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9648C7C2-A658-EDA8-E45B-C43719DBAD44}"/>
                  </a:ext>
                </a:extLst>
              </p14:cNvPr>
              <p14:cNvContentPartPr/>
              <p14:nvPr/>
            </p14:nvContentPartPr>
            <p14:xfrm>
              <a:off x="-970160" y="2733771"/>
              <a:ext cx="360" cy="360"/>
            </p14:xfrm>
          </p:contentPart>
        </mc:Choice>
        <mc:Fallback xmlns="">
          <p:pic>
            <p:nvPicPr>
              <p:cNvPr id="12" name="Ink 11">
                <a:extLst>
                  <a:ext uri="{FF2B5EF4-FFF2-40B4-BE49-F238E27FC236}">
                    <a16:creationId xmlns:a16="http://schemas.microsoft.com/office/drawing/2014/main" id="{9648C7C2-A658-EDA8-E45B-C43719DBAD44}"/>
                  </a:ext>
                </a:extLst>
              </p:cNvPr>
              <p:cNvPicPr/>
              <p:nvPr/>
            </p:nvPicPr>
            <p:blipFill>
              <a:blip r:embed="rId6"/>
              <a:stretch>
                <a:fillRect/>
              </a:stretch>
            </p:blipFill>
            <p:spPr>
              <a:xfrm>
                <a:off x="-974480" y="2729451"/>
                <a:ext cx="9000" cy="9000"/>
              </a:xfrm>
              <a:prstGeom prst="rect">
                <a:avLst/>
              </a:prstGeom>
            </p:spPr>
          </p:pic>
        </mc:Fallback>
      </mc:AlternateContent>
    </p:spTree>
    <p:extLst>
      <p:ext uri="{BB962C8B-B14F-4D97-AF65-F5344CB8AC3E}">
        <p14:creationId xmlns:p14="http://schemas.microsoft.com/office/powerpoint/2010/main" val="45424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EBD139E-88F6-411C-BE3C-01AD3500F736}"/>
              </a:ext>
            </a:extLst>
          </p:cNvPr>
          <p:cNvPicPr>
            <a:picLocks noChangeAspect="1"/>
          </p:cNvPicPr>
          <p:nvPr/>
        </p:nvPicPr>
        <p:blipFill>
          <a:blip r:embed="rId2"/>
          <a:stretch>
            <a:fillRect/>
          </a:stretch>
        </p:blipFill>
        <p:spPr>
          <a:xfrm>
            <a:off x="2026022" y="1263859"/>
            <a:ext cx="7766081" cy="5280375"/>
          </a:xfrm>
          <a:prstGeom prst="rect">
            <a:avLst/>
          </a:prstGeom>
        </p:spPr>
      </p:pic>
      <p:sp>
        <p:nvSpPr>
          <p:cNvPr id="2" name="Title 1">
            <a:extLst>
              <a:ext uri="{FF2B5EF4-FFF2-40B4-BE49-F238E27FC236}">
                <a16:creationId xmlns:a16="http://schemas.microsoft.com/office/drawing/2014/main" id="{63C253CF-8549-BC56-B72A-C3EB2C73C090}"/>
              </a:ext>
            </a:extLst>
          </p:cNvPr>
          <p:cNvSpPr>
            <a:spLocks noGrp="1"/>
          </p:cNvSpPr>
          <p:nvPr>
            <p:ph type="title"/>
          </p:nvPr>
        </p:nvSpPr>
        <p:spPr>
          <a:xfrm>
            <a:off x="295836" y="161080"/>
            <a:ext cx="10838329" cy="825873"/>
          </a:xfrm>
        </p:spPr>
        <p:txBody>
          <a:bodyPr>
            <a:normAutofit/>
          </a:bodyPr>
          <a:lstStyle/>
          <a:p>
            <a:pPr algn="ctr"/>
            <a:r>
              <a:rPr lang="en-IN" sz="4800" dirty="0"/>
              <a:t>HIERARCHICAL CLUSTERING</a:t>
            </a:r>
          </a:p>
        </p:txBody>
      </p:sp>
    </p:spTree>
    <p:extLst>
      <p:ext uri="{BB962C8B-B14F-4D97-AF65-F5344CB8AC3E}">
        <p14:creationId xmlns:p14="http://schemas.microsoft.com/office/powerpoint/2010/main" val="344152537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71</TotalTime>
  <Words>120</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  CLUSTERING</vt:lpstr>
      <vt:lpstr>Project brief</vt:lpstr>
      <vt:lpstr>ELBOW METHOD</vt:lpstr>
      <vt:lpstr>K - MEANS</vt:lpstr>
      <vt:lpstr>DENDOGRAM</vt:lpstr>
      <vt:lpstr>HIERARCHICAL CLUSTERING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CLUSTERING</dc:title>
  <dc:creator>khushi srivastava</dc:creator>
  <cp:lastModifiedBy>khushi srivastava</cp:lastModifiedBy>
  <cp:revision>6</cp:revision>
  <dcterms:created xsi:type="dcterms:W3CDTF">2023-07-28T16:09:49Z</dcterms:created>
  <dcterms:modified xsi:type="dcterms:W3CDTF">2023-10-11T18:44:57Z</dcterms:modified>
</cp:coreProperties>
</file>