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8" r:id="rId9"/>
    <p:sldId id="269" r:id="rId10"/>
    <p:sldId id="267"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0C53F9-4DE3-4B3C-A41D-242F68F35CAC}" v="47" dt="2024-08-01T13:15:03.7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www.kaggle.com/" TargetMode="External"/><Relationship Id="rId1" Type="http://schemas.openxmlformats.org/officeDocument/2006/relationships/slideLayout" Target="../slideLayouts/slideLayout7.xml"/><Relationship Id="rId4" Type="http://schemas.openxmlformats.org/officeDocument/2006/relationships/hyperlink" Target="https://www.kaggle.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yperskill.org/learn/step/25715"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5922F-9FEE-7BC8-E30F-C41AF11C911E}"/>
              </a:ext>
            </a:extLst>
          </p:cNvPr>
          <p:cNvSpPr>
            <a:spLocks noGrp="1"/>
          </p:cNvSpPr>
          <p:nvPr>
            <p:ph type="ctrTitle"/>
          </p:nvPr>
        </p:nvSpPr>
        <p:spPr>
          <a:xfrm>
            <a:off x="757084" y="1061885"/>
            <a:ext cx="8908026" cy="1927122"/>
          </a:xfrm>
        </p:spPr>
        <p:txBody>
          <a:bodyPr/>
          <a:lstStyle/>
          <a:p>
            <a:r>
              <a:rPr lang="en-IN" dirty="0">
                <a:latin typeface="Algerian" panose="04020705040A02060702" pitchFamily="82" charset="0"/>
              </a:rPr>
              <a:t>Car price prediction</a:t>
            </a:r>
            <a:br>
              <a:rPr lang="en-IN" dirty="0"/>
            </a:br>
            <a:endParaRPr lang="en-IN" dirty="0"/>
          </a:p>
        </p:txBody>
      </p:sp>
      <p:sp>
        <p:nvSpPr>
          <p:cNvPr id="3" name="Subtitle 2">
            <a:extLst>
              <a:ext uri="{FF2B5EF4-FFF2-40B4-BE49-F238E27FC236}">
                <a16:creationId xmlns:a16="http://schemas.microsoft.com/office/drawing/2014/main" id="{7421C29A-B96B-45B0-EBBE-81D47006EAAE}"/>
              </a:ext>
            </a:extLst>
          </p:cNvPr>
          <p:cNvSpPr>
            <a:spLocks noGrp="1"/>
          </p:cNvSpPr>
          <p:nvPr>
            <p:ph type="subTitle" idx="1"/>
          </p:nvPr>
        </p:nvSpPr>
        <p:spPr>
          <a:xfrm>
            <a:off x="501445" y="2989007"/>
            <a:ext cx="5889523" cy="1120877"/>
          </a:xfrm>
        </p:spPr>
        <p:txBody>
          <a:bodyPr>
            <a:normAutofit/>
          </a:bodyPr>
          <a:lstStyle/>
          <a:p>
            <a:r>
              <a:rPr lang="en-IN" sz="3200" dirty="0">
                <a:latin typeface="Arial Black" panose="020B0A04020102020204" pitchFamily="34" charset="0"/>
              </a:rPr>
              <a:t>Machine Learning Project</a:t>
            </a:r>
          </a:p>
        </p:txBody>
      </p:sp>
      <p:pic>
        <p:nvPicPr>
          <p:cNvPr id="1026" name="Picture 2" descr="Five things to remember when planning a car showroom">
            <a:extLst>
              <a:ext uri="{FF2B5EF4-FFF2-40B4-BE49-F238E27FC236}">
                <a16:creationId xmlns:a16="http://schemas.microsoft.com/office/drawing/2014/main" id="{B0D6DC8B-78CF-F248-4E6B-96BA16B1CB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1041" y="1995948"/>
            <a:ext cx="6291528" cy="3156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39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D2DF2E-CBB7-4C43-53CC-DC43397EFBA3}"/>
              </a:ext>
            </a:extLst>
          </p:cNvPr>
          <p:cNvSpPr txBox="1"/>
          <p:nvPr/>
        </p:nvSpPr>
        <p:spPr>
          <a:xfrm>
            <a:off x="1061883" y="934065"/>
            <a:ext cx="10520515" cy="5170646"/>
          </a:xfrm>
          <a:prstGeom prst="rect">
            <a:avLst/>
          </a:prstGeom>
          <a:noFill/>
        </p:spPr>
        <p:txBody>
          <a:bodyPr wrap="square" rtlCol="0">
            <a:spAutoFit/>
          </a:bodyPr>
          <a:lstStyle/>
          <a:p>
            <a:r>
              <a:rPr lang="en-US" sz="3200" b="1" dirty="0"/>
              <a:t>Advantages of car price </a:t>
            </a:r>
            <a:r>
              <a:rPr lang="en-US" sz="3200" b="1" dirty="0" err="1"/>
              <a:t>preductions</a:t>
            </a:r>
            <a:r>
              <a:rPr lang="en-US" sz="3200" b="1" dirty="0"/>
              <a:t> </a:t>
            </a:r>
          </a:p>
          <a:p>
            <a:endParaRPr lang="en-US" b="1" dirty="0"/>
          </a:p>
          <a:p>
            <a:pPr>
              <a:buFont typeface="+mj-lt"/>
              <a:buAutoNum type="arabicPeriod"/>
            </a:pPr>
            <a:r>
              <a:rPr lang="en-US" b="1" dirty="0"/>
              <a:t>Practical Application</a:t>
            </a:r>
            <a:r>
              <a:rPr lang="en-US" dirty="0"/>
              <a:t>: Car prediction projects have real-world applications, such as helping buyers make informed decisions, assisting sellers in setting competitive prices, and enabling insurers to assess risk.</a:t>
            </a:r>
          </a:p>
          <a:p>
            <a:pPr>
              <a:buFont typeface="+mj-lt"/>
              <a:buAutoNum type="arabicPeriod"/>
            </a:pPr>
            <a:endParaRPr lang="en-US" dirty="0"/>
          </a:p>
          <a:p>
            <a:pPr>
              <a:buFont typeface="+mj-lt"/>
              <a:buAutoNum type="arabicPeriod"/>
            </a:pPr>
            <a:r>
              <a:rPr lang="en-US" b="1" dirty="0"/>
              <a:t>Diverse Data Sources</a:t>
            </a:r>
            <a:r>
              <a:rPr lang="en-US" dirty="0"/>
              <a:t>: Car-related data is abundant and can be collected from various sources, such as online marketplaces, manufacturer specifications, and customer reviews</a:t>
            </a:r>
            <a:br>
              <a:rPr lang="en-US" dirty="0"/>
            </a:br>
            <a:endParaRPr lang="en-US" dirty="0"/>
          </a:p>
          <a:p>
            <a:r>
              <a:rPr lang="en-IN" sz="2800" b="1" dirty="0"/>
              <a:t>Disadvantages </a:t>
            </a:r>
            <a:r>
              <a:rPr lang="en-US" sz="2800" b="1" dirty="0"/>
              <a:t>of car price </a:t>
            </a:r>
            <a:r>
              <a:rPr lang="en-US" sz="2800" b="1" dirty="0" err="1"/>
              <a:t>preductions</a:t>
            </a:r>
            <a:r>
              <a:rPr lang="en-US" sz="2800" b="1" dirty="0"/>
              <a:t> </a:t>
            </a:r>
            <a:br>
              <a:rPr lang="en-IN" dirty="0"/>
            </a:br>
            <a:endParaRPr lang="en-IN" dirty="0"/>
          </a:p>
          <a:p>
            <a:r>
              <a:rPr lang="en-US" b="1" dirty="0"/>
              <a:t>1.Data Quality</a:t>
            </a:r>
            <a:r>
              <a:rPr lang="en-US" dirty="0"/>
              <a:t>: Car-related data may suffer from inconsistencies, missing values, and inaccuracies, which can affect the model's performance.</a:t>
            </a:r>
          </a:p>
          <a:p>
            <a:endParaRPr lang="en-US" dirty="0"/>
          </a:p>
          <a:p>
            <a:r>
              <a:rPr lang="en-US" b="1" dirty="0"/>
              <a:t>2.Changing Market Conditions</a:t>
            </a:r>
            <a:r>
              <a:rPr lang="en-US" dirty="0"/>
              <a:t>: The car market is dynamic, with changing trends, new models, and fluctuating prices. A model trained on past data may not accurately predict future prices.</a:t>
            </a:r>
          </a:p>
        </p:txBody>
      </p:sp>
    </p:spTree>
    <p:extLst>
      <p:ext uri="{BB962C8B-B14F-4D97-AF65-F5344CB8AC3E}">
        <p14:creationId xmlns:p14="http://schemas.microsoft.com/office/powerpoint/2010/main" val="417572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83B5A7-3827-3F0A-C4D4-8F9608CB42D9}"/>
              </a:ext>
            </a:extLst>
          </p:cNvPr>
          <p:cNvSpPr txBox="1"/>
          <p:nvPr/>
        </p:nvSpPr>
        <p:spPr>
          <a:xfrm>
            <a:off x="2871019" y="560439"/>
            <a:ext cx="7826477" cy="646331"/>
          </a:xfrm>
          <a:prstGeom prst="rect">
            <a:avLst/>
          </a:prstGeom>
          <a:noFill/>
        </p:spPr>
        <p:txBody>
          <a:bodyPr wrap="square">
            <a:spAutoFit/>
          </a:bodyPr>
          <a:lstStyle/>
          <a:p>
            <a:r>
              <a:rPr lang="en-IN" sz="3600" b="1" i="1" u="sng" dirty="0"/>
              <a:t>Csv</a:t>
            </a:r>
            <a:r>
              <a:rPr lang="en-IN" sz="3600" dirty="0"/>
              <a:t> </a:t>
            </a:r>
            <a:r>
              <a:rPr lang="en-IN" sz="3600" b="1" i="1" u="sng" dirty="0"/>
              <a:t>file </a:t>
            </a:r>
            <a:r>
              <a:rPr lang="en-IN" sz="3600" dirty="0"/>
              <a:t>: </a:t>
            </a:r>
            <a:r>
              <a:rPr lang="en-IN" sz="3600" dirty="0">
                <a:latin typeface="Agency FB" panose="020B0503020202020204" pitchFamily="34" charset="0"/>
              </a:rPr>
              <a:t>Car price prediction (quikr_car.csv )</a:t>
            </a:r>
          </a:p>
        </p:txBody>
      </p:sp>
      <p:pic>
        <p:nvPicPr>
          <p:cNvPr id="5" name="Picture 4">
            <a:extLst>
              <a:ext uri="{FF2B5EF4-FFF2-40B4-BE49-F238E27FC236}">
                <a16:creationId xmlns:a16="http://schemas.microsoft.com/office/drawing/2014/main" id="{25F42D21-5D0A-6EC0-B9AE-48C5CB84365D}"/>
              </a:ext>
            </a:extLst>
          </p:cNvPr>
          <p:cNvPicPr>
            <a:picLocks noChangeAspect="1"/>
          </p:cNvPicPr>
          <p:nvPr/>
        </p:nvPicPr>
        <p:blipFill>
          <a:blip r:embed="rId2"/>
          <a:stretch>
            <a:fillRect/>
          </a:stretch>
        </p:blipFill>
        <p:spPr>
          <a:xfrm>
            <a:off x="2428568" y="1751964"/>
            <a:ext cx="7826477" cy="5033644"/>
          </a:xfrm>
          <a:prstGeom prst="rect">
            <a:avLst/>
          </a:prstGeom>
        </p:spPr>
      </p:pic>
    </p:spTree>
    <p:extLst>
      <p:ext uri="{BB962C8B-B14F-4D97-AF65-F5344CB8AC3E}">
        <p14:creationId xmlns:p14="http://schemas.microsoft.com/office/powerpoint/2010/main" val="2320690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5E03F-5B3D-5BE2-9219-D76D2274C063}"/>
              </a:ext>
            </a:extLst>
          </p:cNvPr>
          <p:cNvSpPr txBox="1"/>
          <p:nvPr/>
        </p:nvSpPr>
        <p:spPr>
          <a:xfrm>
            <a:off x="3982065" y="825910"/>
            <a:ext cx="6371303" cy="2000548"/>
          </a:xfrm>
          <a:prstGeom prst="rect">
            <a:avLst/>
          </a:prstGeom>
          <a:noFill/>
        </p:spPr>
        <p:txBody>
          <a:bodyPr wrap="square">
            <a:spAutoFit/>
          </a:bodyPr>
          <a:lstStyle/>
          <a:p>
            <a:r>
              <a:rPr lang="en-IN" sz="4400" b="1" i="1" dirty="0">
                <a:effectLst>
                  <a:glow rad="38100">
                    <a:schemeClr val="bg1">
                      <a:lumMod val="50000"/>
                      <a:lumOff val="50000"/>
                      <a:alpha val="20000"/>
                    </a:schemeClr>
                  </a:glow>
                </a:effectLst>
              </a:rPr>
              <a:t>REFERENCE</a:t>
            </a:r>
            <a:br>
              <a:rPr lang="en-IN" sz="4000" b="1" i="1" dirty="0">
                <a:effectLst>
                  <a:glow rad="38100">
                    <a:schemeClr val="bg1">
                      <a:lumMod val="50000"/>
                      <a:lumOff val="50000"/>
                      <a:alpha val="20000"/>
                    </a:schemeClr>
                  </a:glow>
                </a:effectLst>
              </a:rPr>
            </a:br>
            <a:br>
              <a:rPr lang="en-IN" sz="4000" b="1" i="1" dirty="0">
                <a:effectLst>
                  <a:glow rad="38100">
                    <a:schemeClr val="bg1">
                      <a:lumMod val="50000"/>
                      <a:lumOff val="50000"/>
                      <a:alpha val="20000"/>
                    </a:schemeClr>
                  </a:glow>
                </a:effectLst>
              </a:rPr>
            </a:br>
            <a:endParaRPr lang="en-IN" sz="4000" dirty="0"/>
          </a:p>
        </p:txBody>
      </p:sp>
      <p:sp>
        <p:nvSpPr>
          <p:cNvPr id="5" name="TextBox 4">
            <a:extLst>
              <a:ext uri="{FF2B5EF4-FFF2-40B4-BE49-F238E27FC236}">
                <a16:creationId xmlns:a16="http://schemas.microsoft.com/office/drawing/2014/main" id="{BA718567-D0F3-0D6E-72F4-6FACB41D974D}"/>
              </a:ext>
            </a:extLst>
          </p:cNvPr>
          <p:cNvSpPr txBox="1"/>
          <p:nvPr/>
        </p:nvSpPr>
        <p:spPr>
          <a:xfrm>
            <a:off x="1337188" y="1872351"/>
            <a:ext cx="5751869" cy="954107"/>
          </a:xfrm>
          <a:prstGeom prst="rect">
            <a:avLst/>
          </a:prstGeom>
          <a:noFill/>
        </p:spPr>
        <p:txBody>
          <a:bodyPr wrap="square">
            <a:spAutoFit/>
          </a:bodyPr>
          <a:lstStyle/>
          <a:p>
            <a:r>
              <a:rPr lang="en-IN" sz="2400" b="1" i="1" dirty="0"/>
              <a:t> </a:t>
            </a:r>
            <a:r>
              <a:rPr lang="en-IN" sz="2800" b="1" dirty="0"/>
              <a:t>Kaggle link </a:t>
            </a:r>
            <a:r>
              <a:rPr lang="en-IN" sz="2800" b="1" i="1" dirty="0"/>
              <a:t>: </a:t>
            </a:r>
            <a:r>
              <a:rPr lang="en-IN" sz="2800" b="1" u="sng" dirty="0">
                <a:solidFill>
                  <a:schemeClr val="accent6">
                    <a:lumMod val="60000"/>
                    <a:lumOff val="40000"/>
                  </a:schemeClr>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www</a:t>
            </a:r>
            <a:r>
              <a:rPr lang="en-IN" sz="2800" b="1" dirty="0">
                <a:solidFill>
                  <a:schemeClr val="accent6">
                    <a:lumMod val="60000"/>
                    <a:lumOff val="40000"/>
                  </a:schemeClr>
                </a:solidFill>
                <a:latin typeface="Arial Rounded MT Bold" panose="020F0704030504030204" pitchFamily="34" charset="0"/>
                <a:hlinkClick r:id="rId2">
                  <a:extLst>
                    <a:ext uri="{A12FA001-AC4F-418D-AE19-62706E023703}">
                      <ahyp:hlinkClr xmlns:ahyp="http://schemas.microsoft.com/office/drawing/2018/hyperlinkcolor" val="tx"/>
                    </a:ext>
                  </a:extLst>
                </a:hlinkClick>
              </a:rPr>
              <a:t>.kaggle.com</a:t>
            </a:r>
            <a:endParaRPr lang="en-IN" sz="2800" b="1" dirty="0">
              <a:solidFill>
                <a:schemeClr val="accent6">
                  <a:lumMod val="60000"/>
                  <a:lumOff val="40000"/>
                </a:schemeClr>
              </a:solidFill>
              <a:latin typeface="Arial Rounded MT Bold" panose="020F0704030504030204" pitchFamily="34" charset="0"/>
            </a:endParaRPr>
          </a:p>
          <a:p>
            <a:r>
              <a:rPr lang="en-IN" sz="2800" b="1" dirty="0">
                <a:solidFill>
                  <a:schemeClr val="accent6">
                    <a:lumMod val="60000"/>
                    <a:lumOff val="40000"/>
                  </a:schemeClr>
                </a:solidFill>
                <a:latin typeface="Arial Rounded MT Bold" panose="020F0704030504030204" pitchFamily="34" charset="0"/>
              </a:rPr>
              <a:t>                          www.github.com</a:t>
            </a:r>
          </a:p>
        </p:txBody>
      </p:sp>
      <p:pic>
        <p:nvPicPr>
          <p:cNvPr id="7" name="Picture 6">
            <a:extLst>
              <a:ext uri="{FF2B5EF4-FFF2-40B4-BE49-F238E27FC236}">
                <a16:creationId xmlns:a16="http://schemas.microsoft.com/office/drawing/2014/main" id="{EC5F67B9-4632-1B58-B4B6-BBD3FC20F75E}"/>
              </a:ext>
            </a:extLst>
          </p:cNvPr>
          <p:cNvPicPr>
            <a:picLocks noChangeAspect="1"/>
          </p:cNvPicPr>
          <p:nvPr/>
        </p:nvPicPr>
        <p:blipFill>
          <a:blip r:embed="rId3"/>
          <a:stretch>
            <a:fillRect/>
          </a:stretch>
        </p:blipFill>
        <p:spPr>
          <a:xfrm>
            <a:off x="6912076" y="1740309"/>
            <a:ext cx="5279923" cy="4994787"/>
          </a:xfrm>
          <a:prstGeom prst="rect">
            <a:avLst/>
          </a:prstGeom>
        </p:spPr>
      </p:pic>
      <p:sp>
        <p:nvSpPr>
          <p:cNvPr id="8" name="AutoShape 2" descr="Kaggle">
            <a:hlinkClick r:id="rId4"/>
            <a:extLst>
              <a:ext uri="{FF2B5EF4-FFF2-40B4-BE49-F238E27FC236}">
                <a16:creationId xmlns:a16="http://schemas.microsoft.com/office/drawing/2014/main" id="{D568C1E9-B219-E74B-5E8B-C690910DEC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66786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9F08D4-B692-5CE4-D737-C810CBA52DC9}"/>
              </a:ext>
            </a:extLst>
          </p:cNvPr>
          <p:cNvSpPr txBox="1"/>
          <p:nvPr/>
        </p:nvSpPr>
        <p:spPr>
          <a:xfrm>
            <a:off x="2349911" y="1189704"/>
            <a:ext cx="8504902" cy="1200329"/>
          </a:xfrm>
          <a:prstGeom prst="rect">
            <a:avLst/>
          </a:prstGeom>
          <a:noFill/>
        </p:spPr>
        <p:txBody>
          <a:bodyPr wrap="square" rtlCol="0">
            <a:spAutoFit/>
          </a:bodyPr>
          <a:lstStyle/>
          <a:p>
            <a:r>
              <a:rPr lang="en-IN" sz="7200" dirty="0">
                <a:latin typeface="Castellar" panose="020A0402060406010301" pitchFamily="18" charset="0"/>
              </a:rPr>
              <a:t>Thank You …</a:t>
            </a:r>
          </a:p>
        </p:txBody>
      </p:sp>
      <p:pic>
        <p:nvPicPr>
          <p:cNvPr id="3" name="Picture 2">
            <a:extLst>
              <a:ext uri="{FF2B5EF4-FFF2-40B4-BE49-F238E27FC236}">
                <a16:creationId xmlns:a16="http://schemas.microsoft.com/office/drawing/2014/main" id="{31EF11F4-1D3C-7B82-7CB4-4EEBC7621202}"/>
              </a:ext>
            </a:extLst>
          </p:cNvPr>
          <p:cNvPicPr>
            <a:picLocks noChangeAspect="1"/>
          </p:cNvPicPr>
          <p:nvPr/>
        </p:nvPicPr>
        <p:blipFill>
          <a:blip r:embed="rId2"/>
          <a:stretch>
            <a:fillRect/>
          </a:stretch>
        </p:blipFill>
        <p:spPr>
          <a:xfrm>
            <a:off x="1366684" y="2521180"/>
            <a:ext cx="8819536" cy="3893575"/>
          </a:xfrm>
          <a:prstGeom prst="rect">
            <a:avLst/>
          </a:prstGeom>
        </p:spPr>
      </p:pic>
    </p:spTree>
    <p:extLst>
      <p:ext uri="{BB962C8B-B14F-4D97-AF65-F5344CB8AC3E}">
        <p14:creationId xmlns:p14="http://schemas.microsoft.com/office/powerpoint/2010/main" val="1562207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6B1FF-641A-C268-132C-6B22834404CD}"/>
              </a:ext>
            </a:extLst>
          </p:cNvPr>
          <p:cNvSpPr>
            <a:spLocks noGrp="1"/>
          </p:cNvSpPr>
          <p:nvPr>
            <p:ph type="title"/>
          </p:nvPr>
        </p:nvSpPr>
        <p:spPr>
          <a:xfrm>
            <a:off x="1435510" y="639317"/>
            <a:ext cx="7207045" cy="924012"/>
          </a:xfrm>
        </p:spPr>
        <p:txBody>
          <a:bodyPr/>
          <a:lstStyle/>
          <a:p>
            <a:r>
              <a:rPr lang="en-IN" dirty="0">
                <a:latin typeface="Algerian" panose="04020705040A02060702" pitchFamily="82" charset="0"/>
              </a:rPr>
              <a:t>Car price prediction</a:t>
            </a:r>
            <a:endParaRPr lang="en-IN" dirty="0"/>
          </a:p>
        </p:txBody>
      </p:sp>
      <p:sp>
        <p:nvSpPr>
          <p:cNvPr id="3" name="Content Placeholder 2">
            <a:extLst>
              <a:ext uri="{FF2B5EF4-FFF2-40B4-BE49-F238E27FC236}">
                <a16:creationId xmlns:a16="http://schemas.microsoft.com/office/drawing/2014/main" id="{581560D0-0655-17E0-5F73-4181B52341C3}"/>
              </a:ext>
            </a:extLst>
          </p:cNvPr>
          <p:cNvSpPr>
            <a:spLocks noGrp="1"/>
          </p:cNvSpPr>
          <p:nvPr>
            <p:ph sz="half" idx="1"/>
          </p:nvPr>
        </p:nvSpPr>
        <p:spPr>
          <a:xfrm>
            <a:off x="186813" y="1995949"/>
            <a:ext cx="6666271" cy="4650657"/>
          </a:xfrm>
        </p:spPr>
        <p:txBody>
          <a:bodyPr/>
          <a:lstStyle/>
          <a:p>
            <a:pPr>
              <a:buFont typeface="Wingdings" panose="05000000000000000000" pitchFamily="2" charset="2"/>
              <a:buChar char="q"/>
            </a:pPr>
            <a:r>
              <a:rPr lang="en-IN" sz="3200" dirty="0">
                <a:latin typeface="Arial Black" panose="020B0A04020102020204" pitchFamily="34" charset="0"/>
              </a:rPr>
              <a:t>Batch : Data Associate </a:t>
            </a:r>
          </a:p>
          <a:p>
            <a:pPr>
              <a:buFont typeface="Wingdings" panose="05000000000000000000" pitchFamily="2" charset="2"/>
              <a:buChar char="q"/>
            </a:pPr>
            <a:endParaRPr lang="en-IN" sz="2400" dirty="0">
              <a:latin typeface="Arial Black" panose="020B0A04020102020204" pitchFamily="34" charset="0"/>
            </a:endParaRPr>
          </a:p>
          <a:p>
            <a:pPr>
              <a:buFont typeface="Wingdings" panose="05000000000000000000" pitchFamily="2" charset="2"/>
              <a:buChar char="q"/>
            </a:pPr>
            <a:r>
              <a:rPr lang="en-IN" sz="3200" dirty="0" err="1">
                <a:latin typeface="Arial Black" panose="020B0A04020102020204" pitchFamily="34" charset="0"/>
              </a:rPr>
              <a:t>Represend</a:t>
            </a:r>
            <a:r>
              <a:rPr lang="en-IN" sz="3200" dirty="0">
                <a:latin typeface="Arial Black" panose="020B0A04020102020204" pitchFamily="34" charset="0"/>
              </a:rPr>
              <a:t> By</a:t>
            </a:r>
          </a:p>
          <a:p>
            <a:pPr>
              <a:buFont typeface="Wingdings" panose="05000000000000000000" pitchFamily="2" charset="2"/>
              <a:buChar char="q"/>
            </a:pPr>
            <a:endParaRPr lang="en-IN" sz="2400" dirty="0">
              <a:latin typeface="Arial Black" panose="020B0A04020102020204" pitchFamily="34" charset="0"/>
            </a:endParaRPr>
          </a:p>
          <a:p>
            <a:r>
              <a:rPr lang="en-IN" sz="2400" dirty="0" err="1">
                <a:latin typeface="Arial Black" panose="020B0A04020102020204" pitchFamily="34" charset="0"/>
              </a:rPr>
              <a:t>Aaditi</a:t>
            </a:r>
            <a:r>
              <a:rPr lang="en-IN" sz="2400" dirty="0">
                <a:latin typeface="Arial Black" panose="020B0A04020102020204" pitchFamily="34" charset="0"/>
              </a:rPr>
              <a:t> P. </a:t>
            </a:r>
            <a:r>
              <a:rPr lang="en-IN" sz="2400" dirty="0" err="1">
                <a:latin typeface="Arial Black" panose="020B0A04020102020204" pitchFamily="34" charset="0"/>
              </a:rPr>
              <a:t>Yeole</a:t>
            </a:r>
            <a:endParaRPr lang="en-IN" sz="2400" dirty="0">
              <a:latin typeface="Arial Black" panose="020B0A04020102020204" pitchFamily="34" charset="0"/>
            </a:endParaRPr>
          </a:p>
          <a:p>
            <a:r>
              <a:rPr lang="en-IN" sz="2400" dirty="0">
                <a:latin typeface="Arial Black" panose="020B0A04020102020204" pitchFamily="34" charset="0"/>
              </a:rPr>
              <a:t>Nikita A. Mali</a:t>
            </a:r>
          </a:p>
          <a:p>
            <a:r>
              <a:rPr lang="en-IN" sz="2400" dirty="0">
                <a:latin typeface="Arial Black" panose="020B0A04020102020204" pitchFamily="34" charset="0"/>
              </a:rPr>
              <a:t>Vaishnavi N. Chaudhari</a:t>
            </a:r>
          </a:p>
          <a:p>
            <a:pPr>
              <a:buFont typeface="Wingdings" panose="05000000000000000000" pitchFamily="2" charset="2"/>
              <a:buChar char="q"/>
            </a:pPr>
            <a:endParaRPr lang="en-IN" sz="2400" dirty="0">
              <a:latin typeface="Arial Black" panose="020B0A04020102020204" pitchFamily="34" charset="0"/>
            </a:endParaRPr>
          </a:p>
          <a:p>
            <a:pPr>
              <a:buFont typeface="Wingdings" panose="05000000000000000000" pitchFamily="2" charset="2"/>
              <a:buChar char="q"/>
            </a:pPr>
            <a:endParaRPr lang="en-IN" dirty="0"/>
          </a:p>
        </p:txBody>
      </p:sp>
      <p:pic>
        <p:nvPicPr>
          <p:cNvPr id="3076" name="Picture 4" descr="Demo for Regression : Car Price prediction | Azure AI Gallery">
            <a:extLst>
              <a:ext uri="{FF2B5EF4-FFF2-40B4-BE49-F238E27FC236}">
                <a16:creationId xmlns:a16="http://schemas.microsoft.com/office/drawing/2014/main" id="{53834131-5BF2-9A53-84BC-B713F4FCF7C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83139" y="2861187"/>
            <a:ext cx="4767189" cy="3053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52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wipe(down)">
                                      <p:cBhvr>
                                        <p:cTn id="11"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8B7CE5-CF07-FE10-63AD-7DBABD38F9D8}"/>
              </a:ext>
            </a:extLst>
          </p:cNvPr>
          <p:cNvSpPr txBox="1"/>
          <p:nvPr/>
        </p:nvSpPr>
        <p:spPr>
          <a:xfrm>
            <a:off x="1130708" y="857693"/>
            <a:ext cx="9625781" cy="830997"/>
          </a:xfrm>
          <a:prstGeom prst="rect">
            <a:avLst/>
          </a:prstGeom>
          <a:noFill/>
        </p:spPr>
        <p:txBody>
          <a:bodyPr wrap="square">
            <a:spAutoFit/>
          </a:bodyPr>
          <a:lstStyle/>
          <a:p>
            <a:pPr marL="285750" indent="-285750">
              <a:buFont typeface="Wingdings" panose="05000000000000000000" pitchFamily="2" charset="2"/>
              <a:buChar char="v"/>
            </a:pPr>
            <a:r>
              <a:rPr lang="en-IN" sz="4800" b="1" u="sng" dirty="0"/>
              <a:t>Contents</a:t>
            </a:r>
            <a:endParaRPr lang="en-IN" dirty="0"/>
          </a:p>
        </p:txBody>
      </p:sp>
      <p:sp>
        <p:nvSpPr>
          <p:cNvPr id="5" name="TextBox 4">
            <a:extLst>
              <a:ext uri="{FF2B5EF4-FFF2-40B4-BE49-F238E27FC236}">
                <a16:creationId xmlns:a16="http://schemas.microsoft.com/office/drawing/2014/main" id="{0729628F-3656-B322-E521-65260E9C0A5E}"/>
              </a:ext>
            </a:extLst>
          </p:cNvPr>
          <p:cNvSpPr txBox="1"/>
          <p:nvPr/>
        </p:nvSpPr>
        <p:spPr>
          <a:xfrm>
            <a:off x="1032384" y="1915813"/>
            <a:ext cx="4365523" cy="4524315"/>
          </a:xfrm>
          <a:prstGeom prst="rect">
            <a:avLst/>
          </a:prstGeom>
          <a:noFill/>
        </p:spPr>
        <p:txBody>
          <a:bodyPr wrap="square">
            <a:spAutoFit/>
          </a:bodyPr>
          <a:lstStyle/>
          <a:p>
            <a:pPr>
              <a:buFont typeface="Wingdings" panose="05000000000000000000" pitchFamily="2" charset="2"/>
              <a:buChar char="Ø"/>
            </a:pPr>
            <a:r>
              <a:rPr lang="en-IN" sz="3200" b="1" i="1" dirty="0">
                <a:effectLst>
                  <a:glow rad="38100">
                    <a:schemeClr val="bg1">
                      <a:lumMod val="50000"/>
                      <a:lumOff val="50000"/>
                      <a:alpha val="20000"/>
                    </a:schemeClr>
                  </a:glow>
                </a:effectLst>
              </a:rPr>
              <a:t>Introduction</a:t>
            </a:r>
          </a:p>
          <a:p>
            <a:pPr>
              <a:buFont typeface="Wingdings" panose="05000000000000000000" pitchFamily="2" charset="2"/>
              <a:buChar char="Ø"/>
            </a:pPr>
            <a:r>
              <a:rPr lang="en-IN" sz="3200" b="1" i="1" dirty="0">
                <a:effectLst>
                  <a:glow rad="38100">
                    <a:schemeClr val="bg1">
                      <a:lumMod val="50000"/>
                      <a:lumOff val="50000"/>
                      <a:alpha val="20000"/>
                    </a:schemeClr>
                  </a:glow>
                </a:effectLst>
              </a:rPr>
              <a:t>Libraries</a:t>
            </a:r>
          </a:p>
          <a:p>
            <a:pPr>
              <a:buFont typeface="Wingdings" panose="05000000000000000000" pitchFamily="2" charset="2"/>
              <a:buChar char="Ø"/>
            </a:pPr>
            <a:r>
              <a:rPr lang="en-IN" sz="3200" b="1" i="1" dirty="0">
                <a:effectLst>
                  <a:glow rad="38100">
                    <a:schemeClr val="bg1">
                      <a:lumMod val="50000"/>
                      <a:lumOff val="50000"/>
                      <a:alpha val="20000"/>
                    </a:schemeClr>
                  </a:glow>
                </a:effectLst>
              </a:rPr>
              <a:t>Dataset and tools</a:t>
            </a:r>
          </a:p>
          <a:p>
            <a:pPr>
              <a:buFont typeface="Wingdings" panose="05000000000000000000" pitchFamily="2" charset="2"/>
              <a:buChar char="Ø"/>
            </a:pPr>
            <a:r>
              <a:rPr lang="en-IN" sz="3200" b="1" i="1" dirty="0">
                <a:effectLst>
                  <a:glow rad="38100">
                    <a:schemeClr val="bg1">
                      <a:lumMod val="50000"/>
                      <a:lumOff val="50000"/>
                      <a:alpha val="20000"/>
                    </a:schemeClr>
                  </a:glow>
                </a:effectLst>
              </a:rPr>
              <a:t>ALGORITHM</a:t>
            </a:r>
          </a:p>
          <a:p>
            <a:pPr>
              <a:buFont typeface="Wingdings" panose="05000000000000000000" pitchFamily="2" charset="2"/>
              <a:buChar char="Ø"/>
            </a:pPr>
            <a:r>
              <a:rPr lang="en-IN" sz="3200" b="1" i="1" dirty="0">
                <a:effectLst>
                  <a:glow rad="38100">
                    <a:schemeClr val="bg1">
                      <a:lumMod val="50000"/>
                      <a:lumOff val="50000"/>
                      <a:alpha val="20000"/>
                    </a:schemeClr>
                  </a:glow>
                </a:effectLst>
              </a:rPr>
              <a:t>Advantages</a:t>
            </a:r>
          </a:p>
          <a:p>
            <a:pPr>
              <a:buFont typeface="Wingdings" panose="05000000000000000000" pitchFamily="2" charset="2"/>
              <a:buChar char="Ø"/>
            </a:pPr>
            <a:r>
              <a:rPr lang="en-IN" sz="3200" b="1" i="1" dirty="0">
                <a:effectLst>
                  <a:glow rad="38100">
                    <a:schemeClr val="bg1">
                      <a:lumMod val="50000"/>
                      <a:lumOff val="50000"/>
                      <a:alpha val="20000"/>
                    </a:schemeClr>
                  </a:glow>
                </a:effectLst>
              </a:rPr>
              <a:t>Disadvantages</a:t>
            </a:r>
          </a:p>
          <a:p>
            <a:pPr>
              <a:buFont typeface="Wingdings" panose="05000000000000000000" pitchFamily="2" charset="2"/>
              <a:buChar char="Ø"/>
            </a:pPr>
            <a:r>
              <a:rPr lang="en-IN" sz="3200" b="1" i="1" dirty="0">
                <a:effectLst>
                  <a:glow rad="38100">
                    <a:schemeClr val="bg1">
                      <a:lumMod val="50000"/>
                      <a:lumOff val="50000"/>
                      <a:alpha val="20000"/>
                    </a:schemeClr>
                  </a:glow>
                </a:effectLst>
              </a:rPr>
              <a:t>CSV FILE</a:t>
            </a:r>
          </a:p>
          <a:p>
            <a:pPr>
              <a:buFont typeface="Wingdings" panose="05000000000000000000" pitchFamily="2" charset="2"/>
              <a:buChar char="Ø"/>
            </a:pPr>
            <a:r>
              <a:rPr lang="en-IN" sz="3200" b="1" i="1" dirty="0" err="1">
                <a:effectLst>
                  <a:glow rad="38100">
                    <a:schemeClr val="bg1">
                      <a:lumMod val="50000"/>
                      <a:lumOff val="50000"/>
                      <a:alpha val="20000"/>
                    </a:schemeClr>
                  </a:glow>
                </a:effectLst>
              </a:rPr>
              <a:t>Tablue</a:t>
            </a:r>
            <a:endParaRPr lang="en-IN" sz="3200" b="1" i="1" dirty="0">
              <a:effectLst>
                <a:glow rad="38100">
                  <a:schemeClr val="bg1">
                    <a:lumMod val="50000"/>
                    <a:lumOff val="50000"/>
                    <a:alpha val="20000"/>
                  </a:schemeClr>
                </a:glow>
              </a:effectLst>
            </a:endParaRPr>
          </a:p>
          <a:p>
            <a:pPr>
              <a:buFont typeface="Wingdings" panose="05000000000000000000" pitchFamily="2" charset="2"/>
              <a:buChar char="Ø"/>
            </a:pPr>
            <a:r>
              <a:rPr lang="en-IN" sz="3200" b="1" i="1" dirty="0">
                <a:effectLst>
                  <a:glow rad="38100">
                    <a:schemeClr val="bg1">
                      <a:lumMod val="50000"/>
                      <a:lumOff val="50000"/>
                      <a:alpha val="20000"/>
                    </a:schemeClr>
                  </a:glow>
                </a:effectLst>
              </a:rPr>
              <a:t>REFERENCE</a:t>
            </a:r>
          </a:p>
        </p:txBody>
      </p:sp>
      <p:sp>
        <p:nvSpPr>
          <p:cNvPr id="6" name="AutoShape 2">
            <a:extLst>
              <a:ext uri="{FF2B5EF4-FFF2-40B4-BE49-F238E27FC236}">
                <a16:creationId xmlns:a16="http://schemas.microsoft.com/office/drawing/2014/main" id="{7D84768A-C358-3846-029A-71AE7462EFCF}"/>
              </a:ext>
            </a:extLst>
          </p:cNvPr>
          <p:cNvSpPr>
            <a:spLocks noChangeAspect="1" noChangeArrowheads="1"/>
          </p:cNvSpPr>
          <p:nvPr/>
        </p:nvSpPr>
        <p:spPr bwMode="auto">
          <a:xfrm>
            <a:off x="6081250" y="1688690"/>
            <a:ext cx="4724401" cy="516931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a:extLst>
              <a:ext uri="{FF2B5EF4-FFF2-40B4-BE49-F238E27FC236}">
                <a16:creationId xmlns:a16="http://schemas.microsoft.com/office/drawing/2014/main" id="{E4C142F9-5062-1E0E-DB25-56CE7950FC5C}"/>
              </a:ext>
            </a:extLst>
          </p:cNvPr>
          <p:cNvSpPr>
            <a:spLocks noChangeAspect="1" noChangeArrowheads="1"/>
          </p:cNvSpPr>
          <p:nvPr/>
        </p:nvSpPr>
        <p:spPr bwMode="auto">
          <a:xfrm>
            <a:off x="5943599" y="3276599"/>
            <a:ext cx="3613355" cy="361335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8590A287-AFDE-FEA2-7970-A712CE770C03}"/>
              </a:ext>
            </a:extLst>
          </p:cNvPr>
          <p:cNvPicPr>
            <a:picLocks noChangeAspect="1"/>
          </p:cNvPicPr>
          <p:nvPr/>
        </p:nvPicPr>
        <p:blipFill>
          <a:blip r:embed="rId2"/>
          <a:stretch>
            <a:fillRect/>
          </a:stretch>
        </p:blipFill>
        <p:spPr>
          <a:xfrm>
            <a:off x="5496231" y="494294"/>
            <a:ext cx="5427407" cy="6002370"/>
          </a:xfrm>
          <a:prstGeom prst="rect">
            <a:avLst/>
          </a:prstGeom>
        </p:spPr>
      </p:pic>
    </p:spTree>
    <p:extLst>
      <p:ext uri="{BB962C8B-B14F-4D97-AF65-F5344CB8AC3E}">
        <p14:creationId xmlns:p14="http://schemas.microsoft.com/office/powerpoint/2010/main" val="210633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DBE86A-F403-ACCA-C391-6E0492BB36D1}"/>
              </a:ext>
            </a:extLst>
          </p:cNvPr>
          <p:cNvSpPr txBox="1"/>
          <p:nvPr/>
        </p:nvSpPr>
        <p:spPr>
          <a:xfrm>
            <a:off x="2408902" y="393290"/>
            <a:ext cx="5978013" cy="923330"/>
          </a:xfrm>
          <a:prstGeom prst="rect">
            <a:avLst/>
          </a:prstGeom>
          <a:noFill/>
        </p:spPr>
        <p:txBody>
          <a:bodyPr wrap="square">
            <a:spAutoFit/>
          </a:bodyPr>
          <a:lstStyle/>
          <a:p>
            <a:r>
              <a:rPr lang="en-IN" sz="5400" b="1" i="1" dirty="0"/>
              <a:t>INTRODUCTION</a:t>
            </a:r>
            <a:endParaRPr lang="en-IN" sz="5400" dirty="0"/>
          </a:p>
        </p:txBody>
      </p:sp>
      <p:pic>
        <p:nvPicPr>
          <p:cNvPr id="4" name="Picture 3">
            <a:extLst>
              <a:ext uri="{FF2B5EF4-FFF2-40B4-BE49-F238E27FC236}">
                <a16:creationId xmlns:a16="http://schemas.microsoft.com/office/drawing/2014/main" id="{85C8A88D-B464-85A5-81D4-B4950E5FD49E}"/>
              </a:ext>
            </a:extLst>
          </p:cNvPr>
          <p:cNvPicPr>
            <a:picLocks noChangeAspect="1"/>
          </p:cNvPicPr>
          <p:nvPr/>
        </p:nvPicPr>
        <p:blipFill>
          <a:blip r:embed="rId2"/>
          <a:stretch>
            <a:fillRect/>
          </a:stretch>
        </p:blipFill>
        <p:spPr>
          <a:xfrm>
            <a:off x="7914968" y="854955"/>
            <a:ext cx="4277032" cy="3422635"/>
          </a:xfrm>
          <a:prstGeom prst="rect">
            <a:avLst/>
          </a:prstGeom>
        </p:spPr>
      </p:pic>
      <p:sp>
        <p:nvSpPr>
          <p:cNvPr id="5" name="TextBox 4">
            <a:extLst>
              <a:ext uri="{FF2B5EF4-FFF2-40B4-BE49-F238E27FC236}">
                <a16:creationId xmlns:a16="http://schemas.microsoft.com/office/drawing/2014/main" id="{B2D513FB-243F-CF5B-707D-480BF20EC390}"/>
              </a:ext>
            </a:extLst>
          </p:cNvPr>
          <p:cNvSpPr txBox="1"/>
          <p:nvPr/>
        </p:nvSpPr>
        <p:spPr>
          <a:xfrm>
            <a:off x="511279" y="1700080"/>
            <a:ext cx="6920598" cy="4093428"/>
          </a:xfrm>
          <a:prstGeom prst="rect">
            <a:avLst/>
          </a:prstGeom>
          <a:noFill/>
        </p:spPr>
        <p:txBody>
          <a:bodyPr wrap="square">
            <a:spAutoFit/>
          </a:bodyPr>
          <a:lstStyle/>
          <a:p>
            <a:r>
              <a:rPr lang="en-US" sz="2000" dirty="0"/>
              <a:t>In the automotive industry, accurately predicting the price of a used car is a complex task due to the variety of factors that influence a car's value. These factors include the make and model of the car, its age, mileage, condition, location, and additional features. A machine learning model can help in making more accurate predictions by analyzing large datasets of car listings and sales. Car price prediction using machine learning is a valuable tool that can streamline the buying and selling process in the used car market. By leveraging historical data and advanced algorithms, we can provide more accurate price estimates, benefiting both sellers and buyers.</a:t>
            </a:r>
            <a:endParaRPr lang="en-IN" sz="2000" dirty="0"/>
          </a:p>
        </p:txBody>
      </p:sp>
    </p:spTree>
    <p:extLst>
      <p:ext uri="{BB962C8B-B14F-4D97-AF65-F5344CB8AC3E}">
        <p14:creationId xmlns:p14="http://schemas.microsoft.com/office/powerpoint/2010/main" val="358760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B1111-58F1-FEC8-E0D6-1CECC07AD9FE}"/>
              </a:ext>
            </a:extLst>
          </p:cNvPr>
          <p:cNvSpPr txBox="1"/>
          <p:nvPr/>
        </p:nvSpPr>
        <p:spPr>
          <a:xfrm>
            <a:off x="3367550" y="491614"/>
            <a:ext cx="6145161" cy="1446550"/>
          </a:xfrm>
          <a:prstGeom prst="rect">
            <a:avLst/>
          </a:prstGeom>
          <a:noFill/>
        </p:spPr>
        <p:txBody>
          <a:bodyPr wrap="square">
            <a:spAutoFit/>
          </a:bodyPr>
          <a:lstStyle/>
          <a:p>
            <a:r>
              <a:rPr lang="en-IN" sz="4800" b="1" i="1" dirty="0">
                <a:effectLst>
                  <a:glow rad="38100">
                    <a:schemeClr val="bg1">
                      <a:lumMod val="50000"/>
                      <a:lumOff val="50000"/>
                      <a:alpha val="20000"/>
                    </a:schemeClr>
                  </a:glow>
                </a:effectLst>
              </a:rPr>
              <a:t>Libraries</a:t>
            </a:r>
            <a:br>
              <a:rPr lang="en-IN" sz="4000" b="1" i="1" dirty="0">
                <a:effectLst>
                  <a:glow rad="38100">
                    <a:schemeClr val="bg1">
                      <a:lumMod val="50000"/>
                      <a:lumOff val="50000"/>
                      <a:alpha val="20000"/>
                    </a:schemeClr>
                  </a:glow>
                </a:effectLst>
              </a:rPr>
            </a:br>
            <a:endParaRPr lang="en-IN" sz="4000" dirty="0"/>
          </a:p>
        </p:txBody>
      </p:sp>
      <p:pic>
        <p:nvPicPr>
          <p:cNvPr id="7" name="Picture 6">
            <a:extLst>
              <a:ext uri="{FF2B5EF4-FFF2-40B4-BE49-F238E27FC236}">
                <a16:creationId xmlns:a16="http://schemas.microsoft.com/office/drawing/2014/main" id="{90233102-0C79-E8B4-BA68-A72096B89B4F}"/>
              </a:ext>
            </a:extLst>
          </p:cNvPr>
          <p:cNvPicPr>
            <a:picLocks noChangeAspect="1"/>
          </p:cNvPicPr>
          <p:nvPr/>
        </p:nvPicPr>
        <p:blipFill>
          <a:blip r:embed="rId2"/>
          <a:stretch>
            <a:fillRect/>
          </a:stretch>
        </p:blipFill>
        <p:spPr>
          <a:xfrm>
            <a:off x="6096000" y="1602657"/>
            <a:ext cx="6012426" cy="5152104"/>
          </a:xfrm>
          <a:prstGeom prst="rect">
            <a:avLst/>
          </a:prstGeom>
        </p:spPr>
      </p:pic>
      <p:sp>
        <p:nvSpPr>
          <p:cNvPr id="9" name="TextBox 8">
            <a:extLst>
              <a:ext uri="{FF2B5EF4-FFF2-40B4-BE49-F238E27FC236}">
                <a16:creationId xmlns:a16="http://schemas.microsoft.com/office/drawing/2014/main" id="{89888D25-8BA6-D32B-2546-C11619C9F34D}"/>
              </a:ext>
            </a:extLst>
          </p:cNvPr>
          <p:cNvSpPr txBox="1"/>
          <p:nvPr/>
        </p:nvSpPr>
        <p:spPr>
          <a:xfrm>
            <a:off x="334297" y="1681316"/>
            <a:ext cx="5417574" cy="4247317"/>
          </a:xfrm>
          <a:prstGeom prst="rect">
            <a:avLst/>
          </a:prstGeom>
          <a:noFill/>
        </p:spPr>
        <p:txBody>
          <a:bodyPr wrap="square">
            <a:spAutoFit/>
          </a:bodyPr>
          <a:lstStyle/>
          <a:p>
            <a:pPr marL="285750" indent="-285750">
              <a:buFont typeface="Courier New" panose="02070309020205020404" pitchFamily="49" charset="0"/>
              <a:buChar char="o"/>
            </a:pPr>
            <a:r>
              <a:rPr lang="en-IN" sz="2400" b="1" dirty="0"/>
              <a:t>import</a:t>
            </a:r>
            <a:r>
              <a:rPr lang="en-IN" sz="2400" dirty="0"/>
              <a:t> pandas as pd</a:t>
            </a:r>
          </a:p>
          <a:p>
            <a:pPr marL="285750" indent="-285750">
              <a:buFont typeface="Courier New" panose="02070309020205020404" pitchFamily="49" charset="0"/>
              <a:buChar char="o"/>
            </a:pPr>
            <a:r>
              <a:rPr lang="en-IN" sz="2400" b="1" dirty="0"/>
              <a:t>import</a:t>
            </a:r>
            <a:r>
              <a:rPr lang="en-IN" sz="2400" dirty="0"/>
              <a:t> </a:t>
            </a:r>
            <a:r>
              <a:rPr lang="en-IN" sz="2400" dirty="0" err="1"/>
              <a:t>matplotlib.pyplot</a:t>
            </a:r>
            <a:r>
              <a:rPr lang="en-IN" sz="2400" dirty="0"/>
              <a:t> as </a:t>
            </a:r>
            <a:r>
              <a:rPr lang="en-IN" sz="2400" dirty="0" err="1"/>
              <a:t>plt</a:t>
            </a:r>
            <a:endParaRPr lang="en-IN" sz="2400" dirty="0"/>
          </a:p>
          <a:p>
            <a:pPr marL="285750" indent="-285750">
              <a:buFont typeface="Courier New" panose="02070309020205020404" pitchFamily="49" charset="0"/>
              <a:buChar char="o"/>
            </a:pPr>
            <a:r>
              <a:rPr lang="en-IN" sz="2400" b="1" dirty="0"/>
              <a:t>import</a:t>
            </a:r>
            <a:r>
              <a:rPr lang="en-IN" sz="2400" dirty="0"/>
              <a:t> seaborn as </a:t>
            </a:r>
            <a:r>
              <a:rPr lang="en-IN" sz="2400" dirty="0" err="1"/>
              <a:t>sns</a:t>
            </a:r>
            <a:endParaRPr lang="en-IN" sz="2400" dirty="0"/>
          </a:p>
          <a:p>
            <a:pPr marL="285750" indent="-285750">
              <a:buFont typeface="Courier New" panose="02070309020205020404" pitchFamily="49" charset="0"/>
              <a:buChar char="o"/>
            </a:pPr>
            <a:r>
              <a:rPr lang="en-IN" sz="2400" b="1" dirty="0"/>
              <a:t>from</a:t>
            </a:r>
            <a:r>
              <a:rPr lang="en-IN" sz="2400" dirty="0"/>
              <a:t> </a:t>
            </a:r>
            <a:r>
              <a:rPr lang="en-IN" sz="2400" dirty="0" err="1"/>
              <a:t>sklearn.preprocessing</a:t>
            </a:r>
            <a:r>
              <a:rPr lang="en-IN" sz="2400" dirty="0"/>
              <a:t>  </a:t>
            </a:r>
            <a:r>
              <a:rPr lang="en-IN" sz="2400" b="1" dirty="0"/>
              <a:t>import </a:t>
            </a:r>
            <a:r>
              <a:rPr lang="en-IN" sz="2400" dirty="0" err="1"/>
              <a:t>Standardscaler</a:t>
            </a:r>
            <a:endParaRPr lang="en-IN" sz="2400" dirty="0"/>
          </a:p>
          <a:p>
            <a:pPr marL="285750" indent="-285750">
              <a:buFont typeface="Courier New" panose="02070309020205020404" pitchFamily="49" charset="0"/>
              <a:buChar char="o"/>
            </a:pPr>
            <a:r>
              <a:rPr kumimoji="0" lang="en-US" altLang="en-US" sz="2400" b="1" i="0" u="none" strike="noStrike" cap="none" normalizeH="0" baseline="0" dirty="0">
                <a:ln>
                  <a:noFill/>
                </a:ln>
                <a:effectLst/>
                <a:latin typeface="inherit"/>
              </a:rPr>
              <a:t>from</a:t>
            </a:r>
            <a:r>
              <a:rPr kumimoji="0" lang="en-US" altLang="en-US" sz="2400" b="0" i="0" u="none" strike="noStrike" cap="none" normalizeH="0" baseline="0" dirty="0">
                <a:ln>
                  <a:noFill/>
                </a:ln>
                <a:effectLst/>
                <a:latin typeface="inherit"/>
              </a:rPr>
              <a:t> </a:t>
            </a:r>
            <a:r>
              <a:rPr kumimoji="0" lang="en-US" altLang="en-US" sz="2400" b="0" i="0" u="none" strike="noStrike" cap="none" normalizeH="0" baseline="0" dirty="0" err="1">
                <a:ln>
                  <a:noFill/>
                </a:ln>
                <a:effectLst/>
                <a:latin typeface="inherit"/>
              </a:rPr>
              <a:t>sklearn.model_selection</a:t>
            </a:r>
            <a:r>
              <a:rPr kumimoji="0" lang="en-US" altLang="en-US" sz="2400" b="0" i="0" u="none" strike="noStrike" cap="none" normalizeH="0" baseline="0" dirty="0">
                <a:ln>
                  <a:noFill/>
                </a:ln>
                <a:effectLst/>
                <a:latin typeface="inherit"/>
              </a:rPr>
              <a:t> </a:t>
            </a:r>
            <a:r>
              <a:rPr kumimoji="0" lang="en-US" altLang="en-US" sz="2400" b="1" i="0" u="none" strike="noStrike" cap="none" normalizeH="0" baseline="0" dirty="0">
                <a:ln>
                  <a:noFill/>
                </a:ln>
                <a:effectLst/>
                <a:latin typeface="inherit"/>
              </a:rPr>
              <a:t>import</a:t>
            </a:r>
            <a:r>
              <a:rPr kumimoji="0" lang="en-US" altLang="en-US" sz="2400" b="0" i="0" u="none" strike="noStrike" cap="none" normalizeH="0" baseline="0" dirty="0">
                <a:ln>
                  <a:noFill/>
                </a:ln>
                <a:solidFill>
                  <a:srgbClr val="212121"/>
                </a:solidFill>
                <a:effectLst/>
                <a:latin typeface="inherit"/>
              </a:rPr>
              <a:t> </a:t>
            </a:r>
            <a:r>
              <a:rPr kumimoji="0" lang="en-US" altLang="en-US" sz="2400" b="0" i="0" u="none" strike="noStrike" cap="none" normalizeH="0" baseline="0" dirty="0" err="1">
                <a:ln>
                  <a:noFill/>
                </a:ln>
                <a:solidFill>
                  <a:schemeClr val="tx1"/>
                </a:solidFill>
                <a:effectLst/>
                <a:latin typeface="Arial" panose="020B0604020202020204" pitchFamily="34" charset="0"/>
              </a:rPr>
              <a:t>train_test_split</a:t>
            </a:r>
            <a:endParaRPr lang="en-IN" sz="2400" dirty="0"/>
          </a:p>
          <a:p>
            <a:pPr marL="342900" indent="-342900">
              <a:buFont typeface="Courier New" panose="02070309020205020404" pitchFamily="49" charset="0"/>
              <a:buChar char="o"/>
            </a:pPr>
            <a:r>
              <a:rPr lang="en-IN" altLang="en-US" sz="2400" dirty="0"/>
              <a:t> </a:t>
            </a:r>
            <a:r>
              <a:rPr kumimoji="0" lang="en-US" altLang="en-US" sz="2400" b="1" i="0" u="none" strike="noStrike" cap="none" normalizeH="0" baseline="0" dirty="0">
                <a:ln>
                  <a:noFill/>
                </a:ln>
                <a:effectLst/>
                <a:latin typeface="inherit"/>
              </a:rPr>
              <a:t>from</a:t>
            </a:r>
            <a:r>
              <a:rPr kumimoji="0" lang="en-US" altLang="en-US" sz="2400" b="0" i="0" u="none" strike="noStrike" cap="none" normalizeH="0" baseline="0" dirty="0">
                <a:ln>
                  <a:noFill/>
                </a:ln>
                <a:effectLst/>
                <a:latin typeface="inherit"/>
              </a:rPr>
              <a:t> </a:t>
            </a:r>
            <a:r>
              <a:rPr kumimoji="0" lang="en-US" altLang="en-US" sz="2400" b="0" i="0" u="none" strike="noStrike" cap="none" normalizeH="0" baseline="0" dirty="0" err="1">
                <a:ln>
                  <a:noFill/>
                </a:ln>
                <a:effectLst/>
                <a:latin typeface="inherit"/>
              </a:rPr>
              <a:t>sklearn.linear_model</a:t>
            </a:r>
            <a:r>
              <a:rPr kumimoji="0" lang="en-US" altLang="en-US" sz="2400" b="0" i="0" u="none" strike="noStrike" cap="none" normalizeH="0" baseline="0" dirty="0">
                <a:ln>
                  <a:noFill/>
                </a:ln>
                <a:effectLst/>
                <a:latin typeface="inherit"/>
              </a:rPr>
              <a:t> </a:t>
            </a:r>
            <a:r>
              <a:rPr kumimoji="0" lang="en-US" altLang="en-US" sz="2400" b="1" i="0" u="none" strike="noStrike" cap="none" normalizeH="0" baseline="0" dirty="0">
                <a:ln>
                  <a:noFill/>
                </a:ln>
                <a:effectLst/>
                <a:latin typeface="inherit"/>
              </a:rPr>
              <a:t>import</a:t>
            </a:r>
            <a:r>
              <a:rPr kumimoji="0" lang="en-US" altLang="en-US" sz="2400" b="0" i="0" u="none" strike="noStrike" cap="none" normalizeH="0" baseline="0" dirty="0">
                <a:ln>
                  <a:noFill/>
                </a:ln>
                <a:effectLst/>
                <a:latin typeface="inherit"/>
              </a:rPr>
              <a:t> </a:t>
            </a:r>
            <a:r>
              <a:rPr kumimoji="0" lang="en-US" altLang="en-US" sz="2400" b="0" i="0" u="none" strike="noStrike" cap="none" normalizeH="0" baseline="0" dirty="0" err="1">
                <a:ln>
                  <a:noFill/>
                </a:ln>
                <a:solidFill>
                  <a:schemeClr val="tx1"/>
                </a:solidFill>
                <a:effectLst/>
                <a:latin typeface="Arial" panose="020B0604020202020204" pitchFamily="34" charset="0"/>
              </a:rPr>
              <a:t>LinearRegression</a:t>
            </a:r>
            <a:endParaRPr lang="en-IN" sz="2400" dirty="0"/>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endParaRPr lang="en-IN" dirty="0"/>
          </a:p>
          <a:p>
            <a:endParaRPr lang="en-IN" dirty="0"/>
          </a:p>
        </p:txBody>
      </p:sp>
    </p:spTree>
    <p:extLst>
      <p:ext uri="{BB962C8B-B14F-4D97-AF65-F5344CB8AC3E}">
        <p14:creationId xmlns:p14="http://schemas.microsoft.com/office/powerpoint/2010/main" val="104551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861525-F107-D866-0558-46992E748AAC}"/>
              </a:ext>
            </a:extLst>
          </p:cNvPr>
          <p:cNvSpPr txBox="1"/>
          <p:nvPr/>
        </p:nvSpPr>
        <p:spPr>
          <a:xfrm>
            <a:off x="3431458" y="698090"/>
            <a:ext cx="6390968" cy="769441"/>
          </a:xfrm>
          <a:prstGeom prst="rect">
            <a:avLst/>
          </a:prstGeom>
          <a:noFill/>
        </p:spPr>
        <p:txBody>
          <a:bodyPr wrap="square">
            <a:spAutoFit/>
          </a:bodyPr>
          <a:lstStyle/>
          <a:p>
            <a:r>
              <a:rPr lang="en-IN" sz="4400" dirty="0">
                <a:latin typeface="Arial Rounded MT Bold" panose="020F0704030504030204" pitchFamily="34" charset="0"/>
              </a:rPr>
              <a:t>Dataset And Tools</a:t>
            </a:r>
          </a:p>
        </p:txBody>
      </p:sp>
      <p:sp>
        <p:nvSpPr>
          <p:cNvPr id="11" name="TextBox 10">
            <a:extLst>
              <a:ext uri="{FF2B5EF4-FFF2-40B4-BE49-F238E27FC236}">
                <a16:creationId xmlns:a16="http://schemas.microsoft.com/office/drawing/2014/main" id="{50571F8C-5D3C-87F2-31E1-CF2057B0BF41}"/>
              </a:ext>
            </a:extLst>
          </p:cNvPr>
          <p:cNvSpPr txBox="1"/>
          <p:nvPr/>
        </p:nvSpPr>
        <p:spPr>
          <a:xfrm>
            <a:off x="757083" y="1779638"/>
            <a:ext cx="5283793" cy="4216539"/>
          </a:xfrm>
          <a:prstGeom prst="rect">
            <a:avLst/>
          </a:prstGeom>
          <a:noFill/>
        </p:spPr>
        <p:txBody>
          <a:bodyPr wrap="square">
            <a:spAutoFit/>
          </a:bodyPr>
          <a:lstStyle/>
          <a:p>
            <a:pPr>
              <a:buFont typeface="Wingdings" panose="05000000000000000000" pitchFamily="2" charset="2"/>
              <a:buChar char="Ø"/>
            </a:pPr>
            <a:r>
              <a:rPr lang="en-IN" sz="3200" b="1" dirty="0"/>
              <a:t>Dataset from the :-       Kaggle.com</a:t>
            </a:r>
          </a:p>
          <a:p>
            <a:pPr>
              <a:buFont typeface="Wingdings" panose="05000000000000000000" pitchFamily="2" charset="2"/>
              <a:buChar char="Ø"/>
            </a:pPr>
            <a:endParaRPr lang="en-IN" sz="3200" dirty="0">
              <a:highlight>
                <a:srgbClr val="000080"/>
              </a:highlight>
            </a:endParaRPr>
          </a:p>
          <a:p>
            <a:pPr>
              <a:buFont typeface="Wingdings" panose="05000000000000000000" pitchFamily="2" charset="2"/>
              <a:buChar char="Ø"/>
            </a:pPr>
            <a:r>
              <a:rPr lang="en-IN" sz="3200" b="1" dirty="0"/>
              <a:t>Tool used:-</a:t>
            </a:r>
          </a:p>
          <a:p>
            <a:pPr marL="457200" indent="-457200">
              <a:buFont typeface="+mj-lt"/>
              <a:buAutoNum type="arabicParenR"/>
            </a:pPr>
            <a:r>
              <a:rPr lang="en-IN" sz="2000" b="1" i="1" u="sng" dirty="0"/>
              <a:t>Python</a:t>
            </a:r>
          </a:p>
          <a:p>
            <a:pPr marL="457200" indent="-457200">
              <a:buFont typeface="+mj-lt"/>
              <a:buAutoNum type="arabicParenR"/>
            </a:pPr>
            <a:r>
              <a:rPr lang="en-IN" sz="2000" b="1" i="1" u="sng" dirty="0"/>
              <a:t> Pandas : </a:t>
            </a:r>
            <a:r>
              <a:rPr lang="en-IN" sz="2000" b="1" dirty="0"/>
              <a:t>for data analysis</a:t>
            </a:r>
            <a:endParaRPr lang="en-IN" sz="2000" b="1" i="1" u="sng" dirty="0"/>
          </a:p>
          <a:p>
            <a:pPr marL="457200" indent="-457200">
              <a:buFont typeface="+mj-lt"/>
              <a:buAutoNum type="arabicParenR"/>
            </a:pPr>
            <a:r>
              <a:rPr lang="en-IN" sz="2000" b="1" i="1" u="sng" dirty="0" err="1"/>
              <a:t>Numpy</a:t>
            </a:r>
            <a:r>
              <a:rPr lang="en-IN" sz="2000" b="1" i="1" u="sng" dirty="0"/>
              <a:t> : </a:t>
            </a:r>
            <a:r>
              <a:rPr lang="en-IN" sz="2000" b="1" dirty="0"/>
              <a:t>for numeric calculation</a:t>
            </a:r>
            <a:endParaRPr lang="en-IN" sz="2000" b="1" i="1" u="sng" dirty="0"/>
          </a:p>
          <a:p>
            <a:pPr marL="457200" indent="-457200">
              <a:buFont typeface="+mj-lt"/>
              <a:buAutoNum type="arabicParenR"/>
            </a:pPr>
            <a:r>
              <a:rPr lang="en-IN" sz="2000" b="1" i="1" u="sng" dirty="0"/>
              <a:t>Matplotlib : </a:t>
            </a:r>
            <a:r>
              <a:rPr lang="en-IN" sz="2000" b="1" dirty="0"/>
              <a:t>for data visualization</a:t>
            </a:r>
          </a:p>
          <a:p>
            <a:pPr marL="457200" indent="-457200">
              <a:buFont typeface="+mj-lt"/>
              <a:buAutoNum type="arabicParenR"/>
            </a:pPr>
            <a:r>
              <a:rPr lang="en-IN" sz="2000" b="1" i="1" u="sng" dirty="0"/>
              <a:t>Seaborn </a:t>
            </a:r>
            <a:r>
              <a:rPr lang="en-IN" sz="2000" b="1" dirty="0"/>
              <a:t>for data visualization</a:t>
            </a:r>
            <a:endParaRPr lang="en-IN" sz="2000" b="1" i="1" u="sng" dirty="0"/>
          </a:p>
          <a:p>
            <a:pPr marL="457200" indent="-457200">
              <a:buFont typeface="+mj-lt"/>
              <a:buAutoNum type="arabicParenR"/>
            </a:pPr>
            <a:r>
              <a:rPr lang="en-IN" sz="2000" b="1" i="1" u="sng" dirty="0" err="1"/>
              <a:t>Sklearn</a:t>
            </a:r>
            <a:r>
              <a:rPr lang="en-IN" sz="2000" b="1" i="1" u="sng" dirty="0"/>
              <a:t> : </a:t>
            </a:r>
            <a:r>
              <a:rPr lang="en-IN" sz="2000" b="1" dirty="0"/>
              <a:t>for making statistical graphics</a:t>
            </a:r>
            <a:endParaRPr lang="en-IN" sz="2000" b="1" i="1" u="sng" dirty="0"/>
          </a:p>
        </p:txBody>
      </p:sp>
      <p:pic>
        <p:nvPicPr>
          <p:cNvPr id="12" name="Picture 11">
            <a:extLst>
              <a:ext uri="{FF2B5EF4-FFF2-40B4-BE49-F238E27FC236}">
                <a16:creationId xmlns:a16="http://schemas.microsoft.com/office/drawing/2014/main" id="{A0D19384-44A9-96B1-45CD-882A65118BA0}"/>
              </a:ext>
            </a:extLst>
          </p:cNvPr>
          <p:cNvPicPr>
            <a:picLocks noChangeAspect="1"/>
          </p:cNvPicPr>
          <p:nvPr/>
        </p:nvPicPr>
        <p:blipFill>
          <a:blip r:embed="rId2"/>
          <a:stretch>
            <a:fillRect/>
          </a:stretch>
        </p:blipFill>
        <p:spPr>
          <a:xfrm>
            <a:off x="6040876" y="1779638"/>
            <a:ext cx="6151123" cy="4601496"/>
          </a:xfrm>
          <a:prstGeom prst="rect">
            <a:avLst/>
          </a:prstGeom>
        </p:spPr>
      </p:pic>
    </p:spTree>
    <p:extLst>
      <p:ext uri="{BB962C8B-B14F-4D97-AF65-F5344CB8AC3E}">
        <p14:creationId xmlns:p14="http://schemas.microsoft.com/office/powerpoint/2010/main" val="2079193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FABAE-F205-F88F-2226-14CB8CAB058C}"/>
              </a:ext>
            </a:extLst>
          </p:cNvPr>
          <p:cNvSpPr txBox="1"/>
          <p:nvPr/>
        </p:nvSpPr>
        <p:spPr>
          <a:xfrm>
            <a:off x="3991898" y="344129"/>
            <a:ext cx="5683045" cy="923330"/>
          </a:xfrm>
          <a:prstGeom prst="rect">
            <a:avLst/>
          </a:prstGeom>
          <a:noFill/>
        </p:spPr>
        <p:txBody>
          <a:bodyPr wrap="square">
            <a:spAutoFit/>
          </a:bodyPr>
          <a:lstStyle/>
          <a:p>
            <a:r>
              <a:rPr lang="en-IN" sz="5400" b="1" i="1" dirty="0"/>
              <a:t>Algorithm</a:t>
            </a:r>
            <a:endParaRPr lang="en-IN" sz="5400" dirty="0"/>
          </a:p>
        </p:txBody>
      </p:sp>
      <p:sp>
        <p:nvSpPr>
          <p:cNvPr id="11" name="TextBox 10">
            <a:extLst>
              <a:ext uri="{FF2B5EF4-FFF2-40B4-BE49-F238E27FC236}">
                <a16:creationId xmlns:a16="http://schemas.microsoft.com/office/drawing/2014/main" id="{443549C5-3A52-1BC0-4A5F-8D3EE0A947F7}"/>
              </a:ext>
            </a:extLst>
          </p:cNvPr>
          <p:cNvSpPr txBox="1"/>
          <p:nvPr/>
        </p:nvSpPr>
        <p:spPr>
          <a:xfrm>
            <a:off x="1022555" y="1582995"/>
            <a:ext cx="9960078" cy="8433078"/>
          </a:xfrm>
          <a:prstGeom prst="rect">
            <a:avLst/>
          </a:prstGeom>
          <a:noFill/>
        </p:spPr>
        <p:txBody>
          <a:bodyPr wrap="square">
            <a:spAutoFit/>
          </a:bodyPr>
          <a:lstStyle/>
          <a:p>
            <a:pPr>
              <a:buFont typeface="Wingdings" panose="05000000000000000000" pitchFamily="2" charset="2"/>
              <a:buChar char="q"/>
            </a:pPr>
            <a:r>
              <a:rPr lang="en-IN" sz="2000" dirty="0"/>
              <a:t>Linear regression :</a:t>
            </a:r>
            <a:r>
              <a:rPr lang="en-US" sz="2000" dirty="0"/>
              <a:t>  Linear Regression in Machine Learning analysis is important for evaluating data and </a:t>
            </a:r>
            <a:r>
              <a:rPr lang="en-US" sz="2000" dirty="0">
                <a:highlight>
                  <a:srgbClr val="000000"/>
                </a:highlight>
              </a:rPr>
              <a:t>establishing a definite relationship between two or more variables.</a:t>
            </a:r>
          </a:p>
          <a:p>
            <a:pPr>
              <a:buFont typeface="Wingdings" panose="05000000000000000000" pitchFamily="2" charset="2"/>
              <a:buChar char="q"/>
            </a:pPr>
            <a:endParaRPr lang="en-US" sz="2000" dirty="0">
              <a:highlight>
                <a:srgbClr val="000000"/>
              </a:highlight>
            </a:endParaRPr>
          </a:p>
          <a:p>
            <a:pPr>
              <a:buFont typeface="Wingdings" panose="05000000000000000000" pitchFamily="2" charset="2"/>
              <a:buChar char="q"/>
            </a:pPr>
            <a:endParaRPr lang="en-US" sz="2000" dirty="0">
              <a:highlight>
                <a:srgbClr val="000000"/>
              </a:highlight>
            </a:endParaRPr>
          </a:p>
          <a:p>
            <a:pPr>
              <a:buFont typeface="Wingdings" panose="05000000000000000000" pitchFamily="2" charset="2"/>
              <a:buChar char="q"/>
            </a:pPr>
            <a:r>
              <a:rPr lang="en-US" sz="2000" b="0" i="0" dirty="0">
                <a:effectLst/>
                <a:highlight>
                  <a:srgbClr val="000000"/>
                </a:highlight>
                <a:latin typeface="Google Sans"/>
              </a:rPr>
              <a:t>Train test split :is a model validation process that allows you to check how your model would perform with a new data set. The train validation test split helps assess how well a machine learning model will generalize to new, unseen data.</a:t>
            </a:r>
            <a:endParaRPr lang="en-US" sz="2000" dirty="0">
              <a:highlight>
                <a:srgbClr val="000000"/>
              </a:highlight>
            </a:endParaRPr>
          </a:p>
          <a:p>
            <a:pPr>
              <a:buFont typeface="Wingdings" panose="05000000000000000000" pitchFamily="2" charset="2"/>
              <a:buChar char="q"/>
            </a:pPr>
            <a:endParaRPr lang="en-US" sz="2000" dirty="0">
              <a:highlight>
                <a:srgbClr val="000000"/>
              </a:highlight>
            </a:endParaRPr>
          </a:p>
          <a:p>
            <a:pPr>
              <a:buFont typeface="Wingdings" panose="05000000000000000000" pitchFamily="2" charset="2"/>
              <a:buChar char="q"/>
            </a:pPr>
            <a:endParaRPr lang="en-US" sz="2000" dirty="0">
              <a:highlight>
                <a:srgbClr val="000000"/>
              </a:highlight>
            </a:endParaRPr>
          </a:p>
          <a:p>
            <a:pPr>
              <a:buFont typeface="Wingdings" panose="05000000000000000000" pitchFamily="2" charset="2"/>
              <a:buChar char="q"/>
            </a:pPr>
            <a:r>
              <a:rPr lang="en-IN" sz="2000" dirty="0">
                <a:effectLst/>
                <a:highlight>
                  <a:srgbClr val="000000"/>
                </a:highlight>
                <a:latin typeface="Consolas" panose="020B0609020204030204" pitchFamily="49" charset="0"/>
              </a:rPr>
              <a:t>Ridge </a:t>
            </a:r>
            <a:r>
              <a:rPr lang="en-IN" sz="2000" dirty="0" err="1">
                <a:effectLst/>
                <a:highlight>
                  <a:srgbClr val="000000"/>
                </a:highlight>
                <a:latin typeface="Consolas" panose="020B0609020204030204" pitchFamily="49" charset="0"/>
              </a:rPr>
              <a:t>regression:ridge</a:t>
            </a:r>
            <a:r>
              <a:rPr lang="en-IN" sz="2000" dirty="0">
                <a:effectLst/>
                <a:highlight>
                  <a:srgbClr val="000000"/>
                </a:highlight>
                <a:latin typeface="Consolas" panose="020B0609020204030204" pitchFamily="49" charset="0"/>
              </a:rPr>
              <a:t> regression is a linear regression method that adds a bias to reduce overfitting and improve prediction </a:t>
            </a:r>
            <a:r>
              <a:rPr lang="en-IN" sz="2000" dirty="0" err="1">
                <a:effectLst/>
                <a:highlight>
                  <a:srgbClr val="000000"/>
                </a:highlight>
                <a:latin typeface="Consolas" panose="020B0609020204030204" pitchFamily="49" charset="0"/>
              </a:rPr>
              <a:t>accurancy</a:t>
            </a:r>
            <a:endParaRPr lang="en-IN" sz="2000" dirty="0">
              <a:effectLst/>
              <a:highlight>
                <a:srgbClr val="000000"/>
              </a:highlight>
              <a:latin typeface="Consolas" panose="020B0609020204030204" pitchFamily="49" charset="0"/>
            </a:endParaRPr>
          </a:p>
          <a:p>
            <a:pPr>
              <a:buFont typeface="Wingdings" panose="05000000000000000000" pitchFamily="2" charset="2"/>
              <a:buChar char="q"/>
            </a:pPr>
            <a:endParaRPr lang="en-IN" sz="2000" dirty="0">
              <a:highlight>
                <a:srgbClr val="000000"/>
              </a:highlight>
              <a:latin typeface="Consolas" panose="020B0609020204030204" pitchFamily="49" charset="0"/>
            </a:endParaRPr>
          </a:p>
          <a:p>
            <a:pPr>
              <a:buFont typeface="Wingdings" panose="05000000000000000000" pitchFamily="2" charset="2"/>
              <a:buChar char="q"/>
            </a:pPr>
            <a:endParaRPr lang="en-IN" sz="2000" dirty="0">
              <a:effectLst/>
              <a:highlight>
                <a:srgbClr val="000000"/>
              </a:highlight>
              <a:latin typeface="Consolas" panose="020B0609020204030204" pitchFamily="49" charset="0"/>
            </a:endParaRPr>
          </a:p>
          <a:p>
            <a:pPr>
              <a:buFont typeface="Wingdings" panose="05000000000000000000" pitchFamily="2" charset="2"/>
              <a:buChar char="q"/>
            </a:pPr>
            <a:endParaRPr lang="en-IN" sz="2000" dirty="0">
              <a:effectLst/>
              <a:highlight>
                <a:srgbClr val="000000"/>
              </a:highlight>
              <a:latin typeface="Consolas" panose="020B0609020204030204" pitchFamily="49" charset="0"/>
            </a:endParaRPr>
          </a:p>
          <a:p>
            <a:pPr>
              <a:buFont typeface="Wingdings" panose="05000000000000000000" pitchFamily="2" charset="2"/>
              <a:buChar char="q"/>
            </a:pPr>
            <a:r>
              <a:rPr lang="en-IN" sz="2000" dirty="0">
                <a:highlight>
                  <a:srgbClr val="000000"/>
                </a:highlight>
                <a:latin typeface="Consolas" panose="020B0609020204030204" pitchFamily="49" charset="0"/>
              </a:rPr>
              <a:t>Lasso regression:[least absolute shrinkage and </a:t>
            </a:r>
            <a:r>
              <a:rPr lang="en-IN" sz="2000" dirty="0" err="1">
                <a:highlight>
                  <a:srgbClr val="000000"/>
                </a:highlight>
                <a:latin typeface="Consolas" panose="020B0609020204030204" pitchFamily="49" charset="0"/>
              </a:rPr>
              <a:t>slection</a:t>
            </a:r>
            <a:r>
              <a:rPr lang="en-IN" sz="2000" dirty="0">
                <a:highlight>
                  <a:srgbClr val="000000"/>
                </a:highlight>
                <a:latin typeface="Consolas" panose="020B0609020204030204" pitchFamily="49" charset="0"/>
              </a:rPr>
              <a:t> operator]</a:t>
            </a:r>
          </a:p>
          <a:p>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1F1F1F"/>
                </a:solidFill>
                <a:effectLst/>
                <a:latin typeface="Arial" panose="020B0604020202020204" pitchFamily="34" charset="0"/>
                <a:cs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q"/>
            </a:pPr>
            <a:endParaRPr lang="en-IN" dirty="0">
              <a:latin typeface="Consolas" panose="020B0609020204030204" pitchFamily="49" charset="0"/>
            </a:endParaRPr>
          </a:p>
          <a:p>
            <a:pPr>
              <a:buFont typeface="Wingdings" panose="05000000000000000000" pitchFamily="2" charset="2"/>
              <a:buChar char="q"/>
            </a:pPr>
            <a:endParaRPr lang="en-IN" dirty="0">
              <a:latin typeface="Consolas" panose="020B0609020204030204" pitchFamily="49" charset="0"/>
            </a:endParaRPr>
          </a:p>
          <a:p>
            <a:pPr>
              <a:buFont typeface="Wingdings" panose="05000000000000000000" pitchFamily="2" charset="2"/>
              <a:buChar char="q"/>
            </a:pPr>
            <a:endParaRPr lang="en-IN" dirty="0">
              <a:latin typeface="Consolas" panose="020B0609020204030204" pitchFamily="49" charset="0"/>
            </a:endParaRPr>
          </a:p>
          <a:p>
            <a:pPr>
              <a:buFont typeface="Wingdings" panose="05000000000000000000" pitchFamily="2" charset="2"/>
              <a:buChar char="q"/>
            </a:pPr>
            <a:endParaRPr lang="en-IN" dirty="0">
              <a:latin typeface="Consolas" panose="020B0609020204030204" pitchFamily="49" charset="0"/>
            </a:endParaRPr>
          </a:p>
          <a:p>
            <a:pPr>
              <a:buFont typeface="Wingdings" panose="05000000000000000000" pitchFamily="2" charset="2"/>
              <a:buChar char="q"/>
            </a:pPr>
            <a:endParaRPr lang="en-IN" dirty="0">
              <a:latin typeface="Consolas" panose="020B0609020204030204" pitchFamily="49" charset="0"/>
            </a:endParaRPr>
          </a:p>
          <a:p>
            <a:pPr>
              <a:buFont typeface="Wingdings" panose="05000000000000000000" pitchFamily="2" charset="2"/>
              <a:buChar char="q"/>
            </a:pPr>
            <a:endParaRPr lang="en-IN" dirty="0">
              <a:latin typeface="Consolas" panose="020B0609020204030204" pitchFamily="49" charset="0"/>
            </a:endParaRPr>
          </a:p>
          <a:p>
            <a:pPr>
              <a:buFont typeface="Wingdings" panose="05000000000000000000" pitchFamily="2" charset="2"/>
              <a:buChar char="q"/>
            </a:pPr>
            <a:endParaRPr lang="en-US" dirty="0"/>
          </a:p>
          <a:p>
            <a:pPr>
              <a:buFont typeface="Wingdings" panose="05000000000000000000" pitchFamily="2" charset="2"/>
              <a:buChar char="q"/>
            </a:pPr>
            <a:endParaRPr lang="en-US" sz="1800" dirty="0"/>
          </a:p>
          <a:p>
            <a:pPr>
              <a:buFont typeface="Wingdings" panose="05000000000000000000" pitchFamily="2" charset="2"/>
              <a:buChar char="q"/>
            </a:pPr>
            <a:r>
              <a:rPr lang="en-IN" sz="1800" dirty="0"/>
              <a:t> </a:t>
            </a:r>
          </a:p>
        </p:txBody>
      </p:sp>
      <p:pic>
        <p:nvPicPr>
          <p:cNvPr id="6147" name="Picture 3">
            <a:hlinkClick r:id="rId2"/>
            <a:extLst>
              <a:ext uri="{FF2B5EF4-FFF2-40B4-BE49-F238E27FC236}">
                <a16:creationId xmlns:a16="http://schemas.microsoft.com/office/drawing/2014/main" id="{E50463EF-33F7-7F7E-9688-5F3CB79833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434975"/>
            <a:ext cx="266700" cy="2667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hlinkClick r:id="rId2"/>
            <a:extLst>
              <a:ext uri="{FF2B5EF4-FFF2-40B4-BE49-F238E27FC236}">
                <a16:creationId xmlns:a16="http://schemas.microsoft.com/office/drawing/2014/main" id="{FF6079BA-45BF-635A-23AC-363D0F1AD0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82575"/>
            <a:ext cx="266700" cy="26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22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CD3503-34A4-6BFE-B457-6D81D8F03764}"/>
              </a:ext>
            </a:extLst>
          </p:cNvPr>
          <p:cNvSpPr txBox="1"/>
          <p:nvPr/>
        </p:nvSpPr>
        <p:spPr>
          <a:xfrm>
            <a:off x="924232" y="1396179"/>
            <a:ext cx="10648335" cy="1938992"/>
          </a:xfrm>
          <a:prstGeom prst="rect">
            <a:avLst/>
          </a:prstGeom>
          <a:noFill/>
        </p:spPr>
        <p:txBody>
          <a:bodyPr wrap="square">
            <a:spAutoFit/>
          </a:bodyPr>
          <a:lstStyle/>
          <a:p>
            <a:pPr>
              <a:buFont typeface="Wingdings" panose="05000000000000000000" pitchFamily="2" charset="2"/>
              <a:buChar char="q"/>
            </a:pPr>
            <a:r>
              <a:rPr lang="en-IN" sz="2000" dirty="0" err="1">
                <a:effectLst/>
                <a:latin typeface="Consolas" panose="020B0609020204030204" pitchFamily="49" charset="0"/>
              </a:rPr>
              <a:t>KNNeighborsRegressor</a:t>
            </a:r>
            <a:r>
              <a:rPr lang="en-IN" sz="2000" dirty="0">
                <a:effectLst/>
                <a:latin typeface="Consolas" panose="020B0609020204030204" pitchFamily="49" charset="0"/>
              </a:rPr>
              <a:t>: </a:t>
            </a:r>
            <a:r>
              <a:rPr lang="en-IN" sz="2000" dirty="0" err="1">
                <a:effectLst/>
                <a:latin typeface="Consolas" panose="020B0609020204030204" pitchFamily="49" charset="0"/>
              </a:rPr>
              <a:t>kneighborsregression</a:t>
            </a:r>
            <a:r>
              <a:rPr lang="en-IN" sz="2000" dirty="0">
                <a:effectLst/>
                <a:latin typeface="Consolas" panose="020B0609020204030204" pitchFamily="49" charset="0"/>
              </a:rPr>
              <a:t> the predict continuous</a:t>
            </a:r>
          </a:p>
          <a:p>
            <a:pPr marL="0" indent="0">
              <a:buNone/>
            </a:pPr>
            <a:r>
              <a:rPr lang="en-IN" sz="2000" dirty="0">
                <a:effectLst/>
                <a:latin typeface="Consolas" panose="020B0609020204030204" pitchFamily="49" charset="0"/>
              </a:rPr>
              <a:t>   values , </a:t>
            </a:r>
            <a:r>
              <a:rPr lang="en-IN" sz="2000" dirty="0" err="1">
                <a:effectLst/>
                <a:latin typeface="Consolas" panose="020B0609020204030204" pitchFamily="49" charset="0"/>
              </a:rPr>
              <a:t>knn</a:t>
            </a:r>
            <a:r>
              <a:rPr lang="en-IN" sz="2000" dirty="0">
                <a:effectLst/>
                <a:latin typeface="Consolas" panose="020B0609020204030204" pitchFamily="49" charset="0"/>
              </a:rPr>
              <a:t> takes the mean of the nearest k </a:t>
            </a:r>
            <a:r>
              <a:rPr lang="en-IN" sz="2000" dirty="0" err="1">
                <a:effectLst/>
                <a:latin typeface="Consolas" panose="020B0609020204030204" pitchFamily="49" charset="0"/>
              </a:rPr>
              <a:t>neighbors</a:t>
            </a:r>
            <a:endParaRPr lang="en-IN" sz="2000" dirty="0">
              <a:effectLst/>
              <a:latin typeface="Consolas" panose="020B0609020204030204" pitchFamily="49" charset="0"/>
            </a:endParaRPr>
          </a:p>
          <a:p>
            <a:pPr marL="0" indent="0">
              <a:buNone/>
            </a:pPr>
            <a:endParaRPr lang="en-IN" sz="2000" dirty="0">
              <a:effectLst/>
              <a:latin typeface="Consolas" panose="020B0609020204030204" pitchFamily="49" charset="0"/>
            </a:endParaRPr>
          </a:p>
          <a:p>
            <a:pPr>
              <a:buFont typeface="Wingdings" panose="05000000000000000000" pitchFamily="2" charset="2"/>
              <a:buChar char="q"/>
            </a:pPr>
            <a:r>
              <a:rPr lang="en-IN" sz="2000" dirty="0"/>
              <a:t>SVR:</a:t>
            </a:r>
            <a:r>
              <a:rPr lang="en-US" sz="2000" dirty="0"/>
              <a:t> Support Vector Regression is a supervised learning algorithm that is used to predict discrete </a:t>
            </a:r>
            <a:r>
              <a:rPr lang="en-US" sz="2000" dirty="0" err="1"/>
              <a:t>values.The</a:t>
            </a:r>
            <a:r>
              <a:rPr lang="en-US" sz="2000" dirty="0"/>
              <a:t> basic idea behind SVR is to find the best fit line. In SVR, the best fit line is the hyperplane that has the maximum number of points.</a:t>
            </a:r>
          </a:p>
        </p:txBody>
      </p:sp>
    </p:spTree>
    <p:extLst>
      <p:ext uri="{BB962C8B-B14F-4D97-AF65-F5344CB8AC3E}">
        <p14:creationId xmlns:p14="http://schemas.microsoft.com/office/powerpoint/2010/main" val="1533827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5E8AB9-DAB1-5652-E036-BEC330293E50}"/>
              </a:ext>
            </a:extLst>
          </p:cNvPr>
          <p:cNvSpPr txBox="1"/>
          <p:nvPr/>
        </p:nvSpPr>
        <p:spPr>
          <a:xfrm>
            <a:off x="5430433" y="462116"/>
            <a:ext cx="1402948" cy="769441"/>
          </a:xfrm>
          <a:prstGeom prst="rect">
            <a:avLst/>
          </a:prstGeom>
          <a:noFill/>
        </p:spPr>
        <p:txBody>
          <a:bodyPr wrap="none" rtlCol="0">
            <a:spAutoFit/>
          </a:bodyPr>
          <a:lstStyle/>
          <a:p>
            <a:r>
              <a:rPr lang="en-IN" sz="4400" b="1" dirty="0"/>
              <a:t>Uses</a:t>
            </a:r>
          </a:p>
        </p:txBody>
      </p:sp>
      <p:sp>
        <p:nvSpPr>
          <p:cNvPr id="4" name="TextBox 3">
            <a:extLst>
              <a:ext uri="{FF2B5EF4-FFF2-40B4-BE49-F238E27FC236}">
                <a16:creationId xmlns:a16="http://schemas.microsoft.com/office/drawing/2014/main" id="{490CDDA3-4A9B-6D3C-278F-CF7E4506CCCD}"/>
              </a:ext>
            </a:extLst>
          </p:cNvPr>
          <p:cNvSpPr txBox="1"/>
          <p:nvPr/>
        </p:nvSpPr>
        <p:spPr>
          <a:xfrm>
            <a:off x="452284" y="1415845"/>
            <a:ext cx="10785987" cy="5293757"/>
          </a:xfrm>
          <a:prstGeom prst="rect">
            <a:avLst/>
          </a:prstGeom>
          <a:noFill/>
        </p:spPr>
        <p:txBody>
          <a:bodyPr wrap="square">
            <a:spAutoFit/>
          </a:bodyPr>
          <a:lstStyle/>
          <a:p>
            <a:pPr marL="285750" indent="-285750">
              <a:buFont typeface="Wingdings" panose="05000000000000000000" pitchFamily="2" charset="2"/>
              <a:buChar char="q"/>
            </a:pPr>
            <a:r>
              <a:rPr lang="en-US" sz="2000" b="1" dirty="0"/>
              <a:t>For Car Dealerships and Online Marketplaces</a:t>
            </a:r>
          </a:p>
          <a:p>
            <a:endParaRPr lang="en-US" sz="2000" b="1" dirty="0"/>
          </a:p>
          <a:p>
            <a:pPr>
              <a:buFont typeface="Arial" panose="020B0604020202020204" pitchFamily="34" charset="0"/>
              <a:buChar char="•"/>
            </a:pPr>
            <a:r>
              <a:rPr lang="en-US" sz="2000" b="1" dirty="0"/>
              <a:t>Pricing Strategy:</a:t>
            </a:r>
            <a:r>
              <a:rPr lang="en-US" sz="2000" dirty="0"/>
              <a:t> Dealerships can use predictive models to set competitive and fair prices for their inventory based on market trends, car specifications, and historical sales data.</a:t>
            </a:r>
          </a:p>
          <a:p>
            <a:pPr>
              <a:buFont typeface="Arial" panose="020B0604020202020204" pitchFamily="34" charset="0"/>
              <a:buChar char="•"/>
            </a:pPr>
            <a:r>
              <a:rPr lang="en-US" sz="2000" b="1" dirty="0"/>
              <a:t>Inventory Management:</a:t>
            </a:r>
            <a:r>
              <a:rPr lang="en-US" sz="2000" dirty="0"/>
              <a:t> Predicting the value of used cars can help in managing inventory more effectively by identifying vehicles that may depreciate faster.</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marL="285750" indent="-285750">
              <a:buFont typeface="Wingdings" panose="05000000000000000000" pitchFamily="2" charset="2"/>
              <a:buChar char="q"/>
            </a:pPr>
            <a:r>
              <a:rPr lang="en-US" sz="2000" b="1" dirty="0"/>
              <a:t>For Consumers</a:t>
            </a:r>
          </a:p>
          <a:p>
            <a:endParaRPr lang="en-US" sz="2000" b="1" dirty="0"/>
          </a:p>
          <a:p>
            <a:pPr>
              <a:buFont typeface="Arial" panose="020B0604020202020204" pitchFamily="34" charset="0"/>
              <a:buChar char="•"/>
            </a:pPr>
            <a:r>
              <a:rPr lang="en-US" sz="2000" b="1" dirty="0"/>
              <a:t>Informed Purchasing Decisions:</a:t>
            </a:r>
            <a:r>
              <a:rPr lang="en-US" sz="2000" dirty="0"/>
              <a:t> Consumers can use car price prediction models to get an estimate of a fair price for a car, helping them negotiate better deals and avoid overpaying.</a:t>
            </a:r>
          </a:p>
          <a:p>
            <a:pPr>
              <a:buFont typeface="Arial" panose="020B0604020202020204" pitchFamily="34" charset="0"/>
              <a:buChar char="•"/>
            </a:pPr>
            <a:r>
              <a:rPr lang="en-US" sz="2000" b="1" dirty="0"/>
              <a:t>Budget Planning:</a:t>
            </a:r>
            <a:r>
              <a:rPr lang="en-US" sz="2000" dirty="0"/>
              <a:t> Prospective car buyers can use price predictions to determine the affordability of different car options within their budget.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74382635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5847</TotalTime>
  <Words>700</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Agency FB</vt:lpstr>
      <vt:lpstr>Algerian</vt:lpstr>
      <vt:lpstr>Arial</vt:lpstr>
      <vt:lpstr>Arial Black</vt:lpstr>
      <vt:lpstr>Arial Rounded MT Bold</vt:lpstr>
      <vt:lpstr>Castellar</vt:lpstr>
      <vt:lpstr>Century Gothic</vt:lpstr>
      <vt:lpstr>Consolas</vt:lpstr>
      <vt:lpstr>Courier New</vt:lpstr>
      <vt:lpstr>Google Sans</vt:lpstr>
      <vt:lpstr>inherit</vt:lpstr>
      <vt:lpstr>Wingdings</vt:lpstr>
      <vt:lpstr>Vapor Trail</vt:lpstr>
      <vt:lpstr>Car price prediction </vt:lpstr>
      <vt:lpstr>Car price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chaudharivaishnavi203@gmail.com</dc:creator>
  <cp:lastModifiedBy>chaudharivaishnavi203@gmail.com</cp:lastModifiedBy>
  <cp:revision>2</cp:revision>
  <dcterms:created xsi:type="dcterms:W3CDTF">2024-07-28T11:41:49Z</dcterms:created>
  <dcterms:modified xsi:type="dcterms:W3CDTF">2024-08-01T13:22:41Z</dcterms:modified>
</cp:coreProperties>
</file>