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B13C4-789B-4226-BD49-F846130014AD}" v="11" dt="2023-11-18T11:09:17.53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E57EEC-DCCF-4DD0-AC0C-0506AD19D868}"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173328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7EEC-DCCF-4DD0-AC0C-0506AD19D868}"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90214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7EEC-DCCF-4DD0-AC0C-0506AD19D868}"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56772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7EEC-DCCF-4DD0-AC0C-0506AD19D868}"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40547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57EEC-DCCF-4DD0-AC0C-0506AD19D868}"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15099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E57EEC-DCCF-4DD0-AC0C-0506AD19D868}"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216374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E57EEC-DCCF-4DD0-AC0C-0506AD19D868}"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421697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E57EEC-DCCF-4DD0-AC0C-0506AD19D868}"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56036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57EEC-DCCF-4DD0-AC0C-0506AD19D868}"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05293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57EEC-DCCF-4DD0-AC0C-0506AD19D868}"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6149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57EEC-DCCF-4DD0-AC0C-0506AD19D868}"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25EB-8B9A-4B75-BBB0-A9BB008D973D}" type="slidenum">
              <a:rPr lang="en-US" smtClean="0"/>
              <a:t>‹#›</a:t>
            </a:fld>
            <a:endParaRPr lang="en-US"/>
          </a:p>
        </p:txBody>
      </p:sp>
    </p:spTree>
    <p:extLst>
      <p:ext uri="{BB962C8B-B14F-4D97-AF65-F5344CB8AC3E}">
        <p14:creationId xmlns:p14="http://schemas.microsoft.com/office/powerpoint/2010/main" val="369109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57EEC-DCCF-4DD0-AC0C-0506AD19D868}" type="datetimeFigureOut">
              <a:rPr lang="en-US" smtClean="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525EB-8B9A-4B75-BBB0-A9BB008D973D}" type="slidenum">
              <a:rPr lang="en-US" smtClean="0"/>
              <a:t>‹#›</a:t>
            </a:fld>
            <a:endParaRPr lang="en-US"/>
          </a:p>
        </p:txBody>
      </p:sp>
    </p:spTree>
    <p:extLst>
      <p:ext uri="{BB962C8B-B14F-4D97-AF65-F5344CB8AC3E}">
        <p14:creationId xmlns:p14="http://schemas.microsoft.com/office/powerpoint/2010/main" val="2144787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ata-structures/" TargetMode="External"/><Relationship Id="rId2" Type="http://schemas.openxmlformats.org/officeDocument/2006/relationships/hyperlink" Target="https://www.geeksforgeeks.org/data-types-in-c/"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909271-D709-CBFE-DDC7-2E258D898566}"/>
              </a:ext>
            </a:extLst>
          </p:cNvPr>
          <p:cNvSpPr>
            <a:spLocks noGrp="1"/>
          </p:cNvSpPr>
          <p:nvPr>
            <p:ph type="subTitle" idx="1"/>
          </p:nvPr>
        </p:nvSpPr>
        <p:spPr>
          <a:xfrm>
            <a:off x="120770" y="69010"/>
            <a:ext cx="12071229" cy="6788989"/>
          </a:xfrm>
        </p:spPr>
        <p:txBody>
          <a:bodyPr>
            <a:normAutofit/>
          </a:bodyPr>
          <a:lstStyle/>
          <a:p>
            <a:r>
              <a:rPr lang="en-US" b="1" i="0" dirty="0">
                <a:solidFill>
                  <a:srgbClr val="FF0000"/>
                </a:solidFill>
                <a:effectLst/>
                <a:latin typeface="Inter"/>
              </a:rPr>
              <a:t>Elementary data organization</a:t>
            </a:r>
          </a:p>
          <a:p>
            <a:pPr algn="l" fontAlgn="base"/>
            <a:r>
              <a:rPr lang="en-US" b="1" i="0" dirty="0">
                <a:solidFill>
                  <a:schemeClr val="accent1">
                    <a:lumMod val="75000"/>
                  </a:schemeClr>
                </a:solidFill>
                <a:effectLst/>
                <a:latin typeface="Inter"/>
              </a:rPr>
              <a:t>Data</a:t>
            </a:r>
            <a:r>
              <a:rPr lang="en-US" b="1" i="0" dirty="0">
                <a:effectLst/>
                <a:latin typeface="Inter"/>
              </a:rPr>
              <a:t> </a:t>
            </a:r>
            <a:r>
              <a:rPr lang="en-US" b="0" i="0" dirty="0">
                <a:effectLst/>
                <a:latin typeface="Inter"/>
              </a:rPr>
              <a:t>are simply values or sets of values. A single unit of value is called a</a:t>
            </a:r>
            <a:r>
              <a:rPr lang="en-US" b="0" i="0" dirty="0">
                <a:solidFill>
                  <a:schemeClr val="accent1">
                    <a:lumMod val="75000"/>
                  </a:schemeClr>
                </a:solidFill>
                <a:effectLst/>
                <a:latin typeface="Inter"/>
              </a:rPr>
              <a:t> </a:t>
            </a:r>
            <a:r>
              <a:rPr lang="en-US" b="1" i="0" dirty="0">
                <a:solidFill>
                  <a:schemeClr val="accent1">
                    <a:lumMod val="75000"/>
                  </a:schemeClr>
                </a:solidFill>
                <a:effectLst/>
                <a:latin typeface="Inter"/>
              </a:rPr>
              <a:t>Data item</a:t>
            </a:r>
            <a:r>
              <a:rPr lang="en-US" b="0" i="0" dirty="0">
                <a:effectLst/>
                <a:latin typeface="Inter"/>
              </a:rPr>
              <a:t>. Data items are divided into subgroups called </a:t>
            </a:r>
            <a:r>
              <a:rPr lang="en-US" b="1" i="0" dirty="0">
                <a:solidFill>
                  <a:schemeClr val="accent1">
                    <a:lumMod val="75000"/>
                  </a:schemeClr>
                </a:solidFill>
                <a:effectLst/>
                <a:latin typeface="Inter"/>
              </a:rPr>
              <a:t>Group items</a:t>
            </a:r>
            <a:r>
              <a:rPr lang="en-US" b="0" i="0" dirty="0">
                <a:solidFill>
                  <a:schemeClr val="accent1">
                    <a:lumMod val="75000"/>
                  </a:schemeClr>
                </a:solidFill>
                <a:effectLst/>
                <a:latin typeface="Inter"/>
              </a:rPr>
              <a:t>.</a:t>
            </a:r>
          </a:p>
          <a:p>
            <a:pPr algn="l" fontAlgn="base"/>
            <a:r>
              <a:rPr lang="en-US" b="0" i="0" dirty="0">
                <a:effectLst/>
                <a:latin typeface="Inter"/>
              </a:rPr>
              <a:t>An</a:t>
            </a:r>
            <a:r>
              <a:rPr lang="en-US" b="1" i="0" dirty="0">
                <a:effectLst/>
                <a:latin typeface="Inter"/>
              </a:rPr>
              <a:t> </a:t>
            </a:r>
            <a:r>
              <a:rPr lang="en-US" b="1" i="0" dirty="0">
                <a:solidFill>
                  <a:schemeClr val="accent1">
                    <a:lumMod val="75000"/>
                  </a:schemeClr>
                </a:solidFill>
                <a:effectLst/>
                <a:latin typeface="Inter"/>
              </a:rPr>
              <a:t>Entity</a:t>
            </a:r>
            <a:r>
              <a:rPr lang="en-US" b="1" i="0" dirty="0">
                <a:effectLst/>
                <a:latin typeface="Inter"/>
              </a:rPr>
              <a:t> </a:t>
            </a:r>
            <a:r>
              <a:rPr lang="en-US" b="0" i="0" dirty="0">
                <a:effectLst/>
                <a:latin typeface="Inter"/>
              </a:rPr>
              <a:t>is something that has certain attributes which may be assigned values. An entity with similar attributes is called an </a:t>
            </a:r>
            <a:r>
              <a:rPr lang="en-US" b="1" i="0" dirty="0">
                <a:solidFill>
                  <a:schemeClr val="accent1">
                    <a:lumMod val="75000"/>
                  </a:schemeClr>
                </a:solidFill>
                <a:effectLst/>
                <a:latin typeface="Inter"/>
              </a:rPr>
              <a:t>Entity set</a:t>
            </a:r>
            <a:r>
              <a:rPr lang="en-US" b="0" i="0" dirty="0">
                <a:solidFill>
                  <a:schemeClr val="accent1">
                    <a:lumMod val="75000"/>
                  </a:schemeClr>
                </a:solidFill>
                <a:effectLst/>
                <a:latin typeface="Inter"/>
              </a:rPr>
              <a:t>. </a:t>
            </a:r>
          </a:p>
          <a:p>
            <a:pPr algn="l" fontAlgn="base"/>
            <a:endParaRPr lang="en-US" dirty="0">
              <a:latin typeface="Inter"/>
            </a:endParaRPr>
          </a:p>
          <a:p>
            <a:pPr algn="l" fontAlgn="base"/>
            <a:endParaRPr lang="en-US" b="0" i="0" dirty="0">
              <a:effectLst/>
              <a:latin typeface="Inter"/>
            </a:endParaRPr>
          </a:p>
          <a:p>
            <a:pPr algn="l" fontAlgn="base"/>
            <a:endParaRPr lang="en-US" b="0" i="0" dirty="0">
              <a:effectLst/>
              <a:latin typeface="Inter"/>
            </a:endParaRPr>
          </a:p>
          <a:p>
            <a:pPr algn="l" fontAlgn="base"/>
            <a:r>
              <a:rPr lang="en-US" b="0" i="0" dirty="0">
                <a:effectLst/>
                <a:latin typeface="Inter"/>
              </a:rPr>
              <a:t>Meaningful or processed data is called </a:t>
            </a:r>
            <a:r>
              <a:rPr lang="en-US" b="1" i="0" dirty="0">
                <a:solidFill>
                  <a:schemeClr val="accent6">
                    <a:lumMod val="60000"/>
                    <a:lumOff val="40000"/>
                  </a:schemeClr>
                </a:solidFill>
                <a:effectLst/>
                <a:latin typeface="Inter"/>
              </a:rPr>
              <a:t>information</a:t>
            </a:r>
            <a:r>
              <a:rPr lang="en-US" b="0" i="0" dirty="0">
                <a:solidFill>
                  <a:schemeClr val="accent6">
                    <a:lumMod val="60000"/>
                    <a:lumOff val="40000"/>
                  </a:schemeClr>
                </a:solidFill>
                <a:effectLst/>
                <a:latin typeface="Inter"/>
              </a:rPr>
              <a:t>. </a:t>
            </a:r>
            <a:r>
              <a:rPr lang="en-US" b="0" i="0" dirty="0">
                <a:effectLst/>
                <a:latin typeface="Inter"/>
              </a:rPr>
              <a:t>The collection of data is organized into the hierarchy of fields, records and files.</a:t>
            </a:r>
          </a:p>
          <a:p>
            <a:pPr algn="l" fontAlgn="base"/>
            <a:r>
              <a:rPr lang="en-US" b="0" i="0" dirty="0">
                <a:effectLst/>
                <a:latin typeface="Inter"/>
              </a:rPr>
              <a:t>A single elementary unit of information representing an attribute of an entity is called a </a:t>
            </a:r>
            <a:r>
              <a:rPr lang="en-US" b="1" i="0" dirty="0">
                <a:solidFill>
                  <a:schemeClr val="accent6">
                    <a:lumMod val="60000"/>
                    <a:lumOff val="40000"/>
                  </a:schemeClr>
                </a:solidFill>
                <a:effectLst/>
                <a:latin typeface="Inter"/>
              </a:rPr>
              <a:t>Field</a:t>
            </a:r>
            <a:r>
              <a:rPr lang="en-US" b="0" i="0" dirty="0">
                <a:solidFill>
                  <a:schemeClr val="accent6">
                    <a:lumMod val="60000"/>
                    <a:lumOff val="40000"/>
                  </a:schemeClr>
                </a:solidFill>
                <a:effectLst/>
                <a:latin typeface="Inter"/>
              </a:rPr>
              <a:t>.</a:t>
            </a:r>
          </a:p>
          <a:p>
            <a:pPr algn="l" fontAlgn="base"/>
            <a:r>
              <a:rPr lang="en-US" b="1" i="0" dirty="0">
                <a:solidFill>
                  <a:schemeClr val="accent6">
                    <a:lumMod val="60000"/>
                    <a:lumOff val="40000"/>
                  </a:schemeClr>
                </a:solidFill>
                <a:effectLst/>
                <a:latin typeface="Inter"/>
              </a:rPr>
              <a:t>Records</a:t>
            </a:r>
            <a:r>
              <a:rPr lang="en-US" b="0" i="0" dirty="0">
                <a:effectLst/>
                <a:latin typeface="Inter"/>
              </a:rPr>
              <a:t> are the collection of field values of a given entity.</a:t>
            </a:r>
          </a:p>
          <a:p>
            <a:pPr algn="l" fontAlgn="base"/>
            <a:r>
              <a:rPr lang="en-US" b="0" i="0" dirty="0">
                <a:effectLst/>
                <a:latin typeface="Inter"/>
              </a:rPr>
              <a:t>Collection of records of the entities in a given entity set is called a</a:t>
            </a:r>
            <a:r>
              <a:rPr lang="en-US" b="1" i="0" dirty="0">
                <a:solidFill>
                  <a:schemeClr val="accent6">
                    <a:lumMod val="60000"/>
                    <a:lumOff val="40000"/>
                  </a:schemeClr>
                </a:solidFill>
                <a:effectLst/>
                <a:latin typeface="Inter"/>
              </a:rPr>
              <a:t> file</a:t>
            </a:r>
            <a:r>
              <a:rPr lang="en-US" b="0" i="0" dirty="0">
                <a:solidFill>
                  <a:schemeClr val="accent6">
                    <a:lumMod val="60000"/>
                    <a:lumOff val="40000"/>
                  </a:schemeClr>
                </a:solidFill>
                <a:effectLst/>
                <a:latin typeface="Inter"/>
              </a:rPr>
              <a:t>.</a:t>
            </a:r>
          </a:p>
          <a:p>
            <a:pPr algn="l" fontAlgn="base"/>
            <a:r>
              <a:rPr lang="en-US" b="0" i="0" dirty="0">
                <a:effectLst/>
                <a:latin typeface="Inter"/>
              </a:rPr>
              <a:t>Each record may contain a certain field that uniquely represents that record. Such a field K is called a</a:t>
            </a:r>
            <a:r>
              <a:rPr lang="en-US" b="1" i="0" dirty="0">
                <a:solidFill>
                  <a:schemeClr val="accent6">
                    <a:lumMod val="60000"/>
                    <a:lumOff val="40000"/>
                  </a:schemeClr>
                </a:solidFill>
                <a:effectLst/>
                <a:latin typeface="Inter"/>
              </a:rPr>
              <a:t> primary key</a:t>
            </a:r>
            <a:r>
              <a:rPr lang="en-US" b="0" i="0" dirty="0">
                <a:solidFill>
                  <a:schemeClr val="accent6">
                    <a:lumMod val="60000"/>
                    <a:lumOff val="40000"/>
                  </a:schemeClr>
                </a:solidFill>
                <a:effectLst/>
                <a:latin typeface="Inter"/>
              </a:rPr>
              <a:t>.</a:t>
            </a:r>
          </a:p>
          <a:p>
            <a:pPr algn="l" fontAlgn="base"/>
            <a:endParaRPr lang="en-US" b="0" i="0" dirty="0">
              <a:effectLst/>
              <a:latin typeface="Inter"/>
            </a:endParaRPr>
          </a:p>
          <a:p>
            <a:endParaRPr lang="en-US" b="1" i="0" dirty="0">
              <a:solidFill>
                <a:srgbClr val="141C3A"/>
              </a:solidFill>
              <a:effectLst/>
              <a:latin typeface="Inter"/>
            </a:endParaRPr>
          </a:p>
          <a:p>
            <a:endParaRPr lang="en-US" dirty="0"/>
          </a:p>
        </p:txBody>
      </p:sp>
      <p:sp>
        <p:nvSpPr>
          <p:cNvPr id="4" name="Rectangle 1">
            <a:extLst>
              <a:ext uri="{FF2B5EF4-FFF2-40B4-BE49-F238E27FC236}">
                <a16:creationId xmlns:a16="http://schemas.microsoft.com/office/drawing/2014/main" id="{643F570D-4893-4C24-0362-C44BEAD87D03}"/>
              </a:ext>
            </a:extLst>
          </p:cNvPr>
          <p:cNvSpPr>
            <a:spLocks noChangeArrowheads="1"/>
          </p:cNvSpPr>
          <p:nvPr/>
        </p:nvSpPr>
        <p:spPr bwMode="auto">
          <a:xfrm>
            <a:off x="1319842" y="2219941"/>
            <a:ext cx="3562709" cy="148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Courier 10 Pitch"/>
              </a:rPr>
              <a:t>Ex:- Entity : Employee Attribute : Name , Age phone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Courier 10 Pitch"/>
              </a:rPr>
              <a:t>Values : "ABC",42, 9847092568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00"/>
                </a:solidFill>
                <a:effectLst/>
                <a:latin typeface="Courier 10 Pitch"/>
              </a:rPr>
              <a:t>Entity set : All employees in an organization.</a:t>
            </a:r>
            <a:r>
              <a:rPr kumimoji="0" lang="en-US" altLang="en-US" sz="1600" b="0" i="0" u="none" strike="noStrike" cap="none" normalizeH="0" baseline="0" dirty="0">
                <a:ln>
                  <a:noFill/>
                </a:ln>
                <a:solidFill>
                  <a:srgbClr val="FFFF00"/>
                </a:solidFill>
                <a:effectLst/>
              </a:rPr>
              <a:t> </a:t>
            </a:r>
            <a:endParaRPr kumimoji="0" lang="en-US" altLang="en-US" sz="16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71768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8114-0670-E774-EDB5-CB6B5561081C}"/>
              </a:ext>
            </a:extLst>
          </p:cNvPr>
          <p:cNvSpPr>
            <a:spLocks noGrp="1"/>
          </p:cNvSpPr>
          <p:nvPr>
            <p:ph type="title"/>
          </p:nvPr>
        </p:nvSpPr>
        <p:spPr/>
        <p:txBody>
          <a:bodyPr>
            <a:noAutofit/>
          </a:bodyPr>
          <a:lstStyle/>
          <a:p>
            <a:pPr fontAlgn="base"/>
            <a:r>
              <a:rPr lang="en-US" sz="3200" b="1" i="0" dirty="0">
                <a:solidFill>
                  <a:srgbClr val="FFFF00"/>
                </a:solidFill>
                <a:effectLst/>
                <a:latin typeface="Inter"/>
              </a:rPr>
              <a:t>Queue </a:t>
            </a:r>
            <a:br>
              <a:rPr lang="en-US" sz="2400" b="0" i="0" dirty="0">
                <a:solidFill>
                  <a:srgbClr val="141C3A"/>
                </a:solidFill>
                <a:effectLst/>
                <a:latin typeface="Inter"/>
              </a:rPr>
            </a:br>
            <a:r>
              <a:rPr lang="en-US" sz="2400" b="0" i="0" dirty="0">
                <a:effectLst/>
                <a:latin typeface="Inter"/>
              </a:rPr>
              <a:t>A queue is a FIFO(First In First Out) system, in which insertion(ENQUEUE) can take place only at an end called REAR and deletion(DEQUEUE) can take place only at another end called FRONT.</a:t>
            </a:r>
            <a:br>
              <a:rPr lang="en-US" sz="2400" b="0" i="0" dirty="0">
                <a:effectLst/>
                <a:latin typeface="Inter"/>
              </a:rPr>
            </a:br>
            <a:endParaRPr lang="en-US" sz="2400" dirty="0"/>
          </a:p>
        </p:txBody>
      </p:sp>
      <p:pic>
        <p:nvPicPr>
          <p:cNvPr id="4" name="Picture 3">
            <a:extLst>
              <a:ext uri="{FF2B5EF4-FFF2-40B4-BE49-F238E27FC236}">
                <a16:creationId xmlns:a16="http://schemas.microsoft.com/office/drawing/2014/main" id="{009D48FD-C4B1-160D-56B4-938813B4D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665" y="2050031"/>
            <a:ext cx="8810625" cy="4362450"/>
          </a:xfrm>
          <a:prstGeom prst="rect">
            <a:avLst/>
          </a:prstGeom>
        </p:spPr>
      </p:pic>
    </p:spTree>
    <p:extLst>
      <p:ext uri="{BB962C8B-B14F-4D97-AF65-F5344CB8AC3E}">
        <p14:creationId xmlns:p14="http://schemas.microsoft.com/office/powerpoint/2010/main" val="221673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5C66-4297-F7A1-112E-EB312BECDDF8}"/>
              </a:ext>
            </a:extLst>
          </p:cNvPr>
          <p:cNvSpPr>
            <a:spLocks noGrp="1"/>
          </p:cNvSpPr>
          <p:nvPr>
            <p:ph type="title"/>
          </p:nvPr>
        </p:nvSpPr>
        <p:spPr>
          <a:xfrm>
            <a:off x="838200" y="365125"/>
            <a:ext cx="10515600" cy="1894996"/>
          </a:xfrm>
        </p:spPr>
        <p:txBody>
          <a:bodyPr>
            <a:noAutofit/>
          </a:bodyPr>
          <a:lstStyle/>
          <a:p>
            <a:pPr fontAlgn="base"/>
            <a:r>
              <a:rPr lang="en-US" sz="3200" b="1" i="0" dirty="0">
                <a:solidFill>
                  <a:srgbClr val="FFFF00"/>
                </a:solidFill>
                <a:effectLst/>
                <a:latin typeface="Inter"/>
              </a:rPr>
              <a:t>Graphs</a:t>
            </a:r>
            <a:br>
              <a:rPr lang="en-US" sz="2400" b="0" i="0" dirty="0">
                <a:solidFill>
                  <a:srgbClr val="141C3A"/>
                </a:solidFill>
                <a:effectLst/>
                <a:latin typeface="Inter"/>
              </a:rPr>
            </a:br>
            <a:r>
              <a:rPr lang="en-US" sz="2400" b="0" i="0" dirty="0">
                <a:effectLst/>
                <a:latin typeface="Inter"/>
              </a:rPr>
              <a:t>Sometimes data contain relationships that are not hierarchical in nature. This type of relationship can be expressed in the form of a graph data structure.</a:t>
            </a:r>
            <a:br>
              <a:rPr lang="en-US" sz="2400" b="0" i="0" dirty="0">
                <a:effectLst/>
                <a:latin typeface="Inter"/>
              </a:rPr>
            </a:br>
            <a:endParaRPr lang="en-US" sz="2400" dirty="0"/>
          </a:p>
        </p:txBody>
      </p:sp>
      <p:pic>
        <p:nvPicPr>
          <p:cNvPr id="4" name="Picture 3">
            <a:extLst>
              <a:ext uri="{FF2B5EF4-FFF2-40B4-BE49-F238E27FC236}">
                <a16:creationId xmlns:a16="http://schemas.microsoft.com/office/drawing/2014/main" id="{6AD2FF4E-8EDE-1B74-1D1A-1E08B95E7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809" y="2465088"/>
            <a:ext cx="6667500" cy="3152775"/>
          </a:xfrm>
          <a:prstGeom prst="rect">
            <a:avLst/>
          </a:prstGeom>
        </p:spPr>
      </p:pic>
    </p:spTree>
    <p:extLst>
      <p:ext uri="{BB962C8B-B14F-4D97-AF65-F5344CB8AC3E}">
        <p14:creationId xmlns:p14="http://schemas.microsoft.com/office/powerpoint/2010/main" val="325347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5EB2-ECB9-026D-838E-79CF49BC7536}"/>
              </a:ext>
            </a:extLst>
          </p:cNvPr>
          <p:cNvSpPr>
            <a:spLocks noGrp="1"/>
          </p:cNvSpPr>
          <p:nvPr>
            <p:ph type="title"/>
          </p:nvPr>
        </p:nvSpPr>
        <p:spPr>
          <a:xfrm>
            <a:off x="0" y="120772"/>
            <a:ext cx="12025223" cy="6193763"/>
          </a:xfrm>
        </p:spPr>
        <p:txBody>
          <a:bodyPr>
            <a:noAutofit/>
          </a:bodyPr>
          <a:lstStyle/>
          <a:p>
            <a:pPr fontAlgn="base"/>
            <a:r>
              <a:rPr lang="en-US" b="1" dirty="0">
                <a:solidFill>
                  <a:srgbClr val="00B0F0"/>
                </a:solidFill>
                <a:effectLst/>
                <a:latin typeface="Inter"/>
              </a:rPr>
              <a:t>Data structure operations</a:t>
            </a:r>
            <a:br>
              <a:rPr lang="en-US" sz="1400" b="1" dirty="0">
                <a:solidFill>
                  <a:srgbClr val="141C3A"/>
                </a:solidFill>
                <a:effectLst/>
                <a:latin typeface="Inter"/>
              </a:rPr>
            </a:br>
            <a:br>
              <a:rPr lang="en-US" sz="1400" dirty="0">
                <a:solidFill>
                  <a:srgbClr val="256DE9"/>
                </a:solidFill>
                <a:effectLst/>
              </a:rPr>
            </a:br>
            <a:r>
              <a:rPr lang="en-US" sz="2400" b="0" i="0" dirty="0">
                <a:effectLst/>
                <a:latin typeface="Inter"/>
              </a:rPr>
              <a:t>The data in the data structures are processed by certain operations.</a:t>
            </a:r>
            <a:br>
              <a:rPr lang="en-US" sz="2400" b="0" i="0" dirty="0">
                <a:effectLst/>
                <a:latin typeface="Inter"/>
              </a:rPr>
            </a:br>
            <a:br>
              <a:rPr lang="en-US" sz="2400" b="0" i="0" dirty="0">
                <a:effectLst/>
                <a:latin typeface="Inter"/>
              </a:rPr>
            </a:br>
            <a:r>
              <a:rPr lang="en-US" sz="2400" b="1" i="0" dirty="0">
                <a:solidFill>
                  <a:schemeClr val="accent4">
                    <a:lumMod val="60000"/>
                    <a:lumOff val="40000"/>
                  </a:schemeClr>
                </a:solidFill>
                <a:effectLst/>
                <a:latin typeface="Inter"/>
              </a:rPr>
              <a:t>Traversing</a:t>
            </a:r>
            <a:r>
              <a:rPr lang="en-US" sz="2400" b="0" i="0" dirty="0">
                <a:solidFill>
                  <a:schemeClr val="accent4">
                    <a:lumMod val="60000"/>
                    <a:lumOff val="40000"/>
                  </a:schemeClr>
                </a:solidFill>
                <a:effectLst/>
                <a:latin typeface="Inter"/>
              </a:rPr>
              <a:t>: </a:t>
            </a:r>
            <a:r>
              <a:rPr lang="en-US" sz="2400" b="0" i="0" dirty="0">
                <a:effectLst/>
                <a:latin typeface="Inter"/>
              </a:rPr>
              <a:t>Visiting each record so that items in the records can be accessed.</a:t>
            </a:r>
            <a:br>
              <a:rPr lang="en-US" sz="2400" b="0" i="0" dirty="0">
                <a:effectLst/>
                <a:latin typeface="Inter"/>
              </a:rPr>
            </a:br>
            <a:br>
              <a:rPr lang="en-US" sz="2400" b="0" i="0" dirty="0">
                <a:effectLst/>
                <a:latin typeface="Inter"/>
              </a:rPr>
            </a:br>
            <a:r>
              <a:rPr lang="en-US" sz="2400" b="1" i="0" dirty="0">
                <a:solidFill>
                  <a:schemeClr val="accent4">
                    <a:lumMod val="60000"/>
                    <a:lumOff val="40000"/>
                  </a:schemeClr>
                </a:solidFill>
                <a:effectLst/>
                <a:latin typeface="Inter"/>
              </a:rPr>
              <a:t>Searching</a:t>
            </a:r>
            <a:r>
              <a:rPr lang="en-US" sz="2400" b="0" i="0" dirty="0">
                <a:solidFill>
                  <a:schemeClr val="accent4">
                    <a:lumMod val="60000"/>
                    <a:lumOff val="40000"/>
                  </a:schemeClr>
                </a:solidFill>
                <a:effectLst/>
                <a:latin typeface="Inter"/>
              </a:rPr>
              <a:t>: </a:t>
            </a:r>
            <a:r>
              <a:rPr lang="en-US" sz="2400" b="0" i="0" dirty="0">
                <a:effectLst/>
                <a:latin typeface="Inter"/>
              </a:rPr>
              <a:t>Finding the location of the record with a given key or value or finding all records 		which satisfy given conditions.</a:t>
            </a:r>
            <a:br>
              <a:rPr lang="en-US" sz="2400" b="0" i="0" dirty="0">
                <a:effectLst/>
                <a:latin typeface="Inter"/>
              </a:rPr>
            </a:br>
            <a:br>
              <a:rPr lang="en-US" sz="2400" b="0" i="0" dirty="0">
                <a:effectLst/>
                <a:latin typeface="Inter"/>
              </a:rPr>
            </a:br>
            <a:r>
              <a:rPr lang="en-US" sz="2400" b="1" i="0" dirty="0">
                <a:solidFill>
                  <a:schemeClr val="accent4">
                    <a:lumMod val="60000"/>
                    <a:lumOff val="40000"/>
                  </a:schemeClr>
                </a:solidFill>
                <a:effectLst/>
                <a:latin typeface="Inter"/>
              </a:rPr>
              <a:t>Inserting</a:t>
            </a:r>
            <a:r>
              <a:rPr lang="en-US" sz="2400" b="0" i="0" dirty="0">
                <a:solidFill>
                  <a:schemeClr val="accent4">
                    <a:lumMod val="60000"/>
                    <a:lumOff val="40000"/>
                  </a:schemeClr>
                </a:solidFill>
                <a:effectLst/>
                <a:latin typeface="Inter"/>
              </a:rPr>
              <a:t>: </a:t>
            </a:r>
            <a:r>
              <a:rPr lang="en-US" sz="2400" b="0" i="0" dirty="0">
                <a:effectLst/>
                <a:latin typeface="Inter"/>
              </a:rPr>
              <a:t>Adding a new record to the data structure.</a:t>
            </a:r>
            <a:br>
              <a:rPr lang="en-US" sz="2400" b="0" i="0" dirty="0">
                <a:effectLst/>
                <a:latin typeface="Inter"/>
              </a:rPr>
            </a:br>
            <a:br>
              <a:rPr lang="en-US" sz="2400" b="0" i="0" dirty="0">
                <a:effectLst/>
                <a:latin typeface="Inter"/>
              </a:rPr>
            </a:br>
            <a:r>
              <a:rPr lang="en-US" sz="2400" b="1" i="0" dirty="0">
                <a:solidFill>
                  <a:schemeClr val="accent4">
                    <a:lumMod val="60000"/>
                    <a:lumOff val="40000"/>
                  </a:schemeClr>
                </a:solidFill>
                <a:effectLst/>
                <a:latin typeface="Inter"/>
              </a:rPr>
              <a:t>Deleting</a:t>
            </a:r>
            <a:r>
              <a:rPr lang="en-US" sz="2400" b="0" i="0" dirty="0">
                <a:solidFill>
                  <a:schemeClr val="accent4">
                    <a:lumMod val="60000"/>
                    <a:lumOff val="40000"/>
                  </a:schemeClr>
                </a:solidFill>
                <a:effectLst/>
                <a:latin typeface="Inter"/>
              </a:rPr>
              <a:t>: </a:t>
            </a:r>
            <a:r>
              <a:rPr lang="en-US" sz="2400" b="0" i="0" dirty="0">
                <a:effectLst/>
                <a:latin typeface="Inter"/>
              </a:rPr>
              <a:t>Removing records from the data structure.</a:t>
            </a:r>
            <a:br>
              <a:rPr lang="en-US" sz="2400" b="0" i="0" dirty="0">
                <a:effectLst/>
                <a:latin typeface="Inter"/>
              </a:rPr>
            </a:br>
            <a:br>
              <a:rPr lang="en-US" sz="2400" b="0" i="0" dirty="0">
                <a:effectLst/>
                <a:latin typeface="Inter"/>
              </a:rPr>
            </a:br>
            <a:r>
              <a:rPr lang="en-US" sz="2400" b="0" i="0" dirty="0">
                <a:solidFill>
                  <a:schemeClr val="accent4">
                    <a:lumMod val="60000"/>
                    <a:lumOff val="40000"/>
                  </a:schemeClr>
                </a:solidFill>
                <a:effectLst/>
                <a:latin typeface="Inter"/>
              </a:rPr>
              <a:t>S</a:t>
            </a:r>
            <a:r>
              <a:rPr lang="en-US" sz="2400" b="1" i="0" dirty="0">
                <a:solidFill>
                  <a:schemeClr val="accent4">
                    <a:lumMod val="60000"/>
                    <a:lumOff val="40000"/>
                  </a:schemeClr>
                </a:solidFill>
                <a:effectLst/>
                <a:latin typeface="Inter"/>
              </a:rPr>
              <a:t>orting</a:t>
            </a:r>
            <a:r>
              <a:rPr lang="en-US" sz="2400" b="0" i="0" dirty="0">
                <a:solidFill>
                  <a:schemeClr val="accent4">
                    <a:lumMod val="60000"/>
                    <a:lumOff val="40000"/>
                  </a:schemeClr>
                </a:solidFill>
                <a:effectLst/>
                <a:latin typeface="Inter"/>
              </a:rPr>
              <a:t>: </a:t>
            </a:r>
            <a:r>
              <a:rPr lang="en-US" sz="2400" b="0" i="0" dirty="0">
                <a:effectLst/>
                <a:latin typeface="Inter"/>
              </a:rPr>
              <a:t>Arranging records in some logical or numerical order. (</a:t>
            </a:r>
            <a:r>
              <a:rPr lang="en-US" sz="2400" b="0" i="0" dirty="0" err="1">
                <a:effectLst/>
                <a:latin typeface="Inter"/>
              </a:rPr>
              <a:t>Eg</a:t>
            </a:r>
            <a:r>
              <a:rPr lang="en-US" sz="2400" b="0" i="0" dirty="0">
                <a:effectLst/>
                <a:latin typeface="Inter"/>
              </a:rPr>
              <a:t>: Alphabetic order)</a:t>
            </a:r>
            <a:br>
              <a:rPr lang="en-US" sz="2400" b="0" i="0" dirty="0">
                <a:effectLst/>
                <a:latin typeface="Inter"/>
              </a:rPr>
            </a:br>
            <a:br>
              <a:rPr lang="en-US" sz="2400" b="0" i="0" dirty="0">
                <a:effectLst/>
                <a:latin typeface="Inter"/>
              </a:rPr>
            </a:br>
            <a:r>
              <a:rPr lang="en-US" sz="2400" b="1" i="0" dirty="0">
                <a:solidFill>
                  <a:schemeClr val="accent4">
                    <a:lumMod val="60000"/>
                    <a:lumOff val="40000"/>
                  </a:schemeClr>
                </a:solidFill>
                <a:effectLst/>
                <a:latin typeface="Inter"/>
              </a:rPr>
              <a:t>Merging</a:t>
            </a:r>
            <a:r>
              <a:rPr lang="en-US" sz="2400" b="0" i="0" dirty="0">
                <a:solidFill>
                  <a:schemeClr val="accent4">
                    <a:lumMod val="60000"/>
                    <a:lumOff val="40000"/>
                  </a:schemeClr>
                </a:solidFill>
                <a:effectLst/>
                <a:latin typeface="Inter"/>
              </a:rPr>
              <a:t>: </a:t>
            </a:r>
            <a:r>
              <a:rPr lang="en-US" sz="2400" b="0" i="0" dirty="0">
                <a:effectLst/>
                <a:latin typeface="Inter"/>
              </a:rPr>
              <a:t>Combing records from two different sorted files into a single file.</a:t>
            </a:r>
            <a:br>
              <a:rPr lang="en-US" sz="2400" b="0" i="0" dirty="0">
                <a:effectLst/>
                <a:latin typeface="Inter"/>
              </a:rPr>
            </a:br>
            <a:endParaRPr lang="en-US" sz="2400" dirty="0"/>
          </a:p>
        </p:txBody>
      </p:sp>
    </p:spTree>
    <p:extLst>
      <p:ext uri="{BB962C8B-B14F-4D97-AF65-F5344CB8AC3E}">
        <p14:creationId xmlns:p14="http://schemas.microsoft.com/office/powerpoint/2010/main" val="207698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8675-6809-1342-137A-B7EEE2EE570C}"/>
              </a:ext>
            </a:extLst>
          </p:cNvPr>
          <p:cNvSpPr>
            <a:spLocks noGrp="1"/>
          </p:cNvSpPr>
          <p:nvPr>
            <p:ph type="title"/>
          </p:nvPr>
        </p:nvSpPr>
        <p:spPr>
          <a:xfrm>
            <a:off x="474453" y="560717"/>
            <a:ext cx="11717546" cy="6297284"/>
          </a:xfrm>
        </p:spPr>
        <p:txBody>
          <a:bodyPr>
            <a:noAutofit/>
          </a:bodyPr>
          <a:lstStyle/>
          <a:p>
            <a:pPr algn="l" fontAlgn="base"/>
            <a:r>
              <a:rPr lang="en-US" sz="3200" b="1" i="0" dirty="0">
                <a:solidFill>
                  <a:srgbClr val="FFFF00"/>
                </a:solidFill>
                <a:effectLst/>
                <a:latin typeface="Inter"/>
              </a:rPr>
              <a:t>Applications of data structures</a:t>
            </a:r>
            <a:br>
              <a:rPr lang="en-US" sz="3200" b="1" i="0" dirty="0">
                <a:solidFill>
                  <a:srgbClr val="FFFF00"/>
                </a:solidFill>
                <a:effectLst/>
                <a:latin typeface="Inter"/>
              </a:rPr>
            </a:br>
            <a:br>
              <a:rPr lang="en-US" sz="2400" b="1" i="0" dirty="0">
                <a:solidFill>
                  <a:srgbClr val="FFFF00"/>
                </a:solidFill>
                <a:effectLst/>
                <a:latin typeface="Inter"/>
              </a:rPr>
            </a:br>
            <a:r>
              <a:rPr lang="en-US" sz="2400" b="0" i="0" dirty="0">
                <a:effectLst/>
                <a:latin typeface="Inter"/>
              </a:rPr>
              <a:t>Different types of data structures are used for different kinds of purposes. Some of them are highly specialized in specific tasks. Applications of data structures are listed below.</a:t>
            </a:r>
            <a:br>
              <a:rPr lang="en-US" sz="2400" b="0" i="0" dirty="0">
                <a:effectLst/>
                <a:latin typeface="Inter"/>
              </a:rPr>
            </a:br>
            <a:r>
              <a:rPr lang="en-US" sz="2400" b="0" i="0" dirty="0">
                <a:solidFill>
                  <a:srgbClr val="00B0F0"/>
                </a:solidFill>
                <a:effectLst/>
                <a:latin typeface="Inter"/>
              </a:rPr>
              <a:t>Applications of </a:t>
            </a:r>
            <a:r>
              <a:rPr lang="en-US" sz="2400" b="1" i="0" dirty="0">
                <a:solidFill>
                  <a:srgbClr val="00B0F0"/>
                </a:solidFill>
                <a:effectLst/>
                <a:latin typeface="Inter"/>
              </a:rPr>
              <a:t>Arrays</a:t>
            </a:r>
            <a:br>
              <a:rPr lang="en-US" sz="2400" b="1" i="0" dirty="0">
                <a:solidFill>
                  <a:srgbClr val="00B0F0"/>
                </a:solidFill>
                <a:effectLst/>
                <a:latin typeface="Inter"/>
              </a:rPr>
            </a:br>
            <a:br>
              <a:rPr lang="en-US" sz="2400" b="0" i="0" dirty="0">
                <a:solidFill>
                  <a:srgbClr val="141C3A"/>
                </a:solidFill>
                <a:effectLst/>
                <a:latin typeface="Inter"/>
              </a:rPr>
            </a:br>
            <a:r>
              <a:rPr lang="en-US" sz="2400" dirty="0">
                <a:solidFill>
                  <a:srgbClr val="FFFF00"/>
                </a:solidFill>
                <a:latin typeface="Inter"/>
              </a:rPr>
              <a:t>1.</a:t>
            </a:r>
            <a:r>
              <a:rPr lang="en-US" sz="2400" b="0" i="0" dirty="0">
                <a:effectLst/>
                <a:latin typeface="Inter"/>
              </a:rPr>
              <a:t>To implement mathematical vectors and matrices.</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To model sets or collections in computer programming.</a:t>
            </a:r>
            <a:br>
              <a:rPr lang="en-US" sz="2400" b="0" i="0" dirty="0">
                <a:effectLst/>
                <a:latin typeface="Inter"/>
              </a:rPr>
            </a:br>
            <a:r>
              <a:rPr lang="en-US" sz="2400" b="0" i="0" dirty="0">
                <a:solidFill>
                  <a:srgbClr val="FFFF00"/>
                </a:solidFill>
                <a:effectLst/>
                <a:latin typeface="Inter"/>
              </a:rPr>
              <a:t>3.</a:t>
            </a:r>
            <a:r>
              <a:rPr lang="en-US" sz="2400" b="0" i="0" dirty="0">
                <a:effectLst/>
                <a:latin typeface="Inter"/>
              </a:rPr>
              <a:t>To implement other data structures such as lists, queues, stacks, and heaps.</a:t>
            </a:r>
            <a:br>
              <a:rPr lang="en-US" sz="2400" b="0" i="0" dirty="0">
                <a:effectLst/>
                <a:latin typeface="Inter"/>
              </a:rPr>
            </a:br>
            <a:r>
              <a:rPr lang="en-US" sz="2400" b="0" i="0" dirty="0">
                <a:solidFill>
                  <a:srgbClr val="FFFF00"/>
                </a:solidFill>
                <a:effectLst/>
                <a:latin typeface="Inter"/>
              </a:rPr>
              <a:t>4.</a:t>
            </a:r>
            <a:r>
              <a:rPr lang="en-US" sz="2400" b="0" i="0" dirty="0">
                <a:effectLst/>
                <a:latin typeface="Inter"/>
              </a:rPr>
              <a:t>Sometimes used to emulate in-program dynamic memory allocation.</a:t>
            </a:r>
            <a:br>
              <a:rPr lang="en-US" sz="2400" b="0" i="0" dirty="0">
                <a:effectLst/>
                <a:latin typeface="Inter"/>
              </a:rPr>
            </a:br>
            <a:r>
              <a:rPr lang="en-US" sz="2400" b="0" i="0" dirty="0">
                <a:solidFill>
                  <a:srgbClr val="00B0F0"/>
                </a:solidFill>
                <a:effectLst/>
                <a:latin typeface="Inter"/>
              </a:rPr>
              <a:t>Applications of </a:t>
            </a:r>
            <a:r>
              <a:rPr lang="en-US" sz="2400" b="1" i="0" dirty="0">
                <a:solidFill>
                  <a:srgbClr val="00B0F0"/>
                </a:solidFill>
                <a:effectLst/>
                <a:latin typeface="Inter"/>
              </a:rPr>
              <a:t>Linked lists</a:t>
            </a:r>
            <a:br>
              <a:rPr lang="en-US" sz="2400" b="1" i="0" dirty="0">
                <a:solidFill>
                  <a:srgbClr val="00B0F0"/>
                </a:solidFill>
                <a:effectLst/>
                <a:latin typeface="Inter"/>
              </a:rPr>
            </a:br>
            <a:br>
              <a:rPr lang="en-US" sz="2400" b="0" i="0" dirty="0">
                <a:solidFill>
                  <a:srgbClr val="141C3A"/>
                </a:solidFill>
                <a:effectLst/>
                <a:latin typeface="Inter"/>
              </a:rPr>
            </a:br>
            <a:r>
              <a:rPr lang="en-US" sz="2400" b="0" i="0" dirty="0">
                <a:solidFill>
                  <a:srgbClr val="FFFF00"/>
                </a:solidFill>
                <a:effectLst/>
                <a:latin typeface="Inter"/>
              </a:rPr>
              <a:t>1.</a:t>
            </a:r>
            <a:r>
              <a:rPr lang="en-US" sz="2400" b="0" i="0" dirty="0">
                <a:effectLst/>
                <a:latin typeface="Inter"/>
              </a:rPr>
              <a:t>To implement other data structures such as queues, </a:t>
            </a:r>
            <a:r>
              <a:rPr lang="en-US" sz="2400" b="0" i="0" dirty="0" err="1">
                <a:effectLst/>
                <a:latin typeface="Inter"/>
              </a:rPr>
              <a:t>stacks,trees</a:t>
            </a:r>
            <a:r>
              <a:rPr lang="en-US" sz="2400" b="0" i="0" dirty="0">
                <a:effectLst/>
                <a:latin typeface="Inter"/>
              </a:rPr>
              <a:t>…</a:t>
            </a:r>
            <a:r>
              <a:rPr lang="en-US" sz="2400" b="0" i="0" dirty="0" err="1">
                <a:effectLst/>
                <a:latin typeface="Inter"/>
              </a:rPr>
              <a:t>etc</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Used for dynamic memory allocation.</a:t>
            </a:r>
            <a:br>
              <a:rPr lang="en-US" sz="2400" b="0" i="0" dirty="0">
                <a:effectLst/>
                <a:latin typeface="Inter"/>
              </a:rPr>
            </a:br>
            <a:r>
              <a:rPr lang="en-US" sz="2400" b="0" i="0" dirty="0">
                <a:solidFill>
                  <a:srgbClr val="FFFF00"/>
                </a:solidFill>
                <a:effectLst/>
                <a:latin typeface="Inter"/>
              </a:rPr>
              <a:t>3.</a:t>
            </a:r>
            <a:r>
              <a:rPr lang="en-US" sz="2400" b="0" i="0" dirty="0">
                <a:effectLst/>
                <a:latin typeface="Inter"/>
              </a:rPr>
              <a:t>For manipulating polynomials, representing sparse matrices…</a:t>
            </a:r>
            <a:r>
              <a:rPr lang="en-US" sz="2400" b="0" i="0" dirty="0" err="1">
                <a:effectLst/>
                <a:latin typeface="Inter"/>
              </a:rPr>
              <a:t>etc</a:t>
            </a:r>
            <a:br>
              <a:rPr lang="en-US" sz="2400" b="0" i="0" dirty="0">
                <a:effectLst/>
                <a:latin typeface="Inter"/>
              </a:rPr>
            </a:br>
            <a:r>
              <a:rPr lang="en-US" sz="2400" b="0" i="0" dirty="0">
                <a:solidFill>
                  <a:srgbClr val="FFFF00"/>
                </a:solidFill>
                <a:effectLst/>
                <a:latin typeface="Inter"/>
              </a:rPr>
              <a:t>4.</a:t>
            </a:r>
            <a:r>
              <a:rPr lang="en-US" sz="2400" b="0" i="0" dirty="0">
                <a:effectLst/>
                <a:latin typeface="Inter"/>
              </a:rPr>
              <a:t>A doubly linked list can be used in navigation systems.</a:t>
            </a:r>
            <a:br>
              <a:rPr lang="en-US" sz="2400" b="0" i="0" dirty="0">
                <a:effectLst/>
                <a:latin typeface="Inter"/>
              </a:rPr>
            </a:br>
            <a:r>
              <a:rPr lang="en-US" sz="2400" b="0" i="0" dirty="0">
                <a:solidFill>
                  <a:srgbClr val="FFFF00"/>
                </a:solidFill>
                <a:effectLst/>
                <a:latin typeface="Inter"/>
              </a:rPr>
              <a:t>5.</a:t>
            </a:r>
            <a:r>
              <a:rPr lang="en-US" sz="2400" b="0" i="0" dirty="0">
                <a:effectLst/>
                <a:latin typeface="Inter"/>
              </a:rPr>
              <a:t>The doubly linked list is also used by various applications to implement Undo and Redo functionality.</a:t>
            </a:r>
            <a:br>
              <a:rPr lang="en-US" sz="2400" b="0" i="0" dirty="0">
                <a:effectLst/>
                <a:latin typeface="Inter"/>
              </a:rPr>
            </a:br>
            <a:br>
              <a:rPr lang="en-US" sz="2400" b="1" i="0" dirty="0">
                <a:solidFill>
                  <a:srgbClr val="FFFF00"/>
                </a:solidFill>
                <a:effectLst/>
                <a:latin typeface="Inter"/>
              </a:rPr>
            </a:br>
            <a:endParaRPr lang="en-US" sz="2400" dirty="0">
              <a:solidFill>
                <a:srgbClr val="FFFF00"/>
              </a:solidFill>
            </a:endParaRPr>
          </a:p>
        </p:txBody>
      </p:sp>
    </p:spTree>
    <p:extLst>
      <p:ext uri="{BB962C8B-B14F-4D97-AF65-F5344CB8AC3E}">
        <p14:creationId xmlns:p14="http://schemas.microsoft.com/office/powerpoint/2010/main" val="133405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9FA3-E449-0474-2CC2-DA12E7A86711}"/>
              </a:ext>
            </a:extLst>
          </p:cNvPr>
          <p:cNvSpPr>
            <a:spLocks noGrp="1"/>
          </p:cNvSpPr>
          <p:nvPr>
            <p:ph type="title"/>
          </p:nvPr>
        </p:nvSpPr>
        <p:spPr>
          <a:xfrm>
            <a:off x="707366" y="258791"/>
            <a:ext cx="11559396" cy="6366295"/>
          </a:xfrm>
        </p:spPr>
        <p:txBody>
          <a:bodyPr>
            <a:noAutofit/>
          </a:bodyPr>
          <a:lstStyle/>
          <a:p>
            <a:pPr fontAlgn="base"/>
            <a:r>
              <a:rPr lang="en-US" sz="3200" b="1" i="0" dirty="0">
                <a:solidFill>
                  <a:srgbClr val="00B0F0"/>
                </a:solidFill>
                <a:effectLst/>
                <a:latin typeface="Inter"/>
              </a:rPr>
              <a:t>Applications of Trees </a:t>
            </a:r>
            <a:br>
              <a:rPr lang="en-US" sz="3200" b="1" i="0" dirty="0">
                <a:solidFill>
                  <a:srgbClr val="FFFF00"/>
                </a:solidFill>
                <a:effectLst/>
                <a:latin typeface="Inter"/>
              </a:rPr>
            </a:br>
            <a:br>
              <a:rPr lang="en-US" sz="2400" b="0" i="0" dirty="0">
                <a:solidFill>
                  <a:srgbClr val="141C3A"/>
                </a:solidFill>
                <a:effectLst/>
                <a:latin typeface="Inter"/>
              </a:rPr>
            </a:br>
            <a:r>
              <a:rPr lang="en-US" sz="2400" b="0" i="0" dirty="0">
                <a:solidFill>
                  <a:srgbClr val="FFFF00"/>
                </a:solidFill>
                <a:effectLst/>
                <a:latin typeface="Inter"/>
              </a:rPr>
              <a:t>1.</a:t>
            </a:r>
            <a:r>
              <a:rPr lang="en-US" sz="2400" b="0" i="0" dirty="0">
                <a:effectLst/>
                <a:latin typeface="Inter"/>
              </a:rPr>
              <a:t>To search for an element in a set quickly, Binary Search Trees(BSTs) are used.</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Heap sort is done by a kind of tree called a Heap.</a:t>
            </a:r>
            <a:br>
              <a:rPr lang="en-US" sz="2400" b="0" i="0" dirty="0">
                <a:effectLst/>
                <a:latin typeface="Inter"/>
              </a:rPr>
            </a:br>
            <a:r>
              <a:rPr lang="en-US" sz="2400" b="0" i="0" dirty="0">
                <a:solidFill>
                  <a:srgbClr val="FFFF00"/>
                </a:solidFill>
                <a:effectLst/>
                <a:latin typeface="Inter"/>
              </a:rPr>
              <a:t>3.</a:t>
            </a:r>
            <a:r>
              <a:rPr lang="en-US" sz="2400" b="0" i="0" dirty="0">
                <a:effectLst/>
                <a:latin typeface="Inter"/>
              </a:rPr>
              <a:t>Tries are modified versions of trees used to store routing information in routers.</a:t>
            </a:r>
            <a:br>
              <a:rPr lang="en-US" sz="2400" b="0" i="0" dirty="0">
                <a:effectLst/>
                <a:latin typeface="Inter"/>
              </a:rPr>
            </a:br>
            <a:r>
              <a:rPr lang="en-US" sz="2400" b="0" i="0" dirty="0">
                <a:solidFill>
                  <a:srgbClr val="FFFF00"/>
                </a:solidFill>
                <a:effectLst/>
                <a:latin typeface="Inter"/>
              </a:rPr>
              <a:t>4.</a:t>
            </a:r>
            <a:r>
              <a:rPr lang="en-US" sz="2400" b="0" i="0" dirty="0">
                <a:effectLst/>
                <a:latin typeface="Inter"/>
              </a:rPr>
              <a:t>A compiler uses a syntax tree to parse the program you write.</a:t>
            </a:r>
            <a:br>
              <a:rPr lang="en-US" sz="2400" b="0" i="0" dirty="0">
                <a:effectLst/>
                <a:latin typeface="Inter"/>
              </a:rPr>
            </a:br>
            <a:r>
              <a:rPr lang="en-US" sz="2400" b="0" i="0" dirty="0">
                <a:solidFill>
                  <a:srgbClr val="FFFF00"/>
                </a:solidFill>
                <a:effectLst/>
                <a:latin typeface="Inter"/>
              </a:rPr>
              <a:t>5.</a:t>
            </a:r>
            <a:r>
              <a:rPr lang="en-US" sz="2400" b="0" i="0" dirty="0">
                <a:effectLst/>
                <a:latin typeface="Inter"/>
              </a:rPr>
              <a:t>Shortest path trees and spanning Trees are used in bridges and routers.</a:t>
            </a:r>
            <a:br>
              <a:rPr lang="en-US" sz="2400" b="0" i="0" dirty="0">
                <a:effectLst/>
                <a:latin typeface="Inter"/>
              </a:rPr>
            </a:br>
            <a:r>
              <a:rPr lang="en-US" sz="3200" b="1" i="0" dirty="0">
                <a:solidFill>
                  <a:srgbClr val="00B0F0"/>
                </a:solidFill>
                <a:effectLst/>
                <a:latin typeface="Inter"/>
              </a:rPr>
              <a:t>Applications of Stacks</a:t>
            </a:r>
            <a:br>
              <a:rPr lang="en-US" sz="3200" b="1" i="0" dirty="0">
                <a:solidFill>
                  <a:srgbClr val="FFFF00"/>
                </a:solidFill>
                <a:effectLst/>
                <a:latin typeface="Inter"/>
              </a:rPr>
            </a:br>
            <a:br>
              <a:rPr lang="en-US" sz="2400" b="0" i="0" dirty="0">
                <a:solidFill>
                  <a:srgbClr val="141C3A"/>
                </a:solidFill>
                <a:effectLst/>
                <a:latin typeface="Inter"/>
              </a:rPr>
            </a:br>
            <a:r>
              <a:rPr lang="en-US" sz="2400" b="0" i="0" dirty="0">
                <a:effectLst/>
                <a:latin typeface="Inter"/>
              </a:rPr>
              <a:t>The LIFO property of Stack can be useful in the following applications.</a:t>
            </a:r>
            <a:br>
              <a:rPr lang="en-US" sz="2400" b="0" i="0" dirty="0">
                <a:effectLst/>
                <a:latin typeface="Inter"/>
              </a:rPr>
            </a:br>
            <a:r>
              <a:rPr lang="en-US" sz="2400" b="0" i="0" dirty="0">
                <a:solidFill>
                  <a:srgbClr val="FFFF00"/>
                </a:solidFill>
                <a:effectLst/>
                <a:latin typeface="Inter"/>
              </a:rPr>
              <a:t>1.</a:t>
            </a:r>
            <a:r>
              <a:rPr lang="en-US" sz="2400" b="0" i="0" dirty="0">
                <a:effectLst/>
                <a:latin typeface="Inter"/>
              </a:rPr>
              <a:t>Evaluating Expressions.</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Converting between expressions.</a:t>
            </a:r>
            <a:br>
              <a:rPr lang="en-US" sz="2400" b="0" i="0" dirty="0">
                <a:effectLst/>
                <a:latin typeface="Inter"/>
              </a:rPr>
            </a:br>
            <a:r>
              <a:rPr lang="en-US" sz="2400" b="0" i="0" dirty="0">
                <a:solidFill>
                  <a:srgbClr val="FFFF00"/>
                </a:solidFill>
                <a:effectLst/>
                <a:latin typeface="Inter"/>
              </a:rPr>
              <a:t>3.</a:t>
            </a:r>
            <a:r>
              <a:rPr lang="en-US" sz="2400" b="0" i="0" dirty="0">
                <a:effectLst/>
                <a:latin typeface="Inter"/>
              </a:rPr>
              <a:t>Backtracking.</a:t>
            </a:r>
            <a:br>
              <a:rPr lang="en-US" sz="2400" b="0" i="0" dirty="0">
                <a:effectLst/>
                <a:latin typeface="Inter"/>
              </a:rPr>
            </a:br>
            <a:r>
              <a:rPr lang="en-US" sz="2400" b="0" i="0" dirty="0">
                <a:solidFill>
                  <a:srgbClr val="FFFF00"/>
                </a:solidFill>
                <a:effectLst/>
                <a:latin typeface="Inter"/>
              </a:rPr>
              <a:t>4.</a:t>
            </a:r>
            <a:r>
              <a:rPr lang="en-US" sz="2400" b="0" i="0" dirty="0">
                <a:effectLst/>
                <a:latin typeface="Inter"/>
              </a:rPr>
              <a:t>Parsing context-free languages.</a:t>
            </a:r>
            <a:br>
              <a:rPr lang="en-US" sz="2400" b="0" i="0" dirty="0">
                <a:effectLst/>
                <a:latin typeface="Inter"/>
              </a:rPr>
            </a:br>
            <a:r>
              <a:rPr lang="en-US" sz="2400" b="0" i="0" dirty="0">
                <a:solidFill>
                  <a:srgbClr val="FFFF00"/>
                </a:solidFill>
                <a:effectLst/>
                <a:latin typeface="Inter"/>
              </a:rPr>
              <a:t>5.</a:t>
            </a:r>
            <a:r>
              <a:rPr lang="en-US" sz="2400" b="0" i="0" dirty="0">
                <a:effectLst/>
                <a:latin typeface="Inter"/>
              </a:rPr>
              <a:t>Recursion removal.</a:t>
            </a:r>
            <a:br>
              <a:rPr lang="en-US" sz="2400" b="0" i="0" dirty="0">
                <a:effectLst/>
                <a:latin typeface="Inter"/>
              </a:rPr>
            </a:br>
            <a:r>
              <a:rPr lang="en-US" sz="2400" b="0" i="0" dirty="0">
                <a:solidFill>
                  <a:srgbClr val="FFFF00"/>
                </a:solidFill>
                <a:effectLst/>
                <a:latin typeface="Inter"/>
              </a:rPr>
              <a:t>6.</a:t>
            </a:r>
            <a:r>
              <a:rPr lang="en-US" sz="2400" b="0" i="0" dirty="0">
                <a:effectLst/>
                <a:latin typeface="Inter"/>
              </a:rPr>
              <a:t>Tree and graph traversal.</a:t>
            </a:r>
            <a:br>
              <a:rPr lang="en-US" sz="2400" b="0" i="0" dirty="0">
                <a:effectLst/>
                <a:latin typeface="Inter"/>
              </a:rPr>
            </a:br>
            <a:endParaRPr lang="en-US" sz="2400" dirty="0"/>
          </a:p>
        </p:txBody>
      </p:sp>
    </p:spTree>
    <p:extLst>
      <p:ext uri="{BB962C8B-B14F-4D97-AF65-F5344CB8AC3E}">
        <p14:creationId xmlns:p14="http://schemas.microsoft.com/office/powerpoint/2010/main" val="51124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077A-6471-6A0B-738D-8ED701EBD349}"/>
              </a:ext>
            </a:extLst>
          </p:cNvPr>
          <p:cNvSpPr>
            <a:spLocks noGrp="1"/>
          </p:cNvSpPr>
          <p:nvPr>
            <p:ph type="title"/>
          </p:nvPr>
        </p:nvSpPr>
        <p:spPr>
          <a:xfrm>
            <a:off x="422694" y="-215659"/>
            <a:ext cx="10931106" cy="7237562"/>
          </a:xfrm>
        </p:spPr>
        <p:txBody>
          <a:bodyPr>
            <a:noAutofit/>
          </a:bodyPr>
          <a:lstStyle/>
          <a:p>
            <a:pPr fontAlgn="base"/>
            <a:r>
              <a:rPr lang="en-US" sz="3200" b="1" i="0" dirty="0">
                <a:solidFill>
                  <a:srgbClr val="00B0F0"/>
                </a:solidFill>
                <a:effectLst/>
                <a:latin typeface="Inter"/>
              </a:rPr>
              <a:t>Applications of Queues</a:t>
            </a:r>
            <a:br>
              <a:rPr lang="en-US" sz="3200" b="1" i="0" dirty="0">
                <a:solidFill>
                  <a:srgbClr val="00B0F0"/>
                </a:solidFill>
                <a:effectLst/>
                <a:latin typeface="Inter"/>
              </a:rPr>
            </a:br>
            <a:br>
              <a:rPr lang="en-US" sz="2400" b="0" i="0" dirty="0">
                <a:solidFill>
                  <a:srgbClr val="141C3A"/>
                </a:solidFill>
                <a:effectLst/>
                <a:latin typeface="Inter"/>
              </a:rPr>
            </a:br>
            <a:r>
              <a:rPr lang="en-US" sz="2400" b="0" i="0" dirty="0">
                <a:effectLst/>
                <a:latin typeface="Inter"/>
              </a:rPr>
              <a:t>The following applications require FIFO storage and are implemented using Queues.</a:t>
            </a:r>
            <a:br>
              <a:rPr lang="en-US" sz="2400" b="0" i="0" dirty="0">
                <a:effectLst/>
                <a:latin typeface="Inter"/>
              </a:rPr>
            </a:br>
            <a:r>
              <a:rPr lang="en-US" sz="2400" b="0" i="0" dirty="0">
                <a:solidFill>
                  <a:srgbClr val="FFFF00"/>
                </a:solidFill>
                <a:effectLst/>
                <a:latin typeface="Inter"/>
              </a:rPr>
              <a:t>1.</a:t>
            </a:r>
            <a:r>
              <a:rPr lang="en-US" sz="2400" b="0" i="0" dirty="0">
                <a:effectLst/>
                <a:latin typeface="Inter"/>
              </a:rPr>
              <a:t>Manage resource sharing such as CPU scheduling, disk scheduling..</a:t>
            </a:r>
            <a:r>
              <a:rPr lang="en-US" sz="2400" b="0" i="0" dirty="0" err="1">
                <a:effectLst/>
                <a:latin typeface="Inter"/>
              </a:rPr>
              <a:t>etc</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When data is sent and received between two processes not necessarily at the same rate.</a:t>
            </a:r>
            <a:br>
              <a:rPr lang="en-US" sz="2400" b="0" i="0" dirty="0">
                <a:effectLst/>
                <a:latin typeface="Inter"/>
              </a:rPr>
            </a:br>
            <a:br>
              <a:rPr lang="en-US" sz="3200" b="1" i="0" dirty="0">
                <a:solidFill>
                  <a:srgbClr val="00B0F0"/>
                </a:solidFill>
                <a:effectLst/>
                <a:latin typeface="Inter"/>
              </a:rPr>
            </a:br>
            <a:r>
              <a:rPr lang="en-US" sz="3200" b="1" i="0" dirty="0">
                <a:solidFill>
                  <a:srgbClr val="00B0F0"/>
                </a:solidFill>
                <a:effectLst/>
                <a:latin typeface="Inter"/>
              </a:rPr>
              <a:t>Applications of Graphs</a:t>
            </a:r>
            <a:br>
              <a:rPr lang="en-US" sz="3200" b="1" i="0" dirty="0">
                <a:solidFill>
                  <a:srgbClr val="00B0F0"/>
                </a:solidFill>
                <a:effectLst/>
                <a:latin typeface="Inter"/>
              </a:rPr>
            </a:br>
            <a:br>
              <a:rPr lang="en-US" sz="2400" b="0" i="0" dirty="0">
                <a:solidFill>
                  <a:srgbClr val="141C3A"/>
                </a:solidFill>
                <a:effectLst/>
                <a:latin typeface="Inter"/>
              </a:rPr>
            </a:br>
            <a:r>
              <a:rPr lang="en-US" sz="2400" b="0" i="0" dirty="0">
                <a:solidFill>
                  <a:srgbClr val="FFFF00"/>
                </a:solidFill>
                <a:effectLst/>
                <a:latin typeface="Inter"/>
              </a:rPr>
              <a:t>1.</a:t>
            </a:r>
            <a:r>
              <a:rPr lang="en-US" sz="2400" b="0" i="0" dirty="0">
                <a:effectLst/>
                <a:latin typeface="Inter"/>
              </a:rPr>
              <a:t>Transportation networks like the one used by Google Maps.</a:t>
            </a:r>
            <a:br>
              <a:rPr lang="en-US" sz="2400" b="0" i="0" dirty="0">
                <a:effectLst/>
                <a:latin typeface="Inter"/>
              </a:rPr>
            </a:br>
            <a:r>
              <a:rPr lang="en-US" sz="2400" b="0" i="0" dirty="0">
                <a:solidFill>
                  <a:srgbClr val="FFFF00"/>
                </a:solidFill>
                <a:effectLst/>
                <a:latin typeface="Inter"/>
              </a:rPr>
              <a:t>2.</a:t>
            </a:r>
            <a:r>
              <a:rPr lang="en-US" sz="2400" b="0" i="0" dirty="0">
                <a:effectLst/>
                <a:latin typeface="Inter"/>
              </a:rPr>
              <a:t>Representation of molecular structure.</a:t>
            </a:r>
            <a:br>
              <a:rPr lang="en-US" sz="2400" b="0" i="0" dirty="0">
                <a:effectLst/>
                <a:latin typeface="Inter"/>
              </a:rPr>
            </a:br>
            <a:r>
              <a:rPr lang="en-US" sz="2400" b="0" i="0" dirty="0">
                <a:solidFill>
                  <a:srgbClr val="FFFF00"/>
                </a:solidFill>
                <a:effectLst/>
                <a:latin typeface="Inter"/>
              </a:rPr>
              <a:t>3.</a:t>
            </a:r>
            <a:r>
              <a:rPr lang="en-US" sz="2400" b="0" i="0" dirty="0">
                <a:effectLst/>
                <a:latin typeface="Inter"/>
              </a:rPr>
              <a:t>Finding the shortest path.</a:t>
            </a:r>
            <a:br>
              <a:rPr lang="en-US" sz="2400" b="0" i="0" dirty="0">
                <a:effectLst/>
                <a:latin typeface="Inter"/>
              </a:rPr>
            </a:br>
            <a:r>
              <a:rPr lang="en-US" sz="2400" b="0" i="0" dirty="0">
                <a:solidFill>
                  <a:srgbClr val="FFFF00"/>
                </a:solidFill>
                <a:effectLst/>
                <a:latin typeface="Inter"/>
              </a:rPr>
              <a:t>4.</a:t>
            </a:r>
            <a:r>
              <a:rPr lang="en-US" sz="2400" b="0" i="0" dirty="0">
                <a:effectLst/>
                <a:latin typeface="Inter"/>
              </a:rPr>
              <a:t>Airline network.</a:t>
            </a:r>
            <a:br>
              <a:rPr lang="en-US" sz="2400" b="0" i="0" dirty="0">
                <a:effectLst/>
                <a:latin typeface="Inter"/>
              </a:rPr>
            </a:br>
            <a:r>
              <a:rPr lang="en-US" sz="2400" b="0" i="0" dirty="0">
                <a:solidFill>
                  <a:srgbClr val="FFFF00"/>
                </a:solidFill>
                <a:effectLst/>
                <a:latin typeface="Inter"/>
              </a:rPr>
              <a:t>5.</a:t>
            </a:r>
            <a:r>
              <a:rPr lang="en-US" sz="2400" b="0" i="0" dirty="0">
                <a:effectLst/>
                <a:latin typeface="Inter"/>
              </a:rPr>
              <a:t>Social networks.</a:t>
            </a:r>
            <a:br>
              <a:rPr lang="en-US" sz="2400" b="0" i="0" dirty="0">
                <a:effectLst/>
                <a:latin typeface="Inter"/>
              </a:rPr>
            </a:br>
            <a:endParaRPr lang="en-US" sz="2400" dirty="0"/>
          </a:p>
        </p:txBody>
      </p:sp>
    </p:spTree>
    <p:extLst>
      <p:ext uri="{BB962C8B-B14F-4D97-AF65-F5344CB8AC3E}">
        <p14:creationId xmlns:p14="http://schemas.microsoft.com/office/powerpoint/2010/main" val="421456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AC7C-25BF-BCE3-DEC1-088B0407E872}"/>
              </a:ext>
            </a:extLst>
          </p:cNvPr>
          <p:cNvSpPr>
            <a:spLocks noGrp="1"/>
          </p:cNvSpPr>
          <p:nvPr>
            <p:ph type="title"/>
          </p:nvPr>
        </p:nvSpPr>
        <p:spPr>
          <a:xfrm>
            <a:off x="393539" y="219919"/>
            <a:ext cx="11401063" cy="7176304"/>
          </a:xfrm>
        </p:spPr>
        <p:txBody>
          <a:bodyPr>
            <a:noAutofit/>
          </a:bodyPr>
          <a:lstStyle/>
          <a:p>
            <a:pPr fontAlgn="base"/>
            <a:r>
              <a:rPr lang="en-US" sz="3200" b="1" dirty="0">
                <a:solidFill>
                  <a:srgbClr val="FFFF00"/>
                </a:solidFill>
                <a:effectLst/>
                <a:latin typeface="Inter"/>
              </a:rPr>
              <a:t>Algorithm complexity and time space trade off</a:t>
            </a:r>
            <a:br>
              <a:rPr lang="en-US" sz="2400" b="1" dirty="0">
                <a:solidFill>
                  <a:srgbClr val="141C3A"/>
                </a:solidFill>
                <a:effectLst/>
                <a:latin typeface="Inter"/>
              </a:rPr>
            </a:br>
            <a:br>
              <a:rPr lang="en-US" sz="2400" dirty="0">
                <a:solidFill>
                  <a:srgbClr val="256DE9"/>
                </a:solidFill>
                <a:effectLst/>
              </a:rPr>
            </a:br>
            <a:r>
              <a:rPr lang="en-US" sz="2400" b="0" i="0" dirty="0">
                <a:effectLst/>
                <a:latin typeface="Inter"/>
              </a:rPr>
              <a:t>An </a:t>
            </a:r>
            <a:r>
              <a:rPr lang="en-US" sz="2400" b="1" i="0" dirty="0">
                <a:solidFill>
                  <a:srgbClr val="0070C0"/>
                </a:solidFill>
                <a:effectLst/>
                <a:latin typeface="Inter"/>
              </a:rPr>
              <a:t>algorithm</a:t>
            </a:r>
            <a:r>
              <a:rPr lang="en-US" sz="2400" b="0" i="0" dirty="0">
                <a:effectLst/>
                <a:latin typeface="Inter"/>
              </a:rPr>
              <a:t> is defined as a well-defined list of steps for solving a problem. Each step of an algorithm will have a clear meaning and can be performed with a finite amount of effort and finite length of time. Every algorithm must satisfy the following criteria, </a:t>
            </a:r>
            <a:br>
              <a:rPr lang="en-US" sz="2400" b="0" i="0" dirty="0">
                <a:effectLst/>
                <a:latin typeface="Inter"/>
              </a:rPr>
            </a:br>
            <a:r>
              <a:rPr lang="en-US" sz="2400" b="1" i="0" dirty="0">
                <a:solidFill>
                  <a:srgbClr val="0070C0"/>
                </a:solidFill>
                <a:effectLst/>
                <a:latin typeface="Inter"/>
              </a:rPr>
              <a:t>Inputs</a:t>
            </a:r>
            <a:r>
              <a:rPr lang="en-US" sz="2400" b="0" i="0" dirty="0">
                <a:solidFill>
                  <a:srgbClr val="0070C0"/>
                </a:solidFill>
                <a:effectLst/>
                <a:latin typeface="Inter"/>
              </a:rPr>
              <a:t>: </a:t>
            </a:r>
            <a:r>
              <a:rPr lang="en-US" sz="2400" b="0" i="0" dirty="0">
                <a:effectLst/>
                <a:latin typeface="Inter"/>
              </a:rPr>
              <a:t>Zero or more quantities which are externally supplied to the algorithm. </a:t>
            </a:r>
            <a:br>
              <a:rPr lang="en-US" sz="2400" b="0" i="0" dirty="0">
                <a:effectLst/>
                <a:latin typeface="Inter"/>
              </a:rPr>
            </a:br>
            <a:br>
              <a:rPr lang="en-US" sz="2400" b="0" i="0" dirty="0">
                <a:effectLst/>
                <a:latin typeface="Inter"/>
              </a:rPr>
            </a:br>
            <a:r>
              <a:rPr lang="en-US" sz="2400" b="1" i="0" dirty="0">
                <a:solidFill>
                  <a:srgbClr val="0070C0"/>
                </a:solidFill>
                <a:effectLst/>
                <a:latin typeface="Inter"/>
              </a:rPr>
              <a:t>Output</a:t>
            </a:r>
            <a:r>
              <a:rPr lang="en-US" sz="2400" b="0" i="0" dirty="0">
                <a:solidFill>
                  <a:srgbClr val="0070C0"/>
                </a:solidFill>
                <a:effectLst/>
                <a:latin typeface="Inter"/>
              </a:rPr>
              <a:t>: </a:t>
            </a:r>
            <a:r>
              <a:rPr lang="en-US" sz="2400" b="0" i="0" dirty="0">
                <a:effectLst/>
                <a:latin typeface="Inter"/>
              </a:rPr>
              <a:t>At least one quantity is produced as output.</a:t>
            </a:r>
            <a:br>
              <a:rPr lang="en-US" sz="2400" b="0" i="0" dirty="0">
                <a:effectLst/>
                <a:latin typeface="Inter"/>
              </a:rPr>
            </a:br>
            <a:br>
              <a:rPr lang="en-US" sz="2400" b="0" i="0" dirty="0">
                <a:effectLst/>
                <a:latin typeface="Inter"/>
              </a:rPr>
            </a:br>
            <a:r>
              <a:rPr lang="en-US" sz="2400" b="1" i="0" dirty="0">
                <a:solidFill>
                  <a:srgbClr val="0070C0"/>
                </a:solidFill>
                <a:effectLst/>
                <a:latin typeface="Inter"/>
              </a:rPr>
              <a:t>Definiteness</a:t>
            </a:r>
            <a:r>
              <a:rPr lang="en-US" sz="2400" b="0" i="0" dirty="0">
                <a:solidFill>
                  <a:srgbClr val="0070C0"/>
                </a:solidFill>
                <a:effectLst/>
                <a:latin typeface="Inter"/>
              </a:rPr>
              <a:t>: </a:t>
            </a:r>
            <a:r>
              <a:rPr lang="en-US" sz="2400" b="0" i="0" dirty="0">
                <a:effectLst/>
                <a:latin typeface="Inter"/>
              </a:rPr>
              <a:t>Each step must be clear and </a:t>
            </a:r>
            <a:r>
              <a:rPr lang="en-US" sz="2400" b="0" i="0" dirty="0" err="1">
                <a:effectLst/>
                <a:latin typeface="Inter"/>
              </a:rPr>
              <a:t>unambigous</a:t>
            </a:r>
            <a:r>
              <a:rPr lang="en-US" sz="2400" b="0" i="0" dirty="0">
                <a:effectLst/>
                <a:latin typeface="Inter"/>
              </a:rPr>
              <a:t>. </a:t>
            </a:r>
            <a:br>
              <a:rPr lang="en-US" sz="2400" b="0" i="0" dirty="0">
                <a:effectLst/>
                <a:latin typeface="Inter"/>
              </a:rPr>
            </a:br>
            <a:br>
              <a:rPr lang="en-US" sz="2400" b="0" i="0" dirty="0">
                <a:effectLst/>
                <a:latin typeface="Inter"/>
              </a:rPr>
            </a:br>
            <a:r>
              <a:rPr lang="en-US" sz="2400" b="1" i="0" dirty="0">
                <a:solidFill>
                  <a:srgbClr val="0070C0"/>
                </a:solidFill>
                <a:effectLst/>
                <a:latin typeface="Inter"/>
              </a:rPr>
              <a:t>Finiteness</a:t>
            </a:r>
            <a:r>
              <a:rPr lang="en-US" sz="2400" b="0" i="0" dirty="0">
                <a:solidFill>
                  <a:srgbClr val="0070C0"/>
                </a:solidFill>
                <a:effectLst/>
                <a:latin typeface="Inter"/>
              </a:rPr>
              <a:t>: </a:t>
            </a:r>
            <a:r>
              <a:rPr lang="en-US" sz="2400" b="0" i="0" dirty="0">
                <a:effectLst/>
                <a:latin typeface="Inter"/>
              </a:rPr>
              <a:t>All steps for all cases of an algorithm will terminate after a finite amount of time. </a:t>
            </a:r>
            <a:br>
              <a:rPr lang="en-US" sz="2400" b="0" i="0" dirty="0">
                <a:effectLst/>
                <a:latin typeface="Inter"/>
              </a:rPr>
            </a:br>
            <a:br>
              <a:rPr lang="en-US" sz="2400" b="0" i="0" dirty="0">
                <a:effectLst/>
                <a:latin typeface="Inter"/>
              </a:rPr>
            </a:br>
            <a:r>
              <a:rPr lang="en-US" sz="2400" b="1" i="0" dirty="0">
                <a:solidFill>
                  <a:srgbClr val="0070C0"/>
                </a:solidFill>
                <a:effectLst/>
                <a:latin typeface="Inter"/>
              </a:rPr>
              <a:t>Effectiveness</a:t>
            </a:r>
            <a:r>
              <a:rPr lang="en-US" sz="2400" b="0" i="0" dirty="0">
                <a:solidFill>
                  <a:srgbClr val="0070C0"/>
                </a:solidFill>
                <a:effectLst/>
                <a:latin typeface="Inter"/>
              </a:rPr>
              <a:t>: </a:t>
            </a:r>
            <a:r>
              <a:rPr lang="en-US" sz="2400" b="0" i="0" dirty="0">
                <a:effectLst/>
                <a:latin typeface="Inter"/>
              </a:rPr>
              <a:t>The algorithm will be efficient.</a:t>
            </a:r>
            <a:br>
              <a:rPr lang="en-US" sz="2400" b="0" i="0" dirty="0">
                <a:effectLst/>
                <a:latin typeface="Inter"/>
              </a:rPr>
            </a:br>
            <a:r>
              <a:rPr lang="en-US" sz="2400" b="0" i="0" dirty="0">
                <a:effectLst/>
                <a:latin typeface="Inter"/>
              </a:rPr>
              <a:t>The efficiency of an algorithm is measured in terms of the time and space it uses. The complexity of an algorithm is expressed as a function of input size which gives running time and or space.</a:t>
            </a:r>
            <a:br>
              <a:rPr lang="en-US" sz="2400" b="0" i="0" dirty="0">
                <a:effectLst/>
                <a:latin typeface="Inter"/>
              </a:rPr>
            </a:br>
            <a:br>
              <a:rPr lang="en-US" sz="2400" dirty="0">
                <a:effectLst/>
              </a:rPr>
            </a:br>
            <a:endParaRPr lang="en-US" sz="2400" dirty="0"/>
          </a:p>
        </p:txBody>
      </p:sp>
    </p:spTree>
    <p:extLst>
      <p:ext uri="{BB962C8B-B14F-4D97-AF65-F5344CB8AC3E}">
        <p14:creationId xmlns:p14="http://schemas.microsoft.com/office/powerpoint/2010/main" val="308380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7A5F-AC2B-F038-F8A0-37DCBDE386F8}"/>
              </a:ext>
            </a:extLst>
          </p:cNvPr>
          <p:cNvSpPr>
            <a:spLocks noGrp="1"/>
          </p:cNvSpPr>
          <p:nvPr>
            <p:ph type="title"/>
          </p:nvPr>
        </p:nvSpPr>
        <p:spPr>
          <a:xfrm>
            <a:off x="462987" y="208344"/>
            <a:ext cx="11343190" cy="6261904"/>
          </a:xfrm>
        </p:spPr>
        <p:txBody>
          <a:bodyPr>
            <a:noAutofit/>
          </a:bodyPr>
          <a:lstStyle/>
          <a:p>
            <a:pPr fontAlgn="base"/>
            <a:r>
              <a:rPr lang="en-US" sz="3200" b="1" i="0" dirty="0">
                <a:solidFill>
                  <a:srgbClr val="FFFF00"/>
                </a:solidFill>
                <a:effectLst/>
                <a:latin typeface="Inter"/>
              </a:rPr>
              <a:t>Complexity</a:t>
            </a:r>
            <a:br>
              <a:rPr lang="en-US" sz="2400" b="0" i="0" dirty="0">
                <a:solidFill>
                  <a:srgbClr val="141C3A"/>
                </a:solidFill>
                <a:effectLst/>
                <a:latin typeface="Inter"/>
              </a:rPr>
            </a:br>
            <a:r>
              <a:rPr lang="en-US" sz="2400" b="0" i="0" dirty="0">
                <a:effectLst/>
                <a:latin typeface="Inter"/>
              </a:rPr>
              <a:t>Suppose M is an algorithm and suppose n is the size of the input data. The efficiency of M is measured in terms of time and space used by the algorithm. Time is measured by counting the number of operations and space is measured by counting the maximum amount of memory consumed by M.</a:t>
            </a:r>
            <a:br>
              <a:rPr lang="en-US" sz="2400" b="0" i="0" dirty="0">
                <a:effectLst/>
                <a:latin typeface="Inter"/>
              </a:rPr>
            </a:br>
            <a:br>
              <a:rPr lang="en-US" sz="2400" b="0" i="0" dirty="0">
                <a:effectLst/>
                <a:latin typeface="Inter"/>
              </a:rPr>
            </a:br>
            <a:r>
              <a:rPr lang="en-US" sz="2400" b="0" i="0" dirty="0">
                <a:effectLst/>
                <a:latin typeface="Inter"/>
              </a:rPr>
              <a:t>The complexity of M is the function f(n) which gives running time and or space in terms of n. In complexity theory, we find complexity f(n) for three major cases as follows,</a:t>
            </a:r>
            <a:br>
              <a:rPr lang="en-US" sz="2400" b="0" i="0" dirty="0">
                <a:effectLst/>
                <a:latin typeface="Inter"/>
              </a:rPr>
            </a:br>
            <a:br>
              <a:rPr lang="en-US" sz="2400" b="0" i="0" dirty="0">
                <a:effectLst/>
                <a:latin typeface="Inter"/>
              </a:rPr>
            </a:br>
            <a:r>
              <a:rPr lang="en-US" sz="2400" b="1" i="0" dirty="0">
                <a:solidFill>
                  <a:schemeClr val="accent1">
                    <a:lumMod val="60000"/>
                    <a:lumOff val="40000"/>
                  </a:schemeClr>
                </a:solidFill>
                <a:effectLst/>
                <a:latin typeface="Inter"/>
              </a:rPr>
              <a:t>Worst case</a:t>
            </a:r>
            <a:r>
              <a:rPr lang="en-US" sz="2400" b="0" i="0" dirty="0">
                <a:solidFill>
                  <a:schemeClr val="accent1">
                    <a:lumMod val="60000"/>
                    <a:lumOff val="40000"/>
                  </a:schemeClr>
                </a:solidFill>
                <a:effectLst/>
                <a:latin typeface="Inter"/>
              </a:rPr>
              <a:t>: </a:t>
            </a:r>
            <a:r>
              <a:rPr lang="en-US" sz="2400" b="0" i="0" dirty="0">
                <a:effectLst/>
                <a:latin typeface="Inter"/>
              </a:rPr>
              <a:t>f(n) have the maximum value for any possible inputs.</a:t>
            </a:r>
            <a:br>
              <a:rPr lang="en-US" sz="2400" b="0" i="0" dirty="0">
                <a:effectLst/>
                <a:latin typeface="Inter"/>
              </a:rPr>
            </a:br>
            <a:r>
              <a:rPr lang="en-US" sz="2400" b="1" i="0" dirty="0">
                <a:solidFill>
                  <a:schemeClr val="accent1">
                    <a:lumMod val="60000"/>
                    <a:lumOff val="40000"/>
                  </a:schemeClr>
                </a:solidFill>
                <a:effectLst/>
                <a:latin typeface="Inter"/>
              </a:rPr>
              <a:t>Average case</a:t>
            </a:r>
            <a:r>
              <a:rPr lang="en-US" sz="2400" b="0" i="0" dirty="0">
                <a:solidFill>
                  <a:schemeClr val="accent1">
                    <a:lumMod val="60000"/>
                    <a:lumOff val="40000"/>
                  </a:schemeClr>
                </a:solidFill>
                <a:effectLst/>
                <a:latin typeface="Inter"/>
              </a:rPr>
              <a:t>: </a:t>
            </a:r>
            <a:r>
              <a:rPr lang="en-US" sz="2400" b="0" i="0" dirty="0">
                <a:effectLst/>
                <a:latin typeface="Inter"/>
              </a:rPr>
              <a:t>f(n) have the expected value.</a:t>
            </a:r>
            <a:br>
              <a:rPr lang="en-US" sz="2400" b="0" i="0" dirty="0">
                <a:effectLst/>
                <a:latin typeface="Inter"/>
              </a:rPr>
            </a:br>
            <a:r>
              <a:rPr lang="en-US" sz="2400" b="1" i="0" dirty="0">
                <a:solidFill>
                  <a:schemeClr val="accent1">
                    <a:lumMod val="60000"/>
                    <a:lumOff val="40000"/>
                  </a:schemeClr>
                </a:solidFill>
                <a:effectLst/>
                <a:latin typeface="Inter"/>
              </a:rPr>
              <a:t>Best case</a:t>
            </a:r>
            <a:r>
              <a:rPr lang="en-US" sz="2400" b="0" i="0" dirty="0">
                <a:solidFill>
                  <a:schemeClr val="accent1">
                    <a:lumMod val="60000"/>
                    <a:lumOff val="40000"/>
                  </a:schemeClr>
                </a:solidFill>
                <a:effectLst/>
                <a:latin typeface="Inter"/>
              </a:rPr>
              <a:t>: </a:t>
            </a:r>
            <a:r>
              <a:rPr lang="en-US" sz="2400" b="0" i="0" dirty="0">
                <a:effectLst/>
                <a:latin typeface="Inter"/>
              </a:rPr>
              <a:t>f(n) have the minimum possible value.</a:t>
            </a:r>
            <a:br>
              <a:rPr lang="en-US" sz="2400" b="0" i="0" dirty="0">
                <a:effectLst/>
                <a:latin typeface="Inter"/>
              </a:rPr>
            </a:br>
            <a:endParaRPr lang="en-US" sz="2400" dirty="0"/>
          </a:p>
        </p:txBody>
      </p:sp>
    </p:spTree>
    <p:extLst>
      <p:ext uri="{BB962C8B-B14F-4D97-AF65-F5344CB8AC3E}">
        <p14:creationId xmlns:p14="http://schemas.microsoft.com/office/powerpoint/2010/main" val="399753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4B6E-052D-87DE-2ACF-A08043583C5E}"/>
              </a:ext>
            </a:extLst>
          </p:cNvPr>
          <p:cNvSpPr>
            <a:spLocks noGrp="1"/>
          </p:cNvSpPr>
          <p:nvPr>
            <p:ph type="title"/>
          </p:nvPr>
        </p:nvSpPr>
        <p:spPr>
          <a:xfrm>
            <a:off x="838200" y="365125"/>
            <a:ext cx="10515600" cy="5364343"/>
          </a:xfrm>
        </p:spPr>
        <p:txBody>
          <a:bodyPr>
            <a:normAutofit/>
          </a:bodyPr>
          <a:lstStyle/>
          <a:p>
            <a:pPr fontAlgn="base"/>
            <a:r>
              <a:rPr lang="en-US" b="1" i="0" dirty="0">
                <a:solidFill>
                  <a:srgbClr val="FFFF00"/>
                </a:solidFill>
                <a:effectLst/>
                <a:latin typeface="Inter"/>
              </a:rPr>
              <a:t>space-time tradeoff</a:t>
            </a:r>
            <a:br>
              <a:rPr lang="en-US" b="0" i="0" dirty="0">
                <a:solidFill>
                  <a:srgbClr val="141C3A"/>
                </a:solidFill>
                <a:effectLst/>
                <a:latin typeface="Inter"/>
              </a:rPr>
            </a:br>
            <a:r>
              <a:rPr lang="en-US" sz="2800" b="0" i="0" dirty="0">
                <a:effectLst/>
                <a:latin typeface="Inter"/>
              </a:rPr>
              <a:t>Sometimes the choice of a data structure involves a </a:t>
            </a:r>
            <a:r>
              <a:rPr lang="en-US" sz="2800" b="1" i="0" dirty="0">
                <a:effectLst/>
                <a:latin typeface="Inter"/>
              </a:rPr>
              <a:t>space-time tradeoff</a:t>
            </a:r>
            <a:r>
              <a:rPr lang="en-US" sz="2800" b="0" i="0" dirty="0">
                <a:effectLst/>
                <a:latin typeface="Inter"/>
              </a:rPr>
              <a:t>. That is by increasing the amount of space for storing the data, we may be able to reduce the time needed for processing data or vice-versa</a:t>
            </a:r>
            <a:br>
              <a:rPr lang="en-US" b="0" i="0" dirty="0">
                <a:effectLst/>
                <a:latin typeface="Inter"/>
              </a:rPr>
            </a:br>
            <a:endParaRPr lang="en-US" dirty="0"/>
          </a:p>
        </p:txBody>
      </p:sp>
    </p:spTree>
    <p:extLst>
      <p:ext uri="{BB962C8B-B14F-4D97-AF65-F5344CB8AC3E}">
        <p14:creationId xmlns:p14="http://schemas.microsoft.com/office/powerpoint/2010/main" val="215661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5D53-D8FF-3E68-4824-5AF77D84AD08}"/>
              </a:ext>
            </a:extLst>
          </p:cNvPr>
          <p:cNvSpPr>
            <a:spLocks noGrp="1"/>
          </p:cNvSpPr>
          <p:nvPr>
            <p:ph type="title"/>
          </p:nvPr>
        </p:nvSpPr>
        <p:spPr>
          <a:xfrm>
            <a:off x="1" y="0"/>
            <a:ext cx="12192000" cy="6857999"/>
          </a:xfrm>
        </p:spPr>
        <p:txBody>
          <a:bodyPr>
            <a:normAutofit/>
          </a:bodyPr>
          <a:lstStyle/>
          <a:p>
            <a:r>
              <a:rPr lang="en-US" sz="3200" b="1" i="0" dirty="0">
                <a:solidFill>
                  <a:srgbClr val="FFFF00"/>
                </a:solidFill>
                <a:effectLst/>
                <a:latin typeface="Inter"/>
              </a:rPr>
              <a:t>Big O Notation:</a:t>
            </a:r>
            <a:br>
              <a:rPr lang="en-US" sz="3200" b="1" i="0" dirty="0">
                <a:solidFill>
                  <a:srgbClr val="FFFF00"/>
                </a:solidFill>
                <a:effectLst/>
                <a:latin typeface="Inter"/>
              </a:rPr>
            </a:br>
            <a:br>
              <a:rPr lang="en-US" sz="2800" b="0" i="0" dirty="0">
                <a:effectLst/>
                <a:latin typeface="Inter"/>
              </a:rPr>
            </a:br>
            <a:r>
              <a:rPr lang="en-US" sz="2800" b="0" i="0" dirty="0">
                <a:effectLst/>
                <a:latin typeface="Inter"/>
              </a:rPr>
              <a:t>Big O notation is a symbolism used in complexity theory to describe the</a:t>
            </a:r>
            <a:br>
              <a:rPr lang="en-US" sz="2800" dirty="0"/>
            </a:br>
            <a:r>
              <a:rPr lang="en-US" sz="2800" b="0" i="0" dirty="0">
                <a:effectLst/>
                <a:latin typeface="Inter"/>
              </a:rPr>
              <a:t>asymptotic behavior of functions. Basically, it tells you how fast a function grows or declines.</a:t>
            </a:r>
            <a:br>
              <a:rPr lang="en-US" sz="2800" b="0" i="0" dirty="0">
                <a:effectLst/>
                <a:latin typeface="Inter"/>
              </a:rPr>
            </a:br>
            <a:br>
              <a:rPr lang="en-US" sz="2800" b="0" i="0" dirty="0">
                <a:effectLst/>
                <a:latin typeface="Inter"/>
              </a:rPr>
            </a:br>
            <a:r>
              <a:rPr lang="en-US" sz="3100" b="0" i="0" dirty="0">
                <a:effectLst/>
                <a:latin typeface="inter-regular"/>
              </a:rPr>
              <a:t>These are the mathematical notations that are used for the asymptotic analysis of the algorithms. The term 'asymptotic' describes an expression where a variable exists whose value tends to infinity.</a:t>
            </a:r>
            <a:br>
              <a:rPr lang="en-US" sz="3100" b="0" i="0" dirty="0">
                <a:effectLst/>
                <a:latin typeface="inter-regular"/>
              </a:rPr>
            </a:br>
            <a:br>
              <a:rPr lang="en-US" sz="3100" b="0" i="0" dirty="0">
                <a:effectLst/>
                <a:latin typeface="inter-regular"/>
              </a:rPr>
            </a:br>
            <a:r>
              <a:rPr lang="en-US" sz="3100" b="0" i="0" dirty="0">
                <a:effectLst/>
                <a:latin typeface="inter-regular"/>
              </a:rPr>
              <a:t>Thus, using asymptotic notations, we analyze the complexities of an algorithm and its performance. Using the asymptotic notations, we determine and show the complexities after analyzing it. Therefore, there are three types of asymptotic notations through which we can analyze the complexities of the algorithms:</a:t>
            </a:r>
            <a:endParaRPr lang="en-US" sz="3100" dirty="0"/>
          </a:p>
        </p:txBody>
      </p:sp>
    </p:spTree>
    <p:extLst>
      <p:ext uri="{BB962C8B-B14F-4D97-AF65-F5344CB8AC3E}">
        <p14:creationId xmlns:p14="http://schemas.microsoft.com/office/powerpoint/2010/main" val="228718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FD9E-B0CF-948F-02AD-8DBACE692C6C}"/>
              </a:ext>
            </a:extLst>
          </p:cNvPr>
          <p:cNvSpPr>
            <a:spLocks noGrp="1"/>
          </p:cNvSpPr>
          <p:nvPr>
            <p:ph type="title"/>
          </p:nvPr>
        </p:nvSpPr>
        <p:spPr>
          <a:xfrm>
            <a:off x="439947" y="138024"/>
            <a:ext cx="10913853" cy="6547448"/>
          </a:xfrm>
        </p:spPr>
        <p:txBody>
          <a:bodyPr>
            <a:normAutofit fontScale="90000"/>
          </a:bodyPr>
          <a:lstStyle/>
          <a:p>
            <a:pPr algn="l" fontAlgn="base"/>
            <a:r>
              <a:rPr lang="en-US" sz="3100" b="0" i="0" dirty="0">
                <a:effectLst/>
                <a:latin typeface="Inter"/>
              </a:rPr>
              <a:t>Based on their length, records may be classified into two. They are,</a:t>
            </a:r>
            <a:br>
              <a:rPr lang="en-US" sz="3100" b="0" i="0" dirty="0">
                <a:effectLst/>
                <a:latin typeface="Inter"/>
              </a:rPr>
            </a:br>
            <a:br>
              <a:rPr lang="en-US" sz="3100" b="0" i="0" dirty="0">
                <a:effectLst/>
                <a:latin typeface="Inter"/>
              </a:rPr>
            </a:br>
            <a:r>
              <a:rPr lang="en-US" sz="3100" b="1" i="0" dirty="0">
                <a:solidFill>
                  <a:schemeClr val="accent6">
                    <a:lumMod val="60000"/>
                    <a:lumOff val="40000"/>
                  </a:schemeClr>
                </a:solidFill>
                <a:effectLst/>
                <a:latin typeface="Inter"/>
              </a:rPr>
              <a:t>Fixed-length</a:t>
            </a:r>
            <a:r>
              <a:rPr lang="en-US" sz="3100" b="0" i="0" dirty="0">
                <a:solidFill>
                  <a:schemeClr val="accent6">
                    <a:lumMod val="60000"/>
                    <a:lumOff val="40000"/>
                  </a:schemeClr>
                </a:solidFill>
                <a:effectLst/>
                <a:latin typeface="Inter"/>
              </a:rPr>
              <a:t> </a:t>
            </a:r>
            <a:r>
              <a:rPr lang="en-US" sz="3100" b="1" i="0" dirty="0">
                <a:solidFill>
                  <a:schemeClr val="accent6">
                    <a:lumMod val="60000"/>
                    <a:lumOff val="40000"/>
                  </a:schemeClr>
                </a:solidFill>
                <a:effectLst/>
                <a:latin typeface="Inter"/>
              </a:rPr>
              <a:t>record</a:t>
            </a:r>
            <a:r>
              <a:rPr lang="en-US" sz="3100" b="0" i="0" dirty="0">
                <a:solidFill>
                  <a:schemeClr val="accent6">
                    <a:lumMod val="60000"/>
                    <a:lumOff val="40000"/>
                  </a:schemeClr>
                </a:solidFill>
                <a:effectLst/>
                <a:latin typeface="Inter"/>
              </a:rPr>
              <a:t> : </a:t>
            </a:r>
            <a:r>
              <a:rPr lang="en-US" sz="3100" b="0" i="0" dirty="0">
                <a:effectLst/>
                <a:latin typeface="Inter"/>
              </a:rPr>
              <a:t>All record contain the same data items with the same amount of space assigned to each items.</a:t>
            </a:r>
            <a:br>
              <a:rPr lang="en-US" sz="3100" b="0" i="0" dirty="0">
                <a:effectLst/>
                <a:latin typeface="Inter"/>
              </a:rPr>
            </a:br>
            <a:r>
              <a:rPr lang="en-US" sz="3100" b="1" i="0" dirty="0">
                <a:solidFill>
                  <a:schemeClr val="accent6">
                    <a:lumMod val="60000"/>
                    <a:lumOff val="40000"/>
                  </a:schemeClr>
                </a:solidFill>
                <a:effectLst/>
                <a:latin typeface="Inter"/>
              </a:rPr>
              <a:t>Variance length record</a:t>
            </a:r>
            <a:r>
              <a:rPr lang="en-US" sz="3100" b="0" i="0" dirty="0">
                <a:solidFill>
                  <a:schemeClr val="accent6">
                    <a:lumMod val="60000"/>
                    <a:lumOff val="40000"/>
                  </a:schemeClr>
                </a:solidFill>
                <a:effectLst/>
                <a:latin typeface="Inter"/>
              </a:rPr>
              <a:t>: </a:t>
            </a:r>
            <a:r>
              <a:rPr lang="en-US" sz="3100" b="0" i="0" dirty="0">
                <a:effectLst/>
                <a:latin typeface="Inter"/>
              </a:rPr>
              <a:t>Records may contain different length data items.</a:t>
            </a:r>
            <a:br>
              <a:rPr lang="en-US" sz="3100" b="0" i="0" dirty="0">
                <a:effectLst/>
                <a:latin typeface="Inter"/>
              </a:rPr>
            </a:br>
            <a:br>
              <a:rPr lang="en-US" b="1" i="0" dirty="0">
                <a:solidFill>
                  <a:srgbClr val="FFFF00"/>
                </a:solidFill>
                <a:effectLst/>
                <a:latin typeface="Inter"/>
              </a:rPr>
            </a:br>
            <a:r>
              <a:rPr lang="en-US" b="1" i="0" dirty="0">
                <a:solidFill>
                  <a:srgbClr val="FFFF00"/>
                </a:solidFill>
                <a:effectLst/>
                <a:latin typeface="Inter"/>
              </a:rPr>
              <a:t>Definition of Data Structure</a:t>
            </a:r>
            <a:br>
              <a:rPr lang="en-US" b="1" i="0" dirty="0">
                <a:solidFill>
                  <a:srgbClr val="FFFF00"/>
                </a:solidFill>
                <a:effectLst/>
                <a:latin typeface="Inter"/>
              </a:rPr>
            </a:br>
            <a:r>
              <a:rPr lang="en-US" b="0" i="0" dirty="0">
                <a:effectLst/>
                <a:latin typeface="Inter"/>
              </a:rPr>
              <a:t>“</a:t>
            </a:r>
            <a:r>
              <a:rPr lang="en-US" sz="3100" b="0" i="0" dirty="0">
                <a:effectLst/>
                <a:latin typeface="Inter"/>
              </a:rPr>
              <a:t>The logical or mathematical model of a particular organization of data is called a </a:t>
            </a:r>
            <a:r>
              <a:rPr lang="en-US" sz="3100" b="1" i="0" dirty="0">
                <a:effectLst/>
                <a:latin typeface="Inter"/>
              </a:rPr>
              <a:t>data structure</a:t>
            </a:r>
            <a:r>
              <a:rPr lang="en-US" sz="3100" b="0" i="0" dirty="0">
                <a:effectLst/>
                <a:latin typeface="Inter"/>
              </a:rPr>
              <a:t>.”</a:t>
            </a:r>
            <a:br>
              <a:rPr lang="en-US" sz="3100" b="0" i="0" dirty="0">
                <a:effectLst/>
                <a:latin typeface="Inter"/>
              </a:rPr>
            </a:br>
            <a:r>
              <a:rPr lang="en-US" sz="3100" b="0" i="0" dirty="0">
                <a:effectLst/>
                <a:latin typeface="Inter"/>
              </a:rPr>
              <a:t>The choice depends on two consideration. First, it must be rich enough in structure to mirror the actual relationship of the data in the real world. Also, the structure should be simple enough that one can effectively process the data when necessary.</a:t>
            </a:r>
            <a:br>
              <a:rPr lang="en-US" sz="3100" b="0" i="0" dirty="0">
                <a:effectLst/>
                <a:latin typeface="Inter"/>
              </a:rPr>
            </a:br>
            <a:br>
              <a:rPr lang="en-US" b="1" i="0" dirty="0">
                <a:solidFill>
                  <a:srgbClr val="141C3A"/>
                </a:solidFill>
                <a:effectLst/>
                <a:latin typeface="Inter"/>
              </a:rPr>
            </a:br>
            <a:endParaRPr lang="en-US" dirty="0"/>
          </a:p>
        </p:txBody>
      </p:sp>
    </p:spTree>
    <p:extLst>
      <p:ext uri="{BB962C8B-B14F-4D97-AF65-F5344CB8AC3E}">
        <p14:creationId xmlns:p14="http://schemas.microsoft.com/office/powerpoint/2010/main" val="141047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F9F5-DC1D-4A78-803D-9E02905652B5}"/>
              </a:ext>
            </a:extLst>
          </p:cNvPr>
          <p:cNvSpPr>
            <a:spLocks noGrp="1"/>
          </p:cNvSpPr>
          <p:nvPr>
            <p:ph type="title"/>
          </p:nvPr>
        </p:nvSpPr>
        <p:spPr>
          <a:xfrm>
            <a:off x="1" y="0"/>
            <a:ext cx="12192000" cy="6858000"/>
          </a:xfrm>
        </p:spPr>
        <p:txBody>
          <a:bodyPr>
            <a:noAutofit/>
          </a:bodyPr>
          <a:lstStyle/>
          <a:p>
            <a:r>
              <a:rPr lang="en-US" sz="2800" b="1" i="0" dirty="0">
                <a:solidFill>
                  <a:srgbClr val="FFFF00"/>
                </a:solidFill>
                <a:effectLst/>
                <a:latin typeface="inter-bold"/>
              </a:rPr>
              <a:t>Big O Notation (O):</a:t>
            </a:r>
            <a:br>
              <a:rPr lang="en-US" sz="2800" b="1" i="0" dirty="0">
                <a:effectLst/>
                <a:latin typeface="inter-bold"/>
              </a:rPr>
            </a:br>
            <a:br>
              <a:rPr lang="en-US" sz="2800" b="1" i="0" dirty="0">
                <a:effectLst/>
                <a:latin typeface="inter-bold"/>
              </a:rPr>
            </a:br>
            <a:r>
              <a:rPr lang="en-US" sz="2800" b="0" i="0" dirty="0">
                <a:effectLst/>
                <a:latin typeface="inter-regular"/>
              </a:rPr>
              <a:t> It represents the </a:t>
            </a:r>
            <a:r>
              <a:rPr lang="en-US" sz="2800" b="1" i="0" dirty="0">
                <a:effectLst/>
                <a:latin typeface="inter-bold"/>
              </a:rPr>
              <a:t>upper bound</a:t>
            </a:r>
            <a:r>
              <a:rPr lang="en-US" sz="2800" b="0" i="0" dirty="0">
                <a:effectLst/>
                <a:latin typeface="inter-regular"/>
              </a:rPr>
              <a:t> of the runtime of an algorithm. Big O Notation's role is to calculate the longest time an algorithm can take for its execution, i.e., it is used for calculating the </a:t>
            </a:r>
            <a:r>
              <a:rPr lang="en-US" sz="2800" b="1" i="0" dirty="0">
                <a:effectLst/>
                <a:latin typeface="inter-bold"/>
              </a:rPr>
              <a:t>worst-case time</a:t>
            </a:r>
            <a:r>
              <a:rPr lang="en-US" sz="2800" b="0" i="0" dirty="0">
                <a:effectLst/>
                <a:latin typeface="inter-regular"/>
              </a:rPr>
              <a:t> complexity of an algorithm.</a:t>
            </a:r>
            <a:br>
              <a:rPr lang="en-US" sz="2800" b="0" i="0" dirty="0">
                <a:effectLst/>
                <a:latin typeface="inter-regular"/>
              </a:rPr>
            </a:br>
            <a:br>
              <a:rPr lang="en-US" sz="2800" b="0" i="0" dirty="0">
                <a:effectLst/>
                <a:latin typeface="inter-regular"/>
              </a:rPr>
            </a:br>
            <a:r>
              <a:rPr lang="en-US" sz="2800" b="1" i="0" dirty="0">
                <a:solidFill>
                  <a:srgbClr val="FFFF00"/>
                </a:solidFill>
                <a:effectLst/>
                <a:latin typeface="inter-bold"/>
              </a:rPr>
              <a:t>Omega Notation (Ω(n)):</a:t>
            </a:r>
            <a:r>
              <a:rPr lang="en-US" sz="2800" b="0" i="0" dirty="0">
                <a:solidFill>
                  <a:srgbClr val="FFFF00"/>
                </a:solidFill>
                <a:effectLst/>
                <a:latin typeface="inter-regular"/>
              </a:rPr>
              <a:t> </a:t>
            </a:r>
            <a:br>
              <a:rPr lang="en-US" sz="2800" b="0" i="0" dirty="0">
                <a:effectLst/>
                <a:latin typeface="inter-regular"/>
              </a:rPr>
            </a:br>
            <a:br>
              <a:rPr lang="en-US" sz="2800" b="0" i="0" dirty="0">
                <a:effectLst/>
                <a:latin typeface="inter-regular"/>
              </a:rPr>
            </a:br>
            <a:r>
              <a:rPr lang="en-US" sz="2800" b="0" i="0" dirty="0">
                <a:effectLst/>
                <a:latin typeface="inter-regular"/>
              </a:rPr>
              <a:t>It represents the </a:t>
            </a:r>
            <a:r>
              <a:rPr lang="en-US" sz="2800" b="1" i="0" dirty="0">
                <a:effectLst/>
                <a:latin typeface="inter-bold"/>
              </a:rPr>
              <a:t>lower bound</a:t>
            </a:r>
            <a:r>
              <a:rPr lang="en-US" sz="2800" b="0" i="0" dirty="0">
                <a:effectLst/>
                <a:latin typeface="inter-regular"/>
              </a:rPr>
              <a:t> of the runtime of an algorithm. It is used for calculating the best time an algorithm can take to complete its execution, i.e., it is used for measuring the </a:t>
            </a:r>
            <a:r>
              <a:rPr lang="en-US" sz="2800" b="1" i="0" dirty="0">
                <a:effectLst/>
                <a:latin typeface="inter-bold"/>
              </a:rPr>
              <a:t>best case time</a:t>
            </a:r>
            <a:r>
              <a:rPr lang="en-US" sz="2800" b="0" i="0" dirty="0">
                <a:effectLst/>
                <a:latin typeface="inter-regular"/>
              </a:rPr>
              <a:t> complexity of an algorithm.</a:t>
            </a:r>
            <a:br>
              <a:rPr lang="en-US" sz="2800" b="0" i="0" dirty="0">
                <a:effectLst/>
                <a:latin typeface="inter-regular"/>
              </a:rPr>
            </a:br>
            <a:br>
              <a:rPr lang="en-US" sz="2800" b="0" i="0" dirty="0">
                <a:effectLst/>
                <a:latin typeface="inter-regular"/>
              </a:rPr>
            </a:br>
            <a:r>
              <a:rPr lang="en-US" sz="2800" b="1" i="0" dirty="0">
                <a:solidFill>
                  <a:srgbClr val="FFFF00"/>
                </a:solidFill>
                <a:effectLst/>
                <a:latin typeface="inter-bold"/>
              </a:rPr>
              <a:t>Theta Notation (Θ(n)):</a:t>
            </a:r>
            <a:br>
              <a:rPr lang="en-US" sz="2800" b="1" i="0" dirty="0">
                <a:effectLst/>
                <a:latin typeface="inter-bold"/>
              </a:rPr>
            </a:br>
            <a:br>
              <a:rPr lang="en-US" sz="2800" b="1" i="0" dirty="0">
                <a:effectLst/>
                <a:latin typeface="inter-bold"/>
              </a:rPr>
            </a:br>
            <a:r>
              <a:rPr lang="en-US" sz="2800" b="0" i="0" dirty="0">
                <a:effectLst/>
                <a:latin typeface="inter-regular"/>
              </a:rPr>
              <a:t> It carries the middle characteristics of both Big O and Omega notations as it represents the </a:t>
            </a:r>
            <a:r>
              <a:rPr lang="en-US" sz="2800" b="1" i="0" dirty="0">
                <a:effectLst/>
                <a:latin typeface="inter-bold"/>
              </a:rPr>
              <a:t>lower and upper bound</a:t>
            </a:r>
            <a:r>
              <a:rPr lang="en-US" sz="2800" b="0" i="0" dirty="0">
                <a:effectLst/>
                <a:latin typeface="inter-regular"/>
              </a:rPr>
              <a:t> of an algorithm.</a:t>
            </a:r>
            <a:br>
              <a:rPr lang="en-US" sz="2800" b="0" i="0" dirty="0">
                <a:effectLst/>
                <a:latin typeface="inter-regular"/>
              </a:rPr>
            </a:br>
            <a:endParaRPr lang="en-US" sz="2800" dirty="0"/>
          </a:p>
        </p:txBody>
      </p:sp>
    </p:spTree>
    <p:extLst>
      <p:ext uri="{BB962C8B-B14F-4D97-AF65-F5344CB8AC3E}">
        <p14:creationId xmlns:p14="http://schemas.microsoft.com/office/powerpoint/2010/main" val="184548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EA8-F7D4-BEFE-3D03-8F70C570017E}"/>
              </a:ext>
            </a:extLst>
          </p:cNvPr>
          <p:cNvSpPr>
            <a:spLocks noGrp="1"/>
          </p:cNvSpPr>
          <p:nvPr>
            <p:ph type="title"/>
          </p:nvPr>
        </p:nvSpPr>
        <p:spPr>
          <a:xfrm>
            <a:off x="224287" y="1"/>
            <a:ext cx="11550770" cy="1311214"/>
          </a:xfrm>
        </p:spPr>
        <p:txBody>
          <a:bodyPr/>
          <a:lstStyle/>
          <a:p>
            <a:r>
              <a:rPr lang="en-US" b="1" dirty="0">
                <a:solidFill>
                  <a:srgbClr val="FFFF00"/>
                </a:solidFill>
              </a:rPr>
              <a:t>Difference between Data Types &amp; Data Structures</a:t>
            </a:r>
          </a:p>
        </p:txBody>
      </p:sp>
      <p:graphicFrame>
        <p:nvGraphicFramePr>
          <p:cNvPr id="3" name="Table 2">
            <a:extLst>
              <a:ext uri="{FF2B5EF4-FFF2-40B4-BE49-F238E27FC236}">
                <a16:creationId xmlns:a16="http://schemas.microsoft.com/office/drawing/2014/main" id="{5393A7E2-89E2-733A-C181-8B30D1641667}"/>
              </a:ext>
            </a:extLst>
          </p:cNvPr>
          <p:cNvGraphicFramePr>
            <a:graphicFrameLocks noGrp="1"/>
          </p:cNvGraphicFramePr>
          <p:nvPr>
            <p:extLst>
              <p:ext uri="{D42A27DB-BD31-4B8C-83A1-F6EECF244321}">
                <p14:modId xmlns:p14="http://schemas.microsoft.com/office/powerpoint/2010/main" val="3373259213"/>
              </p:ext>
            </p:extLst>
          </p:nvPr>
        </p:nvGraphicFramePr>
        <p:xfrm>
          <a:off x="0" y="1311215"/>
          <a:ext cx="12192000" cy="5546784"/>
        </p:xfrm>
        <a:graphic>
          <a:graphicData uri="http://schemas.openxmlformats.org/drawingml/2006/table">
            <a:tbl>
              <a:tblPr>
                <a:tableStyleId>{3C2FFA5D-87B4-456A-9821-1D502468CF0F}</a:tableStyleId>
              </a:tblPr>
              <a:tblGrid>
                <a:gridCol w="6096000">
                  <a:extLst>
                    <a:ext uri="{9D8B030D-6E8A-4147-A177-3AD203B41FA5}">
                      <a16:colId xmlns:a16="http://schemas.microsoft.com/office/drawing/2014/main" val="2056629611"/>
                    </a:ext>
                  </a:extLst>
                </a:gridCol>
                <a:gridCol w="6096000">
                  <a:extLst>
                    <a:ext uri="{9D8B030D-6E8A-4147-A177-3AD203B41FA5}">
                      <a16:colId xmlns:a16="http://schemas.microsoft.com/office/drawing/2014/main" val="1586549317"/>
                    </a:ext>
                  </a:extLst>
                </a:gridCol>
              </a:tblGrid>
              <a:tr h="603732">
                <a:tc>
                  <a:txBody>
                    <a:bodyPr/>
                    <a:lstStyle/>
                    <a:p>
                      <a:pPr algn="ctr" fontAlgn="base"/>
                      <a:r>
                        <a:rPr lang="en-US" sz="1400" b="1">
                          <a:effectLst/>
                        </a:rPr>
                        <a:t>Data Types</a:t>
                      </a:r>
                    </a:p>
                  </a:txBody>
                  <a:tcPr marL="38100" marR="38100" marT="76200" marB="76200" anchor="ctr"/>
                </a:tc>
                <a:tc>
                  <a:txBody>
                    <a:bodyPr/>
                    <a:lstStyle/>
                    <a:p>
                      <a:pPr algn="ctr" fontAlgn="base"/>
                      <a:r>
                        <a:rPr lang="en-US" sz="1400" b="1">
                          <a:effectLst/>
                        </a:rPr>
                        <a:t>Data Structures</a:t>
                      </a:r>
                    </a:p>
                  </a:txBody>
                  <a:tcPr marL="76200" marR="76200" marT="76200" marB="76200" anchor="ctr"/>
                </a:tc>
                <a:extLst>
                  <a:ext uri="{0D108BD9-81ED-4DB2-BD59-A6C34878D82A}">
                    <a16:rowId xmlns:a16="http://schemas.microsoft.com/office/drawing/2014/main" val="1074397242"/>
                  </a:ext>
                </a:extLst>
              </a:tr>
              <a:tr h="1295508">
                <a:tc>
                  <a:txBody>
                    <a:bodyPr/>
                    <a:lstStyle/>
                    <a:p>
                      <a:pPr algn="ctr" fontAlgn="ctr"/>
                      <a:r>
                        <a:rPr lang="en-US" sz="1250" b="0" u="sng" dirty="0">
                          <a:effectLst/>
                          <a:hlinkClick r:id="rId2"/>
                        </a:rPr>
                        <a:t>Data Type</a:t>
                      </a:r>
                      <a:r>
                        <a:rPr lang="en-US" sz="1250" b="0" dirty="0">
                          <a:effectLst/>
                        </a:rPr>
                        <a:t> is the kind or form of a variable which is being used throughout the program. It defines that the particular variable will assign the values of the given data type only</a:t>
                      </a:r>
                    </a:p>
                  </a:txBody>
                  <a:tcPr marL="76200" marR="76200" marT="106680" marB="106680" anchor="ctr"/>
                </a:tc>
                <a:tc>
                  <a:txBody>
                    <a:bodyPr/>
                    <a:lstStyle/>
                    <a:p>
                      <a:pPr algn="ctr" fontAlgn="ctr"/>
                      <a:r>
                        <a:rPr lang="en-US" sz="1250" b="0" u="sng">
                          <a:effectLst/>
                          <a:hlinkClick r:id="rId3"/>
                        </a:rPr>
                        <a:t>Data Structure</a:t>
                      </a:r>
                      <a:r>
                        <a:rPr lang="en-US" sz="1250" b="0">
                          <a:effectLst/>
                        </a:rPr>
                        <a:t> is the collection of different kinds of data. That entire data can be represented using an object and can be used throughout the entire program.</a:t>
                      </a:r>
                    </a:p>
                  </a:txBody>
                  <a:tcPr marL="76200" marR="76200" marT="106680" marB="106680" anchor="ctr"/>
                </a:tc>
                <a:extLst>
                  <a:ext uri="{0D108BD9-81ED-4DB2-BD59-A6C34878D82A}">
                    <a16:rowId xmlns:a16="http://schemas.microsoft.com/office/drawing/2014/main" val="209050407"/>
                  </a:ext>
                </a:extLst>
              </a:tr>
              <a:tr h="666620">
                <a:tc>
                  <a:txBody>
                    <a:bodyPr/>
                    <a:lstStyle/>
                    <a:p>
                      <a:pPr algn="ctr" fontAlgn="ctr"/>
                      <a:r>
                        <a:rPr lang="en-US" sz="1250" b="0" dirty="0">
                          <a:effectLst/>
                        </a:rPr>
                        <a:t>Implementation through Data Types is a form of abstract implementation</a:t>
                      </a:r>
                    </a:p>
                  </a:txBody>
                  <a:tcPr marL="76200" marR="76200" marT="106680" marB="106680" anchor="ctr"/>
                </a:tc>
                <a:tc>
                  <a:txBody>
                    <a:bodyPr/>
                    <a:lstStyle/>
                    <a:p>
                      <a:pPr algn="ctr" fontAlgn="ctr"/>
                      <a:r>
                        <a:rPr lang="en-US" sz="1250" b="0">
                          <a:effectLst/>
                        </a:rPr>
                        <a:t>Implementation through Data Structures is called concrete implementation</a:t>
                      </a:r>
                    </a:p>
                  </a:txBody>
                  <a:tcPr marL="76200" marR="76200" marT="106680" marB="106680" anchor="ctr"/>
                </a:tc>
                <a:extLst>
                  <a:ext uri="{0D108BD9-81ED-4DB2-BD59-A6C34878D82A}">
                    <a16:rowId xmlns:a16="http://schemas.microsoft.com/office/drawing/2014/main" val="1227773781"/>
                  </a:ext>
                </a:extLst>
              </a:tr>
              <a:tr h="666620">
                <a:tc>
                  <a:txBody>
                    <a:bodyPr/>
                    <a:lstStyle/>
                    <a:p>
                      <a:pPr algn="ctr" fontAlgn="ctr"/>
                      <a:r>
                        <a:rPr lang="en-US" sz="1250" b="0" dirty="0">
                          <a:effectLst/>
                        </a:rPr>
                        <a:t>Can hold values and not data, so it is data less</a:t>
                      </a:r>
                    </a:p>
                  </a:txBody>
                  <a:tcPr marL="76200" marR="76200" marT="106680" marB="106680" anchor="ctr"/>
                </a:tc>
                <a:tc>
                  <a:txBody>
                    <a:bodyPr/>
                    <a:lstStyle/>
                    <a:p>
                      <a:pPr algn="ctr" fontAlgn="ctr"/>
                      <a:r>
                        <a:rPr lang="en-US" sz="1250" b="0">
                          <a:effectLst/>
                        </a:rPr>
                        <a:t>Can hold different kind and types of data within one single object</a:t>
                      </a:r>
                    </a:p>
                  </a:txBody>
                  <a:tcPr marL="76200" marR="76200" marT="106680" marB="106680" anchor="ctr"/>
                </a:tc>
                <a:extLst>
                  <a:ext uri="{0D108BD9-81ED-4DB2-BD59-A6C34878D82A}">
                    <a16:rowId xmlns:a16="http://schemas.microsoft.com/office/drawing/2014/main" val="3414211320"/>
                  </a:ext>
                </a:extLst>
              </a:tr>
              <a:tr h="981064">
                <a:tc>
                  <a:txBody>
                    <a:bodyPr/>
                    <a:lstStyle/>
                    <a:p>
                      <a:pPr algn="ctr" fontAlgn="ctr"/>
                      <a:r>
                        <a:rPr lang="en-US" sz="1250" b="0" dirty="0">
                          <a:effectLst/>
                        </a:rPr>
                        <a:t>Values can directly be assigned to the data type variables</a:t>
                      </a:r>
                    </a:p>
                  </a:txBody>
                  <a:tcPr marL="76200" marR="76200" marT="106680" marB="106680" anchor="ctr"/>
                </a:tc>
                <a:tc>
                  <a:txBody>
                    <a:bodyPr/>
                    <a:lstStyle/>
                    <a:p>
                      <a:pPr algn="ctr" fontAlgn="ctr"/>
                      <a:r>
                        <a:rPr lang="en-US" sz="1250" b="0" dirty="0">
                          <a:effectLst/>
                        </a:rPr>
                        <a:t>The data is assigned to the data structure object using some set of algorithms and operations like push, pop and so on.</a:t>
                      </a:r>
                    </a:p>
                  </a:txBody>
                  <a:tcPr marL="76200" marR="76200" marT="106680" marB="106680" anchor="ctr"/>
                </a:tc>
                <a:extLst>
                  <a:ext uri="{0D108BD9-81ED-4DB2-BD59-A6C34878D82A}">
                    <a16:rowId xmlns:a16="http://schemas.microsoft.com/office/drawing/2014/main" val="3336595718"/>
                  </a:ext>
                </a:extLst>
              </a:tr>
              <a:tr h="666620">
                <a:tc>
                  <a:txBody>
                    <a:bodyPr/>
                    <a:lstStyle/>
                    <a:p>
                      <a:pPr algn="ctr" fontAlgn="ctr"/>
                      <a:r>
                        <a:rPr lang="en-US" sz="1250" b="0" dirty="0">
                          <a:effectLst/>
                        </a:rPr>
                        <a:t>No problem of time complexity</a:t>
                      </a:r>
                    </a:p>
                  </a:txBody>
                  <a:tcPr marL="76200" marR="76200" marT="106680" marB="106680" anchor="ctr"/>
                </a:tc>
                <a:tc>
                  <a:txBody>
                    <a:bodyPr/>
                    <a:lstStyle/>
                    <a:p>
                      <a:pPr algn="ctr" fontAlgn="ctr"/>
                      <a:r>
                        <a:rPr lang="en-US" sz="1250" b="0">
                          <a:effectLst/>
                        </a:rPr>
                        <a:t>Time complexity comes into play when working with data structures</a:t>
                      </a:r>
                    </a:p>
                  </a:txBody>
                  <a:tcPr marL="76200" marR="76200" marT="106680" marB="106680" anchor="ctr"/>
                </a:tc>
                <a:extLst>
                  <a:ext uri="{0D108BD9-81ED-4DB2-BD59-A6C34878D82A}">
                    <a16:rowId xmlns:a16="http://schemas.microsoft.com/office/drawing/2014/main" val="1632345421"/>
                  </a:ext>
                </a:extLst>
              </a:tr>
              <a:tr h="666620">
                <a:tc>
                  <a:txBody>
                    <a:bodyPr/>
                    <a:lstStyle/>
                    <a:p>
                      <a:pPr algn="ctr" fontAlgn="ctr"/>
                      <a:r>
                        <a:rPr lang="en-US" sz="1250" b="0" dirty="0">
                          <a:effectLst/>
                        </a:rPr>
                        <a:t>Examples: int, float, double</a:t>
                      </a:r>
                    </a:p>
                  </a:txBody>
                  <a:tcPr marL="76200" marR="76200" marT="106680" marB="106680" anchor="ctr"/>
                </a:tc>
                <a:tc>
                  <a:txBody>
                    <a:bodyPr/>
                    <a:lstStyle/>
                    <a:p>
                      <a:pPr algn="ctr" fontAlgn="ctr"/>
                      <a:r>
                        <a:rPr lang="en-US" sz="1250" b="0" dirty="0">
                          <a:effectLst/>
                        </a:rPr>
                        <a:t>Examples: stacks, queues, tree</a:t>
                      </a:r>
                    </a:p>
                  </a:txBody>
                  <a:tcPr marL="76200" marR="76200" marT="106680" marB="106680" anchor="ctr"/>
                </a:tc>
                <a:extLst>
                  <a:ext uri="{0D108BD9-81ED-4DB2-BD59-A6C34878D82A}">
                    <a16:rowId xmlns:a16="http://schemas.microsoft.com/office/drawing/2014/main" val="4067556179"/>
                  </a:ext>
                </a:extLst>
              </a:tr>
            </a:tbl>
          </a:graphicData>
        </a:graphic>
      </p:graphicFrame>
    </p:spTree>
    <p:extLst>
      <p:ext uri="{BB962C8B-B14F-4D97-AF65-F5344CB8AC3E}">
        <p14:creationId xmlns:p14="http://schemas.microsoft.com/office/powerpoint/2010/main" val="229688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E03-0C6C-68F8-8EB5-E67F1BBECABE}"/>
              </a:ext>
            </a:extLst>
          </p:cNvPr>
          <p:cNvSpPr>
            <a:spLocks noGrp="1"/>
          </p:cNvSpPr>
          <p:nvPr>
            <p:ph type="title"/>
          </p:nvPr>
        </p:nvSpPr>
        <p:spPr>
          <a:xfrm>
            <a:off x="838200" y="163902"/>
            <a:ext cx="10515600" cy="3856007"/>
          </a:xfrm>
        </p:spPr>
        <p:txBody>
          <a:bodyPr>
            <a:normAutofit fontScale="90000"/>
          </a:bodyPr>
          <a:lstStyle/>
          <a:p>
            <a:pPr algn="l" fontAlgn="base"/>
            <a:r>
              <a:rPr lang="en-US" b="1" i="0" dirty="0">
                <a:solidFill>
                  <a:srgbClr val="FFFF00"/>
                </a:solidFill>
                <a:effectLst/>
                <a:latin typeface="Inter"/>
              </a:rPr>
              <a:t>Categories of data structures</a:t>
            </a:r>
            <a:br>
              <a:rPr lang="en-US" b="1" i="0" dirty="0">
                <a:solidFill>
                  <a:srgbClr val="FFFF00"/>
                </a:solidFill>
                <a:effectLst/>
                <a:latin typeface="Inter"/>
              </a:rPr>
            </a:br>
            <a:r>
              <a:rPr lang="en-US" sz="2700" b="0" i="0" dirty="0">
                <a:effectLst/>
                <a:latin typeface="Inter"/>
              </a:rPr>
              <a:t>Data structures are generally classified into primitive and non-primitive data structures. Different categories of data structures are shown in the figure.</a:t>
            </a:r>
            <a:br>
              <a:rPr lang="en-US" sz="2700" b="0" i="0" dirty="0">
                <a:effectLst/>
                <a:latin typeface="Inter"/>
              </a:rPr>
            </a:br>
            <a:br>
              <a:rPr lang="en-US" sz="2700" b="0" i="0" dirty="0">
                <a:effectLst/>
                <a:latin typeface="Inter"/>
              </a:rPr>
            </a:br>
            <a:br>
              <a:rPr lang="en-US" dirty="0"/>
            </a:br>
            <a:br>
              <a:rPr lang="en-US" b="1" i="0" dirty="0">
                <a:solidFill>
                  <a:srgbClr val="141C3A"/>
                </a:solidFill>
                <a:effectLst/>
                <a:latin typeface="Inter"/>
              </a:rPr>
            </a:br>
            <a:endParaRPr lang="en-US" dirty="0"/>
          </a:p>
        </p:txBody>
      </p:sp>
      <p:pic>
        <p:nvPicPr>
          <p:cNvPr id="4" name="Picture 3">
            <a:extLst>
              <a:ext uri="{FF2B5EF4-FFF2-40B4-BE49-F238E27FC236}">
                <a16:creationId xmlns:a16="http://schemas.microsoft.com/office/drawing/2014/main" id="{7D893DCC-4AEF-3752-1CE2-D38FCADB8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68" y="2140069"/>
            <a:ext cx="10515600" cy="4554029"/>
          </a:xfrm>
          <a:prstGeom prst="rect">
            <a:avLst/>
          </a:prstGeom>
        </p:spPr>
      </p:pic>
    </p:spTree>
    <p:extLst>
      <p:ext uri="{BB962C8B-B14F-4D97-AF65-F5344CB8AC3E}">
        <p14:creationId xmlns:p14="http://schemas.microsoft.com/office/powerpoint/2010/main" val="33868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D613-C453-D79B-9351-667F81846C4B}"/>
              </a:ext>
            </a:extLst>
          </p:cNvPr>
          <p:cNvSpPr>
            <a:spLocks noGrp="1"/>
          </p:cNvSpPr>
          <p:nvPr>
            <p:ph type="title"/>
          </p:nvPr>
        </p:nvSpPr>
        <p:spPr>
          <a:xfrm>
            <a:off x="267419" y="94892"/>
            <a:ext cx="11924581" cy="6556074"/>
          </a:xfrm>
        </p:spPr>
        <p:txBody>
          <a:bodyPr>
            <a:noAutofit/>
          </a:bodyPr>
          <a:lstStyle/>
          <a:p>
            <a:pPr fontAlgn="base"/>
            <a:r>
              <a:rPr lang="en-US" sz="3200" b="0" i="0" dirty="0">
                <a:solidFill>
                  <a:srgbClr val="FFFF00"/>
                </a:solidFill>
                <a:effectLst/>
                <a:latin typeface="Inter"/>
              </a:rPr>
              <a:t>Primitive data structures</a:t>
            </a:r>
            <a:br>
              <a:rPr lang="en-US" sz="2400" b="0" i="0" dirty="0">
                <a:solidFill>
                  <a:srgbClr val="141C3A"/>
                </a:solidFill>
                <a:effectLst/>
                <a:latin typeface="Inter"/>
              </a:rPr>
            </a:br>
            <a:r>
              <a:rPr lang="en-US" sz="2400" b="0" i="0" dirty="0">
                <a:effectLst/>
                <a:latin typeface="Inter"/>
              </a:rPr>
              <a:t>Basic data structures that cannot be further divided is called </a:t>
            </a:r>
            <a:r>
              <a:rPr lang="en-US" sz="2400" b="1" i="0" dirty="0">
                <a:solidFill>
                  <a:schemeClr val="accent1">
                    <a:lumMod val="60000"/>
                    <a:lumOff val="40000"/>
                  </a:schemeClr>
                </a:solidFill>
                <a:effectLst/>
                <a:latin typeface="Inter"/>
              </a:rPr>
              <a:t>primitive data structures</a:t>
            </a:r>
            <a:r>
              <a:rPr lang="en-US" sz="2400" b="0" i="0" dirty="0">
                <a:effectLst/>
                <a:latin typeface="Inter"/>
              </a:rPr>
              <a:t>.</a:t>
            </a:r>
            <a:br>
              <a:rPr lang="en-US" sz="2400" b="0" i="0" dirty="0">
                <a:effectLst/>
                <a:latin typeface="Inter"/>
              </a:rPr>
            </a:br>
            <a:br>
              <a:rPr lang="en-US" sz="2400" b="0" i="0" dirty="0">
                <a:effectLst/>
                <a:latin typeface="Inter"/>
              </a:rPr>
            </a:br>
            <a:r>
              <a:rPr lang="en-US" sz="3200" b="0" i="0" dirty="0">
                <a:solidFill>
                  <a:srgbClr val="FFFF00"/>
                </a:solidFill>
                <a:effectLst/>
                <a:latin typeface="Inter"/>
              </a:rPr>
              <a:t>Non primitive data structures</a:t>
            </a:r>
            <a:br>
              <a:rPr lang="en-US" sz="2400" b="0" i="0" dirty="0">
                <a:solidFill>
                  <a:srgbClr val="141C3A"/>
                </a:solidFill>
                <a:effectLst/>
                <a:latin typeface="Inter"/>
              </a:rPr>
            </a:br>
            <a:r>
              <a:rPr lang="en-US" sz="2400" b="0" i="0" dirty="0">
                <a:effectLst/>
                <a:latin typeface="Inter"/>
              </a:rPr>
              <a:t>Data structures that can be used for other complex storages are called </a:t>
            </a:r>
            <a:r>
              <a:rPr lang="en-US" sz="2400" b="1" i="0" dirty="0">
                <a:solidFill>
                  <a:schemeClr val="accent1">
                    <a:lumMod val="60000"/>
                    <a:lumOff val="40000"/>
                  </a:schemeClr>
                </a:solidFill>
                <a:effectLst/>
                <a:latin typeface="Inter"/>
              </a:rPr>
              <a:t>non-primitive data structures</a:t>
            </a:r>
            <a:r>
              <a:rPr lang="en-US" sz="2400" b="0" i="0" dirty="0">
                <a:solidFill>
                  <a:schemeClr val="accent1">
                    <a:lumMod val="60000"/>
                    <a:lumOff val="40000"/>
                  </a:schemeClr>
                </a:solidFill>
                <a:effectLst/>
                <a:latin typeface="Inter"/>
              </a:rPr>
              <a:t>.</a:t>
            </a:r>
            <a:br>
              <a:rPr lang="en-US" sz="2400" b="0" i="0" dirty="0">
                <a:solidFill>
                  <a:schemeClr val="accent1">
                    <a:lumMod val="60000"/>
                    <a:lumOff val="40000"/>
                  </a:schemeClr>
                </a:solidFill>
                <a:effectLst/>
                <a:latin typeface="Inter"/>
              </a:rPr>
            </a:br>
            <a:r>
              <a:rPr lang="en-US" sz="2400" b="0" i="0" dirty="0">
                <a:effectLst/>
                <a:latin typeface="Inter"/>
              </a:rPr>
              <a:t>Non-primitive data structures are again classified as linear and non-linear data types.</a:t>
            </a:r>
            <a:br>
              <a:rPr lang="en-US" sz="2400" b="0" i="0" dirty="0">
                <a:effectLst/>
                <a:latin typeface="Inter"/>
              </a:rPr>
            </a:br>
            <a:r>
              <a:rPr lang="en-US" sz="2400" b="0" i="0" dirty="0">
                <a:effectLst/>
                <a:latin typeface="Inter"/>
              </a:rPr>
              <a:t> A data structure is said to be </a:t>
            </a:r>
            <a:r>
              <a:rPr lang="en-US" sz="2400" b="1" i="0" dirty="0">
                <a:effectLst/>
                <a:latin typeface="Inter"/>
              </a:rPr>
              <a:t>linear</a:t>
            </a:r>
            <a:r>
              <a:rPr lang="en-US" sz="2400" b="0" i="0" dirty="0">
                <a:effectLst/>
                <a:latin typeface="Inter"/>
              </a:rPr>
              <a:t> if its elements form a sequence. Data structures like Array, Stack, Queue and linked list organizes data in linear order. </a:t>
            </a:r>
            <a:br>
              <a:rPr lang="en-US" sz="2400" b="0" i="0" dirty="0">
                <a:effectLst/>
                <a:latin typeface="Inter"/>
              </a:rPr>
            </a:br>
            <a:r>
              <a:rPr lang="en-US" sz="2400" b="0" i="0" dirty="0">
                <a:effectLst/>
                <a:latin typeface="Inter"/>
              </a:rPr>
              <a:t>A </a:t>
            </a:r>
            <a:r>
              <a:rPr lang="en-US" sz="2400" b="1" i="0" dirty="0">
                <a:solidFill>
                  <a:schemeClr val="accent1">
                    <a:lumMod val="60000"/>
                    <a:lumOff val="40000"/>
                  </a:schemeClr>
                </a:solidFill>
                <a:effectLst/>
                <a:latin typeface="Inter"/>
              </a:rPr>
              <a:t>non-linear data</a:t>
            </a:r>
            <a:r>
              <a:rPr lang="en-US" sz="2400" b="0" i="0" dirty="0">
                <a:solidFill>
                  <a:schemeClr val="accent1">
                    <a:lumMod val="60000"/>
                    <a:lumOff val="40000"/>
                  </a:schemeClr>
                </a:solidFill>
                <a:effectLst/>
                <a:latin typeface="Inter"/>
              </a:rPr>
              <a:t> </a:t>
            </a:r>
            <a:r>
              <a:rPr lang="en-US" sz="2400" b="0" i="0" dirty="0">
                <a:effectLst/>
                <a:latin typeface="Inter"/>
              </a:rPr>
              <a:t>structure is one in which its elements are not arranged in sequence. Trees and graphs are widely used non-linear data structures. It represents a hierarchical relationship between individual data elements.</a:t>
            </a:r>
            <a:br>
              <a:rPr lang="en-US" sz="2400" b="0" i="0" dirty="0">
                <a:effectLst/>
                <a:latin typeface="Inter"/>
              </a:rPr>
            </a:br>
            <a:endParaRPr lang="en-US" sz="2400" dirty="0"/>
          </a:p>
        </p:txBody>
      </p:sp>
    </p:spTree>
    <p:extLst>
      <p:ext uri="{BB962C8B-B14F-4D97-AF65-F5344CB8AC3E}">
        <p14:creationId xmlns:p14="http://schemas.microsoft.com/office/powerpoint/2010/main" val="203140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_1, a_2, …, a_n}">
            <a:extLst>
              <a:ext uri="{FF2B5EF4-FFF2-40B4-BE49-F238E27FC236}">
                <a16:creationId xmlns:a16="http://schemas.microsoft.com/office/drawing/2014/main" id="{563014EB-F414-B36C-8D57-79CEEAD1DD1D}"/>
              </a:ext>
            </a:extLst>
          </p:cNvPr>
          <p:cNvSpPr>
            <a:spLocks noChangeAspect="1" noChangeArrowheads="1"/>
          </p:cNvSpPr>
          <p:nvPr/>
        </p:nvSpPr>
        <p:spPr bwMode="auto">
          <a:xfrm>
            <a:off x="63500" y="-1427163"/>
            <a:ext cx="10001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3" descr="{A(1), A(2), …, A(n)}">
            <a:extLst>
              <a:ext uri="{FF2B5EF4-FFF2-40B4-BE49-F238E27FC236}">
                <a16:creationId xmlns:a16="http://schemas.microsoft.com/office/drawing/2014/main" id="{D492515A-F177-C3BE-9984-071F3CF3C335}"/>
              </a:ext>
            </a:extLst>
          </p:cNvPr>
          <p:cNvSpPr>
            <a:spLocks noChangeAspect="1" noChangeArrowheads="1"/>
          </p:cNvSpPr>
          <p:nvPr/>
        </p:nvSpPr>
        <p:spPr bwMode="auto">
          <a:xfrm>
            <a:off x="63500" y="-1260475"/>
            <a:ext cx="15621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1], A[2], …, A[n]}">
            <a:extLst>
              <a:ext uri="{FF2B5EF4-FFF2-40B4-BE49-F238E27FC236}">
                <a16:creationId xmlns:a16="http://schemas.microsoft.com/office/drawing/2014/main" id="{DE2D5663-DE5A-A9C7-51EE-FA0996A1BDB0}"/>
              </a:ext>
            </a:extLst>
          </p:cNvPr>
          <p:cNvSpPr>
            <a:spLocks noChangeAspect="1" noChangeArrowheads="1"/>
          </p:cNvSpPr>
          <p:nvPr/>
        </p:nvSpPr>
        <p:spPr bwMode="auto">
          <a:xfrm>
            <a:off x="63500" y="-1092200"/>
            <a:ext cx="14382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descr="1d array">
            <a:extLst>
              <a:ext uri="{FF2B5EF4-FFF2-40B4-BE49-F238E27FC236}">
                <a16:creationId xmlns:a16="http://schemas.microsoft.com/office/drawing/2014/main" id="{B20870BB-133E-6848-80FC-A6C714D83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161" y="2164039"/>
            <a:ext cx="4962525" cy="39052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a_{11}, a_{12}, …, a_{mn}}">
            <a:extLst>
              <a:ext uri="{FF2B5EF4-FFF2-40B4-BE49-F238E27FC236}">
                <a16:creationId xmlns:a16="http://schemas.microsoft.com/office/drawing/2014/main" id="{7FCD8168-C373-56C9-A105-0A389BBB4E95}"/>
              </a:ext>
            </a:extLst>
          </p:cNvPr>
          <p:cNvSpPr>
            <a:spLocks noChangeAspect="1" noChangeArrowheads="1"/>
          </p:cNvSpPr>
          <p:nvPr/>
        </p:nvSpPr>
        <p:spPr bwMode="auto">
          <a:xfrm>
            <a:off x="63500" y="-390525"/>
            <a:ext cx="12668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descr="2d array">
            <a:extLst>
              <a:ext uri="{FF2B5EF4-FFF2-40B4-BE49-F238E27FC236}">
                <a16:creationId xmlns:a16="http://schemas.microsoft.com/office/drawing/2014/main" id="{35C526A0-D9B0-91D9-3895-C52794E61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161" y="3429000"/>
            <a:ext cx="5671720" cy="218813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1">
            <a:extLst>
              <a:ext uri="{FF2B5EF4-FFF2-40B4-BE49-F238E27FC236}">
                <a16:creationId xmlns:a16="http://schemas.microsoft.com/office/drawing/2014/main" id="{A9BA323B-6B1D-E383-6B85-803CF6B098B8}"/>
              </a:ext>
            </a:extLst>
          </p:cNvPr>
          <p:cNvSpPr>
            <a:spLocks noGrp="1"/>
          </p:cNvSpPr>
          <p:nvPr>
            <p:ph type="title"/>
          </p:nvPr>
        </p:nvSpPr>
        <p:spPr>
          <a:xfrm>
            <a:off x="838200" y="0"/>
            <a:ext cx="10515600" cy="5465023"/>
          </a:xfrm>
        </p:spPr>
        <p:txBody>
          <a:bodyPr>
            <a:normAutofit fontScale="90000"/>
          </a:bodyPr>
          <a:lstStyle/>
          <a:p>
            <a:r>
              <a:rPr lang="en-US" b="1" dirty="0">
                <a:solidFill>
                  <a:srgbClr val="FFFF00"/>
                </a:solidFill>
              </a:rPr>
              <a:t>				ARRAY</a:t>
            </a:r>
            <a:br>
              <a:rPr lang="en-US" dirty="0"/>
            </a:br>
            <a:r>
              <a:rPr lang="en-US" sz="2200" b="0" i="0" dirty="0">
                <a:effectLst/>
                <a:latin typeface="Inter"/>
              </a:rPr>
              <a:t>A linear array or a one-dimensional array is the simplest type of data structure. It is a list of a finite number, n, of data elements of a similar type. These elements are represented by a set of consecutive numbers respectively. If A is the array name, then the array elements are represented as any of the following notations.</a:t>
            </a:r>
            <a:br>
              <a:rPr lang="en-US" sz="2200" b="0" i="0" dirty="0">
                <a:effectLst/>
                <a:latin typeface="Inter"/>
              </a:rPr>
            </a:br>
            <a:br>
              <a:rPr lang="en-US" sz="2200" b="0" i="0" dirty="0">
                <a:effectLst/>
                <a:latin typeface="Inter"/>
              </a:rPr>
            </a:br>
            <a:br>
              <a:rPr lang="en-US" sz="2200" b="0" i="0" dirty="0">
                <a:effectLst/>
                <a:latin typeface="Inter"/>
              </a:rPr>
            </a:br>
            <a:br>
              <a:rPr lang="en-US" sz="2200" b="0" i="0" dirty="0">
                <a:effectLst/>
                <a:latin typeface="Inter"/>
              </a:rPr>
            </a:br>
            <a:r>
              <a:rPr lang="en-US" sz="2400" b="0" i="0" dirty="0">
                <a:effectLst/>
                <a:latin typeface="Inter"/>
              </a:rPr>
              <a:t>A two-dimensional array is a collection of similar data elements where each element is referenced by two subscripts.</a:t>
            </a:r>
            <a:br>
              <a:rPr lang="en-US" sz="2400" b="0" i="0" dirty="0">
                <a:effectLst/>
                <a:latin typeface="Inter"/>
              </a:rPr>
            </a:br>
            <a:br>
              <a:rPr lang="en-US" sz="2200" b="0" i="0" dirty="0">
                <a:effectLst/>
                <a:latin typeface="Inter"/>
              </a:rPr>
            </a:br>
            <a:br>
              <a:rPr lang="en-US" sz="2200" b="0" i="0" dirty="0">
                <a:effectLst/>
                <a:latin typeface="Inter"/>
              </a:rPr>
            </a:br>
            <a:br>
              <a:rPr lang="en-US" sz="2200" b="0" i="0" dirty="0">
                <a:effectLst/>
                <a:latin typeface="Inter"/>
              </a:rPr>
            </a:br>
            <a:br>
              <a:rPr lang="en-US" sz="2200" b="0" i="0" dirty="0">
                <a:effectLst/>
                <a:latin typeface="Inter"/>
              </a:rPr>
            </a:br>
            <a:br>
              <a:rPr lang="en-US" sz="2200" b="0" i="0" dirty="0">
                <a:effectLst/>
                <a:latin typeface="Inter"/>
              </a:rPr>
            </a:br>
            <a:br>
              <a:rPr lang="en-US" sz="2200" b="0" i="0" dirty="0">
                <a:effectLst/>
                <a:latin typeface="Inter"/>
              </a:rPr>
            </a:br>
            <a:endParaRPr lang="en-US" sz="2200" dirty="0"/>
          </a:p>
        </p:txBody>
      </p:sp>
      <p:sp>
        <p:nvSpPr>
          <p:cNvPr id="13" name="AutoShape 13" descr="{a_1, a_2, …, a_n}">
            <a:extLst>
              <a:ext uri="{FF2B5EF4-FFF2-40B4-BE49-F238E27FC236}">
                <a16:creationId xmlns:a16="http://schemas.microsoft.com/office/drawing/2014/main" id="{32AF30DF-E62E-90C1-D4F6-60EC39DEFE8E}"/>
              </a:ext>
            </a:extLst>
          </p:cNvPr>
          <p:cNvSpPr>
            <a:spLocks noChangeAspect="1" noChangeArrowheads="1"/>
          </p:cNvSpPr>
          <p:nvPr/>
        </p:nvSpPr>
        <p:spPr bwMode="auto">
          <a:xfrm>
            <a:off x="127000" y="0"/>
            <a:ext cx="10001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A(1), A(2), …, A(n)}">
            <a:extLst>
              <a:ext uri="{FF2B5EF4-FFF2-40B4-BE49-F238E27FC236}">
                <a16:creationId xmlns:a16="http://schemas.microsoft.com/office/drawing/2014/main" id="{EBA5A6DF-4854-DB6D-BC66-11594F79E072}"/>
              </a:ext>
            </a:extLst>
          </p:cNvPr>
          <p:cNvSpPr>
            <a:spLocks noChangeAspect="1" noChangeArrowheads="1"/>
          </p:cNvSpPr>
          <p:nvPr/>
        </p:nvSpPr>
        <p:spPr bwMode="auto">
          <a:xfrm>
            <a:off x="127000" y="274638"/>
            <a:ext cx="15621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5" descr="{A[1], A[2], …, A[n]}">
            <a:extLst>
              <a:ext uri="{FF2B5EF4-FFF2-40B4-BE49-F238E27FC236}">
                <a16:creationId xmlns:a16="http://schemas.microsoft.com/office/drawing/2014/main" id="{B8992D0C-4337-3E0B-E4D8-D7E92A56FF64}"/>
              </a:ext>
            </a:extLst>
          </p:cNvPr>
          <p:cNvSpPr>
            <a:spLocks noChangeAspect="1" noChangeArrowheads="1"/>
          </p:cNvSpPr>
          <p:nvPr/>
        </p:nvSpPr>
        <p:spPr bwMode="auto">
          <a:xfrm>
            <a:off x="611187" y="588962"/>
            <a:ext cx="14382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1674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2A20-963B-F226-0E2F-A6C0D1AD9259}"/>
              </a:ext>
            </a:extLst>
          </p:cNvPr>
          <p:cNvSpPr>
            <a:spLocks noGrp="1"/>
          </p:cNvSpPr>
          <p:nvPr>
            <p:ph type="ctrTitle"/>
          </p:nvPr>
        </p:nvSpPr>
        <p:spPr>
          <a:xfrm>
            <a:off x="431321" y="138023"/>
            <a:ext cx="10834777" cy="2751825"/>
          </a:xfrm>
        </p:spPr>
        <p:txBody>
          <a:bodyPr>
            <a:noAutofit/>
          </a:bodyPr>
          <a:lstStyle/>
          <a:p>
            <a:pPr fontAlgn="base"/>
            <a:r>
              <a:rPr lang="en-US" sz="3200" b="1" i="0" dirty="0">
                <a:solidFill>
                  <a:srgbClr val="FFFF00"/>
                </a:solidFill>
                <a:effectLst/>
                <a:latin typeface="Inter"/>
              </a:rPr>
              <a:t>Linked lists</a:t>
            </a:r>
            <a:br>
              <a:rPr lang="en-US" sz="3200" b="1" i="0" dirty="0">
                <a:solidFill>
                  <a:srgbClr val="FFFF00"/>
                </a:solidFill>
                <a:effectLst/>
                <a:latin typeface="Inter"/>
              </a:rPr>
            </a:br>
            <a:br>
              <a:rPr lang="en-US" sz="2400" b="0" i="0" dirty="0">
                <a:solidFill>
                  <a:srgbClr val="141C3A"/>
                </a:solidFill>
                <a:effectLst/>
                <a:latin typeface="Inter"/>
              </a:rPr>
            </a:br>
            <a:r>
              <a:rPr lang="en-US" sz="2400" b="0" i="0" dirty="0">
                <a:effectLst/>
                <a:latin typeface="Inter"/>
              </a:rPr>
              <a:t>A linked list is a collection of data elements whose order is not given by their physical location in memory. It consists of nodes that contain data and link to the next node. The structure allows easiness in insertion and deletion operations. The last nodes are linked to NULL and signify the end of the list.</a:t>
            </a:r>
            <a:br>
              <a:rPr lang="en-US" sz="2400" b="0" i="0" dirty="0">
                <a:effectLst/>
                <a:latin typeface="Inter"/>
              </a:rPr>
            </a:br>
            <a:endParaRPr lang="en-US" sz="2400" dirty="0"/>
          </a:p>
        </p:txBody>
      </p:sp>
      <p:pic>
        <p:nvPicPr>
          <p:cNvPr id="5" name="Picture 4">
            <a:extLst>
              <a:ext uri="{FF2B5EF4-FFF2-40B4-BE49-F238E27FC236}">
                <a16:creationId xmlns:a16="http://schemas.microsoft.com/office/drawing/2014/main" id="{573CC2C8-D623-B27C-A62D-34A533AB3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74" y="3088257"/>
            <a:ext cx="11464505" cy="2751825"/>
          </a:xfrm>
          <a:prstGeom prst="rect">
            <a:avLst/>
          </a:prstGeom>
        </p:spPr>
      </p:pic>
    </p:spTree>
    <p:extLst>
      <p:ext uri="{BB962C8B-B14F-4D97-AF65-F5344CB8AC3E}">
        <p14:creationId xmlns:p14="http://schemas.microsoft.com/office/powerpoint/2010/main" val="24428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DA41-8519-87AA-3F14-237153D1C792}"/>
              </a:ext>
            </a:extLst>
          </p:cNvPr>
          <p:cNvSpPr>
            <a:spLocks noGrp="1"/>
          </p:cNvSpPr>
          <p:nvPr>
            <p:ph type="title"/>
          </p:nvPr>
        </p:nvSpPr>
        <p:spPr>
          <a:xfrm>
            <a:off x="838200" y="365125"/>
            <a:ext cx="10515600" cy="2343569"/>
          </a:xfrm>
        </p:spPr>
        <p:txBody>
          <a:bodyPr>
            <a:noAutofit/>
          </a:bodyPr>
          <a:lstStyle/>
          <a:p>
            <a:pPr fontAlgn="base"/>
            <a:r>
              <a:rPr lang="en-US" sz="3200" b="1" i="0" dirty="0">
                <a:solidFill>
                  <a:srgbClr val="FFFF00"/>
                </a:solidFill>
                <a:effectLst/>
                <a:latin typeface="Inter"/>
              </a:rPr>
              <a:t>Trees</a:t>
            </a:r>
            <a:r>
              <a:rPr lang="en-US" sz="2400" b="1" i="0" dirty="0">
                <a:solidFill>
                  <a:srgbClr val="141C3A"/>
                </a:solidFill>
                <a:effectLst/>
                <a:latin typeface="Inter"/>
              </a:rPr>
              <a:t> </a:t>
            </a:r>
            <a:br>
              <a:rPr lang="en-US" sz="2400" b="1" i="0" dirty="0">
                <a:solidFill>
                  <a:srgbClr val="141C3A"/>
                </a:solidFill>
                <a:effectLst/>
                <a:latin typeface="Inter"/>
              </a:rPr>
            </a:br>
            <a:br>
              <a:rPr lang="en-US" sz="2400" b="0" i="0" dirty="0">
                <a:solidFill>
                  <a:srgbClr val="141C3A"/>
                </a:solidFill>
                <a:effectLst/>
                <a:latin typeface="Inter"/>
              </a:rPr>
            </a:br>
            <a:r>
              <a:rPr lang="en-US" sz="2400" b="0" i="0" dirty="0">
                <a:effectLst/>
                <a:latin typeface="Inter"/>
              </a:rPr>
              <a:t>Some data contains a hierarchical relationship between various elements. These data are represented in the form of a Rooted tree graph or simply Tree. Here node A is called the root of the tree.</a:t>
            </a:r>
            <a:br>
              <a:rPr lang="en-US" sz="2400" b="0" i="0" dirty="0">
                <a:effectLst/>
                <a:latin typeface="Inter"/>
              </a:rPr>
            </a:br>
            <a:endParaRPr lang="en-US" sz="2400" dirty="0"/>
          </a:p>
        </p:txBody>
      </p:sp>
      <p:pic>
        <p:nvPicPr>
          <p:cNvPr id="4" name="Picture 3">
            <a:extLst>
              <a:ext uri="{FF2B5EF4-FFF2-40B4-BE49-F238E27FC236}">
                <a16:creationId xmlns:a16="http://schemas.microsoft.com/office/drawing/2014/main" id="{F191DF13-DF34-8255-233A-CB74E9A05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65" y="2808167"/>
            <a:ext cx="9946256" cy="3083674"/>
          </a:xfrm>
          <a:prstGeom prst="rect">
            <a:avLst/>
          </a:prstGeom>
        </p:spPr>
      </p:pic>
    </p:spTree>
    <p:extLst>
      <p:ext uri="{BB962C8B-B14F-4D97-AF65-F5344CB8AC3E}">
        <p14:creationId xmlns:p14="http://schemas.microsoft.com/office/powerpoint/2010/main" val="150428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67272-439A-25EA-A7D5-9CE288A683A0}"/>
              </a:ext>
            </a:extLst>
          </p:cNvPr>
          <p:cNvSpPr>
            <a:spLocks noGrp="1"/>
          </p:cNvSpPr>
          <p:nvPr>
            <p:ph type="title"/>
          </p:nvPr>
        </p:nvSpPr>
        <p:spPr/>
        <p:txBody>
          <a:bodyPr>
            <a:noAutofit/>
          </a:bodyPr>
          <a:lstStyle/>
          <a:p>
            <a:pPr fontAlgn="base"/>
            <a:r>
              <a:rPr lang="en-US" sz="3200" b="1" i="0" dirty="0">
                <a:solidFill>
                  <a:srgbClr val="FFFF00"/>
                </a:solidFill>
                <a:effectLst/>
                <a:latin typeface="Inter"/>
              </a:rPr>
              <a:t>Stack</a:t>
            </a:r>
            <a:br>
              <a:rPr lang="en-US" sz="2400" b="0" i="0" dirty="0">
                <a:solidFill>
                  <a:srgbClr val="141C3A"/>
                </a:solidFill>
                <a:effectLst/>
                <a:latin typeface="Inter"/>
              </a:rPr>
            </a:br>
            <a:r>
              <a:rPr lang="en-US" sz="2400" b="0" i="0" dirty="0" err="1">
                <a:effectLst/>
                <a:latin typeface="Inter"/>
              </a:rPr>
              <a:t>Stack</a:t>
            </a:r>
            <a:r>
              <a:rPr lang="en-US" sz="2400" b="0" i="0" dirty="0">
                <a:effectLst/>
                <a:latin typeface="Inter"/>
              </a:rPr>
              <a:t> , LIFO(Last In First Out) system, is a linear data structure in which insertion(PUSH) and deletion(POP) are restricted to one endpoint called TOP.</a:t>
            </a:r>
            <a:br>
              <a:rPr lang="en-US" sz="2400" b="0" i="0" dirty="0">
                <a:effectLst/>
                <a:latin typeface="Inter"/>
              </a:rPr>
            </a:br>
            <a:endParaRPr lang="en-US" sz="2400" dirty="0"/>
          </a:p>
        </p:txBody>
      </p:sp>
      <p:pic>
        <p:nvPicPr>
          <p:cNvPr id="7" name="Picture 6">
            <a:extLst>
              <a:ext uri="{FF2B5EF4-FFF2-40B4-BE49-F238E27FC236}">
                <a16:creationId xmlns:a16="http://schemas.microsoft.com/office/drawing/2014/main" id="{D41199E8-625B-F7BF-148C-51A87BEFD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671" y="1558114"/>
            <a:ext cx="6612147" cy="5109386"/>
          </a:xfrm>
          <a:prstGeom prst="rect">
            <a:avLst/>
          </a:prstGeom>
        </p:spPr>
      </p:pic>
    </p:spTree>
    <p:extLst>
      <p:ext uri="{BB962C8B-B14F-4D97-AF65-F5344CB8AC3E}">
        <p14:creationId xmlns:p14="http://schemas.microsoft.com/office/powerpoint/2010/main" val="2546973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2839</TotalTime>
  <Words>2148</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10 Pitch</vt:lpstr>
      <vt:lpstr>Inter</vt:lpstr>
      <vt:lpstr>inter-bold</vt:lpstr>
      <vt:lpstr>inter-regular</vt:lpstr>
      <vt:lpstr>Office Theme</vt:lpstr>
      <vt:lpstr>PowerPoint Presentation</vt:lpstr>
      <vt:lpstr>Based on their length, records may be classified into two. They are,  Fixed-length record : All record contain the same data items with the same amount of space assigned to each items. Variance length record: Records may contain different length data items.  Definition of Data Structure “The logical or mathematical model of a particular organization of data is called a data structure.” The choice depends on two consideration. First, it must be rich enough in structure to mirror the actual relationship of the data in the real world. Also, the structure should be simple enough that one can effectively process the data when necessary.  </vt:lpstr>
      <vt:lpstr>Difference between Data Types &amp; Data Structures</vt:lpstr>
      <vt:lpstr>Categories of data structures Data structures are generally classified into primitive and non-primitive data structures. Different categories of data structures are shown in the figure.    </vt:lpstr>
      <vt:lpstr>Primitive data structures Basic data structures that cannot be further divided is called primitive data structures.  Non primitive data structures Data structures that can be used for other complex storages are called non-primitive data structures. Non-primitive data structures are again classified as linear and non-linear data types.  A data structure is said to be linear if its elements form a sequence. Data structures like Array, Stack, Queue and linked list organizes data in linear order.  A non-linear data structure is one in which its elements are not arranged in sequence. Trees and graphs are widely used non-linear data structures. It represents a hierarchical relationship between individual data elements. </vt:lpstr>
      <vt:lpstr>    ARRAY A linear array or a one-dimensional array is the simplest type of data structure. It is a list of a finite number, n, of data elements of a similar type. These elements are represented by a set of consecutive numbers respectively. If A is the array name, then the array elements are represented as any of the following notations.    A two-dimensional array is a collection of similar data elements where each element is referenced by two subscripts.       </vt:lpstr>
      <vt:lpstr>Linked lists  A linked list is a collection of data elements whose order is not given by their physical location in memory. It consists of nodes that contain data and link to the next node. The structure allows easiness in insertion and deletion operations. The last nodes are linked to NULL and signify the end of the list. </vt:lpstr>
      <vt:lpstr>Trees   Some data contains a hierarchical relationship between various elements. These data are represented in the form of a Rooted tree graph or simply Tree. Here node A is called the root of the tree. </vt:lpstr>
      <vt:lpstr>Stack Stack , LIFO(Last In First Out) system, is a linear data structure in which insertion(PUSH) and deletion(POP) are restricted to one endpoint called TOP. </vt:lpstr>
      <vt:lpstr>Queue  A queue is a FIFO(First In First Out) system, in which insertion(ENQUEUE) can take place only at an end called REAR and deletion(DEQUEUE) can take place only at another end called FRONT. </vt:lpstr>
      <vt:lpstr>Graphs Sometimes data contain relationships that are not hierarchical in nature. This type of relationship can be expressed in the form of a graph data structure. </vt:lpstr>
      <vt:lpstr>Data structure operations  The data in the data structures are processed by certain operations.  Traversing: Visiting each record so that items in the records can be accessed.  Searching: Finding the location of the record with a given key or value or finding all records   which satisfy given conditions.  Inserting: Adding a new record to the data structure.  Deleting: Removing records from the data structure.  Sorting: Arranging records in some logical or numerical order. (Eg: Alphabetic order)  Merging: Combing records from two different sorted files into a single file. </vt:lpstr>
      <vt:lpstr>Applications of data structures  Different types of data structures are used for different kinds of purposes. Some of them are highly specialized in specific tasks. Applications of data structures are listed below. Applications of Arrays  1.To implement mathematical vectors and matrices. 2.To model sets or collections in computer programming. 3.To implement other data structures such as lists, queues, stacks, and heaps. 4.Sometimes used to emulate in-program dynamic memory allocation. Applications of Linked lists  1.To implement other data structures such as queues, stacks,trees…etc 2.Used for dynamic memory allocation. 3.For manipulating polynomials, representing sparse matrices…etc 4.A doubly linked list can be used in navigation systems. 5.The doubly linked list is also used by various applications to implement Undo and Redo functionality.  </vt:lpstr>
      <vt:lpstr>Applications of Trees   1.To search for an element in a set quickly, Binary Search Trees(BSTs) are used. 2.Heap sort is done by a kind of tree called a Heap. 3.Tries are modified versions of trees used to store routing information in routers. 4.A compiler uses a syntax tree to parse the program you write. 5.Shortest path trees and spanning Trees are used in bridges and routers. Applications of Stacks  The LIFO property of Stack can be useful in the following applications. 1.Evaluating Expressions. 2.Converting between expressions. 3.Backtracking. 4.Parsing context-free languages. 5.Recursion removal. 6.Tree and graph traversal. </vt:lpstr>
      <vt:lpstr>Applications of Queues  The following applications require FIFO storage and are implemented using Queues. 1.Manage resource sharing such as CPU scheduling, disk scheduling..etc 2.When data is sent and received between two processes not necessarily at the same rate.  Applications of Graphs  1.Transportation networks like the one used by Google Maps. 2.Representation of molecular structure. 3.Finding the shortest path. 4.Airline network. 5.Social networks. </vt:lpstr>
      <vt:lpstr>Algorithm complexity and time space trade off  An algorithm is defined as a well-defined list of steps for solving a problem. Each step of an algorithm will have a clear meaning and can be performed with a finite amount of effort and finite length of time. Every algorithm must satisfy the following criteria,  Inputs: Zero or more quantities which are externally supplied to the algorithm.   Output: At least one quantity is produced as output.  Definiteness: Each step must be clear and unambigous.   Finiteness: All steps for all cases of an algorithm will terminate after a finite amount of time.   Effectiveness: The algorithm will be efficient. The efficiency of an algorithm is measured in terms of the time and space it uses. The complexity of an algorithm is expressed as a function of input size which gives running time and or space.  </vt:lpstr>
      <vt:lpstr>Complexity Suppose M is an algorithm and suppose n is the size of the input data. The efficiency of M is measured in terms of time and space used by the algorithm. Time is measured by counting the number of operations and space is measured by counting the maximum amount of memory consumed by M.  The complexity of M is the function f(n) which gives running time and or space in terms of n. In complexity theory, we find complexity f(n) for three major cases as follows,  Worst case: f(n) have the maximum value for any possible inputs. Average case: f(n) have the expected value. Best case: f(n) have the minimum possible value. </vt:lpstr>
      <vt:lpstr>space-time tradeoff Sometimes the choice of a data structure involves a space-time tradeoff. That is by increasing the amount of space for storing the data, we may be able to reduce the time needed for processing data or vice-versa </vt:lpstr>
      <vt:lpstr>Big O Notation:  Big O notation is a symbolism used in complexity theory to describe the asymptotic behavior of functions. Basically, it tells you how fast a function grows or declines.  These are the mathematical notations that are used for the asymptotic analysis of the algorithms. The term 'asymptotic' describes an expression where a variable exists whose value tends to infinity.  Thus, using asymptotic notations, we analyze the complexities of an algorithm and its performance. Using the asymptotic notations, we determine and show the complexities after analyzing it. Therefore, there are three types of asymptotic notations through which we can analyze the complexities of the algorithms:</vt:lpstr>
      <vt:lpstr>Big O Notation (O):   It represents the upper bound of the runtime of an algorithm. Big O Notation's role is to calculate the longest time an algorithm can take for its execution, i.e., it is used for calculating the worst-case time complexity of an algorithm.  Omega Notation (Ω(n)):   It represents the lower bound of the runtime of an algorithm. It is used for calculating the best time an algorithm can take to complete its execution, i.e., it is used for measuring the best case time complexity of an algorithm.  Theta Notation (Θ(n)):   It carries the middle characteristics of both Big O and Omega notations as it represents the lower and upper bound of an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Thakur</dc:creator>
  <cp:lastModifiedBy>khushi Thakur</cp:lastModifiedBy>
  <cp:revision>3</cp:revision>
  <dcterms:created xsi:type="dcterms:W3CDTF">2023-11-18T09:59:10Z</dcterms:created>
  <dcterms:modified xsi:type="dcterms:W3CDTF">2023-11-20T09:26:19Z</dcterms:modified>
</cp:coreProperties>
</file>