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A87D44-1564-45AF-86D3-C42E8B3E6D83}" v="21" dt="2023-12-02T07:45:12.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D49C9-F045-4C1D-86CE-A2C6067DB439}"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8EB66-34B2-4132-A407-4086D6AD9025}" type="slidenum">
              <a:rPr lang="en-US" smtClean="0"/>
              <a:t>‹#›</a:t>
            </a:fld>
            <a:endParaRPr lang="en-US"/>
          </a:p>
        </p:txBody>
      </p:sp>
    </p:spTree>
    <p:extLst>
      <p:ext uri="{BB962C8B-B14F-4D97-AF65-F5344CB8AC3E}">
        <p14:creationId xmlns:p14="http://schemas.microsoft.com/office/powerpoint/2010/main" val="292879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11/30/2023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11/30/2023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11/30/2023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11/30/2023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achics.org/data-structures/tree-definition-terminology-types/#leaf-node-and-internal-nod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4397-DA0A-3E97-BE13-17AD3EC831A7}"/>
              </a:ext>
            </a:extLst>
          </p:cNvPr>
          <p:cNvSpPr>
            <a:spLocks noGrp="1"/>
          </p:cNvSpPr>
          <p:nvPr>
            <p:ph type="ctrTitle"/>
          </p:nvPr>
        </p:nvSpPr>
        <p:spPr/>
        <p:txBody>
          <a:bodyPr>
            <a:normAutofit fontScale="90000"/>
          </a:bodyPr>
          <a:lstStyle/>
          <a:p>
            <a:r>
              <a:rPr lang="en-US" dirty="0"/>
              <a:t>TREE </a:t>
            </a:r>
            <a:br>
              <a:rPr lang="en-US" dirty="0"/>
            </a:br>
            <a:r>
              <a:rPr lang="en-US" dirty="0"/>
              <a:t>DATA STRUCTURE</a:t>
            </a:r>
          </a:p>
        </p:txBody>
      </p:sp>
    </p:spTree>
    <p:extLst>
      <p:ext uri="{BB962C8B-B14F-4D97-AF65-F5344CB8AC3E}">
        <p14:creationId xmlns:p14="http://schemas.microsoft.com/office/powerpoint/2010/main" val="3898052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6A00D-63B4-EC0B-CB77-EF100E715B36}"/>
              </a:ext>
            </a:extLst>
          </p:cNvPr>
          <p:cNvSpPr txBox="1"/>
          <p:nvPr/>
        </p:nvSpPr>
        <p:spPr>
          <a:xfrm>
            <a:off x="2631440" y="548640"/>
            <a:ext cx="8473440" cy="6370975"/>
          </a:xfrm>
          <a:prstGeom prst="rect">
            <a:avLst/>
          </a:prstGeom>
          <a:noFill/>
        </p:spPr>
        <p:txBody>
          <a:bodyPr wrap="square" rtlCol="0">
            <a:spAutoFit/>
          </a:bodyPr>
          <a:lstStyle/>
          <a:p>
            <a:pPr algn="l" fontAlgn="base"/>
            <a:r>
              <a:rPr lang="en-US" sz="3200" b="0" i="0" dirty="0">
                <a:solidFill>
                  <a:srgbClr val="FFFF00"/>
                </a:solidFill>
                <a:effectLst/>
                <a:latin typeface="Inter"/>
              </a:rPr>
              <a:t>Representation of Binary Tree</a:t>
            </a:r>
          </a:p>
          <a:p>
            <a:pPr algn="l" fontAlgn="base"/>
            <a:r>
              <a:rPr lang="en-US" sz="2400" b="0" i="0" dirty="0">
                <a:effectLst/>
                <a:latin typeface="Inter"/>
              </a:rPr>
              <a:t>Binary trees can be maintained in memory using either an array or a linked list.</a:t>
            </a:r>
          </a:p>
          <a:p>
            <a:pPr algn="l" fontAlgn="base"/>
            <a:r>
              <a:rPr lang="en-US" sz="2800" b="0" i="0" dirty="0">
                <a:solidFill>
                  <a:srgbClr val="00B0F0"/>
                </a:solidFill>
                <a:effectLst/>
                <a:latin typeface="Inter"/>
              </a:rPr>
              <a:t>Sequential representation of binary trees</a:t>
            </a:r>
          </a:p>
          <a:p>
            <a:pPr algn="l" fontAlgn="base"/>
            <a:r>
              <a:rPr lang="en-US" sz="2400" b="0" i="0" dirty="0">
                <a:effectLst/>
                <a:latin typeface="Inter"/>
              </a:rPr>
              <a:t>The simplest technique for representing a binary tree is to store the elements using a one-dimensional array.</a:t>
            </a:r>
          </a:p>
          <a:p>
            <a:pPr algn="l" fontAlgn="base"/>
            <a:r>
              <a:rPr lang="en-US" sz="2400" b="0" i="0" dirty="0">
                <a:effectLst/>
                <a:latin typeface="Inter"/>
              </a:rPr>
              <a:t>Suppose we are using a one-dimensional array TREE to store the elements of a tree. The rules for a sequential binary tree are as follows:</a:t>
            </a:r>
          </a:p>
          <a:p>
            <a:pPr algn="l" fontAlgn="base">
              <a:buFont typeface="Arial" panose="020B0604020202020204" pitchFamily="34" charset="0"/>
              <a:buChar char="•"/>
            </a:pPr>
            <a:r>
              <a:rPr lang="en-US" sz="2400" b="0" i="0" dirty="0">
                <a:effectLst/>
                <a:latin typeface="Inter"/>
              </a:rPr>
              <a:t>The root of the tree will be stored in </a:t>
            </a:r>
            <a:r>
              <a:rPr lang="en-US" sz="2400" b="1" i="0" dirty="0">
                <a:effectLst/>
                <a:latin typeface="Inter"/>
              </a:rPr>
              <a:t>TREE[0]</a:t>
            </a:r>
            <a:r>
              <a:rPr lang="en-US" sz="2400" b="0" i="0" dirty="0">
                <a:effectLst/>
                <a:latin typeface="Inter"/>
              </a:rPr>
              <a:t>.</a:t>
            </a:r>
          </a:p>
          <a:p>
            <a:pPr algn="l" fontAlgn="base">
              <a:buFont typeface="Arial" panose="020B0604020202020204" pitchFamily="34" charset="0"/>
              <a:buChar char="•"/>
            </a:pPr>
            <a:r>
              <a:rPr lang="en-US" sz="2400" b="0" i="0" dirty="0">
                <a:effectLst/>
                <a:latin typeface="Inter"/>
              </a:rPr>
              <a:t>If an element is stored in </a:t>
            </a:r>
            <a:r>
              <a:rPr lang="en-US" sz="2400" b="1" i="0" dirty="0">
                <a:effectLst/>
                <a:latin typeface="Inter"/>
              </a:rPr>
              <a:t>TREE[K]</a:t>
            </a:r>
            <a:r>
              <a:rPr lang="en-US" sz="2400" b="0" i="0" dirty="0">
                <a:effectLst/>
                <a:latin typeface="Inter"/>
              </a:rPr>
              <a:t>, then</a:t>
            </a:r>
          </a:p>
          <a:p>
            <a:pPr marL="742950" lvl="1" indent="-285750" algn="l" fontAlgn="base">
              <a:buFont typeface="Arial" panose="020B0604020202020204" pitchFamily="34" charset="0"/>
              <a:buChar char="•"/>
            </a:pPr>
            <a:r>
              <a:rPr lang="en-US" sz="2400" b="0" i="0" dirty="0">
                <a:effectLst/>
                <a:latin typeface="Inter"/>
              </a:rPr>
              <a:t>It’s left child is stored in </a:t>
            </a:r>
            <a:r>
              <a:rPr lang="en-US" sz="2400" b="1" i="0" dirty="0">
                <a:effectLst/>
                <a:latin typeface="Inter"/>
              </a:rPr>
              <a:t>TREE[2K + 1]</a:t>
            </a:r>
            <a:r>
              <a:rPr lang="en-US" sz="2400" b="0" i="0" dirty="0">
                <a:effectLst/>
                <a:latin typeface="Inter"/>
              </a:rPr>
              <a:t>.</a:t>
            </a:r>
          </a:p>
          <a:p>
            <a:pPr marL="742950" lvl="1" indent="-285750" algn="l" fontAlgn="base">
              <a:buFont typeface="Arial" panose="020B0604020202020204" pitchFamily="34" charset="0"/>
              <a:buChar char="•"/>
            </a:pPr>
            <a:r>
              <a:rPr lang="en-US" sz="2400" b="0" i="0" dirty="0">
                <a:effectLst/>
                <a:latin typeface="Inter"/>
              </a:rPr>
              <a:t>It’s right child is stored in </a:t>
            </a:r>
            <a:r>
              <a:rPr lang="en-US" sz="2400" b="1" i="0" dirty="0">
                <a:effectLst/>
                <a:latin typeface="Inter"/>
              </a:rPr>
              <a:t>TREE[2K + 2]</a:t>
            </a:r>
            <a:r>
              <a:rPr lang="en-US" sz="2400" b="0" i="0" dirty="0">
                <a:effectLst/>
                <a:latin typeface="Inter"/>
              </a:rPr>
              <a:t>.</a:t>
            </a:r>
          </a:p>
          <a:p>
            <a:pPr algn="l" fontAlgn="base"/>
            <a:r>
              <a:rPr lang="en-US" sz="2400" b="0" i="0" dirty="0">
                <a:effectLst/>
                <a:latin typeface="Inter"/>
              </a:rPr>
              <a:t>A tree of height h will require an array of maximum size</a:t>
            </a:r>
            <a:r>
              <a:rPr lang="en-US" sz="2400" b="1" i="0" dirty="0">
                <a:effectLst/>
                <a:latin typeface="Inter"/>
              </a:rPr>
              <a:t> 2</a:t>
            </a:r>
            <a:r>
              <a:rPr lang="en-US" sz="2400" b="1" i="0" baseline="30000" dirty="0">
                <a:effectLst/>
                <a:latin typeface="Inter"/>
              </a:rPr>
              <a:t>h</a:t>
            </a:r>
            <a:r>
              <a:rPr lang="en-US" sz="2400" b="1" i="0" dirty="0">
                <a:effectLst/>
                <a:latin typeface="Inter"/>
              </a:rPr>
              <a:t>-1</a:t>
            </a:r>
            <a:r>
              <a:rPr lang="en-US" sz="2400" b="0" i="0" dirty="0">
                <a:effectLst/>
                <a:latin typeface="Inter"/>
              </a:rPr>
              <a:t>. A tree is empty if </a:t>
            </a:r>
          </a:p>
          <a:p>
            <a:pPr algn="l" rtl="0"/>
            <a:r>
              <a:rPr lang="en-US" dirty="0">
                <a:solidFill>
                  <a:srgbClr val="00B0F0"/>
                </a:solidFill>
                <a:effectLst/>
                <a:latin typeface="Inconsolata" pitchFamily="1" charset="0"/>
              </a:rPr>
              <a:t>TREE</a:t>
            </a:r>
            <a:r>
              <a:rPr lang="en-US" dirty="0">
                <a:solidFill>
                  <a:srgbClr val="777777"/>
                </a:solidFill>
                <a:effectLst/>
                <a:latin typeface="Inconsolata" pitchFamily="1" charset="0"/>
              </a:rPr>
              <a:t>[</a:t>
            </a:r>
            <a:r>
              <a:rPr lang="en-US" dirty="0">
                <a:solidFill>
                  <a:srgbClr val="009999"/>
                </a:solidFill>
                <a:effectLst/>
                <a:latin typeface="Inconsolata" pitchFamily="1" charset="0"/>
              </a:rPr>
              <a:t>0</a:t>
            </a:r>
            <a:r>
              <a:rPr lang="en-US" dirty="0">
                <a:solidFill>
                  <a:srgbClr val="777777"/>
                </a:solidFill>
                <a:effectLst/>
                <a:latin typeface="Inconsolata" pitchFamily="1" charset="0"/>
              </a:rPr>
              <a:t>]</a:t>
            </a:r>
            <a:r>
              <a:rPr lang="en-US" dirty="0">
                <a:solidFill>
                  <a:srgbClr val="2F3235"/>
                </a:solidFill>
                <a:effectLst/>
                <a:latin typeface="Inconsolata" pitchFamily="1" charset="0"/>
              </a:rPr>
              <a:t> </a:t>
            </a:r>
            <a:r>
              <a:rPr lang="en-US" dirty="0">
                <a:solidFill>
                  <a:srgbClr val="00B0F0"/>
                </a:solidFill>
                <a:effectLst/>
                <a:latin typeface="Inconsolata" pitchFamily="1" charset="0"/>
              </a:rPr>
              <a:t>=</a:t>
            </a:r>
            <a:r>
              <a:rPr lang="en-US" dirty="0">
                <a:solidFill>
                  <a:srgbClr val="2F3235"/>
                </a:solidFill>
                <a:effectLst/>
                <a:latin typeface="Inconsolata" pitchFamily="1" charset="0"/>
              </a:rPr>
              <a:t> </a:t>
            </a:r>
            <a:r>
              <a:rPr lang="en-US" b="1" dirty="0">
                <a:solidFill>
                  <a:srgbClr val="286491"/>
                </a:solidFill>
                <a:effectLst/>
                <a:latin typeface="Inconsolata" pitchFamily="1" charset="0"/>
              </a:rPr>
              <a:t>NULL</a:t>
            </a:r>
            <a:endParaRPr lang="en-US" dirty="0">
              <a:solidFill>
                <a:srgbClr val="333333"/>
              </a:solidFill>
              <a:effectLst/>
              <a:latin typeface="Inconsolata" pitchFamily="1" charset="0"/>
            </a:endParaRPr>
          </a:p>
          <a:p>
            <a:r>
              <a:rPr lang="en-US" dirty="0"/>
              <a:t>.</a:t>
            </a:r>
          </a:p>
        </p:txBody>
      </p:sp>
    </p:spTree>
    <p:extLst>
      <p:ext uri="{BB962C8B-B14F-4D97-AF65-F5344CB8AC3E}">
        <p14:creationId xmlns:p14="http://schemas.microsoft.com/office/powerpoint/2010/main" val="255884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D8B54-6FF1-A5AC-2987-99F95F58277E}"/>
              </a:ext>
            </a:extLst>
          </p:cNvPr>
          <p:cNvSpPr txBox="1"/>
          <p:nvPr/>
        </p:nvSpPr>
        <p:spPr>
          <a:xfrm>
            <a:off x="1341120" y="345440"/>
            <a:ext cx="9519920" cy="830997"/>
          </a:xfrm>
          <a:prstGeom prst="rect">
            <a:avLst/>
          </a:prstGeom>
          <a:noFill/>
        </p:spPr>
        <p:txBody>
          <a:bodyPr wrap="square" rtlCol="0">
            <a:spAutoFit/>
          </a:bodyPr>
          <a:lstStyle/>
          <a:p>
            <a:r>
              <a:rPr lang="en-US" sz="2400" b="0" i="0" dirty="0">
                <a:effectLst/>
                <a:latin typeface="Inter"/>
              </a:rPr>
              <a:t>The following figure shows a binary tree and its corresponding sequential representation.</a:t>
            </a:r>
            <a:endParaRPr lang="en-US" sz="2400" dirty="0"/>
          </a:p>
        </p:txBody>
      </p:sp>
      <p:sp>
        <p:nvSpPr>
          <p:cNvPr id="3" name="Rectangle 2">
            <a:extLst>
              <a:ext uri="{FF2B5EF4-FFF2-40B4-BE49-F238E27FC236}">
                <a16:creationId xmlns:a16="http://schemas.microsoft.com/office/drawing/2014/main" id="{6EA3A9CD-6C6D-C3A4-CA48-069B507C6886}"/>
              </a:ext>
            </a:extLst>
          </p:cNvPr>
          <p:cNvSpPr/>
          <p:nvPr/>
        </p:nvSpPr>
        <p:spPr>
          <a:xfrm>
            <a:off x="1869440" y="1422400"/>
            <a:ext cx="8503920" cy="362712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0E5E19-7F44-31E7-4C52-FE5925392BCB}"/>
              </a:ext>
            </a:extLst>
          </p:cNvPr>
          <p:cNvPicPr>
            <a:picLocks noChangeAspect="1"/>
          </p:cNvPicPr>
          <p:nvPr/>
        </p:nvPicPr>
        <p:blipFill>
          <a:blip r:embed="rId2"/>
          <a:stretch>
            <a:fillRect/>
          </a:stretch>
        </p:blipFill>
        <p:spPr>
          <a:xfrm>
            <a:off x="3248977" y="1422400"/>
            <a:ext cx="5407343" cy="3383280"/>
          </a:xfrm>
          <a:prstGeom prst="rect">
            <a:avLst/>
          </a:prstGeom>
        </p:spPr>
      </p:pic>
      <p:sp>
        <p:nvSpPr>
          <p:cNvPr id="6" name="TextBox 5">
            <a:extLst>
              <a:ext uri="{FF2B5EF4-FFF2-40B4-BE49-F238E27FC236}">
                <a16:creationId xmlns:a16="http://schemas.microsoft.com/office/drawing/2014/main" id="{5A3E2F97-C322-C5F6-2011-1557C61A578C}"/>
              </a:ext>
            </a:extLst>
          </p:cNvPr>
          <p:cNvSpPr txBox="1"/>
          <p:nvPr/>
        </p:nvSpPr>
        <p:spPr>
          <a:xfrm>
            <a:off x="1706880" y="5506720"/>
            <a:ext cx="8778240" cy="830997"/>
          </a:xfrm>
          <a:prstGeom prst="rect">
            <a:avLst/>
          </a:prstGeom>
          <a:noFill/>
        </p:spPr>
        <p:txBody>
          <a:bodyPr wrap="square" rtlCol="0">
            <a:spAutoFit/>
          </a:bodyPr>
          <a:lstStyle/>
          <a:p>
            <a:r>
              <a:rPr lang="en-US" sz="2400" b="0" i="0" dirty="0">
                <a:effectLst/>
                <a:latin typeface="Inter"/>
              </a:rPr>
              <a:t>This method is inefficient unless the tree is (almost) full. Also, it is not possible to add a new node if the tree is already full.</a:t>
            </a:r>
            <a:endParaRPr lang="en-US" sz="2400" dirty="0"/>
          </a:p>
        </p:txBody>
      </p:sp>
    </p:spTree>
    <p:extLst>
      <p:ext uri="{BB962C8B-B14F-4D97-AF65-F5344CB8AC3E}">
        <p14:creationId xmlns:p14="http://schemas.microsoft.com/office/powerpoint/2010/main" val="320708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158A1-463B-D8A3-1C3F-5AC3828D7C47}"/>
              </a:ext>
            </a:extLst>
          </p:cNvPr>
          <p:cNvSpPr txBox="1"/>
          <p:nvPr/>
        </p:nvSpPr>
        <p:spPr>
          <a:xfrm>
            <a:off x="2458720" y="609600"/>
            <a:ext cx="8991600" cy="2800767"/>
          </a:xfrm>
          <a:prstGeom prst="rect">
            <a:avLst/>
          </a:prstGeom>
          <a:noFill/>
        </p:spPr>
        <p:txBody>
          <a:bodyPr wrap="square" rtlCol="0">
            <a:spAutoFit/>
          </a:bodyPr>
          <a:lstStyle/>
          <a:p>
            <a:pPr algn="l" fontAlgn="base"/>
            <a:r>
              <a:rPr lang="en-US" sz="3200" b="0" i="0" dirty="0">
                <a:solidFill>
                  <a:srgbClr val="00B0F0"/>
                </a:solidFill>
                <a:effectLst/>
                <a:latin typeface="Inter"/>
              </a:rPr>
              <a:t>Linked representation of binary trees</a:t>
            </a:r>
          </a:p>
          <a:p>
            <a:pPr algn="l" fontAlgn="base"/>
            <a:r>
              <a:rPr lang="en-US" sz="2400" b="0" i="0" dirty="0">
                <a:effectLst/>
                <a:latin typeface="Inter"/>
              </a:rPr>
              <a:t>Every node in a linked representation of binary tree will contain three parts:</a:t>
            </a:r>
          </a:p>
          <a:p>
            <a:pPr algn="l" fontAlgn="base">
              <a:buFont typeface="Arial" panose="020B0604020202020204" pitchFamily="34" charset="0"/>
              <a:buChar char="•"/>
            </a:pPr>
            <a:r>
              <a:rPr lang="en-US" sz="2400" b="0" i="0" dirty="0">
                <a:effectLst/>
                <a:latin typeface="Inter"/>
              </a:rPr>
              <a:t>The data element.</a:t>
            </a:r>
          </a:p>
          <a:p>
            <a:pPr algn="l" fontAlgn="base">
              <a:buFont typeface="Arial" panose="020B0604020202020204" pitchFamily="34" charset="0"/>
              <a:buChar char="•"/>
            </a:pPr>
            <a:r>
              <a:rPr lang="en-US" sz="2400" b="0" i="0" dirty="0">
                <a:effectLst/>
                <a:latin typeface="Inter"/>
              </a:rPr>
              <a:t>A pointer to the left node.</a:t>
            </a:r>
          </a:p>
          <a:p>
            <a:pPr algn="l" fontAlgn="base">
              <a:buFont typeface="Arial" panose="020B0604020202020204" pitchFamily="34" charset="0"/>
              <a:buChar char="•"/>
            </a:pPr>
            <a:r>
              <a:rPr lang="en-US" sz="2400" b="0" i="0" dirty="0">
                <a:effectLst/>
                <a:latin typeface="Inter"/>
              </a:rPr>
              <a:t>A pointer to the right node.</a:t>
            </a:r>
          </a:p>
          <a:p>
            <a:pPr algn="l" fontAlgn="base"/>
            <a:r>
              <a:rPr lang="en-US" sz="2400" b="0" i="0" dirty="0">
                <a:effectLst/>
                <a:latin typeface="Inter"/>
              </a:rPr>
              <a:t>It can be represented by a structure.</a:t>
            </a:r>
          </a:p>
        </p:txBody>
      </p:sp>
      <p:pic>
        <p:nvPicPr>
          <p:cNvPr id="6" name="Picture 5">
            <a:extLst>
              <a:ext uri="{FF2B5EF4-FFF2-40B4-BE49-F238E27FC236}">
                <a16:creationId xmlns:a16="http://schemas.microsoft.com/office/drawing/2014/main" id="{BB4FE2E8-3853-8483-1908-75DF871CC67A}"/>
              </a:ext>
            </a:extLst>
          </p:cNvPr>
          <p:cNvPicPr>
            <a:picLocks noChangeAspect="1"/>
          </p:cNvPicPr>
          <p:nvPr/>
        </p:nvPicPr>
        <p:blipFill>
          <a:blip r:embed="rId2"/>
          <a:stretch>
            <a:fillRect/>
          </a:stretch>
        </p:blipFill>
        <p:spPr>
          <a:xfrm>
            <a:off x="2458720" y="3447634"/>
            <a:ext cx="8788400" cy="1714327"/>
          </a:xfrm>
          <a:prstGeom prst="rect">
            <a:avLst/>
          </a:prstGeom>
        </p:spPr>
      </p:pic>
      <p:sp>
        <p:nvSpPr>
          <p:cNvPr id="7" name="TextBox 6">
            <a:extLst>
              <a:ext uri="{FF2B5EF4-FFF2-40B4-BE49-F238E27FC236}">
                <a16:creationId xmlns:a16="http://schemas.microsoft.com/office/drawing/2014/main" id="{726C503E-A800-A8E4-3795-FB423C00544E}"/>
              </a:ext>
            </a:extLst>
          </p:cNvPr>
          <p:cNvSpPr txBox="1"/>
          <p:nvPr/>
        </p:nvSpPr>
        <p:spPr>
          <a:xfrm>
            <a:off x="2458720" y="5466080"/>
            <a:ext cx="8544560" cy="830997"/>
          </a:xfrm>
          <a:prstGeom prst="rect">
            <a:avLst/>
          </a:prstGeom>
          <a:noFill/>
        </p:spPr>
        <p:txBody>
          <a:bodyPr wrap="square" rtlCol="0">
            <a:spAutoFit/>
          </a:bodyPr>
          <a:lstStyle/>
          <a:p>
            <a:pPr algn="l" rtl="0"/>
            <a:r>
              <a:rPr lang="en-US" sz="2400" b="0" i="0" dirty="0">
                <a:effectLst/>
                <a:latin typeface="Inter"/>
              </a:rPr>
              <a:t>The root node is pointed by a pointer </a:t>
            </a:r>
            <a:r>
              <a:rPr lang="en-US" sz="2400" b="1" i="0" dirty="0">
                <a:effectLst/>
                <a:latin typeface="Inter"/>
              </a:rPr>
              <a:t>ROOT</a:t>
            </a:r>
            <a:r>
              <a:rPr lang="en-US" sz="2400" b="0" i="0" dirty="0">
                <a:effectLst/>
                <a:latin typeface="Inter"/>
              </a:rPr>
              <a:t>. The tree is empty if </a:t>
            </a:r>
            <a:r>
              <a:rPr lang="en-US" sz="2400" b="0" i="0" dirty="0">
                <a:solidFill>
                  <a:srgbClr val="00B0F0"/>
                </a:solidFill>
                <a:effectLst/>
                <a:latin typeface="Inconsolata" pitchFamily="1" charset="0"/>
              </a:rPr>
              <a:t>ROOT </a:t>
            </a:r>
            <a:r>
              <a:rPr lang="en-US" sz="2400" b="0" i="0" dirty="0">
                <a:solidFill>
                  <a:schemeClr val="accent5">
                    <a:lumMod val="40000"/>
                    <a:lumOff val="60000"/>
                  </a:schemeClr>
                </a:solidFill>
                <a:effectLst/>
                <a:latin typeface="Inconsolata" pitchFamily="1" charset="0"/>
              </a:rPr>
              <a:t>= </a:t>
            </a:r>
            <a:r>
              <a:rPr lang="en-US" sz="2400" b="1" i="0" dirty="0">
                <a:solidFill>
                  <a:schemeClr val="accent5">
                    <a:lumMod val="40000"/>
                    <a:lumOff val="60000"/>
                  </a:schemeClr>
                </a:solidFill>
                <a:effectLst/>
                <a:latin typeface="Inconsolata" pitchFamily="1" charset="0"/>
              </a:rPr>
              <a:t>NULL</a:t>
            </a:r>
            <a:endParaRPr lang="en-US" sz="2400" b="0" i="0" dirty="0">
              <a:solidFill>
                <a:schemeClr val="accent5">
                  <a:lumMod val="40000"/>
                  <a:lumOff val="60000"/>
                </a:schemeClr>
              </a:solidFill>
              <a:effectLst/>
              <a:latin typeface="Inconsolata" pitchFamily="1" charset="0"/>
            </a:endParaRPr>
          </a:p>
        </p:txBody>
      </p:sp>
    </p:spTree>
    <p:extLst>
      <p:ext uri="{BB962C8B-B14F-4D97-AF65-F5344CB8AC3E}">
        <p14:creationId xmlns:p14="http://schemas.microsoft.com/office/powerpoint/2010/main" val="123255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EC5B6-7D78-EF5F-1EC8-2468ED7E9D30}"/>
              </a:ext>
            </a:extLst>
          </p:cNvPr>
          <p:cNvSpPr txBox="1"/>
          <p:nvPr/>
        </p:nvSpPr>
        <p:spPr>
          <a:xfrm>
            <a:off x="1198880" y="284480"/>
            <a:ext cx="10027920" cy="830997"/>
          </a:xfrm>
          <a:prstGeom prst="rect">
            <a:avLst/>
          </a:prstGeom>
          <a:noFill/>
        </p:spPr>
        <p:txBody>
          <a:bodyPr wrap="square" rtlCol="0">
            <a:spAutoFit/>
          </a:bodyPr>
          <a:lstStyle/>
          <a:p>
            <a:r>
              <a:rPr lang="en-US" sz="2400" b="0" i="0" dirty="0">
                <a:effectLst/>
                <a:latin typeface="Inter"/>
              </a:rPr>
              <a:t>The schematic diagram of the linked representation of the binary tree is shown below.</a:t>
            </a:r>
            <a:endParaRPr lang="en-US" sz="2400" dirty="0"/>
          </a:p>
        </p:txBody>
      </p:sp>
      <p:sp>
        <p:nvSpPr>
          <p:cNvPr id="5" name="Rectangle 4">
            <a:extLst>
              <a:ext uri="{FF2B5EF4-FFF2-40B4-BE49-F238E27FC236}">
                <a16:creationId xmlns:a16="http://schemas.microsoft.com/office/drawing/2014/main" id="{B27BDA9F-AD83-E8D3-EEC4-CB4676446C6F}"/>
              </a:ext>
            </a:extLst>
          </p:cNvPr>
          <p:cNvSpPr/>
          <p:nvPr/>
        </p:nvSpPr>
        <p:spPr>
          <a:xfrm>
            <a:off x="2245360" y="802905"/>
            <a:ext cx="8625840" cy="33854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4ECE7B7-53E1-E1F8-D9C2-5D6F65AB3DF4}"/>
              </a:ext>
            </a:extLst>
          </p:cNvPr>
          <p:cNvPicPr>
            <a:picLocks noChangeAspect="1"/>
          </p:cNvPicPr>
          <p:nvPr/>
        </p:nvPicPr>
        <p:blipFill>
          <a:blip r:embed="rId2"/>
          <a:stretch>
            <a:fillRect/>
          </a:stretch>
        </p:blipFill>
        <p:spPr>
          <a:xfrm>
            <a:off x="2664777" y="1034197"/>
            <a:ext cx="7787005" cy="2760259"/>
          </a:xfrm>
          <a:prstGeom prst="rect">
            <a:avLst/>
          </a:prstGeom>
        </p:spPr>
      </p:pic>
      <p:sp>
        <p:nvSpPr>
          <p:cNvPr id="6" name="TextBox 5">
            <a:extLst>
              <a:ext uri="{FF2B5EF4-FFF2-40B4-BE49-F238E27FC236}">
                <a16:creationId xmlns:a16="http://schemas.microsoft.com/office/drawing/2014/main" id="{4758D690-8F47-1B2A-1839-AD8931C67531}"/>
              </a:ext>
            </a:extLst>
          </p:cNvPr>
          <p:cNvSpPr txBox="1"/>
          <p:nvPr/>
        </p:nvSpPr>
        <p:spPr>
          <a:xfrm>
            <a:off x="1402080" y="4612640"/>
            <a:ext cx="9469120" cy="2062103"/>
          </a:xfrm>
          <a:prstGeom prst="rect">
            <a:avLst/>
          </a:prstGeom>
          <a:noFill/>
        </p:spPr>
        <p:txBody>
          <a:bodyPr wrap="square" rtlCol="0">
            <a:spAutoFit/>
          </a:bodyPr>
          <a:lstStyle/>
          <a:p>
            <a:pPr algn="l" fontAlgn="base"/>
            <a:r>
              <a:rPr lang="en-US" sz="3200" b="0" i="0" dirty="0">
                <a:solidFill>
                  <a:srgbClr val="FFFF00"/>
                </a:solidFill>
                <a:effectLst/>
                <a:latin typeface="Inter"/>
              </a:rPr>
              <a:t>Applications of Binary Tree</a:t>
            </a:r>
          </a:p>
          <a:p>
            <a:pPr algn="l" fontAlgn="base">
              <a:buFont typeface="Arial" panose="020B0604020202020204" pitchFamily="34" charset="0"/>
              <a:buChar char="•"/>
            </a:pPr>
            <a:r>
              <a:rPr lang="en-US" sz="2400" b="0" i="0" dirty="0">
                <a:effectLst/>
                <a:latin typeface="Inter"/>
              </a:rPr>
              <a:t>For rapid and easy access to data.</a:t>
            </a:r>
          </a:p>
          <a:p>
            <a:pPr algn="l" fontAlgn="base">
              <a:buFont typeface="Arial" panose="020B0604020202020204" pitchFamily="34" charset="0"/>
              <a:buChar char="•"/>
            </a:pPr>
            <a:r>
              <a:rPr lang="en-US" sz="2400" b="0" i="0" dirty="0">
                <a:effectLst/>
                <a:latin typeface="Inter"/>
              </a:rPr>
              <a:t>Routing algorithms.</a:t>
            </a:r>
          </a:p>
          <a:p>
            <a:pPr algn="l" fontAlgn="base">
              <a:buFont typeface="Arial" panose="020B0604020202020204" pitchFamily="34" charset="0"/>
              <a:buChar char="•"/>
            </a:pPr>
            <a:r>
              <a:rPr lang="en-US" sz="2400" b="0" i="0" dirty="0">
                <a:effectLst/>
                <a:latin typeface="Inter"/>
              </a:rPr>
              <a:t>To implement heap data structure.</a:t>
            </a:r>
          </a:p>
          <a:p>
            <a:pPr algn="l" fontAlgn="base">
              <a:buFont typeface="Arial" panose="020B0604020202020204" pitchFamily="34" charset="0"/>
              <a:buChar char="•"/>
            </a:pPr>
            <a:r>
              <a:rPr lang="en-US" sz="2400" b="0" i="0" dirty="0">
                <a:effectLst/>
                <a:latin typeface="Inter"/>
              </a:rPr>
              <a:t>Syntax tree, Binary Search Tree, Hash Trees, Treap, T-tree, etc.</a:t>
            </a:r>
          </a:p>
        </p:txBody>
      </p:sp>
    </p:spTree>
    <p:extLst>
      <p:ext uri="{BB962C8B-B14F-4D97-AF65-F5344CB8AC3E}">
        <p14:creationId xmlns:p14="http://schemas.microsoft.com/office/powerpoint/2010/main" val="280545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3B7B95-3801-6600-A266-AFC9BA6ED015}"/>
              </a:ext>
            </a:extLst>
          </p:cNvPr>
          <p:cNvSpPr txBox="1"/>
          <p:nvPr/>
        </p:nvSpPr>
        <p:spPr>
          <a:xfrm>
            <a:off x="1127760" y="284480"/>
            <a:ext cx="10231120" cy="5109091"/>
          </a:xfrm>
          <a:prstGeom prst="rect">
            <a:avLst/>
          </a:prstGeom>
          <a:noFill/>
        </p:spPr>
        <p:txBody>
          <a:bodyPr wrap="square" rtlCol="0">
            <a:spAutoFit/>
          </a:bodyPr>
          <a:lstStyle/>
          <a:p>
            <a:pPr algn="l" fontAlgn="base"/>
            <a:r>
              <a:rPr lang="en-US" sz="3200" b="0" i="0" dirty="0">
                <a:solidFill>
                  <a:srgbClr val="FFFF00"/>
                </a:solidFill>
                <a:effectLst/>
                <a:latin typeface="Inter"/>
              </a:rPr>
              <a:t>Binary Tree Traversal</a:t>
            </a:r>
          </a:p>
          <a:p>
            <a:pPr algn="l" fontAlgn="base"/>
            <a:r>
              <a:rPr lang="en-US" sz="2400" b="0" i="0" dirty="0">
                <a:effectLst/>
                <a:latin typeface="Inter"/>
              </a:rPr>
              <a:t>A binary tree can be traversed in three different ways, namely, pre-order, post-order and in-order. The order in which the nodes are visited differs between these techniques.</a:t>
            </a:r>
          </a:p>
          <a:p>
            <a:pPr algn="l" fontAlgn="base"/>
            <a:r>
              <a:rPr lang="en-US" sz="2800" b="0" i="0" dirty="0">
                <a:solidFill>
                  <a:srgbClr val="FFFF00"/>
                </a:solidFill>
                <a:effectLst/>
                <a:latin typeface="Inter"/>
              </a:rPr>
              <a:t>In-order Traversal of Binary Tree</a:t>
            </a:r>
          </a:p>
          <a:p>
            <a:pPr algn="l" fontAlgn="base"/>
            <a:r>
              <a:rPr lang="en-US" sz="2400" b="0" i="0" dirty="0">
                <a:effectLst/>
                <a:latin typeface="Inter"/>
              </a:rPr>
              <a:t>The following operations are done recursively at each node to traverse a non-empty binary tree in order.</a:t>
            </a:r>
          </a:p>
          <a:p>
            <a:pPr algn="l" fontAlgn="base">
              <a:buFont typeface="Arial" panose="020B0604020202020204" pitchFamily="34" charset="0"/>
              <a:buChar char="•"/>
            </a:pPr>
            <a:r>
              <a:rPr lang="en-US" sz="2400" b="0" i="0" dirty="0">
                <a:effectLst/>
                <a:latin typeface="Inter"/>
              </a:rPr>
              <a:t>Traverse the left subtree of R in inorder.</a:t>
            </a:r>
          </a:p>
          <a:p>
            <a:pPr algn="l" fontAlgn="base">
              <a:buFont typeface="Arial" panose="020B0604020202020204" pitchFamily="34" charset="0"/>
              <a:buChar char="•"/>
            </a:pPr>
            <a:r>
              <a:rPr lang="en-US" sz="2400" b="0" i="0" dirty="0">
                <a:effectLst/>
                <a:latin typeface="Inter"/>
              </a:rPr>
              <a:t>Process the root, R.</a:t>
            </a:r>
          </a:p>
          <a:p>
            <a:pPr algn="l" fontAlgn="base">
              <a:buFont typeface="Arial" panose="020B0604020202020204" pitchFamily="34" charset="0"/>
              <a:buChar char="•"/>
            </a:pPr>
            <a:r>
              <a:rPr lang="en-US" sz="2400" b="0" i="0" dirty="0">
                <a:effectLst/>
                <a:latin typeface="Inter"/>
              </a:rPr>
              <a:t>Traverse the right subtree of R in inorder</a:t>
            </a:r>
            <a:r>
              <a:rPr lang="en-US" b="0" i="0" dirty="0">
                <a:effectLst/>
                <a:latin typeface="Inter"/>
              </a:rPr>
              <a:t>.</a:t>
            </a:r>
          </a:p>
          <a:p>
            <a:pPr algn="l" fontAlgn="base"/>
            <a:r>
              <a:rPr lang="en-US" sz="2800" b="0" i="0" dirty="0">
                <a:effectLst/>
                <a:latin typeface="Inter"/>
              </a:rPr>
              <a:t>The algorithm for in-order traversal is given below:</a:t>
            </a:r>
          </a:p>
          <a:p>
            <a:pPr algn="l" fontAlgn="base"/>
            <a:endParaRPr lang="en-US" sz="2800" b="0" i="0" dirty="0">
              <a:effectLst/>
              <a:latin typeface="Inter"/>
            </a:endParaRPr>
          </a:p>
          <a:p>
            <a:endParaRPr lang="en-US" dirty="0"/>
          </a:p>
        </p:txBody>
      </p:sp>
      <p:pic>
        <p:nvPicPr>
          <p:cNvPr id="6" name="Picture 5">
            <a:extLst>
              <a:ext uri="{FF2B5EF4-FFF2-40B4-BE49-F238E27FC236}">
                <a16:creationId xmlns:a16="http://schemas.microsoft.com/office/drawing/2014/main" id="{A3A8123C-AF19-1827-1F35-72A1BE8FD64B}"/>
              </a:ext>
            </a:extLst>
          </p:cNvPr>
          <p:cNvPicPr>
            <a:picLocks noChangeAspect="1"/>
          </p:cNvPicPr>
          <p:nvPr/>
        </p:nvPicPr>
        <p:blipFill>
          <a:blip r:embed="rId2"/>
          <a:stretch>
            <a:fillRect/>
          </a:stretch>
        </p:blipFill>
        <p:spPr>
          <a:xfrm>
            <a:off x="1347293" y="4756304"/>
            <a:ext cx="6872148" cy="1817216"/>
          </a:xfrm>
          <a:prstGeom prst="rect">
            <a:avLst/>
          </a:prstGeom>
        </p:spPr>
      </p:pic>
      <p:sp>
        <p:nvSpPr>
          <p:cNvPr id="9" name="Rectangle 8">
            <a:extLst>
              <a:ext uri="{FF2B5EF4-FFF2-40B4-BE49-F238E27FC236}">
                <a16:creationId xmlns:a16="http://schemas.microsoft.com/office/drawing/2014/main" id="{861B7416-1F18-E0B4-E044-EE19E17D27E9}"/>
              </a:ext>
            </a:extLst>
          </p:cNvPr>
          <p:cNvSpPr/>
          <p:nvPr/>
        </p:nvSpPr>
        <p:spPr>
          <a:xfrm>
            <a:off x="8605520" y="2839025"/>
            <a:ext cx="2753360" cy="183457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916DFCD-D296-983A-1AEA-C98423BEAA64}"/>
              </a:ext>
            </a:extLst>
          </p:cNvPr>
          <p:cNvPicPr>
            <a:picLocks noChangeAspect="1"/>
          </p:cNvPicPr>
          <p:nvPr/>
        </p:nvPicPr>
        <p:blipFill>
          <a:blip r:embed="rId3"/>
          <a:stretch>
            <a:fillRect/>
          </a:stretch>
        </p:blipFill>
        <p:spPr>
          <a:xfrm>
            <a:off x="8910637" y="2962262"/>
            <a:ext cx="2143125" cy="1628775"/>
          </a:xfrm>
          <a:prstGeom prst="rect">
            <a:avLst/>
          </a:prstGeom>
        </p:spPr>
      </p:pic>
    </p:spTree>
    <p:extLst>
      <p:ext uri="{BB962C8B-B14F-4D97-AF65-F5344CB8AC3E}">
        <p14:creationId xmlns:p14="http://schemas.microsoft.com/office/powerpoint/2010/main" val="2842315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B6D877-5AEE-09EF-1915-047A3D8C0B49}"/>
              </a:ext>
            </a:extLst>
          </p:cNvPr>
          <p:cNvSpPr txBox="1"/>
          <p:nvPr/>
        </p:nvSpPr>
        <p:spPr>
          <a:xfrm>
            <a:off x="1239520" y="284480"/>
            <a:ext cx="9601200" cy="3785652"/>
          </a:xfrm>
          <a:prstGeom prst="rect">
            <a:avLst/>
          </a:prstGeom>
          <a:noFill/>
        </p:spPr>
        <p:txBody>
          <a:bodyPr wrap="square" rtlCol="0">
            <a:spAutoFit/>
          </a:bodyPr>
          <a:lstStyle/>
          <a:p>
            <a:pPr algn="l" fontAlgn="base"/>
            <a:r>
              <a:rPr lang="en-US" sz="3200" b="0" i="0" dirty="0">
                <a:solidFill>
                  <a:srgbClr val="FFFF00"/>
                </a:solidFill>
                <a:effectLst/>
                <a:latin typeface="Inter"/>
              </a:rPr>
              <a:t>Pre-order Traversal of Binary Tree</a:t>
            </a:r>
          </a:p>
          <a:p>
            <a:pPr algn="l" fontAlgn="base"/>
            <a:r>
              <a:rPr lang="en-US" sz="2400" b="0" i="0" dirty="0">
                <a:effectLst/>
                <a:latin typeface="Inter"/>
              </a:rPr>
              <a:t>The following operations are done recursively at each node to traverse a non-empty binary tree in pre-order. Pre-order traversal is also called </a:t>
            </a:r>
            <a:r>
              <a:rPr lang="en-US" sz="2400" b="1" i="0" dirty="0">
                <a:effectLst/>
                <a:latin typeface="Inter"/>
              </a:rPr>
              <a:t>depth-first traversal</a:t>
            </a:r>
            <a:r>
              <a:rPr lang="en-US" sz="2400" b="0" i="0" dirty="0">
                <a:effectLst/>
                <a:latin typeface="Inter"/>
              </a:rPr>
              <a:t>.</a:t>
            </a:r>
          </a:p>
          <a:p>
            <a:pPr algn="l" fontAlgn="base">
              <a:buFont typeface="Arial" panose="020B0604020202020204" pitchFamily="34" charset="0"/>
              <a:buChar char="•"/>
            </a:pPr>
            <a:r>
              <a:rPr lang="en-US" sz="2400" b="0" i="0" dirty="0">
                <a:effectLst/>
                <a:latin typeface="Inter"/>
              </a:rPr>
              <a:t>Process the root, R.</a:t>
            </a:r>
          </a:p>
          <a:p>
            <a:pPr algn="l" fontAlgn="base">
              <a:buFont typeface="Arial" panose="020B0604020202020204" pitchFamily="34" charset="0"/>
              <a:buChar char="•"/>
            </a:pPr>
            <a:r>
              <a:rPr lang="en-US" sz="2400" b="0" i="0" dirty="0">
                <a:effectLst/>
                <a:latin typeface="Inter"/>
              </a:rPr>
              <a:t>Traverse the left subtree of R in preorder.</a:t>
            </a:r>
          </a:p>
          <a:p>
            <a:pPr algn="l" fontAlgn="base">
              <a:buFont typeface="Arial" panose="020B0604020202020204" pitchFamily="34" charset="0"/>
              <a:buChar char="•"/>
            </a:pPr>
            <a:r>
              <a:rPr lang="en-US" sz="2400" b="0" i="0" dirty="0">
                <a:effectLst/>
                <a:latin typeface="Inter"/>
              </a:rPr>
              <a:t>Traverse the right subtree of R in preorder.</a:t>
            </a:r>
          </a:p>
          <a:p>
            <a:pPr algn="l" fontAlgn="base"/>
            <a:r>
              <a:rPr lang="en-US" sz="2800" b="0" i="0" dirty="0">
                <a:effectLst/>
                <a:latin typeface="Inter"/>
              </a:rPr>
              <a:t>The algorithm for pre-order traversal is given below:</a:t>
            </a:r>
          </a:p>
          <a:p>
            <a:br>
              <a:rPr lang="en-US" b="0" i="0" dirty="0">
                <a:effectLst/>
                <a:latin typeface="Inter"/>
              </a:rPr>
            </a:br>
            <a:endParaRPr lang="en-US" dirty="0"/>
          </a:p>
        </p:txBody>
      </p:sp>
      <p:pic>
        <p:nvPicPr>
          <p:cNvPr id="4" name="Picture 3">
            <a:extLst>
              <a:ext uri="{FF2B5EF4-FFF2-40B4-BE49-F238E27FC236}">
                <a16:creationId xmlns:a16="http://schemas.microsoft.com/office/drawing/2014/main" id="{B0999762-9219-9038-83ED-D01974F9049D}"/>
              </a:ext>
            </a:extLst>
          </p:cNvPr>
          <p:cNvPicPr>
            <a:picLocks noChangeAspect="1"/>
          </p:cNvPicPr>
          <p:nvPr/>
        </p:nvPicPr>
        <p:blipFill>
          <a:blip r:embed="rId2"/>
          <a:stretch>
            <a:fillRect/>
          </a:stretch>
        </p:blipFill>
        <p:spPr>
          <a:xfrm>
            <a:off x="1432559" y="3581400"/>
            <a:ext cx="7190673" cy="1894840"/>
          </a:xfrm>
          <a:prstGeom prst="rect">
            <a:avLst/>
          </a:prstGeom>
        </p:spPr>
      </p:pic>
      <p:sp>
        <p:nvSpPr>
          <p:cNvPr id="5" name="Rectangle 4">
            <a:extLst>
              <a:ext uri="{FF2B5EF4-FFF2-40B4-BE49-F238E27FC236}">
                <a16:creationId xmlns:a16="http://schemas.microsoft.com/office/drawing/2014/main" id="{C9BAE32B-E927-36E4-1C99-BBAA00B43E38}"/>
              </a:ext>
            </a:extLst>
          </p:cNvPr>
          <p:cNvSpPr/>
          <p:nvPr/>
        </p:nvSpPr>
        <p:spPr>
          <a:xfrm>
            <a:off x="8808720" y="3581400"/>
            <a:ext cx="2397760" cy="189484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E1CD1C3-E396-11CE-7AE3-69CB856C32F2}"/>
              </a:ext>
            </a:extLst>
          </p:cNvPr>
          <p:cNvPicPr>
            <a:picLocks noChangeAspect="1"/>
          </p:cNvPicPr>
          <p:nvPr/>
        </p:nvPicPr>
        <p:blipFill>
          <a:blip r:embed="rId3"/>
          <a:stretch>
            <a:fillRect/>
          </a:stretch>
        </p:blipFill>
        <p:spPr>
          <a:xfrm>
            <a:off x="8936037" y="3714432"/>
            <a:ext cx="2143125" cy="1628775"/>
          </a:xfrm>
          <a:prstGeom prst="rect">
            <a:avLst/>
          </a:prstGeom>
        </p:spPr>
      </p:pic>
    </p:spTree>
    <p:extLst>
      <p:ext uri="{BB962C8B-B14F-4D97-AF65-F5344CB8AC3E}">
        <p14:creationId xmlns:p14="http://schemas.microsoft.com/office/powerpoint/2010/main" val="355978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84797-331B-1C35-0FB4-2776CDD885BA}"/>
              </a:ext>
            </a:extLst>
          </p:cNvPr>
          <p:cNvSpPr txBox="1"/>
          <p:nvPr/>
        </p:nvSpPr>
        <p:spPr>
          <a:xfrm>
            <a:off x="1137920" y="233680"/>
            <a:ext cx="9916160" cy="2862322"/>
          </a:xfrm>
          <a:prstGeom prst="rect">
            <a:avLst/>
          </a:prstGeom>
          <a:noFill/>
        </p:spPr>
        <p:txBody>
          <a:bodyPr wrap="square" rtlCol="0">
            <a:spAutoFit/>
          </a:bodyPr>
          <a:lstStyle/>
          <a:p>
            <a:pPr algn="l" fontAlgn="base"/>
            <a:r>
              <a:rPr lang="en-US" sz="3200" b="0" i="0" dirty="0">
                <a:solidFill>
                  <a:srgbClr val="FFFF00"/>
                </a:solidFill>
                <a:effectLst/>
                <a:latin typeface="Inter"/>
              </a:rPr>
              <a:t>Post-order Traversal of Binary Tree</a:t>
            </a:r>
          </a:p>
          <a:p>
            <a:pPr algn="l" fontAlgn="base"/>
            <a:r>
              <a:rPr lang="en-US" sz="2400" b="0" i="0" dirty="0">
                <a:effectLst/>
                <a:latin typeface="Inter"/>
              </a:rPr>
              <a:t>The following operations are done recursively at each node to traverse a non-empty binary tree in post-order.</a:t>
            </a:r>
          </a:p>
          <a:p>
            <a:pPr algn="l" fontAlgn="base">
              <a:buFont typeface="Arial" panose="020B0604020202020204" pitchFamily="34" charset="0"/>
              <a:buChar char="•"/>
            </a:pPr>
            <a:r>
              <a:rPr lang="en-US" sz="2400" b="0" i="0" dirty="0">
                <a:effectLst/>
                <a:latin typeface="Inter"/>
              </a:rPr>
              <a:t>Traverse the left subtree of R in postorder.</a:t>
            </a:r>
          </a:p>
          <a:p>
            <a:pPr algn="l" fontAlgn="base">
              <a:buFont typeface="Arial" panose="020B0604020202020204" pitchFamily="34" charset="0"/>
              <a:buChar char="•"/>
            </a:pPr>
            <a:r>
              <a:rPr lang="en-US" sz="2400" b="0" i="0" dirty="0">
                <a:effectLst/>
                <a:latin typeface="Inter"/>
              </a:rPr>
              <a:t>Traverse the right subtree of R in postorder.</a:t>
            </a:r>
          </a:p>
          <a:p>
            <a:pPr algn="l" fontAlgn="base">
              <a:buFont typeface="Arial" panose="020B0604020202020204" pitchFamily="34" charset="0"/>
              <a:buChar char="•"/>
            </a:pPr>
            <a:r>
              <a:rPr lang="en-US" sz="2400" b="0" i="0" dirty="0">
                <a:effectLst/>
                <a:latin typeface="Inter"/>
              </a:rPr>
              <a:t>Process the root, R.</a:t>
            </a:r>
          </a:p>
          <a:p>
            <a:pPr algn="l" fontAlgn="base"/>
            <a:r>
              <a:rPr lang="en-US" sz="2800" b="0" i="0" dirty="0">
                <a:effectLst/>
                <a:latin typeface="Inter"/>
              </a:rPr>
              <a:t>The algorithm for post-order traversal is given below:</a:t>
            </a:r>
          </a:p>
        </p:txBody>
      </p:sp>
      <p:pic>
        <p:nvPicPr>
          <p:cNvPr id="4" name="Picture 3">
            <a:extLst>
              <a:ext uri="{FF2B5EF4-FFF2-40B4-BE49-F238E27FC236}">
                <a16:creationId xmlns:a16="http://schemas.microsoft.com/office/drawing/2014/main" id="{1780CDC9-D12C-5FC3-E03F-5239007376FA}"/>
              </a:ext>
            </a:extLst>
          </p:cNvPr>
          <p:cNvPicPr>
            <a:picLocks noChangeAspect="1"/>
          </p:cNvPicPr>
          <p:nvPr/>
        </p:nvPicPr>
        <p:blipFill>
          <a:blip r:embed="rId2"/>
          <a:stretch>
            <a:fillRect/>
          </a:stretch>
        </p:blipFill>
        <p:spPr>
          <a:xfrm>
            <a:off x="1311891" y="3223210"/>
            <a:ext cx="7008063" cy="1887270"/>
          </a:xfrm>
          <a:prstGeom prst="rect">
            <a:avLst/>
          </a:prstGeom>
        </p:spPr>
      </p:pic>
      <p:sp>
        <p:nvSpPr>
          <p:cNvPr id="5" name="Rectangle 4">
            <a:extLst>
              <a:ext uri="{FF2B5EF4-FFF2-40B4-BE49-F238E27FC236}">
                <a16:creationId xmlns:a16="http://schemas.microsoft.com/office/drawing/2014/main" id="{3CEBA3B3-9CC9-5363-C8D2-09AB7B835BA2}"/>
              </a:ext>
            </a:extLst>
          </p:cNvPr>
          <p:cNvSpPr/>
          <p:nvPr/>
        </p:nvSpPr>
        <p:spPr>
          <a:xfrm>
            <a:off x="8615680" y="3223210"/>
            <a:ext cx="2438400" cy="188727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373890C-0EC3-BDF8-8E00-BC3726193B01}"/>
              </a:ext>
            </a:extLst>
          </p:cNvPr>
          <p:cNvPicPr>
            <a:picLocks noChangeAspect="1"/>
          </p:cNvPicPr>
          <p:nvPr/>
        </p:nvPicPr>
        <p:blipFill>
          <a:blip r:embed="rId3"/>
          <a:stretch>
            <a:fillRect/>
          </a:stretch>
        </p:blipFill>
        <p:spPr>
          <a:xfrm>
            <a:off x="8736984" y="3306737"/>
            <a:ext cx="2143125" cy="1628775"/>
          </a:xfrm>
          <a:prstGeom prst="rect">
            <a:avLst/>
          </a:prstGeom>
        </p:spPr>
      </p:pic>
    </p:spTree>
    <p:extLst>
      <p:ext uri="{BB962C8B-B14F-4D97-AF65-F5344CB8AC3E}">
        <p14:creationId xmlns:p14="http://schemas.microsoft.com/office/powerpoint/2010/main" val="376384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F9DA1-3DED-097D-73A7-B052A5973637}"/>
              </a:ext>
            </a:extLst>
          </p:cNvPr>
          <p:cNvSpPr txBox="1"/>
          <p:nvPr/>
        </p:nvSpPr>
        <p:spPr>
          <a:xfrm>
            <a:off x="1188720" y="233680"/>
            <a:ext cx="9956800" cy="1323439"/>
          </a:xfrm>
          <a:prstGeom prst="rect">
            <a:avLst/>
          </a:prstGeom>
          <a:noFill/>
        </p:spPr>
        <p:txBody>
          <a:bodyPr wrap="square" rtlCol="0">
            <a:spAutoFit/>
          </a:bodyPr>
          <a:lstStyle/>
          <a:p>
            <a:pPr algn="l" fontAlgn="base"/>
            <a:r>
              <a:rPr lang="en-US" sz="3200" b="0" i="0" dirty="0">
                <a:solidFill>
                  <a:srgbClr val="FFFF00"/>
                </a:solidFill>
                <a:effectLst/>
                <a:latin typeface="Inter"/>
              </a:rPr>
              <a:t>Example</a:t>
            </a:r>
          </a:p>
          <a:p>
            <a:pPr algn="l" fontAlgn="base"/>
            <a:r>
              <a:rPr lang="en-US" sz="2400" b="0" i="0" dirty="0">
                <a:effectLst/>
                <a:latin typeface="Inter"/>
              </a:rPr>
              <a:t>Consider the following tree. The sequence of nodes that will be visited using different traversal algorithms is also given.</a:t>
            </a:r>
          </a:p>
        </p:txBody>
      </p:sp>
      <p:sp>
        <p:nvSpPr>
          <p:cNvPr id="5" name="Rectangle 4">
            <a:extLst>
              <a:ext uri="{FF2B5EF4-FFF2-40B4-BE49-F238E27FC236}">
                <a16:creationId xmlns:a16="http://schemas.microsoft.com/office/drawing/2014/main" id="{94BFEA60-1932-2CCE-BC07-73AC9EF45605}"/>
              </a:ext>
            </a:extLst>
          </p:cNvPr>
          <p:cNvSpPr/>
          <p:nvPr/>
        </p:nvSpPr>
        <p:spPr>
          <a:xfrm>
            <a:off x="2275840" y="1557119"/>
            <a:ext cx="7731760" cy="520944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29F7E-B895-F957-4ABE-59CB71F2EC61}"/>
              </a:ext>
            </a:extLst>
          </p:cNvPr>
          <p:cNvPicPr>
            <a:picLocks noChangeAspect="1"/>
          </p:cNvPicPr>
          <p:nvPr/>
        </p:nvPicPr>
        <p:blipFill>
          <a:blip r:embed="rId2"/>
          <a:stretch>
            <a:fillRect/>
          </a:stretch>
        </p:blipFill>
        <p:spPr>
          <a:xfrm>
            <a:off x="3995736" y="1632952"/>
            <a:ext cx="4200525" cy="5057775"/>
          </a:xfrm>
          <a:prstGeom prst="rect">
            <a:avLst/>
          </a:prstGeom>
        </p:spPr>
      </p:pic>
    </p:spTree>
    <p:extLst>
      <p:ext uri="{BB962C8B-B14F-4D97-AF65-F5344CB8AC3E}">
        <p14:creationId xmlns:p14="http://schemas.microsoft.com/office/powerpoint/2010/main" val="164968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528340-7C8A-B037-298C-4556D971BD5A}"/>
              </a:ext>
            </a:extLst>
          </p:cNvPr>
          <p:cNvSpPr txBox="1"/>
          <p:nvPr/>
        </p:nvSpPr>
        <p:spPr>
          <a:xfrm>
            <a:off x="1351280" y="355600"/>
            <a:ext cx="9926320" cy="5755422"/>
          </a:xfrm>
          <a:prstGeom prst="rect">
            <a:avLst/>
          </a:prstGeom>
          <a:noFill/>
        </p:spPr>
        <p:txBody>
          <a:bodyPr wrap="square" rtlCol="0">
            <a:spAutoFit/>
          </a:bodyPr>
          <a:lstStyle/>
          <a:p>
            <a:pPr algn="l" fontAlgn="base"/>
            <a:r>
              <a:rPr lang="en-US" sz="3200" b="1" i="0" dirty="0">
                <a:solidFill>
                  <a:srgbClr val="FFFF00"/>
                </a:solidFill>
                <a:effectLst/>
                <a:latin typeface="Nunito" pitchFamily="2" charset="0"/>
              </a:rPr>
              <a:t>Inorder Traversal using Stack:</a:t>
            </a:r>
          </a:p>
          <a:p>
            <a:pPr algn="l" rtl="0" fontAlgn="base"/>
            <a:r>
              <a:rPr lang="en-US" sz="2400" b="0" i="0" dirty="0">
                <a:effectLst/>
                <a:latin typeface="Nunito" pitchFamily="2" charset="0"/>
              </a:rPr>
              <a:t>As we already know, recursion can also be implemented using stack. Here also we can use a stack to perform inorder traversal of a Binary Tree. Below is the algorithm for traversing a binary tree using stack.</a:t>
            </a:r>
          </a:p>
          <a:p>
            <a:pPr algn="l" rtl="0" fontAlgn="base"/>
            <a:endParaRPr lang="en-US" sz="2400" b="0" i="0" dirty="0">
              <a:effectLst/>
              <a:latin typeface="Nunito" pitchFamily="2" charset="0"/>
            </a:endParaRPr>
          </a:p>
          <a:p>
            <a:pPr algn="l" fontAlgn="base">
              <a:buFont typeface="+mj-lt"/>
              <a:buAutoNum type="arabicPeriod"/>
            </a:pPr>
            <a:r>
              <a:rPr lang="en-US" sz="2400" b="0" i="0" dirty="0">
                <a:effectLst/>
                <a:latin typeface="Nunito" pitchFamily="2" charset="0"/>
              </a:rPr>
              <a:t> Create an empty stack (say </a:t>
            </a:r>
            <a:r>
              <a:rPr lang="en-US" sz="2400" b="1" i="0" dirty="0">
                <a:effectLst/>
                <a:latin typeface="Nunito" pitchFamily="2" charset="0"/>
              </a:rPr>
              <a:t>S</a:t>
            </a:r>
            <a:r>
              <a:rPr lang="en-US" sz="2400" b="0" i="0" dirty="0">
                <a:effectLst/>
                <a:latin typeface="Nunito" pitchFamily="2" charset="0"/>
              </a:rPr>
              <a:t>).</a:t>
            </a:r>
          </a:p>
          <a:p>
            <a:pPr algn="l" fontAlgn="base">
              <a:buFont typeface="+mj-lt"/>
              <a:buAutoNum type="arabicPeriod" startAt="2"/>
            </a:pPr>
            <a:r>
              <a:rPr lang="en-US" sz="2400" b="0" i="0" dirty="0">
                <a:effectLst/>
                <a:latin typeface="Nunito" pitchFamily="2" charset="0"/>
              </a:rPr>
              <a:t> Initialize the </a:t>
            </a:r>
            <a:r>
              <a:rPr lang="en-US" sz="2400" b="1" i="0" dirty="0">
                <a:effectLst/>
                <a:latin typeface="Nunito" pitchFamily="2" charset="0"/>
              </a:rPr>
              <a:t>current</a:t>
            </a:r>
            <a:r>
              <a:rPr lang="en-US" sz="2400" b="0" i="0" dirty="0">
                <a:effectLst/>
                <a:latin typeface="Nunito" pitchFamily="2" charset="0"/>
              </a:rPr>
              <a:t> node as </a:t>
            </a:r>
            <a:r>
              <a:rPr lang="en-US" sz="2400" b="1" i="0" dirty="0">
                <a:effectLst/>
                <a:latin typeface="Nunito" pitchFamily="2" charset="0"/>
              </a:rPr>
              <a:t>root</a:t>
            </a:r>
            <a:r>
              <a:rPr lang="en-US" sz="2400" b="0" i="0" dirty="0">
                <a:effectLst/>
                <a:latin typeface="Nunito" pitchFamily="2" charset="0"/>
              </a:rPr>
              <a:t>.</a:t>
            </a:r>
          </a:p>
          <a:p>
            <a:pPr algn="l" fontAlgn="base">
              <a:buFont typeface="+mj-lt"/>
              <a:buAutoNum type="arabicPeriod" startAt="3"/>
            </a:pPr>
            <a:r>
              <a:rPr lang="en-US" sz="2400" b="0" i="0" dirty="0">
                <a:effectLst/>
                <a:latin typeface="Nunito" pitchFamily="2" charset="0"/>
              </a:rPr>
              <a:t> Push the </a:t>
            </a:r>
            <a:r>
              <a:rPr lang="en-US" sz="2400" b="1" i="0" dirty="0">
                <a:effectLst/>
                <a:latin typeface="Nunito" pitchFamily="2" charset="0"/>
              </a:rPr>
              <a:t>current</a:t>
            </a:r>
            <a:r>
              <a:rPr lang="en-US" sz="2400" b="0" i="0" dirty="0">
                <a:effectLst/>
                <a:latin typeface="Nunito" pitchFamily="2" charset="0"/>
              </a:rPr>
              <a:t> node to </a:t>
            </a:r>
            <a:r>
              <a:rPr lang="en-US" sz="2400" b="1" i="0" dirty="0">
                <a:effectLst/>
                <a:latin typeface="Nunito" pitchFamily="2" charset="0"/>
              </a:rPr>
              <a:t>S</a:t>
            </a:r>
            <a:r>
              <a:rPr lang="en-US" sz="2400" b="0" i="0" dirty="0">
                <a:effectLst/>
                <a:latin typeface="Nunito" pitchFamily="2" charset="0"/>
              </a:rPr>
              <a:t> and set current = current-&gt;left until          	current is NULL</a:t>
            </a:r>
          </a:p>
          <a:p>
            <a:pPr algn="l" fontAlgn="base">
              <a:buFont typeface="+mj-lt"/>
              <a:buAutoNum type="arabicPeriod" startAt="4"/>
            </a:pPr>
            <a:r>
              <a:rPr lang="en-US" sz="2400" b="0" i="0" dirty="0">
                <a:effectLst/>
                <a:latin typeface="Nunito" pitchFamily="2" charset="0"/>
              </a:rPr>
              <a:t> If </a:t>
            </a:r>
            <a:r>
              <a:rPr lang="en-US" sz="2400" b="1" i="0" dirty="0">
                <a:effectLst/>
                <a:latin typeface="Nunito" pitchFamily="2" charset="0"/>
              </a:rPr>
              <a:t>current</a:t>
            </a:r>
            <a:r>
              <a:rPr lang="en-US" sz="2400" b="0" i="0" dirty="0">
                <a:effectLst/>
                <a:latin typeface="Nunito" pitchFamily="2" charset="0"/>
              </a:rPr>
              <a:t> is NULL and the stack is not empty then:</a:t>
            </a:r>
          </a:p>
          <a:p>
            <a:pPr lvl="1" algn="l" fontAlgn="base"/>
            <a:r>
              <a:rPr lang="en-US" sz="2400" dirty="0">
                <a:latin typeface="Nunito" pitchFamily="2" charset="0"/>
              </a:rPr>
              <a:t>-</a:t>
            </a:r>
            <a:r>
              <a:rPr lang="en-US" sz="2400" b="0" i="0" dirty="0">
                <a:effectLst/>
                <a:latin typeface="Nunito" pitchFamily="2" charset="0"/>
              </a:rPr>
              <a:t>Pop the top item from the stack.</a:t>
            </a:r>
          </a:p>
          <a:p>
            <a:pPr lvl="1" algn="l" fontAlgn="base"/>
            <a:r>
              <a:rPr lang="en-US" sz="2400" b="0" i="0" dirty="0">
                <a:effectLst/>
                <a:latin typeface="Nunito" pitchFamily="2" charset="0"/>
              </a:rPr>
              <a:t>-Print the popped item and set current = popped_item-&gt;right </a:t>
            </a:r>
          </a:p>
          <a:p>
            <a:pPr lvl="1" algn="l" fontAlgn="base"/>
            <a:r>
              <a:rPr lang="en-US" sz="2400" b="0" i="0" dirty="0">
                <a:effectLst/>
                <a:latin typeface="Nunito" pitchFamily="2" charset="0"/>
              </a:rPr>
              <a:t>-Go to step 3.</a:t>
            </a:r>
          </a:p>
          <a:p>
            <a:pPr algn="l" fontAlgn="base">
              <a:buFont typeface="+mj-lt"/>
              <a:buAutoNum type="arabicPeriod" startAt="5"/>
            </a:pPr>
            <a:r>
              <a:rPr lang="en-US" sz="2400" b="0" i="0" dirty="0">
                <a:effectLst/>
                <a:latin typeface="Nunito" pitchFamily="2" charset="0"/>
              </a:rPr>
              <a:t>If </a:t>
            </a:r>
            <a:r>
              <a:rPr lang="en-US" sz="2400" b="1" i="0" dirty="0">
                <a:effectLst/>
                <a:latin typeface="Nunito" pitchFamily="2" charset="0"/>
              </a:rPr>
              <a:t>current</a:t>
            </a:r>
            <a:r>
              <a:rPr lang="en-US" sz="2400" b="0" i="0" dirty="0">
                <a:effectLst/>
                <a:latin typeface="Nunito" pitchFamily="2" charset="0"/>
              </a:rPr>
              <a:t> is NULL and the stack is empty then we are done.</a:t>
            </a:r>
          </a:p>
          <a:p>
            <a:endParaRPr lang="en-US" sz="2400" dirty="0"/>
          </a:p>
        </p:txBody>
      </p:sp>
    </p:spTree>
    <p:extLst>
      <p:ext uri="{BB962C8B-B14F-4D97-AF65-F5344CB8AC3E}">
        <p14:creationId xmlns:p14="http://schemas.microsoft.com/office/powerpoint/2010/main" val="273611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0AA3E-6A02-2FC4-6614-A463A1B17265}"/>
              </a:ext>
            </a:extLst>
          </p:cNvPr>
          <p:cNvSpPr txBox="1"/>
          <p:nvPr/>
        </p:nvSpPr>
        <p:spPr>
          <a:xfrm>
            <a:off x="1310640" y="634355"/>
            <a:ext cx="9794240" cy="5016758"/>
          </a:xfrm>
          <a:prstGeom prst="rect">
            <a:avLst/>
          </a:prstGeom>
          <a:noFill/>
        </p:spPr>
        <p:txBody>
          <a:bodyPr wrap="square" rtlCol="0">
            <a:spAutoFit/>
          </a:bodyPr>
          <a:lstStyle/>
          <a:p>
            <a:pPr algn="just" fontAlgn="base"/>
            <a:r>
              <a:rPr lang="en-US" sz="2400" b="1" i="0" dirty="0">
                <a:effectLst/>
                <a:latin typeface="Nunito" pitchFamily="2" charset="0"/>
              </a:rPr>
              <a:t> </a:t>
            </a:r>
            <a:r>
              <a:rPr lang="en-US" sz="3200" b="1" i="0" dirty="0">
                <a:solidFill>
                  <a:srgbClr val="FFFF00"/>
                </a:solidFill>
                <a:effectLst/>
                <a:latin typeface="Nunito" pitchFamily="2" charset="0"/>
              </a:rPr>
              <a:t>Preorder Traversal using Stack:</a:t>
            </a:r>
          </a:p>
          <a:p>
            <a:pPr algn="just" fontAlgn="base"/>
            <a:r>
              <a:rPr lang="en-US" sz="2400" b="0" i="0" dirty="0">
                <a:effectLst/>
                <a:latin typeface="Nunito" pitchFamily="2" charset="0"/>
              </a:rPr>
              <a:t>There are two approaches for Preorder Traversal of Binary Tree using the Stack data structure:</a:t>
            </a:r>
          </a:p>
          <a:p>
            <a:pPr algn="just" fontAlgn="base"/>
            <a:endParaRPr lang="en-US" sz="2400" b="0" i="0" dirty="0">
              <a:effectLst/>
              <a:latin typeface="Nunito" pitchFamily="2" charset="0"/>
            </a:endParaRPr>
          </a:p>
          <a:p>
            <a:pPr algn="l" fontAlgn="base">
              <a:buFont typeface="+mj-lt"/>
              <a:buAutoNum type="arabicPeriod"/>
            </a:pPr>
            <a:r>
              <a:rPr lang="en-US" sz="2400" b="0" i="0" dirty="0">
                <a:effectLst/>
                <a:latin typeface="Nunito" pitchFamily="2" charset="0"/>
              </a:rPr>
              <a:t> Create an empty stack S.</a:t>
            </a:r>
          </a:p>
          <a:p>
            <a:pPr algn="l" fontAlgn="base">
              <a:buFont typeface="+mj-lt"/>
              <a:buAutoNum type="arabicPeriod"/>
            </a:pPr>
            <a:r>
              <a:rPr lang="en-US" sz="2400" b="0" i="0" dirty="0">
                <a:effectLst/>
                <a:latin typeface="Nunito" pitchFamily="2" charset="0"/>
              </a:rPr>
              <a:t> Initialize the current node as root.</a:t>
            </a:r>
          </a:p>
          <a:p>
            <a:pPr algn="l" fontAlgn="base">
              <a:buFont typeface="+mj-lt"/>
              <a:buAutoNum type="arabicPeriod"/>
            </a:pPr>
            <a:r>
              <a:rPr lang="en-US" sz="2400" b="0" i="0" dirty="0">
                <a:effectLst/>
                <a:latin typeface="Nunito" pitchFamily="2" charset="0"/>
              </a:rPr>
              <a:t> Push the current node to S and set current = current-&gt;left print the 	peek element in the stack until the current is NULL.</a:t>
            </a:r>
          </a:p>
          <a:p>
            <a:pPr algn="l" fontAlgn="base">
              <a:buFont typeface="+mj-lt"/>
              <a:buAutoNum type="arabicPeriod"/>
            </a:pPr>
            <a:r>
              <a:rPr lang="en-US" sz="2400" b="0" i="0" dirty="0">
                <a:effectLst/>
                <a:latin typeface="Nunito" pitchFamily="2" charset="0"/>
              </a:rPr>
              <a:t> If current is NULL and stack is not empty then </a:t>
            </a:r>
            <a:br>
              <a:rPr lang="en-US" sz="2400" b="0" i="0" dirty="0">
                <a:effectLst/>
                <a:latin typeface="Nunito" pitchFamily="2" charset="0"/>
              </a:rPr>
            </a:br>
            <a:r>
              <a:rPr lang="en-US" sz="2400" b="0" i="0" dirty="0">
                <a:effectLst/>
                <a:latin typeface="Nunito" pitchFamily="2" charset="0"/>
              </a:rPr>
              <a:t>    a) Pop the top item from stack.</a:t>
            </a:r>
            <a:br>
              <a:rPr lang="en-US" sz="2400" b="0" i="0" dirty="0">
                <a:effectLst/>
                <a:latin typeface="Nunito" pitchFamily="2" charset="0"/>
              </a:rPr>
            </a:br>
            <a:r>
              <a:rPr lang="en-US" sz="2400" b="0" i="0" dirty="0">
                <a:effectLst/>
                <a:latin typeface="Nunito" pitchFamily="2" charset="0"/>
              </a:rPr>
              <a:t>    b) set current = popped_item-&gt;right.</a:t>
            </a:r>
            <a:br>
              <a:rPr lang="en-US" sz="2400" b="0" i="0" dirty="0">
                <a:effectLst/>
                <a:latin typeface="Nunito" pitchFamily="2" charset="0"/>
              </a:rPr>
            </a:br>
            <a:r>
              <a:rPr lang="en-US" sz="2400" b="0" i="0" dirty="0">
                <a:effectLst/>
                <a:latin typeface="Nunito" pitchFamily="2" charset="0"/>
              </a:rPr>
              <a:t>    c) Go to step 3.</a:t>
            </a:r>
          </a:p>
          <a:p>
            <a:pPr algn="l" fontAlgn="base">
              <a:buFont typeface="+mj-lt"/>
              <a:buAutoNum type="arabicPeriod"/>
            </a:pPr>
            <a:r>
              <a:rPr lang="en-US" sz="2400" b="0" i="0" dirty="0">
                <a:effectLst/>
                <a:latin typeface="Nunito" pitchFamily="2" charset="0"/>
              </a:rPr>
              <a:t> If the current is NULL and the stack is empty then we are done.</a:t>
            </a:r>
          </a:p>
        </p:txBody>
      </p:sp>
    </p:spTree>
    <p:extLst>
      <p:ext uri="{BB962C8B-B14F-4D97-AF65-F5344CB8AC3E}">
        <p14:creationId xmlns:p14="http://schemas.microsoft.com/office/powerpoint/2010/main" val="83485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C08C-6596-83C7-5225-93FA1C4A5B60}"/>
              </a:ext>
            </a:extLst>
          </p:cNvPr>
          <p:cNvSpPr>
            <a:spLocks noGrp="1"/>
          </p:cNvSpPr>
          <p:nvPr>
            <p:ph type="title"/>
          </p:nvPr>
        </p:nvSpPr>
        <p:spPr>
          <a:xfrm>
            <a:off x="2070340" y="1000665"/>
            <a:ext cx="9257580" cy="3027871"/>
          </a:xfrm>
        </p:spPr>
        <p:txBody>
          <a:bodyPr>
            <a:normAutofit/>
          </a:bodyPr>
          <a:lstStyle/>
          <a:p>
            <a:r>
              <a:rPr lang="en-US" sz="2400" b="0" i="0" dirty="0">
                <a:effectLst/>
                <a:latin typeface="Inter"/>
              </a:rPr>
              <a:t>A tree is a non-linear data structure that organizes data in a hierarchical structure and this is a recursive definition. It is a set of one or more nodes, with one node identified as the tree’s root and all remaining nodes partitionable into non-empty sets, each of which is a subtree of the root.</a:t>
            </a:r>
            <a:br>
              <a:rPr lang="en-US" sz="2400" b="0" i="0" dirty="0">
                <a:effectLst/>
                <a:latin typeface="Inter"/>
              </a:rPr>
            </a:br>
            <a:r>
              <a:rPr lang="en-US" sz="2400" b="0" i="0" dirty="0">
                <a:effectLst/>
                <a:latin typeface="Inter"/>
              </a:rPr>
              <a:t>Since it is a non-linear data structure, different tree data structures provide for faster and easier access to the data.</a:t>
            </a:r>
            <a:endParaRPr lang="en-US" sz="2400" dirty="0"/>
          </a:p>
        </p:txBody>
      </p:sp>
      <p:pic>
        <p:nvPicPr>
          <p:cNvPr id="4" name="Picture 3">
            <a:extLst>
              <a:ext uri="{FF2B5EF4-FFF2-40B4-BE49-F238E27FC236}">
                <a16:creationId xmlns:a16="http://schemas.microsoft.com/office/drawing/2014/main" id="{667FD20B-AEF5-99EB-E675-FF625A4DE9FA}"/>
              </a:ext>
            </a:extLst>
          </p:cNvPr>
          <p:cNvPicPr>
            <a:picLocks noChangeAspect="1"/>
          </p:cNvPicPr>
          <p:nvPr/>
        </p:nvPicPr>
        <p:blipFill>
          <a:blip r:embed="rId2"/>
          <a:stretch>
            <a:fillRect/>
          </a:stretch>
        </p:blipFill>
        <p:spPr>
          <a:xfrm>
            <a:off x="1196995" y="3141064"/>
            <a:ext cx="4001058" cy="2991267"/>
          </a:xfrm>
          <a:prstGeom prst="rect">
            <a:avLst/>
          </a:prstGeom>
        </p:spPr>
      </p:pic>
    </p:spTree>
    <p:extLst>
      <p:ext uri="{BB962C8B-B14F-4D97-AF65-F5344CB8AC3E}">
        <p14:creationId xmlns:p14="http://schemas.microsoft.com/office/powerpoint/2010/main" val="132975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F5D81-F704-AFA7-799A-9DD0FE6581F6}"/>
              </a:ext>
            </a:extLst>
          </p:cNvPr>
          <p:cNvSpPr txBox="1"/>
          <p:nvPr/>
        </p:nvSpPr>
        <p:spPr>
          <a:xfrm>
            <a:off x="1026160" y="548640"/>
            <a:ext cx="9906000" cy="5878532"/>
          </a:xfrm>
          <a:prstGeom prst="rect">
            <a:avLst/>
          </a:prstGeom>
          <a:noFill/>
        </p:spPr>
        <p:txBody>
          <a:bodyPr wrap="square" rtlCol="0">
            <a:spAutoFit/>
          </a:bodyPr>
          <a:lstStyle/>
          <a:p>
            <a:pPr algn="just" fontAlgn="base"/>
            <a:r>
              <a:rPr lang="en-US" sz="3200" b="1" i="0" dirty="0">
                <a:solidFill>
                  <a:srgbClr val="FFFF00"/>
                </a:solidFill>
                <a:effectLst/>
                <a:latin typeface="Nunito" pitchFamily="2" charset="0"/>
              </a:rPr>
              <a:t>PostOrder Traversal using Stack:</a:t>
            </a:r>
          </a:p>
          <a:p>
            <a:pPr algn="just" fontAlgn="base"/>
            <a:endParaRPr lang="en-US" sz="3200" b="1" i="0" dirty="0">
              <a:solidFill>
                <a:srgbClr val="FFFF00"/>
              </a:solidFill>
              <a:effectLst/>
              <a:latin typeface="Nunito" pitchFamily="2" charset="0"/>
            </a:endParaRPr>
          </a:p>
          <a:p>
            <a:pPr algn="l" fontAlgn="base"/>
            <a:r>
              <a:rPr lang="en-US" sz="2400" b="1" i="0" dirty="0">
                <a:effectLst/>
                <a:latin typeface="Nunito" pitchFamily="2" charset="0"/>
              </a:rPr>
              <a:t>1.</a:t>
            </a:r>
            <a:r>
              <a:rPr lang="en-US" sz="2400" b="0" i="0" dirty="0">
                <a:effectLst/>
                <a:latin typeface="Nunito" pitchFamily="2" charset="0"/>
              </a:rPr>
              <a:t> Create an empty stack</a:t>
            </a:r>
          </a:p>
          <a:p>
            <a:pPr algn="l" fontAlgn="base"/>
            <a:r>
              <a:rPr lang="en-US" sz="2400" b="1" i="0" dirty="0">
                <a:effectLst/>
                <a:latin typeface="Nunito" pitchFamily="2" charset="0"/>
              </a:rPr>
              <a:t>2.</a:t>
            </a:r>
            <a:r>
              <a:rPr lang="en-US" sz="2400" b="0" i="0" dirty="0">
                <a:effectLst/>
                <a:latin typeface="Nunito" pitchFamily="2" charset="0"/>
              </a:rPr>
              <a:t> Do the following while the root is not NULL</a:t>
            </a:r>
          </a:p>
          <a:p>
            <a:pPr algn="l" fontAlgn="base"/>
            <a:endParaRPr lang="en-US" sz="2400" b="0" i="0" dirty="0">
              <a:effectLst/>
              <a:latin typeface="Nunito" pitchFamily="2" charset="0"/>
            </a:endParaRPr>
          </a:p>
          <a:p>
            <a:pPr lvl="1" fontAlgn="base">
              <a:buFont typeface="Arial" panose="020B0604020202020204" pitchFamily="34" charset="0"/>
              <a:buChar char="•"/>
            </a:pPr>
            <a:r>
              <a:rPr lang="en-US" sz="2400" b="0" i="0" dirty="0">
                <a:effectLst/>
                <a:latin typeface="Nunito" pitchFamily="2" charset="0"/>
              </a:rPr>
              <a:t>Push root’s right child and then the root to stack.</a:t>
            </a:r>
          </a:p>
          <a:p>
            <a:pPr lvl="1" fontAlgn="base">
              <a:buFont typeface="Arial" panose="020B0604020202020204" pitchFamily="34" charset="0"/>
              <a:buChar char="•"/>
            </a:pPr>
            <a:r>
              <a:rPr lang="en-US" sz="2400" b="0" i="0" dirty="0">
                <a:effectLst/>
                <a:latin typeface="Nunito" pitchFamily="2" charset="0"/>
              </a:rPr>
              <a:t>Set root as root’s left child.</a:t>
            </a:r>
          </a:p>
          <a:p>
            <a:pPr algn="l" fontAlgn="base"/>
            <a:r>
              <a:rPr lang="en-US" sz="2400" b="1" i="0" dirty="0">
                <a:effectLst/>
                <a:latin typeface="Nunito" pitchFamily="2" charset="0"/>
              </a:rPr>
              <a:t>3.</a:t>
            </a:r>
            <a:r>
              <a:rPr lang="en-US" sz="2400" b="0" i="0" dirty="0">
                <a:effectLst/>
                <a:latin typeface="Nunito" pitchFamily="2" charset="0"/>
              </a:rPr>
              <a:t> Pop an item from the stack and set it as root.</a:t>
            </a:r>
          </a:p>
          <a:p>
            <a:pPr algn="l" fontAlgn="base"/>
            <a:endParaRPr lang="en-US" sz="2400" b="0" i="0" dirty="0">
              <a:effectLst/>
              <a:latin typeface="Nunito" pitchFamily="2" charset="0"/>
            </a:endParaRPr>
          </a:p>
          <a:p>
            <a:pPr lvl="1" fontAlgn="base">
              <a:buFont typeface="Arial" panose="020B0604020202020204" pitchFamily="34" charset="0"/>
              <a:buChar char="•"/>
            </a:pPr>
            <a:r>
              <a:rPr lang="en-US" sz="2400" b="0" i="0" dirty="0">
                <a:effectLst/>
                <a:latin typeface="Nunito" pitchFamily="2" charset="0"/>
              </a:rPr>
              <a:t>If the popped item has a right child and the right child is at top of the stack, then remove the right child from the stack, push the root back, and set the root as root’s right child.</a:t>
            </a:r>
          </a:p>
          <a:p>
            <a:pPr lvl="1" fontAlgn="base">
              <a:buFont typeface="Arial" panose="020B0604020202020204" pitchFamily="34" charset="0"/>
              <a:buChar char="•"/>
            </a:pPr>
            <a:endParaRPr lang="en-US" sz="2400" b="0" i="0" dirty="0">
              <a:effectLst/>
              <a:latin typeface="Nunito" pitchFamily="2" charset="0"/>
            </a:endParaRPr>
          </a:p>
          <a:p>
            <a:pPr lvl="1" fontAlgn="base">
              <a:buFont typeface="Arial" panose="020B0604020202020204" pitchFamily="34" charset="0"/>
              <a:buChar char="•"/>
            </a:pPr>
            <a:r>
              <a:rPr lang="en-US" sz="2400" b="0" i="0" dirty="0">
                <a:effectLst/>
                <a:latin typeface="Nunito" pitchFamily="2" charset="0"/>
              </a:rPr>
              <a:t>Else print root’s data and set root as NULL.</a:t>
            </a:r>
          </a:p>
          <a:p>
            <a:pPr algn="l" fontAlgn="base"/>
            <a:r>
              <a:rPr lang="en-US" sz="2400" b="1" i="0" dirty="0">
                <a:effectLst/>
                <a:latin typeface="Nunito" pitchFamily="2" charset="0"/>
              </a:rPr>
              <a:t>4.</a:t>
            </a:r>
            <a:r>
              <a:rPr lang="en-US" sz="2400" b="0" i="0" dirty="0">
                <a:effectLst/>
                <a:latin typeface="Nunito" pitchFamily="2" charset="0"/>
              </a:rPr>
              <a:t> Repeat steps 2 and 3 while the stack is not empty.</a:t>
            </a:r>
          </a:p>
        </p:txBody>
      </p:sp>
    </p:spTree>
    <p:extLst>
      <p:ext uri="{BB962C8B-B14F-4D97-AF65-F5344CB8AC3E}">
        <p14:creationId xmlns:p14="http://schemas.microsoft.com/office/powerpoint/2010/main" val="325357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F1104-3237-FE44-3FEA-EC5D4B3ADA37}"/>
              </a:ext>
            </a:extLst>
          </p:cNvPr>
          <p:cNvSpPr txBox="1"/>
          <p:nvPr/>
        </p:nvSpPr>
        <p:spPr>
          <a:xfrm>
            <a:off x="1198880" y="314960"/>
            <a:ext cx="9997440" cy="5816977"/>
          </a:xfrm>
          <a:prstGeom prst="rect">
            <a:avLst/>
          </a:prstGeom>
          <a:noFill/>
        </p:spPr>
        <p:txBody>
          <a:bodyPr wrap="square" rtlCol="0">
            <a:spAutoFit/>
          </a:bodyPr>
          <a:lstStyle/>
          <a:p>
            <a:r>
              <a:rPr lang="en-US" sz="3600" b="1" i="0" dirty="0">
                <a:solidFill>
                  <a:srgbClr val="FFFF00"/>
                </a:solidFill>
                <a:effectLst/>
                <a:latin typeface="Inter"/>
              </a:rPr>
              <a:t>Graph Data Structure</a:t>
            </a:r>
          </a:p>
          <a:p>
            <a:r>
              <a:rPr lang="en-US" sz="2400" b="0" i="0" dirty="0">
                <a:effectLst/>
                <a:latin typeface="Inter"/>
              </a:rPr>
              <a:t>A graph is a non-linear data structure consisting of </a:t>
            </a:r>
            <a:r>
              <a:rPr lang="en-US" sz="2400" b="1" i="0" dirty="0">
                <a:effectLst/>
                <a:latin typeface="Inter"/>
              </a:rPr>
              <a:t>vertices</a:t>
            </a:r>
            <a:r>
              <a:rPr lang="en-US" sz="2400" b="0" i="0" dirty="0">
                <a:effectLst/>
                <a:latin typeface="Inter"/>
              </a:rPr>
              <a:t> and edges that </a:t>
            </a:r>
            <a:r>
              <a:rPr lang="en-US" sz="2400" b="1" i="0" dirty="0">
                <a:effectLst/>
                <a:latin typeface="Inter"/>
              </a:rPr>
              <a:t>connect</a:t>
            </a:r>
            <a:r>
              <a:rPr lang="en-US" sz="2400" b="0" i="0" dirty="0">
                <a:effectLst/>
                <a:latin typeface="Inter"/>
              </a:rPr>
              <a:t> these vertices.</a:t>
            </a:r>
          </a:p>
          <a:p>
            <a:pPr algn="l" fontAlgn="base"/>
            <a:r>
              <a:rPr lang="en-US" sz="2400" b="0" i="0" dirty="0">
                <a:solidFill>
                  <a:srgbClr val="00B0F0"/>
                </a:solidFill>
                <a:effectLst/>
                <a:latin typeface="Inter"/>
              </a:rPr>
              <a:t>Definition</a:t>
            </a:r>
          </a:p>
          <a:p>
            <a:pPr algn="l" fontAlgn="base"/>
            <a:r>
              <a:rPr lang="en-US" sz="2400" b="0" i="0" dirty="0">
                <a:effectLst/>
                <a:latin typeface="Inter"/>
              </a:rPr>
              <a:t>A graph is an ordered set </a:t>
            </a:r>
          </a:p>
          <a:p>
            <a:pPr algn="l" rtl="0"/>
            <a:r>
              <a:rPr lang="en-US" sz="2400" dirty="0">
                <a:solidFill>
                  <a:srgbClr val="FFFF00"/>
                </a:solidFill>
                <a:effectLst/>
                <a:latin typeface="Inconsolata" pitchFamily="1" charset="0"/>
              </a:rPr>
              <a:t>G = (V, E)</a:t>
            </a:r>
          </a:p>
          <a:p>
            <a:pPr algn="l" fontAlgn="base">
              <a:buFont typeface="Arial" panose="020B0604020202020204" pitchFamily="34" charset="0"/>
              <a:buChar char="•"/>
            </a:pPr>
            <a:r>
              <a:rPr lang="en-US" sz="2400" dirty="0"/>
              <a:t> consist of two sets: V and E, where </a:t>
            </a:r>
            <a:r>
              <a:rPr lang="en-US" sz="2400" b="0" i="0" dirty="0">
                <a:effectLst/>
                <a:latin typeface="Inter"/>
              </a:rPr>
              <a:t>V is the set of </a:t>
            </a:r>
            <a:r>
              <a:rPr lang="en-US" sz="2400" b="1" i="0" dirty="0">
                <a:effectLst/>
                <a:latin typeface="Inter"/>
              </a:rPr>
              <a:t>nodes</a:t>
            </a:r>
            <a:r>
              <a:rPr lang="en-US" sz="2400" b="0" i="0" dirty="0">
                <a:effectLst/>
                <a:latin typeface="Inter"/>
              </a:rPr>
              <a:t> (vertices, points or nodes)</a:t>
            </a:r>
          </a:p>
          <a:p>
            <a:pPr algn="l" rtl="0" fontAlgn="base">
              <a:buFont typeface="Arial" panose="020B0604020202020204" pitchFamily="34" charset="0"/>
              <a:buChar char="•"/>
            </a:pPr>
            <a:r>
              <a:rPr lang="en-US" sz="2400" b="0" i="0" dirty="0">
                <a:effectLst/>
                <a:latin typeface="Inter"/>
              </a:rPr>
              <a:t>E is the set of </a:t>
            </a:r>
            <a:r>
              <a:rPr lang="en-US" sz="2400" b="1" i="0" dirty="0">
                <a:effectLst/>
                <a:latin typeface="Inter"/>
              </a:rPr>
              <a:t>edges</a:t>
            </a:r>
            <a:r>
              <a:rPr lang="en-US" sz="2400" b="0" i="0" dirty="0">
                <a:effectLst/>
                <a:latin typeface="Inter"/>
              </a:rPr>
              <a:t>, identified with a unique pair of nodes in V, denoted by </a:t>
            </a:r>
            <a:r>
              <a:rPr lang="en-US" sz="2400" b="0" i="0" dirty="0">
                <a:solidFill>
                  <a:srgbClr val="FFFF00"/>
                </a:solidFill>
                <a:effectLst/>
                <a:latin typeface="Inconsolata" pitchFamily="1" charset="0"/>
              </a:rPr>
              <a:t>e=(u, v)</a:t>
            </a:r>
          </a:p>
          <a:p>
            <a:pPr algn="l" rtl="0"/>
            <a:r>
              <a:rPr lang="en-US" sz="2400" b="0" i="0" dirty="0">
                <a:effectLst/>
                <a:latin typeface="Inter"/>
              </a:rPr>
              <a:t>The following figure shows an example of a graph where </a:t>
            </a:r>
            <a:r>
              <a:rPr lang="en-US" sz="2400" b="0" i="0" dirty="0">
                <a:solidFill>
                  <a:srgbClr val="FFFF00"/>
                </a:solidFill>
                <a:effectLst/>
                <a:latin typeface="Inconsolata" pitchFamily="1" charset="0"/>
              </a:rPr>
              <a:t>V(G) = {A, B, C, D, E}</a:t>
            </a:r>
          </a:p>
          <a:p>
            <a:pPr algn="l" rtl="0"/>
            <a:r>
              <a:rPr lang="en-US" sz="2400" b="0" i="0" dirty="0">
                <a:solidFill>
                  <a:srgbClr val="FFFF00"/>
                </a:solidFill>
                <a:effectLst/>
                <a:latin typeface="Inter"/>
              </a:rPr>
              <a:t> and </a:t>
            </a:r>
            <a:r>
              <a:rPr lang="en-US" sz="2400" b="0" i="0" dirty="0">
                <a:solidFill>
                  <a:srgbClr val="FFFF00"/>
                </a:solidFill>
                <a:effectLst/>
                <a:latin typeface="Inconsolata" pitchFamily="1" charset="0"/>
              </a:rPr>
              <a:t>E(G) = { (A,B), (B,C), (C,D), (D,E), (E,A), (A,D) }</a:t>
            </a:r>
          </a:p>
          <a:p>
            <a:pPr algn="l" fontAlgn="base"/>
            <a:endParaRPr lang="en-US" sz="2400" b="0" i="0" dirty="0">
              <a:effectLst/>
              <a:latin typeface="Inter"/>
            </a:endParaRPr>
          </a:p>
          <a:p>
            <a:endParaRPr lang="en-US" sz="2400" dirty="0">
              <a:solidFill>
                <a:srgbClr val="FFFF00"/>
              </a:solidFill>
            </a:endParaRPr>
          </a:p>
        </p:txBody>
      </p:sp>
    </p:spTree>
    <p:extLst>
      <p:ext uri="{BB962C8B-B14F-4D97-AF65-F5344CB8AC3E}">
        <p14:creationId xmlns:p14="http://schemas.microsoft.com/office/powerpoint/2010/main" val="1462856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FF3377-93DA-96D2-C8B7-BE6D9FAF3AC7}"/>
              </a:ext>
            </a:extLst>
          </p:cNvPr>
          <p:cNvPicPr>
            <a:picLocks noChangeAspect="1"/>
          </p:cNvPicPr>
          <p:nvPr/>
        </p:nvPicPr>
        <p:blipFill>
          <a:blip r:embed="rId2"/>
          <a:stretch>
            <a:fillRect/>
          </a:stretch>
        </p:blipFill>
        <p:spPr>
          <a:xfrm>
            <a:off x="3907125" y="243841"/>
            <a:ext cx="3585269" cy="2502106"/>
          </a:xfrm>
          <a:prstGeom prst="rect">
            <a:avLst/>
          </a:prstGeom>
        </p:spPr>
      </p:pic>
      <p:sp>
        <p:nvSpPr>
          <p:cNvPr id="4" name="TextBox 3">
            <a:extLst>
              <a:ext uri="{FF2B5EF4-FFF2-40B4-BE49-F238E27FC236}">
                <a16:creationId xmlns:a16="http://schemas.microsoft.com/office/drawing/2014/main" id="{3880EFA0-5A05-0E86-4AAD-8FDB40388F6D}"/>
              </a:ext>
            </a:extLst>
          </p:cNvPr>
          <p:cNvSpPr txBox="1"/>
          <p:nvPr/>
        </p:nvSpPr>
        <p:spPr>
          <a:xfrm>
            <a:off x="1097281" y="3098800"/>
            <a:ext cx="10190480" cy="3108543"/>
          </a:xfrm>
          <a:prstGeom prst="rect">
            <a:avLst/>
          </a:prstGeom>
          <a:noFill/>
        </p:spPr>
        <p:txBody>
          <a:bodyPr wrap="square" rtlCol="0">
            <a:spAutoFit/>
          </a:bodyPr>
          <a:lstStyle/>
          <a:p>
            <a:pPr algn="l" fontAlgn="base"/>
            <a:r>
              <a:rPr lang="en-US" sz="2800" b="0" i="0" dirty="0">
                <a:solidFill>
                  <a:srgbClr val="FFFF00"/>
                </a:solidFill>
                <a:effectLst/>
                <a:latin typeface="Inter"/>
              </a:rPr>
              <a:t>Graph Terminology</a:t>
            </a:r>
          </a:p>
          <a:p>
            <a:pPr algn="l" fontAlgn="base"/>
            <a:r>
              <a:rPr lang="en-US" sz="2400" b="0" i="0" dirty="0">
                <a:effectLst/>
                <a:latin typeface="Inter"/>
              </a:rPr>
              <a:t>Let e = [u, v]. Then nodes u and v are referred to as </a:t>
            </a:r>
            <a:r>
              <a:rPr lang="en-US" sz="2400" b="1" i="0" dirty="0">
                <a:effectLst/>
                <a:latin typeface="Inter"/>
              </a:rPr>
              <a:t>endpoints</a:t>
            </a:r>
            <a:r>
              <a:rPr lang="en-US" sz="2400" b="0" i="0" dirty="0">
                <a:effectLst/>
                <a:latin typeface="Inter"/>
              </a:rPr>
              <a:t> of e, and u and v are referred to as </a:t>
            </a:r>
            <a:r>
              <a:rPr lang="en-US" sz="2400" b="1" i="0" dirty="0">
                <a:effectLst/>
                <a:latin typeface="Inter"/>
              </a:rPr>
              <a:t>adjacent nodes</a:t>
            </a:r>
            <a:r>
              <a:rPr lang="en-US" sz="2400" b="0" i="0" dirty="0">
                <a:effectLst/>
                <a:latin typeface="Inter"/>
              </a:rPr>
              <a:t> or neighbours.</a:t>
            </a:r>
          </a:p>
          <a:p>
            <a:pPr algn="l" fontAlgn="base"/>
            <a:r>
              <a:rPr lang="en-US" sz="2400" b="0" i="0" dirty="0">
                <a:effectLst/>
                <a:latin typeface="Inter"/>
              </a:rPr>
              <a:t>The number of edges containing u is the </a:t>
            </a:r>
            <a:r>
              <a:rPr lang="en-US" sz="2400" b="1" i="0" dirty="0">
                <a:effectLst/>
                <a:latin typeface="Inter"/>
              </a:rPr>
              <a:t>degree</a:t>
            </a:r>
            <a:r>
              <a:rPr lang="en-US" sz="2400" b="0" i="0" dirty="0">
                <a:effectLst/>
                <a:latin typeface="Inter"/>
              </a:rPr>
              <a:t> of node u.</a:t>
            </a:r>
          </a:p>
          <a:p>
            <a:pPr algn="l" fontAlgn="base"/>
            <a:r>
              <a:rPr lang="en-US" sz="2400" b="0" i="0" dirty="0">
                <a:effectLst/>
                <a:latin typeface="Inter"/>
              </a:rPr>
              <a:t>If u does not belong to any edge (degree of u = 0), then u is referred to as an</a:t>
            </a:r>
            <a:r>
              <a:rPr lang="en-US" sz="2400" b="1" i="0" dirty="0">
                <a:effectLst/>
                <a:latin typeface="Inter"/>
              </a:rPr>
              <a:t> isolated edge</a:t>
            </a:r>
            <a:r>
              <a:rPr lang="en-US" sz="2400" b="0" i="0" dirty="0">
                <a:effectLst/>
                <a:latin typeface="Inter"/>
              </a:rPr>
              <a:t>.</a:t>
            </a:r>
          </a:p>
          <a:p>
            <a:pPr algn="l" fontAlgn="base"/>
            <a:r>
              <a:rPr lang="en-US" sz="2400" b="0" i="0" dirty="0">
                <a:effectLst/>
                <a:latin typeface="Inter"/>
              </a:rPr>
              <a:t>A finite sequence of edges that connects a series of vertices is called a </a:t>
            </a:r>
            <a:r>
              <a:rPr lang="en-US" sz="2400" b="1" i="0" dirty="0">
                <a:effectLst/>
                <a:latin typeface="Inter"/>
              </a:rPr>
              <a:t>path</a:t>
            </a:r>
            <a:r>
              <a:rPr lang="en-US" sz="2400" b="0" i="0" dirty="0">
                <a:effectLst/>
                <a:latin typeface="Inter"/>
              </a:rPr>
              <a:t>.</a:t>
            </a:r>
          </a:p>
          <a:p>
            <a:pPr algn="l" fontAlgn="base"/>
            <a:r>
              <a:rPr lang="en-US" sz="2400" b="0" i="0" dirty="0">
                <a:effectLst/>
                <a:latin typeface="Inter"/>
              </a:rPr>
              <a:t>The number of edges in a path is the </a:t>
            </a:r>
            <a:r>
              <a:rPr lang="en-US" sz="2400" b="1" i="0" dirty="0">
                <a:effectLst/>
                <a:latin typeface="Inter"/>
              </a:rPr>
              <a:t>length</a:t>
            </a:r>
            <a:r>
              <a:rPr lang="en-US" sz="2400" b="0" i="0" dirty="0">
                <a:effectLst/>
                <a:latin typeface="Inter"/>
              </a:rPr>
              <a:t> of the path.</a:t>
            </a:r>
          </a:p>
        </p:txBody>
      </p:sp>
    </p:spTree>
    <p:extLst>
      <p:ext uri="{BB962C8B-B14F-4D97-AF65-F5344CB8AC3E}">
        <p14:creationId xmlns:p14="http://schemas.microsoft.com/office/powerpoint/2010/main" val="317053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883A4-05D2-AA98-A578-2AB4A4D80ECA}"/>
              </a:ext>
            </a:extLst>
          </p:cNvPr>
          <p:cNvPicPr>
            <a:picLocks noChangeAspect="1"/>
          </p:cNvPicPr>
          <p:nvPr/>
        </p:nvPicPr>
        <p:blipFill>
          <a:blip r:embed="rId2"/>
          <a:stretch>
            <a:fillRect/>
          </a:stretch>
        </p:blipFill>
        <p:spPr>
          <a:xfrm>
            <a:off x="3584892" y="146367"/>
            <a:ext cx="3152775" cy="2867025"/>
          </a:xfrm>
          <a:prstGeom prst="rect">
            <a:avLst/>
          </a:prstGeom>
        </p:spPr>
      </p:pic>
      <p:sp>
        <p:nvSpPr>
          <p:cNvPr id="4" name="TextBox 3">
            <a:extLst>
              <a:ext uri="{FF2B5EF4-FFF2-40B4-BE49-F238E27FC236}">
                <a16:creationId xmlns:a16="http://schemas.microsoft.com/office/drawing/2014/main" id="{A5554EF3-BA76-BA0D-9483-E41350E963BE}"/>
              </a:ext>
            </a:extLst>
          </p:cNvPr>
          <p:cNvSpPr txBox="1"/>
          <p:nvPr/>
        </p:nvSpPr>
        <p:spPr>
          <a:xfrm>
            <a:off x="1300480" y="3149600"/>
            <a:ext cx="9865360" cy="1200329"/>
          </a:xfrm>
          <a:prstGeom prst="rect">
            <a:avLst/>
          </a:prstGeom>
          <a:noFill/>
        </p:spPr>
        <p:txBody>
          <a:bodyPr wrap="square" rtlCol="0">
            <a:spAutoFit/>
          </a:bodyPr>
          <a:lstStyle/>
          <a:p>
            <a:pPr algn="l" fontAlgn="base"/>
            <a:r>
              <a:rPr lang="en-US" sz="2400" b="0" i="0" dirty="0">
                <a:effectLst/>
                <a:latin typeface="Inter"/>
              </a:rPr>
              <a:t>A path is said to be </a:t>
            </a:r>
            <a:r>
              <a:rPr lang="en-US" sz="2400" b="1" i="0" dirty="0">
                <a:effectLst/>
                <a:latin typeface="Inter"/>
              </a:rPr>
              <a:t>closed</a:t>
            </a:r>
            <a:r>
              <a:rPr lang="en-US" sz="2400" b="0" i="0" dirty="0">
                <a:effectLst/>
                <a:latin typeface="Inter"/>
              </a:rPr>
              <a:t> if it starts and ends at the same node.</a:t>
            </a:r>
          </a:p>
          <a:p>
            <a:pPr algn="l" fontAlgn="base"/>
            <a:r>
              <a:rPr lang="en-US" sz="2400" b="0" i="0" dirty="0">
                <a:effectLst/>
                <a:latin typeface="Inter"/>
              </a:rPr>
              <a:t>A path is considered to be </a:t>
            </a:r>
            <a:r>
              <a:rPr lang="en-US" sz="2400" b="1" i="0" dirty="0">
                <a:effectLst/>
                <a:latin typeface="Inter"/>
              </a:rPr>
              <a:t>simple</a:t>
            </a:r>
            <a:r>
              <a:rPr lang="en-US" sz="2400" b="0" i="0" dirty="0">
                <a:effectLst/>
                <a:latin typeface="Inter"/>
              </a:rPr>
              <a:t> if all of its nodes are distinct, except the initial and last node.</a:t>
            </a:r>
          </a:p>
        </p:txBody>
      </p:sp>
      <p:pic>
        <p:nvPicPr>
          <p:cNvPr id="6" name="Picture 5">
            <a:extLst>
              <a:ext uri="{FF2B5EF4-FFF2-40B4-BE49-F238E27FC236}">
                <a16:creationId xmlns:a16="http://schemas.microsoft.com/office/drawing/2014/main" id="{FB01E640-24F2-F2EF-D7DB-0E7F63D5060F}"/>
              </a:ext>
            </a:extLst>
          </p:cNvPr>
          <p:cNvPicPr>
            <a:picLocks noChangeAspect="1"/>
          </p:cNvPicPr>
          <p:nvPr/>
        </p:nvPicPr>
        <p:blipFill>
          <a:blip r:embed="rId3"/>
          <a:stretch>
            <a:fillRect/>
          </a:stretch>
        </p:blipFill>
        <p:spPr>
          <a:xfrm>
            <a:off x="4153852" y="4104747"/>
            <a:ext cx="3232467" cy="2606886"/>
          </a:xfrm>
          <a:prstGeom prst="rect">
            <a:avLst/>
          </a:prstGeom>
        </p:spPr>
      </p:pic>
    </p:spTree>
    <p:extLst>
      <p:ext uri="{BB962C8B-B14F-4D97-AF65-F5344CB8AC3E}">
        <p14:creationId xmlns:p14="http://schemas.microsoft.com/office/powerpoint/2010/main" val="389195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A437B4-C967-79DC-8334-74DA28ACFF7D}"/>
              </a:ext>
            </a:extLst>
          </p:cNvPr>
          <p:cNvSpPr txBox="1"/>
          <p:nvPr/>
        </p:nvSpPr>
        <p:spPr>
          <a:xfrm>
            <a:off x="1620520" y="1005840"/>
            <a:ext cx="4297680" cy="830997"/>
          </a:xfrm>
          <a:prstGeom prst="rect">
            <a:avLst/>
          </a:prstGeom>
          <a:noFill/>
        </p:spPr>
        <p:txBody>
          <a:bodyPr wrap="square" rtlCol="0">
            <a:spAutoFit/>
          </a:bodyPr>
          <a:lstStyle/>
          <a:p>
            <a:r>
              <a:rPr lang="en-US" sz="2400" b="0" i="0" dirty="0">
                <a:effectLst/>
                <a:latin typeface="Inter"/>
              </a:rPr>
              <a:t>A </a:t>
            </a:r>
            <a:r>
              <a:rPr lang="en-US" sz="2400" b="1" i="0" dirty="0">
                <a:effectLst/>
                <a:latin typeface="Inter"/>
              </a:rPr>
              <a:t>cycle </a:t>
            </a:r>
            <a:r>
              <a:rPr lang="en-US" sz="2400" b="0" i="0" dirty="0">
                <a:effectLst/>
                <a:latin typeface="Inter"/>
              </a:rPr>
              <a:t>is a closed simple path with a</a:t>
            </a:r>
            <a:r>
              <a:rPr lang="en-US" sz="2400" b="1" i="0" dirty="0">
                <a:effectLst/>
                <a:latin typeface="Inter"/>
              </a:rPr>
              <a:t> </a:t>
            </a:r>
            <a:r>
              <a:rPr lang="en-US" sz="2400" b="0" i="0" dirty="0">
                <a:effectLst/>
                <a:latin typeface="Inter"/>
              </a:rPr>
              <a:t>length of 3 or more.</a:t>
            </a:r>
            <a:endParaRPr lang="en-US" sz="2400" dirty="0"/>
          </a:p>
        </p:txBody>
      </p:sp>
      <p:pic>
        <p:nvPicPr>
          <p:cNvPr id="6" name="Picture 5">
            <a:extLst>
              <a:ext uri="{FF2B5EF4-FFF2-40B4-BE49-F238E27FC236}">
                <a16:creationId xmlns:a16="http://schemas.microsoft.com/office/drawing/2014/main" id="{FA110DB2-3872-2093-BD95-FDBF9246BAE9}"/>
              </a:ext>
            </a:extLst>
          </p:cNvPr>
          <p:cNvPicPr>
            <a:picLocks noChangeAspect="1"/>
          </p:cNvPicPr>
          <p:nvPr/>
        </p:nvPicPr>
        <p:blipFill>
          <a:blip r:embed="rId2"/>
          <a:stretch>
            <a:fillRect/>
          </a:stretch>
        </p:blipFill>
        <p:spPr>
          <a:xfrm>
            <a:off x="6785292" y="215582"/>
            <a:ext cx="3152775" cy="2200275"/>
          </a:xfrm>
          <a:prstGeom prst="rect">
            <a:avLst/>
          </a:prstGeom>
        </p:spPr>
      </p:pic>
      <p:sp>
        <p:nvSpPr>
          <p:cNvPr id="7" name="TextBox 6">
            <a:extLst>
              <a:ext uri="{FF2B5EF4-FFF2-40B4-BE49-F238E27FC236}">
                <a16:creationId xmlns:a16="http://schemas.microsoft.com/office/drawing/2014/main" id="{408C8D0B-CFEA-2669-51F3-09501414EC07}"/>
              </a:ext>
            </a:extLst>
          </p:cNvPr>
          <p:cNvSpPr txBox="1"/>
          <p:nvPr/>
        </p:nvSpPr>
        <p:spPr>
          <a:xfrm>
            <a:off x="1320800" y="3429000"/>
            <a:ext cx="4897120" cy="1200329"/>
          </a:xfrm>
          <a:prstGeom prst="rect">
            <a:avLst/>
          </a:prstGeom>
          <a:noFill/>
        </p:spPr>
        <p:txBody>
          <a:bodyPr wrap="square" rtlCol="0">
            <a:spAutoFit/>
          </a:bodyPr>
          <a:lstStyle/>
          <a:p>
            <a:r>
              <a:rPr lang="en-US" sz="2400" b="0" i="0" dirty="0">
                <a:effectLst/>
                <a:latin typeface="Inter"/>
              </a:rPr>
              <a:t>A graph is considered to be </a:t>
            </a:r>
            <a:r>
              <a:rPr lang="en-US" sz="2400" b="1" i="0" dirty="0">
                <a:effectLst/>
                <a:latin typeface="Inter"/>
              </a:rPr>
              <a:t>connected</a:t>
            </a:r>
            <a:r>
              <a:rPr lang="en-US" sz="2400" b="0" i="0" dirty="0">
                <a:effectLst/>
                <a:latin typeface="Inter"/>
              </a:rPr>
              <a:t> if and only if any two of its nodes have a path between them.</a:t>
            </a:r>
            <a:endParaRPr lang="en-US" sz="2400" dirty="0"/>
          </a:p>
        </p:txBody>
      </p:sp>
      <p:pic>
        <p:nvPicPr>
          <p:cNvPr id="9" name="Picture 8">
            <a:extLst>
              <a:ext uri="{FF2B5EF4-FFF2-40B4-BE49-F238E27FC236}">
                <a16:creationId xmlns:a16="http://schemas.microsoft.com/office/drawing/2014/main" id="{FD0D7AC9-F4F5-9736-7EE2-84F2716401B3}"/>
              </a:ext>
            </a:extLst>
          </p:cNvPr>
          <p:cNvPicPr>
            <a:picLocks noChangeAspect="1"/>
          </p:cNvPicPr>
          <p:nvPr/>
        </p:nvPicPr>
        <p:blipFill>
          <a:blip r:embed="rId3"/>
          <a:stretch>
            <a:fillRect/>
          </a:stretch>
        </p:blipFill>
        <p:spPr>
          <a:xfrm>
            <a:off x="6785292" y="3038057"/>
            <a:ext cx="3152775" cy="2915703"/>
          </a:xfrm>
          <a:prstGeom prst="rect">
            <a:avLst/>
          </a:prstGeom>
        </p:spPr>
      </p:pic>
    </p:spTree>
    <p:extLst>
      <p:ext uri="{BB962C8B-B14F-4D97-AF65-F5344CB8AC3E}">
        <p14:creationId xmlns:p14="http://schemas.microsoft.com/office/powerpoint/2010/main" val="3059110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C8F28-C6A5-CE59-7C8C-5D5FCC407D67}"/>
              </a:ext>
            </a:extLst>
          </p:cNvPr>
          <p:cNvSpPr txBox="1"/>
          <p:nvPr/>
        </p:nvSpPr>
        <p:spPr>
          <a:xfrm>
            <a:off x="1463040" y="335280"/>
            <a:ext cx="5852160" cy="1200329"/>
          </a:xfrm>
          <a:prstGeom prst="rect">
            <a:avLst/>
          </a:prstGeom>
          <a:noFill/>
        </p:spPr>
        <p:txBody>
          <a:bodyPr wrap="square" rtlCol="0">
            <a:spAutoFit/>
          </a:bodyPr>
          <a:lstStyle/>
          <a:p>
            <a:r>
              <a:rPr lang="en-US" sz="2400" b="0" i="0" dirty="0">
                <a:effectLst/>
                <a:latin typeface="Inter"/>
              </a:rPr>
              <a:t>If every node u in a graph is adjacent to every other node v in the graph, then the graph is said to be </a:t>
            </a:r>
            <a:r>
              <a:rPr lang="en-US" sz="2400" b="1" i="0" dirty="0">
                <a:effectLst/>
                <a:latin typeface="Inter"/>
              </a:rPr>
              <a:t>complete</a:t>
            </a:r>
            <a:r>
              <a:rPr lang="en-US" sz="2400" b="0" i="0" dirty="0">
                <a:effectLst/>
                <a:latin typeface="Inter"/>
              </a:rPr>
              <a:t>.</a:t>
            </a:r>
            <a:endParaRPr lang="en-US" sz="2400" dirty="0"/>
          </a:p>
        </p:txBody>
      </p:sp>
      <p:pic>
        <p:nvPicPr>
          <p:cNvPr id="4" name="Picture 3">
            <a:extLst>
              <a:ext uri="{FF2B5EF4-FFF2-40B4-BE49-F238E27FC236}">
                <a16:creationId xmlns:a16="http://schemas.microsoft.com/office/drawing/2014/main" id="{5C3AF0DE-B8B1-5959-9D0D-A843DA17FBB0}"/>
              </a:ext>
            </a:extLst>
          </p:cNvPr>
          <p:cNvPicPr>
            <a:picLocks noChangeAspect="1"/>
          </p:cNvPicPr>
          <p:nvPr/>
        </p:nvPicPr>
        <p:blipFill>
          <a:blip r:embed="rId2"/>
          <a:stretch>
            <a:fillRect/>
          </a:stretch>
        </p:blipFill>
        <p:spPr>
          <a:xfrm>
            <a:off x="7999729" y="102096"/>
            <a:ext cx="3152775" cy="2867025"/>
          </a:xfrm>
          <a:prstGeom prst="rect">
            <a:avLst/>
          </a:prstGeom>
        </p:spPr>
      </p:pic>
      <p:sp>
        <p:nvSpPr>
          <p:cNvPr id="5" name="TextBox 4">
            <a:extLst>
              <a:ext uri="{FF2B5EF4-FFF2-40B4-BE49-F238E27FC236}">
                <a16:creationId xmlns:a16="http://schemas.microsoft.com/office/drawing/2014/main" id="{EDA14372-8169-AB8B-BDC8-DDB42D53F315}"/>
              </a:ext>
            </a:extLst>
          </p:cNvPr>
          <p:cNvSpPr txBox="1"/>
          <p:nvPr/>
        </p:nvSpPr>
        <p:spPr>
          <a:xfrm>
            <a:off x="1039496" y="2946400"/>
            <a:ext cx="7152640" cy="4154984"/>
          </a:xfrm>
          <a:prstGeom prst="rect">
            <a:avLst/>
          </a:prstGeom>
          <a:noFill/>
        </p:spPr>
        <p:txBody>
          <a:bodyPr wrap="square" rtlCol="0">
            <a:spAutoFit/>
          </a:bodyPr>
          <a:lstStyle/>
          <a:p>
            <a:pPr algn="l" fontAlgn="base"/>
            <a:r>
              <a:rPr lang="en-US" sz="2400" b="0" i="0" dirty="0">
                <a:effectLst/>
                <a:latin typeface="Inter"/>
              </a:rPr>
              <a:t>An edge e is called a</a:t>
            </a:r>
            <a:r>
              <a:rPr lang="en-US" sz="2400" b="1" i="0" dirty="0">
                <a:effectLst/>
                <a:latin typeface="Inter"/>
              </a:rPr>
              <a:t> loop</a:t>
            </a:r>
            <a:r>
              <a:rPr lang="en-US" sz="2400" b="0" i="0" dirty="0">
                <a:effectLst/>
                <a:latin typeface="Inter"/>
              </a:rPr>
              <a:t> if it has identical endpoints, that is if e = [u,u].</a:t>
            </a:r>
          </a:p>
          <a:p>
            <a:pPr algn="l" fontAlgn="base"/>
            <a:r>
              <a:rPr lang="en-US" sz="2400" b="0" i="0" dirty="0">
                <a:effectLst/>
                <a:latin typeface="Inter"/>
              </a:rPr>
              <a:t>When multiple edges in a graph connect the same pair of nodes, the edges are referred to as </a:t>
            </a:r>
            <a:r>
              <a:rPr lang="en-US" sz="2400" b="1" i="0" dirty="0">
                <a:effectLst/>
                <a:latin typeface="Inter"/>
              </a:rPr>
              <a:t>parallel edges</a:t>
            </a:r>
            <a:r>
              <a:rPr lang="en-US" sz="2400" b="0" i="0" dirty="0">
                <a:effectLst/>
                <a:latin typeface="Inter"/>
              </a:rPr>
              <a:t>.</a:t>
            </a:r>
          </a:p>
          <a:p>
            <a:endParaRPr lang="en-US" sz="2400" dirty="0"/>
          </a:p>
          <a:p>
            <a:endParaRPr lang="en-US" sz="2400" dirty="0"/>
          </a:p>
          <a:p>
            <a:pPr algn="l" fontAlgn="base"/>
            <a:r>
              <a:rPr lang="en-US" sz="2400" b="0" i="0" dirty="0">
                <a:effectLst/>
                <a:latin typeface="Inter"/>
              </a:rPr>
              <a:t>An edge e is called a</a:t>
            </a:r>
            <a:r>
              <a:rPr lang="en-US" sz="2400" b="1" i="0" dirty="0">
                <a:effectLst/>
                <a:latin typeface="Inter"/>
              </a:rPr>
              <a:t> loop</a:t>
            </a:r>
            <a:r>
              <a:rPr lang="en-US" sz="2400" b="0" i="0" dirty="0">
                <a:effectLst/>
                <a:latin typeface="Inter"/>
              </a:rPr>
              <a:t> if it has identical endpoints, that is if e = [u,u].</a:t>
            </a:r>
          </a:p>
          <a:p>
            <a:pPr algn="l" fontAlgn="base"/>
            <a:r>
              <a:rPr lang="en-US" sz="2400" b="0" i="0" dirty="0">
                <a:effectLst/>
                <a:latin typeface="Inter"/>
              </a:rPr>
              <a:t>When multiple edges in a graph connect the same pair of nodes, the edges are referred to as </a:t>
            </a:r>
            <a:r>
              <a:rPr lang="en-US" sz="2400" b="1" i="0" dirty="0">
                <a:effectLst/>
                <a:latin typeface="Inter"/>
              </a:rPr>
              <a:t>parallel edges</a:t>
            </a:r>
            <a:r>
              <a:rPr lang="en-US" sz="2400" b="0" i="0" dirty="0">
                <a:effectLst/>
                <a:latin typeface="Inter"/>
              </a:rPr>
              <a:t>.</a:t>
            </a:r>
          </a:p>
          <a:p>
            <a:endParaRPr lang="en-US" sz="2400" dirty="0"/>
          </a:p>
        </p:txBody>
      </p:sp>
      <p:pic>
        <p:nvPicPr>
          <p:cNvPr id="7" name="Picture 6">
            <a:extLst>
              <a:ext uri="{FF2B5EF4-FFF2-40B4-BE49-F238E27FC236}">
                <a16:creationId xmlns:a16="http://schemas.microsoft.com/office/drawing/2014/main" id="{A2B246FE-2108-AE3B-1863-716730522A3A}"/>
              </a:ext>
            </a:extLst>
          </p:cNvPr>
          <p:cNvPicPr>
            <a:picLocks noChangeAspect="1"/>
          </p:cNvPicPr>
          <p:nvPr/>
        </p:nvPicPr>
        <p:blipFill>
          <a:blip r:embed="rId3"/>
          <a:stretch>
            <a:fillRect/>
          </a:stretch>
        </p:blipFill>
        <p:spPr>
          <a:xfrm>
            <a:off x="8023541" y="3613467"/>
            <a:ext cx="3128963" cy="2660789"/>
          </a:xfrm>
          <a:prstGeom prst="rect">
            <a:avLst/>
          </a:prstGeom>
        </p:spPr>
      </p:pic>
    </p:spTree>
    <p:extLst>
      <p:ext uri="{BB962C8B-B14F-4D97-AF65-F5344CB8AC3E}">
        <p14:creationId xmlns:p14="http://schemas.microsoft.com/office/powerpoint/2010/main" val="972106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70EC9-7EBE-D5BE-3EAD-6570146B7673}"/>
              </a:ext>
            </a:extLst>
          </p:cNvPr>
          <p:cNvSpPr txBox="1"/>
          <p:nvPr/>
        </p:nvSpPr>
        <p:spPr>
          <a:xfrm>
            <a:off x="1412240" y="386080"/>
            <a:ext cx="9408160" cy="6340197"/>
          </a:xfrm>
          <a:prstGeom prst="rect">
            <a:avLst/>
          </a:prstGeom>
          <a:noFill/>
        </p:spPr>
        <p:txBody>
          <a:bodyPr wrap="square" rtlCol="0">
            <a:spAutoFit/>
          </a:bodyPr>
          <a:lstStyle/>
          <a:p>
            <a:pPr algn="l" fontAlgn="base"/>
            <a:r>
              <a:rPr lang="en-US" sz="3200" b="0" i="0" dirty="0">
                <a:solidFill>
                  <a:srgbClr val="FFFF00"/>
                </a:solidFill>
                <a:effectLst/>
                <a:latin typeface="Inter"/>
              </a:rPr>
              <a:t>Types of Graphs</a:t>
            </a:r>
          </a:p>
          <a:p>
            <a:pPr algn="l" fontAlgn="base"/>
            <a:r>
              <a:rPr lang="en-US" sz="2200" b="0" i="0" dirty="0">
                <a:solidFill>
                  <a:srgbClr val="00B0F0"/>
                </a:solidFill>
                <a:effectLst/>
                <a:latin typeface="Inter"/>
              </a:rPr>
              <a:t>Directed and Undirected Graph</a:t>
            </a:r>
          </a:p>
          <a:p>
            <a:pPr algn="l" fontAlgn="base"/>
            <a:r>
              <a:rPr lang="en-US" sz="2200" b="0" i="0" dirty="0">
                <a:effectLst/>
                <a:latin typeface="Inter"/>
              </a:rPr>
              <a:t>A graph with edges that don’t have direction is called an </a:t>
            </a:r>
            <a:r>
              <a:rPr lang="en-US" sz="2200" b="1" i="0" dirty="0">
                <a:solidFill>
                  <a:srgbClr val="00B0F0"/>
                </a:solidFill>
                <a:effectLst/>
                <a:latin typeface="Inter"/>
              </a:rPr>
              <a:t>undirected graph</a:t>
            </a:r>
            <a:r>
              <a:rPr lang="en-US" sz="2200" b="0" i="0" dirty="0">
                <a:solidFill>
                  <a:srgbClr val="00B0F0"/>
                </a:solidFill>
                <a:effectLst/>
                <a:latin typeface="Inter"/>
              </a:rPr>
              <a:t>.</a:t>
            </a:r>
            <a:r>
              <a:rPr lang="en-US" sz="2200" b="0" i="0" dirty="0">
                <a:effectLst/>
                <a:latin typeface="Inter"/>
              </a:rPr>
              <a:t> The edges in an undirected graph indicate a two-way relationship.</a:t>
            </a:r>
          </a:p>
          <a:p>
            <a:pPr algn="l" fontAlgn="base"/>
            <a:r>
              <a:rPr lang="en-US" sz="2200" b="0" i="0" dirty="0">
                <a:effectLst/>
                <a:latin typeface="Inter"/>
              </a:rPr>
              <a:t>A</a:t>
            </a:r>
            <a:r>
              <a:rPr lang="en-US" sz="2200" b="1" i="0" dirty="0">
                <a:effectLst/>
                <a:latin typeface="Inter"/>
              </a:rPr>
              <a:t> </a:t>
            </a:r>
            <a:r>
              <a:rPr lang="en-US" sz="2200" b="1" i="0" dirty="0">
                <a:solidFill>
                  <a:srgbClr val="00B0F0"/>
                </a:solidFill>
                <a:effectLst/>
                <a:latin typeface="Inter"/>
              </a:rPr>
              <a:t>Directed graph</a:t>
            </a:r>
            <a:r>
              <a:rPr lang="en-US" sz="2200" b="0" i="0" dirty="0">
                <a:effectLst/>
                <a:latin typeface="Inter"/>
              </a:rPr>
              <a:t>(digraph) is a graph that has edges with direction. These edges represent a one-way relationship. That is edges can be only traversed in one direction.</a:t>
            </a:r>
          </a:p>
          <a:p>
            <a:pPr algn="l" fontAlgn="base"/>
            <a:r>
              <a:rPr lang="en-US" sz="2200" b="0" i="0" dirty="0">
                <a:effectLst/>
                <a:latin typeface="Inter"/>
              </a:rPr>
              <a:t>If a digraph has a directed edge e = [u, v], then</a:t>
            </a:r>
          </a:p>
          <a:p>
            <a:pPr algn="l" fontAlgn="base">
              <a:buFont typeface="Arial" panose="020B0604020202020204" pitchFamily="34" charset="0"/>
              <a:buChar char="•"/>
            </a:pPr>
            <a:r>
              <a:rPr lang="en-US" sz="2200" b="0" i="0" dirty="0">
                <a:effectLst/>
                <a:latin typeface="Inter"/>
              </a:rPr>
              <a:t>e begins at u, and ends at v.</a:t>
            </a:r>
          </a:p>
          <a:p>
            <a:pPr algn="l" fontAlgn="base">
              <a:buFont typeface="Arial" panose="020B0604020202020204" pitchFamily="34" charset="0"/>
              <a:buChar char="•"/>
            </a:pPr>
            <a:r>
              <a:rPr lang="en-US" sz="2200" b="0" i="0" dirty="0">
                <a:effectLst/>
                <a:latin typeface="Inter"/>
              </a:rPr>
              <a:t>u is the origin or initial point of e, and v is the destination or terminal point of e.</a:t>
            </a:r>
          </a:p>
          <a:p>
            <a:pPr algn="l" fontAlgn="base"/>
            <a:r>
              <a:rPr lang="en-US" sz="2200" b="0" i="0" dirty="0">
                <a:effectLst/>
                <a:latin typeface="Inter"/>
              </a:rPr>
              <a:t>The number of edges beginning at a node u is its </a:t>
            </a:r>
            <a:r>
              <a:rPr lang="en-US" sz="2200" b="1" i="0" dirty="0">
                <a:effectLst/>
                <a:latin typeface="Inter"/>
              </a:rPr>
              <a:t>outdegree</a:t>
            </a:r>
            <a:r>
              <a:rPr lang="en-US" sz="2200" b="0" i="0" dirty="0">
                <a:effectLst/>
                <a:latin typeface="Inter"/>
              </a:rPr>
              <a:t>. The number of edges that finish at a node u is its </a:t>
            </a:r>
            <a:r>
              <a:rPr lang="en-US" sz="2200" b="1" i="0" dirty="0">
                <a:effectLst/>
                <a:latin typeface="Inter"/>
              </a:rPr>
              <a:t>indegree</a:t>
            </a:r>
            <a:r>
              <a:rPr lang="en-US" sz="2200" b="0" i="0" dirty="0">
                <a:effectLst/>
                <a:latin typeface="Inter"/>
              </a:rPr>
              <a:t>. If a node u has a positive outdegree but a negative indegree, it is referred to as a </a:t>
            </a:r>
            <a:r>
              <a:rPr lang="en-US" sz="2200" b="1" i="0" dirty="0">
                <a:effectLst/>
                <a:latin typeface="Inter"/>
              </a:rPr>
              <a:t>source</a:t>
            </a:r>
            <a:r>
              <a:rPr lang="en-US" sz="2200" b="0" i="0" dirty="0">
                <a:effectLst/>
                <a:latin typeface="Inter"/>
              </a:rPr>
              <a:t>.</a:t>
            </a:r>
            <a:br>
              <a:rPr lang="en-US" sz="2200" b="0" i="0" dirty="0">
                <a:effectLst/>
                <a:latin typeface="Inter"/>
              </a:rPr>
            </a:br>
            <a:r>
              <a:rPr lang="en-US" sz="2200" b="0" i="0" dirty="0">
                <a:effectLst/>
                <a:latin typeface="Inter"/>
              </a:rPr>
              <a:t>If a node u has a zero outdegree but a positive indegree, it is referred to as a</a:t>
            </a:r>
            <a:r>
              <a:rPr lang="en-US" sz="2200" b="1" i="0" dirty="0">
                <a:effectLst/>
                <a:latin typeface="Inter"/>
              </a:rPr>
              <a:t> sink</a:t>
            </a:r>
            <a:r>
              <a:rPr lang="en-US" sz="2200" b="0" i="0" dirty="0">
                <a:effectLst/>
                <a:latin typeface="Inter"/>
              </a:rPr>
              <a:t>.</a:t>
            </a:r>
          </a:p>
          <a:p>
            <a:pPr algn="l" fontAlgn="base"/>
            <a:r>
              <a:rPr lang="en-US" sz="2200" b="0" i="0" dirty="0">
                <a:effectLst/>
                <a:latin typeface="Inter"/>
              </a:rPr>
              <a:t>If there is a directed path from v to u, then node v is said to be </a:t>
            </a:r>
            <a:r>
              <a:rPr lang="en-US" sz="2200" b="1" i="0" dirty="0">
                <a:effectLst/>
                <a:latin typeface="Inter"/>
              </a:rPr>
              <a:t>reacha</a:t>
            </a:r>
            <a:r>
              <a:rPr lang="en-US" sz="2200" b="0" i="0" dirty="0">
                <a:effectLst/>
                <a:latin typeface="Inter"/>
              </a:rPr>
              <a:t>ble from u. A directed graph G is said to be </a:t>
            </a:r>
            <a:r>
              <a:rPr lang="en-US" sz="2200" b="1" i="0" dirty="0">
                <a:effectLst/>
                <a:latin typeface="Inter"/>
              </a:rPr>
              <a:t>connected</a:t>
            </a:r>
            <a:r>
              <a:rPr lang="en-US" sz="2200" b="0" i="0" dirty="0">
                <a:effectLst/>
                <a:latin typeface="Inter"/>
              </a:rPr>
              <a:t> (strongly connected) if there is a path from u to v and also a path from v to u for each pair u, v of nodes in the graph.</a:t>
            </a:r>
          </a:p>
          <a:p>
            <a:endParaRPr lang="en-US" sz="2200" dirty="0"/>
          </a:p>
        </p:txBody>
      </p:sp>
    </p:spTree>
    <p:extLst>
      <p:ext uri="{BB962C8B-B14F-4D97-AF65-F5344CB8AC3E}">
        <p14:creationId xmlns:p14="http://schemas.microsoft.com/office/powerpoint/2010/main" val="2399110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CC34FB-1B39-EF40-2692-92DB87485F5B}"/>
              </a:ext>
            </a:extLst>
          </p:cNvPr>
          <p:cNvSpPr/>
          <p:nvPr/>
        </p:nvSpPr>
        <p:spPr>
          <a:xfrm>
            <a:off x="1869439" y="779461"/>
            <a:ext cx="3576320" cy="297688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A0E8173-3694-81C5-9AFC-6AB72DB31B27}"/>
              </a:ext>
            </a:extLst>
          </p:cNvPr>
          <p:cNvSpPr/>
          <p:nvPr/>
        </p:nvSpPr>
        <p:spPr>
          <a:xfrm>
            <a:off x="6746242" y="779461"/>
            <a:ext cx="3576320" cy="297688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E2A419E-5B9E-7C06-4422-9F6F46FDA200}"/>
              </a:ext>
            </a:extLst>
          </p:cNvPr>
          <p:cNvPicPr>
            <a:picLocks noChangeAspect="1"/>
          </p:cNvPicPr>
          <p:nvPr/>
        </p:nvPicPr>
        <p:blipFill>
          <a:blip r:embed="rId2"/>
          <a:stretch>
            <a:fillRect/>
          </a:stretch>
        </p:blipFill>
        <p:spPr>
          <a:xfrm>
            <a:off x="2652711" y="1310638"/>
            <a:ext cx="2009775" cy="1914525"/>
          </a:xfrm>
          <a:prstGeom prst="rect">
            <a:avLst/>
          </a:prstGeom>
        </p:spPr>
      </p:pic>
      <p:pic>
        <p:nvPicPr>
          <p:cNvPr id="5" name="Picture 4">
            <a:extLst>
              <a:ext uri="{FF2B5EF4-FFF2-40B4-BE49-F238E27FC236}">
                <a16:creationId xmlns:a16="http://schemas.microsoft.com/office/drawing/2014/main" id="{32E3F305-B3D3-1B6B-6E59-B2B7B4A3ACA6}"/>
              </a:ext>
            </a:extLst>
          </p:cNvPr>
          <p:cNvPicPr>
            <a:picLocks noChangeAspect="1"/>
          </p:cNvPicPr>
          <p:nvPr/>
        </p:nvPicPr>
        <p:blipFill>
          <a:blip r:embed="rId3"/>
          <a:stretch>
            <a:fillRect/>
          </a:stretch>
        </p:blipFill>
        <p:spPr>
          <a:xfrm>
            <a:off x="7529514" y="1191577"/>
            <a:ext cx="2009775" cy="1914525"/>
          </a:xfrm>
          <a:prstGeom prst="rect">
            <a:avLst/>
          </a:prstGeom>
        </p:spPr>
      </p:pic>
      <p:sp>
        <p:nvSpPr>
          <p:cNvPr id="8" name="TextBox 7">
            <a:extLst>
              <a:ext uri="{FF2B5EF4-FFF2-40B4-BE49-F238E27FC236}">
                <a16:creationId xmlns:a16="http://schemas.microsoft.com/office/drawing/2014/main" id="{3D40F9CD-2586-0DEA-CD0B-53F7181EC2CC}"/>
              </a:ext>
            </a:extLst>
          </p:cNvPr>
          <p:cNvSpPr txBox="1"/>
          <p:nvPr/>
        </p:nvSpPr>
        <p:spPr>
          <a:xfrm>
            <a:off x="1869439" y="4043680"/>
            <a:ext cx="3576320" cy="400110"/>
          </a:xfrm>
          <a:prstGeom prst="rect">
            <a:avLst/>
          </a:prstGeom>
          <a:noFill/>
        </p:spPr>
        <p:txBody>
          <a:bodyPr wrap="square" rtlCol="0">
            <a:spAutoFit/>
          </a:bodyPr>
          <a:lstStyle/>
          <a:p>
            <a:r>
              <a:rPr lang="en-US" dirty="0"/>
              <a:t>         </a:t>
            </a:r>
            <a:r>
              <a:rPr lang="en-US" sz="2000" dirty="0"/>
              <a:t>UNDIRECTED GRAPH</a:t>
            </a:r>
          </a:p>
        </p:txBody>
      </p:sp>
      <p:sp>
        <p:nvSpPr>
          <p:cNvPr id="10" name="TextBox 9">
            <a:extLst>
              <a:ext uri="{FF2B5EF4-FFF2-40B4-BE49-F238E27FC236}">
                <a16:creationId xmlns:a16="http://schemas.microsoft.com/office/drawing/2014/main" id="{E6E1D416-8E0C-A7FE-23B9-B0B3E4CAA642}"/>
              </a:ext>
            </a:extLst>
          </p:cNvPr>
          <p:cNvSpPr txBox="1"/>
          <p:nvPr/>
        </p:nvSpPr>
        <p:spPr>
          <a:xfrm>
            <a:off x="7112000" y="3983791"/>
            <a:ext cx="6096000" cy="400110"/>
          </a:xfrm>
          <a:prstGeom prst="rect">
            <a:avLst/>
          </a:prstGeom>
          <a:noFill/>
        </p:spPr>
        <p:txBody>
          <a:bodyPr wrap="square">
            <a:spAutoFit/>
          </a:bodyPr>
          <a:lstStyle/>
          <a:p>
            <a:r>
              <a:rPr lang="en-US" sz="2000" dirty="0"/>
              <a:t>      DIRECTED GRAPH</a:t>
            </a:r>
          </a:p>
        </p:txBody>
      </p:sp>
    </p:spTree>
    <p:extLst>
      <p:ext uri="{BB962C8B-B14F-4D97-AF65-F5344CB8AC3E}">
        <p14:creationId xmlns:p14="http://schemas.microsoft.com/office/powerpoint/2010/main" val="3378310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A2F958-97B2-F63F-3BBE-E3725E3A1B59}"/>
              </a:ext>
            </a:extLst>
          </p:cNvPr>
          <p:cNvSpPr txBox="1"/>
          <p:nvPr/>
        </p:nvSpPr>
        <p:spPr>
          <a:xfrm>
            <a:off x="1351280" y="447040"/>
            <a:ext cx="9652000" cy="2000548"/>
          </a:xfrm>
          <a:prstGeom prst="rect">
            <a:avLst/>
          </a:prstGeom>
          <a:noFill/>
        </p:spPr>
        <p:txBody>
          <a:bodyPr wrap="square" rtlCol="0">
            <a:spAutoFit/>
          </a:bodyPr>
          <a:lstStyle/>
          <a:p>
            <a:pPr algn="l" fontAlgn="base"/>
            <a:r>
              <a:rPr lang="en-US" sz="2800" b="0" i="0" dirty="0">
                <a:solidFill>
                  <a:srgbClr val="FFFF00"/>
                </a:solidFill>
                <a:effectLst/>
                <a:latin typeface="Inter"/>
              </a:rPr>
              <a:t>Weighted Graph</a:t>
            </a:r>
          </a:p>
          <a:p>
            <a:pPr algn="l" fontAlgn="base"/>
            <a:r>
              <a:rPr lang="en-US" sz="2400" b="0" i="0" dirty="0">
                <a:effectLst/>
                <a:latin typeface="Inter"/>
              </a:rPr>
              <a:t>A weighted graph is a graph that has a number associated with each of its edges. The number is called the</a:t>
            </a:r>
            <a:r>
              <a:rPr lang="en-US" sz="2400" b="1" i="0" dirty="0">
                <a:effectLst/>
                <a:latin typeface="Inter"/>
              </a:rPr>
              <a:t> weight</a:t>
            </a:r>
            <a:r>
              <a:rPr lang="en-US" sz="2400" b="0" i="0" dirty="0">
                <a:effectLst/>
                <a:latin typeface="Inter"/>
              </a:rPr>
              <a:t> of the edge. A weighted graph can be undirected or directed. The weight of a path P is the sum of the weights of the edges along the path</a:t>
            </a:r>
            <a:r>
              <a:rPr lang="en-US" b="0" i="0" dirty="0">
                <a:effectLst/>
                <a:latin typeface="Inter"/>
              </a:rPr>
              <a:t>.</a:t>
            </a:r>
          </a:p>
        </p:txBody>
      </p:sp>
      <p:pic>
        <p:nvPicPr>
          <p:cNvPr id="4" name="Picture 3">
            <a:extLst>
              <a:ext uri="{FF2B5EF4-FFF2-40B4-BE49-F238E27FC236}">
                <a16:creationId xmlns:a16="http://schemas.microsoft.com/office/drawing/2014/main" id="{5400C6B4-A9F0-6899-0936-FF000C9C8FEB}"/>
              </a:ext>
            </a:extLst>
          </p:cNvPr>
          <p:cNvPicPr>
            <a:picLocks noChangeAspect="1"/>
          </p:cNvPicPr>
          <p:nvPr/>
        </p:nvPicPr>
        <p:blipFill>
          <a:blip r:embed="rId2"/>
          <a:stretch>
            <a:fillRect/>
          </a:stretch>
        </p:blipFill>
        <p:spPr>
          <a:xfrm>
            <a:off x="3459480" y="2707798"/>
            <a:ext cx="4302760" cy="2958148"/>
          </a:xfrm>
          <a:prstGeom prst="rect">
            <a:avLst/>
          </a:prstGeom>
        </p:spPr>
      </p:pic>
    </p:spTree>
    <p:extLst>
      <p:ext uri="{BB962C8B-B14F-4D97-AF65-F5344CB8AC3E}">
        <p14:creationId xmlns:p14="http://schemas.microsoft.com/office/powerpoint/2010/main" val="421715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ACB61-4D4D-FB08-F5E4-6E30D8393C16}"/>
              </a:ext>
            </a:extLst>
          </p:cNvPr>
          <p:cNvSpPr txBox="1"/>
          <p:nvPr/>
        </p:nvSpPr>
        <p:spPr>
          <a:xfrm>
            <a:off x="1320800" y="254000"/>
            <a:ext cx="9682480" cy="3970318"/>
          </a:xfrm>
          <a:prstGeom prst="rect">
            <a:avLst/>
          </a:prstGeom>
          <a:noFill/>
        </p:spPr>
        <p:txBody>
          <a:bodyPr wrap="square" rtlCol="0">
            <a:spAutoFit/>
          </a:bodyPr>
          <a:lstStyle/>
          <a:p>
            <a:pPr algn="l" fontAlgn="base"/>
            <a:r>
              <a:rPr lang="en-US" sz="3200" b="0" i="0" dirty="0">
                <a:solidFill>
                  <a:srgbClr val="FFFF00"/>
                </a:solidFill>
                <a:effectLst/>
                <a:latin typeface="Inter"/>
              </a:rPr>
              <a:t>Representation of Graphs</a:t>
            </a:r>
          </a:p>
          <a:p>
            <a:pPr algn="l" fontAlgn="base"/>
            <a:r>
              <a:rPr lang="en-US" sz="2800" b="0" i="0" dirty="0">
                <a:solidFill>
                  <a:srgbClr val="00B0F0"/>
                </a:solidFill>
                <a:effectLst/>
                <a:latin typeface="Inter"/>
              </a:rPr>
              <a:t>Sequential Representation : Adjacency Matrix</a:t>
            </a:r>
          </a:p>
          <a:p>
            <a:pPr algn="l" fontAlgn="base"/>
            <a:r>
              <a:rPr lang="en-US" sz="2400" b="0" i="0" dirty="0">
                <a:effectLst/>
                <a:latin typeface="Inter"/>
              </a:rPr>
              <a:t>A graph with N nodes can be represented by an NxN square matrix with row and column numbers representing the vertices. A cell at the cross-section of the vertices can only have the values 0 or 1. An entry in the adjacency matrix [V</a:t>
            </a:r>
            <a:r>
              <a:rPr lang="en-US" sz="2400" b="0" i="0" baseline="-25000" dirty="0">
                <a:effectLst/>
                <a:latin typeface="Inter"/>
              </a:rPr>
              <a:t>i</a:t>
            </a:r>
            <a:r>
              <a:rPr lang="en-US" sz="2400" b="0" i="0" dirty="0">
                <a:effectLst/>
                <a:latin typeface="Inter"/>
              </a:rPr>
              <a:t>, V</a:t>
            </a:r>
            <a:r>
              <a:rPr lang="en-US" sz="2400" b="0" i="0" baseline="-25000" dirty="0">
                <a:effectLst/>
                <a:latin typeface="Inter"/>
              </a:rPr>
              <a:t>j</a:t>
            </a:r>
            <a:r>
              <a:rPr lang="en-US" sz="2400" b="0" i="0" dirty="0">
                <a:effectLst/>
                <a:latin typeface="Inter"/>
              </a:rPr>
              <a:t>] = 1 only if there exists an edge from V</a:t>
            </a:r>
            <a:r>
              <a:rPr lang="en-US" sz="2400" b="0" i="0" baseline="-25000" dirty="0">
                <a:effectLst/>
                <a:latin typeface="Inter"/>
              </a:rPr>
              <a:t>i</a:t>
            </a:r>
            <a:r>
              <a:rPr lang="en-US" sz="2400" b="0" i="0" dirty="0">
                <a:effectLst/>
                <a:latin typeface="Inter"/>
              </a:rPr>
              <a:t> to V</a:t>
            </a:r>
            <a:r>
              <a:rPr lang="en-US" sz="2400" b="0" i="0" baseline="-25000" dirty="0">
                <a:effectLst/>
                <a:latin typeface="Inter"/>
              </a:rPr>
              <a:t>j</a:t>
            </a:r>
            <a:r>
              <a:rPr lang="en-US" sz="2400" b="0" i="0" dirty="0">
                <a:effectLst/>
                <a:latin typeface="Inter"/>
              </a:rPr>
              <a:t>. A graph and its corresponding adjacency matrix are illustrated below:</a:t>
            </a:r>
          </a:p>
          <a:p>
            <a:pPr algn="l" fontAlgn="base"/>
            <a:r>
              <a:rPr lang="en-US" sz="2400" b="0" i="0" dirty="0">
                <a:effectLst/>
                <a:latin typeface="Inter"/>
              </a:rPr>
              <a:t>In the case of a weighted graph, the weight of the edge is saved instead of the value 1. Since the adjacency matrix will be sparse, a lot of space will be wasted. Adding or removing new nodes may be difficult.</a:t>
            </a:r>
          </a:p>
        </p:txBody>
      </p:sp>
      <p:sp>
        <p:nvSpPr>
          <p:cNvPr id="5" name="Rectangle 4">
            <a:extLst>
              <a:ext uri="{FF2B5EF4-FFF2-40B4-BE49-F238E27FC236}">
                <a16:creationId xmlns:a16="http://schemas.microsoft.com/office/drawing/2014/main" id="{0A9AC5A3-F454-79C4-D364-8FF4F908F2D0}"/>
              </a:ext>
            </a:extLst>
          </p:cNvPr>
          <p:cNvSpPr/>
          <p:nvPr/>
        </p:nvSpPr>
        <p:spPr>
          <a:xfrm>
            <a:off x="1656080" y="4224318"/>
            <a:ext cx="8696960" cy="255240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8D593C-EFC4-992C-A944-56176790D565}"/>
              </a:ext>
            </a:extLst>
          </p:cNvPr>
          <p:cNvPicPr>
            <a:picLocks noChangeAspect="1"/>
          </p:cNvPicPr>
          <p:nvPr/>
        </p:nvPicPr>
        <p:blipFill>
          <a:blip r:embed="rId2"/>
          <a:stretch>
            <a:fillRect/>
          </a:stretch>
        </p:blipFill>
        <p:spPr>
          <a:xfrm>
            <a:off x="2994660" y="4352756"/>
            <a:ext cx="6019800" cy="2295525"/>
          </a:xfrm>
          <a:prstGeom prst="rect">
            <a:avLst/>
          </a:prstGeom>
        </p:spPr>
      </p:pic>
    </p:spTree>
    <p:extLst>
      <p:ext uri="{BB962C8B-B14F-4D97-AF65-F5344CB8AC3E}">
        <p14:creationId xmlns:p14="http://schemas.microsoft.com/office/powerpoint/2010/main" val="107552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A99B-DBF2-0877-B60B-C0B8960463EE}"/>
              </a:ext>
            </a:extLst>
          </p:cNvPr>
          <p:cNvSpPr>
            <a:spLocks noGrp="1"/>
          </p:cNvSpPr>
          <p:nvPr>
            <p:ph type="title"/>
          </p:nvPr>
        </p:nvSpPr>
        <p:spPr>
          <a:xfrm>
            <a:off x="2611808" y="808056"/>
            <a:ext cx="8783686" cy="6049944"/>
          </a:xfrm>
        </p:spPr>
        <p:txBody>
          <a:bodyPr>
            <a:noAutofit/>
          </a:bodyPr>
          <a:lstStyle/>
          <a:p>
            <a:pPr algn="l" fontAlgn="base"/>
            <a:r>
              <a:rPr lang="en-US" sz="2400" b="0" i="0" dirty="0">
                <a:solidFill>
                  <a:srgbClr val="FFFF00"/>
                </a:solidFill>
                <a:effectLst/>
                <a:latin typeface="Inter"/>
              </a:rPr>
              <a:t>Tree Terminologies</a:t>
            </a:r>
            <a:br>
              <a:rPr lang="en-US" sz="2400" b="0" i="0" dirty="0">
                <a:solidFill>
                  <a:srgbClr val="141C3A"/>
                </a:solidFill>
                <a:effectLst/>
                <a:latin typeface="Inter"/>
              </a:rPr>
            </a:br>
            <a:r>
              <a:rPr lang="en-US" sz="2400" b="0" i="0" dirty="0">
                <a:solidFill>
                  <a:srgbClr val="00B0F0"/>
                </a:solidFill>
                <a:effectLst/>
                <a:latin typeface="Inter"/>
              </a:rPr>
              <a:t>Node</a:t>
            </a:r>
            <a:br>
              <a:rPr lang="en-US" sz="2400" b="0" i="0" dirty="0">
                <a:solidFill>
                  <a:srgbClr val="141C3A"/>
                </a:solidFill>
                <a:effectLst/>
                <a:latin typeface="Inter"/>
              </a:rPr>
            </a:br>
            <a:r>
              <a:rPr lang="en-US" sz="2400" b="0" i="0" dirty="0">
                <a:effectLst/>
                <a:latin typeface="Inter"/>
              </a:rPr>
              <a:t>A </a:t>
            </a:r>
            <a:r>
              <a:rPr lang="en-US" sz="2400" b="1" i="0" dirty="0">
                <a:effectLst/>
                <a:latin typeface="Inter"/>
              </a:rPr>
              <a:t>node</a:t>
            </a:r>
            <a:r>
              <a:rPr lang="en-US" sz="2400" b="0" i="0" dirty="0">
                <a:effectLst/>
                <a:latin typeface="Inter"/>
              </a:rPr>
              <a:t> is a unit of data that contains a key or value as well as pointers to its child nodes.</a:t>
            </a:r>
            <a:br>
              <a:rPr lang="en-US" sz="2400" b="0" i="0" dirty="0">
                <a:effectLst/>
                <a:latin typeface="Inter"/>
              </a:rPr>
            </a:br>
            <a:r>
              <a:rPr lang="en-US" sz="2400" b="0" i="0" dirty="0">
                <a:solidFill>
                  <a:srgbClr val="00B0F0"/>
                </a:solidFill>
                <a:effectLst/>
                <a:latin typeface="Inter"/>
              </a:rPr>
              <a:t>Edge</a:t>
            </a:r>
            <a:br>
              <a:rPr lang="en-US" sz="2400" b="0" i="0" dirty="0">
                <a:solidFill>
                  <a:srgbClr val="141C3A"/>
                </a:solidFill>
                <a:effectLst/>
                <a:latin typeface="Inter"/>
              </a:rPr>
            </a:br>
            <a:r>
              <a:rPr lang="en-US" sz="2400" b="0" i="0" dirty="0">
                <a:effectLst/>
                <a:latin typeface="Inter"/>
              </a:rPr>
              <a:t>The connecting link between two nodes is called a </a:t>
            </a:r>
            <a:r>
              <a:rPr lang="en-US" sz="2400" b="1" i="0" dirty="0">
                <a:effectLst/>
                <a:latin typeface="Inter"/>
              </a:rPr>
              <a:t>link</a:t>
            </a:r>
            <a:r>
              <a:rPr lang="en-US" sz="2400" b="0" i="0" dirty="0">
                <a:effectLst/>
                <a:latin typeface="Inter"/>
              </a:rPr>
              <a:t>.</a:t>
            </a:r>
            <a:br>
              <a:rPr lang="en-US" sz="2400" b="0" i="0" dirty="0">
                <a:effectLst/>
                <a:latin typeface="Inter"/>
              </a:rPr>
            </a:br>
            <a:r>
              <a:rPr lang="en-US" sz="2400" b="0" i="0" dirty="0">
                <a:solidFill>
                  <a:srgbClr val="00B0F0"/>
                </a:solidFill>
                <a:effectLst/>
                <a:latin typeface="Inter"/>
              </a:rPr>
              <a:t>Root</a:t>
            </a:r>
            <a:br>
              <a:rPr lang="en-US" sz="2400" b="0" i="0" dirty="0">
                <a:solidFill>
                  <a:srgbClr val="141C3A"/>
                </a:solidFill>
                <a:effectLst/>
                <a:latin typeface="Inter"/>
              </a:rPr>
            </a:br>
            <a:r>
              <a:rPr lang="en-US" sz="2400" b="0" i="0" dirty="0">
                <a:effectLst/>
                <a:latin typeface="Inter"/>
              </a:rPr>
              <a:t>The topmost node in a tree is called the </a:t>
            </a:r>
            <a:r>
              <a:rPr lang="en-US" sz="2400" b="1" i="0" dirty="0">
                <a:effectLst/>
                <a:latin typeface="Inter"/>
              </a:rPr>
              <a:t>root node</a:t>
            </a:r>
            <a:r>
              <a:rPr lang="en-US" sz="2400" b="0" i="0" dirty="0">
                <a:effectLst/>
                <a:latin typeface="Inter"/>
              </a:rPr>
              <a:t>. This is where the tree is originated from.</a:t>
            </a:r>
            <a:br>
              <a:rPr lang="en-US" sz="2400" b="0" i="0" dirty="0">
                <a:effectLst/>
                <a:latin typeface="Inter"/>
              </a:rPr>
            </a:br>
            <a:r>
              <a:rPr lang="en-US" sz="2400" b="0" i="0" dirty="0">
                <a:solidFill>
                  <a:srgbClr val="00B0F0"/>
                </a:solidFill>
                <a:effectLst/>
                <a:latin typeface="Inter"/>
              </a:rPr>
              <a:t>Parent Node</a:t>
            </a:r>
            <a:br>
              <a:rPr lang="en-US" sz="2400" b="0" i="0" dirty="0">
                <a:solidFill>
                  <a:srgbClr val="141C3A"/>
                </a:solidFill>
                <a:effectLst/>
                <a:latin typeface="Inter"/>
              </a:rPr>
            </a:br>
            <a:r>
              <a:rPr lang="en-US" sz="2400" b="0" i="0" dirty="0">
                <a:effectLst/>
                <a:latin typeface="Inter"/>
              </a:rPr>
              <a:t>A </a:t>
            </a:r>
            <a:r>
              <a:rPr lang="en-US" sz="2400" b="1" i="0" dirty="0">
                <a:effectLst/>
                <a:latin typeface="Inter"/>
              </a:rPr>
              <a:t>parent node</a:t>
            </a:r>
            <a:r>
              <a:rPr lang="en-US" sz="2400" b="0" i="0" dirty="0">
                <a:effectLst/>
                <a:latin typeface="Inter"/>
              </a:rPr>
              <a:t> or ancestor is a node that has a branch from it to another node.</a:t>
            </a:r>
            <a:br>
              <a:rPr lang="en-US" sz="2400" b="0" i="0" dirty="0">
                <a:effectLst/>
                <a:latin typeface="Inter"/>
              </a:rPr>
            </a:br>
            <a:r>
              <a:rPr lang="en-US" sz="2400" b="0" i="0" dirty="0">
                <a:solidFill>
                  <a:srgbClr val="00B0F0"/>
                </a:solidFill>
                <a:effectLst/>
                <a:latin typeface="Inter"/>
              </a:rPr>
              <a:t>Child Node</a:t>
            </a:r>
            <a:br>
              <a:rPr lang="en-US" sz="2400" b="0" i="0" dirty="0">
                <a:solidFill>
                  <a:srgbClr val="141C3A"/>
                </a:solidFill>
                <a:effectLst/>
                <a:latin typeface="Inter"/>
              </a:rPr>
            </a:br>
            <a:r>
              <a:rPr lang="en-US" sz="2400" b="0" i="0" dirty="0">
                <a:effectLst/>
                <a:latin typeface="Inter"/>
              </a:rPr>
              <a:t>A </a:t>
            </a:r>
            <a:r>
              <a:rPr lang="en-US" sz="2400" b="1" i="0" dirty="0">
                <a:effectLst/>
                <a:latin typeface="Inter"/>
              </a:rPr>
              <a:t>child node</a:t>
            </a:r>
            <a:r>
              <a:rPr lang="en-US" sz="2400" b="0" i="0" dirty="0">
                <a:effectLst/>
                <a:latin typeface="Inter"/>
              </a:rPr>
              <a:t> (descendant or successor) is a node that is a descendent of another node.</a:t>
            </a:r>
            <a:br>
              <a:rPr lang="en-US" sz="2400" b="0" i="0" dirty="0">
                <a:effectLst/>
                <a:latin typeface="Inter"/>
              </a:rPr>
            </a:br>
            <a:r>
              <a:rPr lang="en-US" sz="2400" b="0" i="0" dirty="0">
                <a:solidFill>
                  <a:srgbClr val="00B0F0"/>
                </a:solidFill>
                <a:effectLst/>
                <a:latin typeface="Inter"/>
              </a:rPr>
              <a:t>Sibling Nodes</a:t>
            </a:r>
            <a:br>
              <a:rPr lang="en-US" sz="2400" b="0" i="0" dirty="0">
                <a:solidFill>
                  <a:srgbClr val="141C3A"/>
                </a:solidFill>
                <a:effectLst/>
                <a:latin typeface="Inter"/>
              </a:rPr>
            </a:br>
            <a:r>
              <a:rPr lang="en-US" sz="2400" b="0" i="0" dirty="0">
                <a:effectLst/>
                <a:latin typeface="Inter"/>
              </a:rPr>
              <a:t>Nodes that have the same parent are called </a:t>
            </a:r>
            <a:r>
              <a:rPr lang="en-US" sz="2400" b="1" i="0" dirty="0">
                <a:effectLst/>
                <a:latin typeface="Inter"/>
              </a:rPr>
              <a:t>sibling nodes</a:t>
            </a:r>
            <a:r>
              <a:rPr lang="en-US" sz="2400" b="0" i="0" dirty="0">
                <a:effectLst/>
                <a:latin typeface="Inter"/>
              </a:rPr>
              <a:t>.</a:t>
            </a:r>
            <a:br>
              <a:rPr lang="en-US" sz="2400" b="0" i="0" dirty="0">
                <a:effectLst/>
                <a:latin typeface="Inter"/>
              </a:rPr>
            </a:br>
            <a:endParaRPr lang="en-US" sz="2400" dirty="0"/>
          </a:p>
        </p:txBody>
      </p:sp>
    </p:spTree>
    <p:extLst>
      <p:ext uri="{BB962C8B-B14F-4D97-AF65-F5344CB8AC3E}">
        <p14:creationId xmlns:p14="http://schemas.microsoft.com/office/powerpoint/2010/main" val="1518975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FC2734-ED02-4715-D940-4BA2D47E8E62}"/>
              </a:ext>
            </a:extLst>
          </p:cNvPr>
          <p:cNvSpPr txBox="1"/>
          <p:nvPr/>
        </p:nvSpPr>
        <p:spPr>
          <a:xfrm>
            <a:off x="1198880" y="304800"/>
            <a:ext cx="8341360" cy="5663089"/>
          </a:xfrm>
          <a:prstGeom prst="rect">
            <a:avLst/>
          </a:prstGeom>
          <a:noFill/>
        </p:spPr>
        <p:txBody>
          <a:bodyPr wrap="square" rtlCol="0">
            <a:spAutoFit/>
          </a:bodyPr>
          <a:lstStyle/>
          <a:p>
            <a:pPr algn="l" fontAlgn="base"/>
            <a:r>
              <a:rPr lang="en-US" sz="3200" b="0" i="0" dirty="0">
                <a:solidFill>
                  <a:srgbClr val="00B0F0"/>
                </a:solidFill>
                <a:effectLst/>
                <a:latin typeface="Inter"/>
              </a:rPr>
              <a:t>Linked Representation</a:t>
            </a:r>
          </a:p>
          <a:p>
            <a:pPr algn="l" fontAlgn="base"/>
            <a:r>
              <a:rPr lang="en-US" sz="2400" b="0" i="0" dirty="0">
                <a:effectLst/>
                <a:latin typeface="Inter"/>
              </a:rPr>
              <a:t>The linked representation of a graph contains two lists, a </a:t>
            </a:r>
            <a:r>
              <a:rPr lang="en-US" sz="2400" b="1" i="0" dirty="0">
                <a:effectLst/>
                <a:latin typeface="Inter"/>
              </a:rPr>
              <a:t>NODE</a:t>
            </a:r>
            <a:r>
              <a:rPr lang="en-US" sz="2400" b="0" i="0" dirty="0">
                <a:effectLst/>
                <a:latin typeface="Inter"/>
              </a:rPr>
              <a:t> list and an </a:t>
            </a:r>
            <a:r>
              <a:rPr lang="en-US" sz="2400" b="1" i="0" dirty="0">
                <a:effectLst/>
                <a:latin typeface="Inter"/>
              </a:rPr>
              <a:t>EDGE</a:t>
            </a:r>
            <a:r>
              <a:rPr lang="en-US" sz="2400" b="0" i="0" dirty="0">
                <a:effectLst/>
                <a:latin typeface="Inter"/>
              </a:rPr>
              <a:t>(Adjacency) list.</a:t>
            </a:r>
          </a:p>
          <a:p>
            <a:pPr algn="l" fontAlgn="base"/>
            <a:r>
              <a:rPr lang="en-US" sz="2400" b="0" i="0" dirty="0">
                <a:effectLst/>
                <a:latin typeface="Inter"/>
              </a:rPr>
              <a:t>Each element in the NODE list will correspond to a node in the graph. It contains:</a:t>
            </a:r>
          </a:p>
          <a:p>
            <a:pPr algn="l" fontAlgn="base">
              <a:buFont typeface="Arial" panose="020B0604020202020204" pitchFamily="34" charset="0"/>
              <a:buChar char="•"/>
            </a:pPr>
            <a:r>
              <a:rPr lang="en-US" sz="2400" b="1" i="0" dirty="0">
                <a:effectLst/>
                <a:latin typeface="Inter"/>
              </a:rPr>
              <a:t>Name</a:t>
            </a:r>
            <a:r>
              <a:rPr lang="en-US" sz="2400" b="0" i="0" dirty="0">
                <a:effectLst/>
                <a:latin typeface="Inter"/>
              </a:rPr>
              <a:t> of the Node.</a:t>
            </a:r>
          </a:p>
          <a:p>
            <a:pPr algn="l" fontAlgn="base">
              <a:buFont typeface="Arial" panose="020B0604020202020204" pitchFamily="34" charset="0"/>
              <a:buChar char="•"/>
            </a:pPr>
            <a:r>
              <a:rPr lang="en-US" sz="2400" b="0" i="0" dirty="0">
                <a:effectLst/>
                <a:latin typeface="Inter"/>
              </a:rPr>
              <a:t>Pointer to </a:t>
            </a:r>
            <a:r>
              <a:rPr lang="en-US" sz="2400" b="1" i="0" dirty="0">
                <a:effectLst/>
                <a:latin typeface="Inter"/>
              </a:rPr>
              <a:t>adjacent nodes</a:t>
            </a:r>
            <a:r>
              <a:rPr lang="en-US" sz="2400" b="0" i="0" dirty="0">
                <a:effectLst/>
                <a:latin typeface="Inter"/>
              </a:rPr>
              <a:t>.</a:t>
            </a:r>
          </a:p>
          <a:p>
            <a:pPr algn="l" fontAlgn="base">
              <a:buFont typeface="Arial" panose="020B0604020202020204" pitchFamily="34" charset="0"/>
              <a:buChar char="•"/>
            </a:pPr>
            <a:r>
              <a:rPr lang="en-US" sz="2400" b="0" i="0" dirty="0">
                <a:effectLst/>
                <a:latin typeface="Inter"/>
              </a:rPr>
              <a:t>Pointer to </a:t>
            </a:r>
            <a:r>
              <a:rPr lang="en-US" sz="2400" b="1" i="0" dirty="0">
                <a:effectLst/>
                <a:latin typeface="Inter"/>
              </a:rPr>
              <a:t>next node</a:t>
            </a:r>
            <a:r>
              <a:rPr lang="en-US" sz="2400" b="0" i="0" dirty="0">
                <a:effectLst/>
                <a:latin typeface="Inter"/>
              </a:rPr>
              <a:t>.</a:t>
            </a:r>
          </a:p>
          <a:p>
            <a:pPr algn="l" fontAlgn="base"/>
            <a:r>
              <a:rPr lang="en-US" sz="2400" b="0" i="0" dirty="0">
                <a:effectLst/>
                <a:latin typeface="Inter"/>
              </a:rPr>
              <a:t>Each element in the edge list will represent an edge of the graph. It contains:</a:t>
            </a:r>
          </a:p>
          <a:p>
            <a:pPr algn="l" fontAlgn="base">
              <a:buFont typeface="Arial" panose="020B0604020202020204" pitchFamily="34" charset="0"/>
              <a:buChar char="•"/>
            </a:pPr>
            <a:r>
              <a:rPr lang="en-US" sz="2400" b="1" i="0" dirty="0">
                <a:effectLst/>
                <a:latin typeface="Inter"/>
              </a:rPr>
              <a:t>Destination node</a:t>
            </a:r>
            <a:r>
              <a:rPr lang="en-US" sz="2400" b="0" i="0" dirty="0">
                <a:effectLst/>
                <a:latin typeface="Inter"/>
              </a:rPr>
              <a:t> of the edge.</a:t>
            </a:r>
          </a:p>
          <a:p>
            <a:pPr algn="l" fontAlgn="base">
              <a:buFont typeface="Arial" panose="020B0604020202020204" pitchFamily="34" charset="0"/>
              <a:buChar char="•"/>
            </a:pPr>
            <a:r>
              <a:rPr lang="en-US" sz="2400" b="1" i="0" dirty="0">
                <a:effectLst/>
                <a:latin typeface="Inter"/>
              </a:rPr>
              <a:t>Link</a:t>
            </a:r>
            <a:r>
              <a:rPr lang="en-US" sz="2400" b="0" i="0" dirty="0">
                <a:effectLst/>
                <a:latin typeface="Inter"/>
              </a:rPr>
              <a:t> that link together the edges with the same initial node.</a:t>
            </a:r>
          </a:p>
          <a:p>
            <a:pPr algn="l" fontAlgn="base"/>
            <a:r>
              <a:rPr lang="en-US" sz="2400" b="0" i="0" dirty="0">
                <a:effectLst/>
                <a:latin typeface="Inter"/>
              </a:rPr>
              <a:t>A graph and its corresponding linked representation are illustrated below.</a:t>
            </a:r>
          </a:p>
          <a:p>
            <a:endParaRPr lang="en-US" dirty="0"/>
          </a:p>
        </p:txBody>
      </p:sp>
    </p:spTree>
    <p:extLst>
      <p:ext uri="{BB962C8B-B14F-4D97-AF65-F5344CB8AC3E}">
        <p14:creationId xmlns:p14="http://schemas.microsoft.com/office/powerpoint/2010/main" val="3664598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737AB-2776-1982-2208-F685970EC86A}"/>
              </a:ext>
            </a:extLst>
          </p:cNvPr>
          <p:cNvPicPr>
            <a:picLocks noChangeAspect="1"/>
          </p:cNvPicPr>
          <p:nvPr/>
        </p:nvPicPr>
        <p:blipFill>
          <a:blip r:embed="rId2"/>
          <a:stretch>
            <a:fillRect/>
          </a:stretch>
        </p:blipFill>
        <p:spPr>
          <a:xfrm>
            <a:off x="1887855" y="40640"/>
            <a:ext cx="8201025" cy="5897266"/>
          </a:xfrm>
          <a:prstGeom prst="rect">
            <a:avLst/>
          </a:prstGeom>
        </p:spPr>
      </p:pic>
      <p:sp>
        <p:nvSpPr>
          <p:cNvPr id="4" name="TextBox 3">
            <a:extLst>
              <a:ext uri="{FF2B5EF4-FFF2-40B4-BE49-F238E27FC236}">
                <a16:creationId xmlns:a16="http://schemas.microsoft.com/office/drawing/2014/main" id="{338661AF-2C77-E56F-F9AB-3CC625AD11C6}"/>
              </a:ext>
            </a:extLst>
          </p:cNvPr>
          <p:cNvSpPr txBox="1"/>
          <p:nvPr/>
        </p:nvSpPr>
        <p:spPr>
          <a:xfrm>
            <a:off x="1056640" y="5884249"/>
            <a:ext cx="10922000" cy="1569660"/>
          </a:xfrm>
          <a:prstGeom prst="rect">
            <a:avLst/>
          </a:prstGeom>
          <a:noFill/>
        </p:spPr>
        <p:txBody>
          <a:bodyPr wrap="square" rtlCol="0">
            <a:spAutoFit/>
          </a:bodyPr>
          <a:lstStyle/>
          <a:p>
            <a:pPr algn="l"/>
            <a:r>
              <a:rPr lang="en-US" sz="2000" b="0" i="0" dirty="0">
                <a:effectLst/>
                <a:latin typeface="Inter"/>
              </a:rPr>
              <a:t>                                                      Linked Representation of Graph</a:t>
            </a:r>
          </a:p>
          <a:p>
            <a:pPr algn="l" fontAlgn="base"/>
            <a:r>
              <a:rPr lang="en-US" sz="2000" b="0" i="0" dirty="0">
                <a:effectLst/>
                <a:latin typeface="Inter"/>
              </a:rPr>
              <a:t>Because we only need to keep the values for the edges, an adjacency list is efficient in </a:t>
            </a:r>
          </a:p>
          <a:p>
            <a:pPr algn="l" fontAlgn="base"/>
            <a:r>
              <a:rPr lang="en-US" sz="2000" b="0" i="0" dirty="0">
                <a:effectLst/>
                <a:latin typeface="Inter"/>
              </a:rPr>
              <a:t>terms of storage.</a:t>
            </a:r>
          </a:p>
          <a:p>
            <a:br>
              <a:rPr lang="en-US" dirty="0"/>
            </a:br>
            <a:endParaRPr lang="en-US" dirty="0"/>
          </a:p>
        </p:txBody>
      </p:sp>
    </p:spTree>
    <p:extLst>
      <p:ext uri="{BB962C8B-B14F-4D97-AF65-F5344CB8AC3E}">
        <p14:creationId xmlns:p14="http://schemas.microsoft.com/office/powerpoint/2010/main" val="2111912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BB8EB7-563F-1EB5-2149-288302E34B6B}"/>
              </a:ext>
            </a:extLst>
          </p:cNvPr>
          <p:cNvSpPr txBox="1"/>
          <p:nvPr/>
        </p:nvSpPr>
        <p:spPr>
          <a:xfrm>
            <a:off x="1300480" y="81280"/>
            <a:ext cx="9601200" cy="3631763"/>
          </a:xfrm>
          <a:prstGeom prst="rect">
            <a:avLst/>
          </a:prstGeom>
          <a:noFill/>
        </p:spPr>
        <p:txBody>
          <a:bodyPr wrap="square" rtlCol="0">
            <a:spAutoFit/>
          </a:bodyPr>
          <a:lstStyle/>
          <a:p>
            <a:pPr algn="l" fontAlgn="base"/>
            <a:r>
              <a:rPr lang="en-US" sz="3200" b="0" i="0" dirty="0">
                <a:solidFill>
                  <a:srgbClr val="FFFF00"/>
                </a:solidFill>
                <a:effectLst/>
                <a:latin typeface="Inter"/>
              </a:rPr>
              <a:t>Applications of Graph</a:t>
            </a:r>
          </a:p>
          <a:p>
            <a:pPr algn="l" fontAlgn="base">
              <a:buFont typeface="Arial" panose="020B0604020202020204" pitchFamily="34" charset="0"/>
              <a:buChar char="•"/>
            </a:pPr>
            <a:r>
              <a:rPr lang="en-US" sz="2400" b="0" i="0" dirty="0">
                <a:effectLst/>
                <a:latin typeface="Inter"/>
              </a:rPr>
              <a:t>In circuit networks: connection points as vertices and wires as edges.</a:t>
            </a:r>
          </a:p>
          <a:p>
            <a:pPr algn="l" fontAlgn="base">
              <a:buFont typeface="Arial" panose="020B0604020202020204" pitchFamily="34" charset="0"/>
              <a:buChar char="•"/>
            </a:pPr>
            <a:r>
              <a:rPr lang="en-US" sz="2400" b="0" i="0" dirty="0">
                <a:effectLst/>
                <a:latin typeface="Inter"/>
              </a:rPr>
              <a:t>In transport network: stations as vertices and routes as edges.</a:t>
            </a:r>
          </a:p>
          <a:p>
            <a:pPr algn="l" fontAlgn="base">
              <a:buFont typeface="Arial" panose="020B0604020202020204" pitchFamily="34" charset="0"/>
              <a:buChar char="•"/>
            </a:pPr>
            <a:r>
              <a:rPr lang="en-US" sz="2400" b="0" i="0" dirty="0">
                <a:effectLst/>
                <a:latin typeface="Inter"/>
              </a:rPr>
              <a:t>For finding shortest paths.</a:t>
            </a:r>
          </a:p>
          <a:p>
            <a:pPr algn="l" fontAlgn="base">
              <a:buFont typeface="Arial" panose="020B0604020202020204" pitchFamily="34" charset="0"/>
              <a:buChar char="•"/>
            </a:pPr>
            <a:r>
              <a:rPr lang="en-US" sz="2400" b="0" i="0" dirty="0">
                <a:effectLst/>
                <a:latin typeface="Inter"/>
              </a:rPr>
              <a:t>In state diagrams: states as vertices and transition between states as edges.</a:t>
            </a:r>
          </a:p>
          <a:p>
            <a:pPr algn="l" fontAlgn="base">
              <a:buFont typeface="Arial" panose="020B0604020202020204" pitchFamily="34" charset="0"/>
              <a:buChar char="•"/>
            </a:pPr>
            <a:r>
              <a:rPr lang="en-US" sz="2400" b="0" i="0" dirty="0">
                <a:effectLst/>
                <a:latin typeface="Inter"/>
              </a:rPr>
              <a:t>For scientific computations.</a:t>
            </a:r>
          </a:p>
          <a:p>
            <a:pPr algn="l" fontAlgn="base">
              <a:buFont typeface="Arial" panose="020B0604020202020204" pitchFamily="34" charset="0"/>
              <a:buChar char="•"/>
            </a:pPr>
            <a:r>
              <a:rPr lang="en-US" sz="2400" b="0" i="0" dirty="0">
                <a:effectLst/>
                <a:latin typeface="Inter"/>
              </a:rPr>
              <a:t>In recommendation algorithms.</a:t>
            </a:r>
          </a:p>
          <a:p>
            <a:pPr algn="l" fontAlgn="base"/>
            <a:endParaRPr lang="en-US" b="0" i="0" dirty="0">
              <a:effectLst/>
              <a:latin typeface="Inter"/>
            </a:endParaRPr>
          </a:p>
          <a:p>
            <a:br>
              <a:rPr lang="en-US" b="0" i="0" dirty="0">
                <a:effectLst/>
                <a:latin typeface="Inter"/>
              </a:rPr>
            </a:br>
            <a:endParaRPr lang="en-US" dirty="0"/>
          </a:p>
        </p:txBody>
      </p:sp>
      <p:sp>
        <p:nvSpPr>
          <p:cNvPr id="5" name="Rectangle 4">
            <a:extLst>
              <a:ext uri="{FF2B5EF4-FFF2-40B4-BE49-F238E27FC236}">
                <a16:creationId xmlns:a16="http://schemas.microsoft.com/office/drawing/2014/main" id="{F2CE2CFB-1219-8435-6304-9EF5AB233158}"/>
              </a:ext>
            </a:extLst>
          </p:cNvPr>
          <p:cNvSpPr/>
          <p:nvPr/>
        </p:nvSpPr>
        <p:spPr>
          <a:xfrm>
            <a:off x="1148080" y="2849880"/>
            <a:ext cx="10088880" cy="3347720"/>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FF85AC8-4199-9B85-E62E-3B7030C44EC1}"/>
              </a:ext>
            </a:extLst>
          </p:cNvPr>
          <p:cNvPicPr>
            <a:picLocks noChangeAspect="1"/>
          </p:cNvPicPr>
          <p:nvPr/>
        </p:nvPicPr>
        <p:blipFill>
          <a:blip r:embed="rId2"/>
          <a:stretch>
            <a:fillRect/>
          </a:stretch>
        </p:blipFill>
        <p:spPr>
          <a:xfrm>
            <a:off x="1630679" y="3042602"/>
            <a:ext cx="4114800" cy="2962275"/>
          </a:xfrm>
          <a:prstGeom prst="rect">
            <a:avLst/>
          </a:prstGeom>
        </p:spPr>
      </p:pic>
      <p:pic>
        <p:nvPicPr>
          <p:cNvPr id="7" name="Picture 6">
            <a:extLst>
              <a:ext uri="{FF2B5EF4-FFF2-40B4-BE49-F238E27FC236}">
                <a16:creationId xmlns:a16="http://schemas.microsoft.com/office/drawing/2014/main" id="{FD5B029B-6D8D-0137-0E5E-58A720B658F2}"/>
              </a:ext>
            </a:extLst>
          </p:cNvPr>
          <p:cNvPicPr>
            <a:picLocks noChangeAspect="1"/>
          </p:cNvPicPr>
          <p:nvPr/>
        </p:nvPicPr>
        <p:blipFill>
          <a:blip r:embed="rId3"/>
          <a:stretch>
            <a:fillRect/>
          </a:stretch>
        </p:blipFill>
        <p:spPr>
          <a:xfrm>
            <a:off x="6610032" y="3042602"/>
            <a:ext cx="3762375" cy="2895600"/>
          </a:xfrm>
          <a:prstGeom prst="rect">
            <a:avLst/>
          </a:prstGeom>
        </p:spPr>
      </p:pic>
      <p:sp>
        <p:nvSpPr>
          <p:cNvPr id="9" name="TextBox 8">
            <a:extLst>
              <a:ext uri="{FF2B5EF4-FFF2-40B4-BE49-F238E27FC236}">
                <a16:creationId xmlns:a16="http://schemas.microsoft.com/office/drawing/2014/main" id="{574CD3E8-0FCB-2470-F5B8-89ED12C88E58}"/>
              </a:ext>
            </a:extLst>
          </p:cNvPr>
          <p:cNvSpPr txBox="1"/>
          <p:nvPr/>
        </p:nvSpPr>
        <p:spPr>
          <a:xfrm>
            <a:off x="1636711" y="6281588"/>
            <a:ext cx="3850640" cy="400110"/>
          </a:xfrm>
          <a:prstGeom prst="rect">
            <a:avLst/>
          </a:prstGeom>
          <a:noFill/>
        </p:spPr>
        <p:txBody>
          <a:bodyPr wrap="square" rtlCol="0">
            <a:spAutoFit/>
          </a:bodyPr>
          <a:lstStyle/>
          <a:p>
            <a:r>
              <a:rPr lang="en-US" sz="2000" b="0" i="0" dirty="0">
                <a:effectLst/>
                <a:latin typeface="Inter"/>
              </a:rPr>
              <a:t>Google Maps as a Graph</a:t>
            </a:r>
            <a:endParaRPr lang="en-US" sz="2000" dirty="0"/>
          </a:p>
        </p:txBody>
      </p:sp>
      <p:sp>
        <p:nvSpPr>
          <p:cNvPr id="10" name="TextBox 9">
            <a:extLst>
              <a:ext uri="{FF2B5EF4-FFF2-40B4-BE49-F238E27FC236}">
                <a16:creationId xmlns:a16="http://schemas.microsoft.com/office/drawing/2014/main" id="{1F64E84E-24F8-31E6-7896-3AA4D6B4A4D4}"/>
              </a:ext>
            </a:extLst>
          </p:cNvPr>
          <p:cNvSpPr txBox="1"/>
          <p:nvPr/>
        </p:nvSpPr>
        <p:spPr>
          <a:xfrm>
            <a:off x="7299960" y="6265138"/>
            <a:ext cx="2961640" cy="400110"/>
          </a:xfrm>
          <a:prstGeom prst="rect">
            <a:avLst/>
          </a:prstGeom>
          <a:noFill/>
        </p:spPr>
        <p:txBody>
          <a:bodyPr wrap="square" rtlCol="0">
            <a:spAutoFit/>
          </a:bodyPr>
          <a:lstStyle/>
          <a:p>
            <a:r>
              <a:rPr lang="en-US" sz="2000" b="0" i="0" dirty="0">
                <a:effectLst/>
                <a:latin typeface="Inter"/>
              </a:rPr>
              <a:t>Resource Allocation Graph</a:t>
            </a:r>
            <a:endParaRPr lang="en-US" sz="2000" dirty="0"/>
          </a:p>
        </p:txBody>
      </p:sp>
    </p:spTree>
    <p:extLst>
      <p:ext uri="{BB962C8B-B14F-4D97-AF65-F5344CB8AC3E}">
        <p14:creationId xmlns:p14="http://schemas.microsoft.com/office/powerpoint/2010/main" val="286970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3A73B0-1104-637A-9DD1-1C76A3574E13}"/>
              </a:ext>
            </a:extLst>
          </p:cNvPr>
          <p:cNvPicPr>
            <a:picLocks noChangeAspect="1"/>
          </p:cNvPicPr>
          <p:nvPr/>
        </p:nvPicPr>
        <p:blipFill>
          <a:blip r:embed="rId2"/>
          <a:stretch>
            <a:fillRect/>
          </a:stretch>
        </p:blipFill>
        <p:spPr>
          <a:xfrm>
            <a:off x="1161838" y="602435"/>
            <a:ext cx="10003269" cy="5653129"/>
          </a:xfrm>
          <a:prstGeom prst="rect">
            <a:avLst/>
          </a:prstGeom>
        </p:spPr>
      </p:pic>
    </p:spTree>
    <p:extLst>
      <p:ext uri="{BB962C8B-B14F-4D97-AF65-F5344CB8AC3E}">
        <p14:creationId xmlns:p14="http://schemas.microsoft.com/office/powerpoint/2010/main" val="273024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FA98-D0D0-ABCB-423F-B6A4E265936E}"/>
              </a:ext>
            </a:extLst>
          </p:cNvPr>
          <p:cNvSpPr>
            <a:spLocks noGrp="1"/>
          </p:cNvSpPr>
          <p:nvPr>
            <p:ph type="title"/>
          </p:nvPr>
        </p:nvSpPr>
        <p:spPr>
          <a:xfrm>
            <a:off x="2406770" y="808056"/>
            <a:ext cx="8531524" cy="5489227"/>
          </a:xfrm>
        </p:spPr>
        <p:txBody>
          <a:bodyPr>
            <a:noAutofit/>
          </a:bodyPr>
          <a:lstStyle/>
          <a:p>
            <a:pPr algn="l" fontAlgn="base"/>
            <a:r>
              <a:rPr lang="en-US" sz="2200" b="0" i="0" dirty="0">
                <a:solidFill>
                  <a:srgbClr val="FFFF00"/>
                </a:solidFill>
                <a:effectLst/>
                <a:latin typeface="Inter"/>
              </a:rPr>
              <a:t>Leaf Node and Internal Node</a:t>
            </a:r>
            <a:br>
              <a:rPr lang="en-US" sz="2200" b="0" i="0" dirty="0">
                <a:solidFill>
                  <a:srgbClr val="FFFF00"/>
                </a:solidFill>
                <a:effectLst/>
                <a:latin typeface="Inter"/>
              </a:rPr>
            </a:br>
            <a:r>
              <a:rPr lang="en-US" sz="2200" b="0" i="0" dirty="0">
                <a:effectLst/>
                <a:latin typeface="Inter"/>
              </a:rPr>
              <a:t>The node which does not have any child is called a</a:t>
            </a:r>
            <a:r>
              <a:rPr lang="en-US" sz="2200" b="1" i="0" dirty="0">
                <a:effectLst/>
                <a:latin typeface="Inter"/>
              </a:rPr>
              <a:t> leaf node</a:t>
            </a:r>
            <a:r>
              <a:rPr lang="en-US" sz="2200" b="0" i="0" dirty="0">
                <a:effectLst/>
                <a:latin typeface="Inter"/>
              </a:rPr>
              <a:t> or terminal node. The nodes having at least a child node is called an </a:t>
            </a:r>
            <a:r>
              <a:rPr lang="en-US" sz="2200" b="1" i="0" dirty="0">
                <a:effectLst/>
                <a:latin typeface="Inter"/>
              </a:rPr>
              <a:t>internal node</a:t>
            </a:r>
            <a:r>
              <a:rPr lang="en-US" sz="2200" b="0" i="0" dirty="0">
                <a:effectLst/>
                <a:latin typeface="Inter"/>
              </a:rPr>
              <a:t>.</a:t>
            </a:r>
            <a:br>
              <a:rPr lang="en-US" sz="2200" b="0" i="0" dirty="0">
                <a:effectLst/>
                <a:latin typeface="Inter"/>
              </a:rPr>
            </a:br>
            <a:r>
              <a:rPr lang="en-US" sz="2200" b="0" i="0" dirty="0">
                <a:solidFill>
                  <a:srgbClr val="FFFF00"/>
                </a:solidFill>
                <a:effectLst/>
                <a:latin typeface="Inter"/>
              </a:rPr>
              <a:t>Level of a Tree</a:t>
            </a:r>
            <a:br>
              <a:rPr lang="en-US" sz="2200" b="0" i="0" dirty="0">
                <a:solidFill>
                  <a:srgbClr val="141C3A"/>
                </a:solidFill>
                <a:effectLst/>
                <a:latin typeface="Inter"/>
              </a:rPr>
            </a:br>
            <a:r>
              <a:rPr lang="en-US" sz="2200" b="0" i="0" dirty="0">
                <a:effectLst/>
                <a:latin typeface="Inter"/>
              </a:rPr>
              <a:t>Each step from top to bottom in a tree is referred to as the </a:t>
            </a:r>
            <a:r>
              <a:rPr lang="en-US" sz="2200" b="1" i="0" dirty="0">
                <a:effectLst/>
                <a:latin typeface="Inter"/>
              </a:rPr>
              <a:t>level </a:t>
            </a:r>
            <a:r>
              <a:rPr lang="en-US" sz="2200" b="0" i="0" dirty="0">
                <a:effectLst/>
                <a:latin typeface="Inter"/>
              </a:rPr>
              <a:t>of a tree.</a:t>
            </a:r>
            <a:br>
              <a:rPr lang="en-US" sz="2200" b="0" i="0" dirty="0">
                <a:effectLst/>
                <a:latin typeface="Inter"/>
              </a:rPr>
            </a:br>
            <a:r>
              <a:rPr lang="en-US" sz="2200" b="0" i="0" dirty="0">
                <a:solidFill>
                  <a:srgbClr val="FFFF00"/>
                </a:solidFill>
                <a:effectLst/>
                <a:latin typeface="Inter"/>
              </a:rPr>
              <a:t>Degree</a:t>
            </a:r>
            <a:br>
              <a:rPr lang="en-US" sz="2200" b="0" i="0" dirty="0">
                <a:solidFill>
                  <a:srgbClr val="141C3A"/>
                </a:solidFill>
                <a:effectLst/>
                <a:latin typeface="Inter"/>
              </a:rPr>
            </a:br>
            <a:r>
              <a:rPr lang="en-US" sz="2200" b="0" i="0" dirty="0">
                <a:effectLst/>
                <a:latin typeface="Inter"/>
              </a:rPr>
              <a:t>The total number of children of a node is the </a:t>
            </a:r>
            <a:r>
              <a:rPr lang="en-US" sz="2200" b="1" i="0" dirty="0">
                <a:effectLst/>
                <a:latin typeface="Inter"/>
              </a:rPr>
              <a:t>degree</a:t>
            </a:r>
            <a:r>
              <a:rPr lang="en-US" sz="2200" b="0" i="0" dirty="0">
                <a:effectLst/>
                <a:latin typeface="Inter"/>
              </a:rPr>
              <a:t> of a node. The number of edges arriving at that node is called the </a:t>
            </a:r>
            <a:r>
              <a:rPr lang="en-US" sz="2200" b="1" i="0" dirty="0">
                <a:effectLst/>
                <a:latin typeface="Inter"/>
              </a:rPr>
              <a:t>in-degree</a:t>
            </a:r>
            <a:r>
              <a:rPr lang="en-US" sz="2200" b="0" i="0" dirty="0">
                <a:effectLst/>
                <a:latin typeface="Inter"/>
              </a:rPr>
              <a:t> of a node. The number of edges leaving that node is the </a:t>
            </a:r>
            <a:r>
              <a:rPr lang="en-US" sz="2200" b="1" i="0" dirty="0">
                <a:effectLst/>
                <a:latin typeface="Inter"/>
              </a:rPr>
              <a:t>out-degree</a:t>
            </a:r>
            <a:r>
              <a:rPr lang="en-US" sz="2200" b="0" i="0" dirty="0">
                <a:effectLst/>
                <a:latin typeface="Inter"/>
              </a:rPr>
              <a:t> of a node.</a:t>
            </a:r>
            <a:br>
              <a:rPr lang="en-US" sz="2200" b="0" i="0" dirty="0">
                <a:effectLst/>
                <a:latin typeface="Inter"/>
              </a:rPr>
            </a:br>
            <a:r>
              <a:rPr lang="en-US" sz="2200" b="0" i="0" dirty="0">
                <a:effectLst/>
                <a:latin typeface="Inter"/>
              </a:rPr>
              <a:t>The highest degree of a node among all the nodes in the tree is referred to as the </a:t>
            </a:r>
            <a:r>
              <a:rPr lang="en-US" sz="2200" b="1" i="0" dirty="0">
                <a:effectLst/>
                <a:latin typeface="Inter"/>
              </a:rPr>
              <a:t>degree </a:t>
            </a:r>
            <a:r>
              <a:rPr lang="en-US" sz="2200" b="0" i="0" dirty="0">
                <a:effectLst/>
                <a:latin typeface="Inter"/>
              </a:rPr>
              <a:t>of the tree.</a:t>
            </a:r>
            <a:br>
              <a:rPr lang="en-US" sz="2200" b="0" i="0" dirty="0">
                <a:effectLst/>
                <a:latin typeface="Inter"/>
              </a:rPr>
            </a:br>
            <a:r>
              <a:rPr lang="en-US" sz="2200" b="0" i="0" dirty="0">
                <a:solidFill>
                  <a:srgbClr val="FFFF00"/>
                </a:solidFill>
                <a:effectLst/>
                <a:latin typeface="Inter"/>
              </a:rPr>
              <a:t>Depth</a:t>
            </a:r>
            <a:br>
              <a:rPr lang="en-US" sz="2200" b="0" i="0" dirty="0">
                <a:solidFill>
                  <a:srgbClr val="141C3A"/>
                </a:solidFill>
                <a:effectLst/>
                <a:latin typeface="Inter"/>
              </a:rPr>
            </a:br>
            <a:r>
              <a:rPr lang="en-US" sz="2200" b="0" i="0" dirty="0">
                <a:effectLst/>
                <a:latin typeface="Inter"/>
              </a:rPr>
              <a:t>The total number of edges from the root node to a particular node is called the </a:t>
            </a:r>
            <a:r>
              <a:rPr lang="en-US" sz="2200" b="1" i="0" dirty="0">
                <a:effectLst/>
                <a:latin typeface="Inter"/>
              </a:rPr>
              <a:t>depth</a:t>
            </a:r>
            <a:r>
              <a:rPr lang="en-US" sz="2200" b="0" i="0" dirty="0">
                <a:effectLst/>
                <a:latin typeface="Inter"/>
              </a:rPr>
              <a:t> of that node.</a:t>
            </a:r>
            <a:br>
              <a:rPr lang="en-US" sz="2200" b="0" i="0" dirty="0">
                <a:effectLst/>
                <a:latin typeface="Inter"/>
              </a:rPr>
            </a:br>
            <a:r>
              <a:rPr lang="en-US" sz="2200" b="0" i="0" dirty="0">
                <a:solidFill>
                  <a:srgbClr val="FFFF00"/>
                </a:solidFill>
                <a:effectLst/>
                <a:latin typeface="Inter"/>
              </a:rPr>
              <a:t>Height</a:t>
            </a:r>
            <a:br>
              <a:rPr lang="en-US" sz="2200" b="0" i="0" dirty="0">
                <a:solidFill>
                  <a:srgbClr val="141C3A"/>
                </a:solidFill>
                <a:effectLst/>
                <a:latin typeface="Inter"/>
              </a:rPr>
            </a:br>
            <a:r>
              <a:rPr lang="en-US" sz="2200" b="0" i="0" dirty="0">
                <a:effectLst/>
                <a:latin typeface="Inter"/>
              </a:rPr>
              <a:t>The </a:t>
            </a:r>
            <a:r>
              <a:rPr lang="en-US" sz="2200" b="1" i="0" dirty="0">
                <a:effectLst/>
                <a:latin typeface="Inter"/>
              </a:rPr>
              <a:t>height</a:t>
            </a:r>
            <a:r>
              <a:rPr lang="en-US" sz="2200" b="0" i="0" dirty="0">
                <a:effectLst/>
                <a:latin typeface="Inter"/>
              </a:rPr>
              <a:t> </a:t>
            </a:r>
            <a:r>
              <a:rPr lang="en-US" sz="2200" b="1" i="0" dirty="0">
                <a:effectLst/>
                <a:latin typeface="Inter"/>
              </a:rPr>
              <a:t>of a node</a:t>
            </a:r>
            <a:r>
              <a:rPr lang="en-US" sz="2200" b="0" i="0" dirty="0">
                <a:effectLst/>
                <a:latin typeface="Inter"/>
              </a:rPr>
              <a:t> is the total number of edges that lie on the longest path from the node to any leaf node.</a:t>
            </a:r>
            <a:br>
              <a:rPr lang="en-US" sz="2200" b="0" i="0" dirty="0">
                <a:effectLst/>
                <a:latin typeface="Inter"/>
              </a:rPr>
            </a:br>
            <a:r>
              <a:rPr lang="en-US" sz="2200" b="0" i="0" dirty="0">
                <a:effectLst/>
                <a:latin typeface="Inter"/>
              </a:rPr>
              <a:t>The</a:t>
            </a:r>
            <a:r>
              <a:rPr lang="en-US" sz="2200" b="1" i="0" dirty="0">
                <a:effectLst/>
                <a:latin typeface="Inter"/>
              </a:rPr>
              <a:t> height of a tree</a:t>
            </a:r>
            <a:r>
              <a:rPr lang="en-US" sz="2200" b="0" i="0" dirty="0">
                <a:effectLst/>
                <a:latin typeface="Inter"/>
              </a:rPr>
              <a:t> is the height of the root node.</a:t>
            </a:r>
            <a:br>
              <a:rPr lang="en-US" sz="2200" b="0" i="0" dirty="0">
                <a:effectLst/>
                <a:latin typeface="Inter"/>
              </a:rPr>
            </a:br>
            <a:endParaRPr lang="en-US" sz="2200" dirty="0"/>
          </a:p>
        </p:txBody>
      </p:sp>
    </p:spTree>
    <p:extLst>
      <p:ext uri="{BB962C8B-B14F-4D97-AF65-F5344CB8AC3E}">
        <p14:creationId xmlns:p14="http://schemas.microsoft.com/office/powerpoint/2010/main" val="372217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9DCA5-F72B-94EE-006F-AA1A0E79AEDB}"/>
              </a:ext>
            </a:extLst>
          </p:cNvPr>
          <p:cNvSpPr txBox="1"/>
          <p:nvPr/>
        </p:nvSpPr>
        <p:spPr>
          <a:xfrm>
            <a:off x="2448560" y="640081"/>
            <a:ext cx="8321040" cy="6494085"/>
          </a:xfrm>
          <a:prstGeom prst="rect">
            <a:avLst/>
          </a:prstGeom>
          <a:noFill/>
        </p:spPr>
        <p:txBody>
          <a:bodyPr wrap="square" rtlCol="0">
            <a:spAutoFit/>
          </a:bodyPr>
          <a:lstStyle/>
          <a:p>
            <a:pPr fontAlgn="base"/>
            <a:r>
              <a:rPr lang="en-US" sz="2800" b="0" dirty="0">
                <a:solidFill>
                  <a:srgbClr val="FFFF00"/>
                </a:solidFill>
                <a:effectLst/>
                <a:latin typeface="Inter"/>
              </a:rPr>
              <a:t>Types of Tree</a:t>
            </a:r>
          </a:p>
          <a:p>
            <a:pPr fontAlgn="base">
              <a:buFont typeface="Arial" panose="020B0604020202020204" pitchFamily="34" charset="0"/>
              <a:buChar char="•"/>
            </a:pPr>
            <a:r>
              <a:rPr lang="en-US" sz="2400" dirty="0">
                <a:effectLst/>
              </a:rPr>
              <a:t>Binary Tree</a:t>
            </a:r>
          </a:p>
          <a:p>
            <a:pPr fontAlgn="base">
              <a:buFont typeface="Arial" panose="020B0604020202020204" pitchFamily="34" charset="0"/>
              <a:buChar char="•"/>
            </a:pPr>
            <a:r>
              <a:rPr lang="en-US" sz="2400" dirty="0">
                <a:effectLst/>
              </a:rPr>
              <a:t>Binary Search Tree</a:t>
            </a:r>
          </a:p>
          <a:p>
            <a:pPr fontAlgn="base">
              <a:buFont typeface="Arial" panose="020B0604020202020204" pitchFamily="34" charset="0"/>
              <a:buChar char="•"/>
            </a:pPr>
            <a:r>
              <a:rPr lang="en-US" sz="2400" dirty="0">
                <a:effectLst/>
              </a:rPr>
              <a:t>AVL Tree</a:t>
            </a:r>
          </a:p>
          <a:p>
            <a:pPr fontAlgn="base">
              <a:buFont typeface="Arial" panose="020B0604020202020204" pitchFamily="34" charset="0"/>
              <a:buChar char="•"/>
            </a:pPr>
            <a:r>
              <a:rPr lang="en-US" sz="2400" dirty="0">
                <a:effectLst/>
              </a:rPr>
              <a:t>B-Tree</a:t>
            </a:r>
          </a:p>
          <a:p>
            <a:pPr fontAlgn="base">
              <a:buFont typeface="Arial" panose="020B0604020202020204" pitchFamily="34" charset="0"/>
              <a:buChar char="•"/>
            </a:pPr>
            <a:r>
              <a:rPr lang="en-US" sz="2400" dirty="0">
                <a:effectLst/>
              </a:rPr>
              <a:t>Expression trees</a:t>
            </a:r>
          </a:p>
          <a:p>
            <a:pPr fontAlgn="base">
              <a:buFont typeface="Arial" panose="020B0604020202020204" pitchFamily="34" charset="0"/>
              <a:buChar char="•"/>
            </a:pPr>
            <a:r>
              <a:rPr lang="en-US" sz="2400" dirty="0">
                <a:effectLst/>
              </a:rPr>
              <a:t>Tournament trees</a:t>
            </a:r>
          </a:p>
          <a:p>
            <a:pPr fontAlgn="base"/>
            <a:r>
              <a:rPr lang="en-US" sz="2800" b="0" dirty="0">
                <a:solidFill>
                  <a:srgbClr val="FFFF00"/>
                </a:solidFill>
                <a:effectLst/>
                <a:latin typeface="Inter"/>
              </a:rPr>
              <a:t>Applications of Tree</a:t>
            </a:r>
          </a:p>
          <a:p>
            <a:pPr fontAlgn="base">
              <a:buFont typeface="Arial" panose="020B0604020202020204" pitchFamily="34" charset="0"/>
              <a:buChar char="•"/>
            </a:pPr>
            <a:r>
              <a:rPr lang="en-US" sz="2400" dirty="0">
                <a:effectLst/>
              </a:rPr>
              <a:t>To search an element in a set quickly, Binary Search Trees(BSTs) are used.</a:t>
            </a:r>
          </a:p>
          <a:p>
            <a:pPr fontAlgn="base">
              <a:buFont typeface="Arial" panose="020B0604020202020204" pitchFamily="34" charset="0"/>
              <a:buChar char="•"/>
            </a:pPr>
            <a:r>
              <a:rPr lang="en-US" sz="2400" dirty="0">
                <a:effectLst/>
              </a:rPr>
              <a:t>Heap sort is done by a kind of tree called Heap.</a:t>
            </a:r>
          </a:p>
          <a:p>
            <a:pPr fontAlgn="base">
              <a:buFont typeface="Arial" panose="020B0604020202020204" pitchFamily="34" charset="0"/>
              <a:buChar char="•"/>
            </a:pPr>
            <a:r>
              <a:rPr lang="en-US" sz="2400" dirty="0">
                <a:effectLst/>
              </a:rPr>
              <a:t>Tries are modified version of trees used to store routing informations in routers.</a:t>
            </a:r>
          </a:p>
          <a:p>
            <a:pPr fontAlgn="base">
              <a:buFont typeface="Arial" panose="020B0604020202020204" pitchFamily="34" charset="0"/>
              <a:buChar char="•"/>
            </a:pPr>
            <a:r>
              <a:rPr lang="en-US" sz="2400" dirty="0">
                <a:effectLst/>
              </a:rPr>
              <a:t>Compiler use a syntax tree to parse program you write.</a:t>
            </a:r>
          </a:p>
          <a:p>
            <a:pPr fontAlgn="base">
              <a:buFont typeface="Arial" panose="020B0604020202020204" pitchFamily="34" charset="0"/>
              <a:buChar char="•"/>
            </a:pPr>
            <a:r>
              <a:rPr lang="en-US" sz="2400" dirty="0">
                <a:effectLst/>
              </a:rPr>
              <a:t>Shortest path trees and spanning Trees are used in bridges and routers.</a:t>
            </a:r>
          </a:p>
          <a:p>
            <a:endParaRPr lang="en-US" sz="2400" dirty="0">
              <a:solidFill>
                <a:srgbClr val="256DE9"/>
              </a:solidFill>
              <a:effectLst/>
            </a:endParaRPr>
          </a:p>
        </p:txBody>
      </p:sp>
    </p:spTree>
    <p:extLst>
      <p:ext uri="{BB962C8B-B14F-4D97-AF65-F5344CB8AC3E}">
        <p14:creationId xmlns:p14="http://schemas.microsoft.com/office/powerpoint/2010/main" val="199083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DC46-24E7-8CB7-6368-B9320F27B74B}"/>
              </a:ext>
            </a:extLst>
          </p:cNvPr>
          <p:cNvSpPr>
            <a:spLocks noGrp="1"/>
          </p:cNvSpPr>
          <p:nvPr>
            <p:ph type="title"/>
          </p:nvPr>
        </p:nvSpPr>
        <p:spPr>
          <a:xfrm>
            <a:off x="1137920" y="808056"/>
            <a:ext cx="10007600" cy="3245784"/>
          </a:xfrm>
        </p:spPr>
        <p:txBody>
          <a:bodyPr>
            <a:normAutofit fontScale="90000"/>
          </a:bodyPr>
          <a:lstStyle/>
          <a:p>
            <a:pPr fontAlgn="base"/>
            <a:r>
              <a:rPr lang="en-US" b="0" i="0" dirty="0">
                <a:effectLst/>
                <a:latin typeface="Inter"/>
              </a:rPr>
              <a:t>A Binary tree is a special tree where each node can have no more than two children. A non-empty binary tree consist of the following:</a:t>
            </a:r>
            <a:br>
              <a:rPr lang="en-US" b="0" i="0" dirty="0">
                <a:effectLst/>
                <a:latin typeface="Inter"/>
              </a:rPr>
            </a:br>
            <a:r>
              <a:rPr lang="en-US" b="0" i="0" dirty="0">
                <a:effectLst/>
                <a:latin typeface="Inter"/>
              </a:rPr>
              <a:t>A node called the root node.</a:t>
            </a:r>
            <a:br>
              <a:rPr lang="en-US" b="0" i="0" dirty="0">
                <a:effectLst/>
                <a:latin typeface="Inter"/>
              </a:rPr>
            </a:br>
            <a:r>
              <a:rPr lang="en-US" b="0" i="0" dirty="0">
                <a:effectLst/>
                <a:latin typeface="Inter"/>
              </a:rPr>
              <a:t>A left sub-tree.</a:t>
            </a:r>
            <a:br>
              <a:rPr lang="en-US" b="0" i="0" dirty="0">
                <a:effectLst/>
                <a:latin typeface="Inter"/>
              </a:rPr>
            </a:br>
            <a:r>
              <a:rPr lang="en-US" b="0" i="0" dirty="0">
                <a:effectLst/>
                <a:latin typeface="Inter"/>
              </a:rPr>
              <a:t>A right sub-tree.</a:t>
            </a:r>
            <a:br>
              <a:rPr lang="en-US" b="0" i="0" dirty="0">
                <a:effectLst/>
                <a:latin typeface="Inter"/>
              </a:rPr>
            </a:br>
            <a:r>
              <a:rPr lang="en-US" b="0" i="0" dirty="0">
                <a:effectLst/>
                <a:latin typeface="Inter"/>
              </a:rPr>
              <a:t>Both the sub-trees are</a:t>
            </a:r>
            <a:br>
              <a:rPr lang="en-US" b="0" i="0" dirty="0">
                <a:effectLst/>
                <a:latin typeface="Inter"/>
              </a:rPr>
            </a:br>
            <a:r>
              <a:rPr lang="en-US" b="0" i="0" dirty="0">
                <a:effectLst/>
                <a:latin typeface="Inter"/>
              </a:rPr>
              <a:t> themselves binary trees.</a:t>
            </a:r>
            <a:br>
              <a:rPr lang="en-US" b="0" i="0" dirty="0">
                <a:effectLst/>
                <a:latin typeface="Inter"/>
              </a:rPr>
            </a:br>
            <a:endParaRPr lang="en-US" dirty="0"/>
          </a:p>
        </p:txBody>
      </p:sp>
      <p:sp>
        <p:nvSpPr>
          <p:cNvPr id="5" name="Rectangle 4">
            <a:extLst>
              <a:ext uri="{FF2B5EF4-FFF2-40B4-BE49-F238E27FC236}">
                <a16:creationId xmlns:a16="http://schemas.microsoft.com/office/drawing/2014/main" id="{5592AA52-D364-F266-9CE3-F38727AE5CE3}"/>
              </a:ext>
            </a:extLst>
          </p:cNvPr>
          <p:cNvSpPr/>
          <p:nvPr/>
        </p:nvSpPr>
        <p:spPr>
          <a:xfrm>
            <a:off x="1137920" y="2792094"/>
            <a:ext cx="5831840" cy="39338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F715E1-BD19-4B70-74F3-01AE854936C0}"/>
              </a:ext>
            </a:extLst>
          </p:cNvPr>
          <p:cNvPicPr>
            <a:picLocks noChangeAspect="1"/>
          </p:cNvPicPr>
          <p:nvPr/>
        </p:nvPicPr>
        <p:blipFill>
          <a:blip r:embed="rId2"/>
          <a:stretch>
            <a:fillRect/>
          </a:stretch>
        </p:blipFill>
        <p:spPr>
          <a:xfrm>
            <a:off x="1392237" y="2792095"/>
            <a:ext cx="5343525" cy="3933825"/>
          </a:xfrm>
          <a:prstGeom prst="rect">
            <a:avLst/>
          </a:prstGeom>
        </p:spPr>
      </p:pic>
      <p:sp>
        <p:nvSpPr>
          <p:cNvPr id="6" name="TextBox 5">
            <a:extLst>
              <a:ext uri="{FF2B5EF4-FFF2-40B4-BE49-F238E27FC236}">
                <a16:creationId xmlns:a16="http://schemas.microsoft.com/office/drawing/2014/main" id="{3B1FFF77-F165-C061-EA5D-9CF5C1688735}"/>
              </a:ext>
            </a:extLst>
          </p:cNvPr>
          <p:cNvSpPr txBox="1"/>
          <p:nvPr/>
        </p:nvSpPr>
        <p:spPr>
          <a:xfrm>
            <a:off x="2885440" y="254058"/>
            <a:ext cx="4886960" cy="523220"/>
          </a:xfrm>
          <a:prstGeom prst="rect">
            <a:avLst/>
          </a:prstGeom>
          <a:noFill/>
        </p:spPr>
        <p:txBody>
          <a:bodyPr wrap="square" rtlCol="0">
            <a:spAutoFit/>
          </a:bodyPr>
          <a:lstStyle/>
          <a:p>
            <a:r>
              <a:rPr lang="en-US" sz="2800" dirty="0">
                <a:solidFill>
                  <a:srgbClr val="FFFF00"/>
                </a:solidFill>
              </a:rPr>
              <a:t>BINARY TREE</a:t>
            </a:r>
          </a:p>
        </p:txBody>
      </p:sp>
    </p:spTree>
    <p:extLst>
      <p:ext uri="{BB962C8B-B14F-4D97-AF65-F5344CB8AC3E}">
        <p14:creationId xmlns:p14="http://schemas.microsoft.com/office/powerpoint/2010/main" val="63965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31167-904B-4488-2C1F-116DFD8C4D27}"/>
              </a:ext>
            </a:extLst>
          </p:cNvPr>
          <p:cNvSpPr txBox="1"/>
          <p:nvPr/>
        </p:nvSpPr>
        <p:spPr>
          <a:xfrm>
            <a:off x="1483360" y="538480"/>
            <a:ext cx="9540240" cy="1938992"/>
          </a:xfrm>
          <a:prstGeom prst="rect">
            <a:avLst/>
          </a:prstGeom>
          <a:noFill/>
        </p:spPr>
        <p:txBody>
          <a:bodyPr wrap="square" rtlCol="0">
            <a:spAutoFit/>
          </a:bodyPr>
          <a:lstStyle/>
          <a:p>
            <a:pPr algn="l" fontAlgn="base"/>
            <a:r>
              <a:rPr lang="en-US" sz="2400" b="0" i="0" dirty="0">
                <a:solidFill>
                  <a:srgbClr val="FFFF00"/>
                </a:solidFill>
                <a:effectLst/>
                <a:latin typeface="Inter"/>
              </a:rPr>
              <a:t>Types of Binary Trees</a:t>
            </a:r>
          </a:p>
          <a:p>
            <a:pPr algn="l" fontAlgn="base"/>
            <a:r>
              <a:rPr lang="en-US" sz="2400" b="0" i="0" dirty="0">
                <a:solidFill>
                  <a:srgbClr val="00B0F0"/>
                </a:solidFill>
                <a:effectLst/>
                <a:latin typeface="Inter"/>
              </a:rPr>
              <a:t>Complete Binary Tree</a:t>
            </a:r>
          </a:p>
          <a:p>
            <a:pPr algn="l" fontAlgn="base"/>
            <a:r>
              <a:rPr lang="en-US" sz="2400" b="0" i="0" dirty="0">
                <a:effectLst/>
                <a:latin typeface="Inter"/>
              </a:rPr>
              <a:t>The tree T is said to be </a:t>
            </a:r>
            <a:r>
              <a:rPr lang="en-US" sz="2400" b="1" i="0" dirty="0">
                <a:effectLst/>
                <a:latin typeface="Inter"/>
              </a:rPr>
              <a:t>complete</a:t>
            </a:r>
            <a:r>
              <a:rPr lang="en-US" sz="2400" b="0" i="0" dirty="0">
                <a:effectLst/>
                <a:latin typeface="Inter"/>
              </a:rPr>
              <a:t> if,</a:t>
            </a:r>
          </a:p>
          <a:p>
            <a:pPr algn="l" fontAlgn="base">
              <a:buFont typeface="Arial" panose="020B0604020202020204" pitchFamily="34" charset="0"/>
              <a:buChar char="•"/>
            </a:pPr>
            <a:r>
              <a:rPr lang="en-US" sz="2400" b="0" i="0" dirty="0">
                <a:effectLst/>
                <a:latin typeface="Inter"/>
              </a:rPr>
              <a:t>All it’s levels, except possibly the last, must be completely filled.</a:t>
            </a:r>
          </a:p>
          <a:p>
            <a:pPr algn="l" fontAlgn="base">
              <a:buFont typeface="Arial" panose="020B0604020202020204" pitchFamily="34" charset="0"/>
              <a:buChar char="•"/>
            </a:pPr>
            <a:r>
              <a:rPr lang="en-US" sz="2400" b="0" i="0" dirty="0">
                <a:effectLst/>
                <a:latin typeface="Inter"/>
              </a:rPr>
              <a:t>All the</a:t>
            </a:r>
            <a:r>
              <a:rPr lang="en-US" sz="2400" b="0" i="0" u="none" strike="noStrike" dirty="0">
                <a:solidFill>
                  <a:srgbClr val="6D9D9B"/>
                </a:solidFill>
                <a:effectLst/>
                <a:latin typeface="Inter"/>
                <a:hlinkClick r:id="rId2">
                  <a:extLst>
                    <a:ext uri="{A12FA001-AC4F-418D-AE19-62706E023703}">
                      <ahyp:hlinkClr xmlns:ahyp="http://schemas.microsoft.com/office/drawing/2018/hyperlinkcolor" val="tx"/>
                    </a:ext>
                  </a:extLst>
                </a:hlinkClick>
              </a:rPr>
              <a:t> </a:t>
            </a:r>
            <a:r>
              <a:rPr lang="en-US" sz="2400" b="0" i="0" u="none" strike="noStrike" dirty="0">
                <a:solidFill>
                  <a:schemeClr val="accent4">
                    <a:lumMod val="20000"/>
                    <a:lumOff val="80000"/>
                  </a:schemeClr>
                </a:solidFill>
                <a:effectLst/>
                <a:latin typeface="Inter"/>
                <a:hlinkClick r:id="rId2">
                  <a:extLst>
                    <a:ext uri="{A12FA001-AC4F-418D-AE19-62706E023703}">
                      <ahyp:hlinkClr xmlns:ahyp="http://schemas.microsoft.com/office/drawing/2018/hyperlinkcolor" val="tx"/>
                    </a:ext>
                  </a:extLst>
                </a:hlinkClick>
              </a:rPr>
              <a:t>leaf nodes</a:t>
            </a:r>
            <a:r>
              <a:rPr lang="en-US" sz="2400" b="0" i="0" dirty="0">
                <a:solidFill>
                  <a:schemeClr val="accent4">
                    <a:lumMod val="20000"/>
                    <a:lumOff val="80000"/>
                  </a:schemeClr>
                </a:solidFill>
                <a:effectLst/>
                <a:latin typeface="Inter"/>
              </a:rPr>
              <a:t> </a:t>
            </a:r>
            <a:r>
              <a:rPr lang="en-US" sz="2400" b="0" i="0" dirty="0">
                <a:effectLst/>
                <a:latin typeface="Inter"/>
              </a:rPr>
              <a:t>must appear as far left as possible.</a:t>
            </a:r>
          </a:p>
        </p:txBody>
      </p:sp>
      <p:sp>
        <p:nvSpPr>
          <p:cNvPr id="5" name="Rectangle 4">
            <a:extLst>
              <a:ext uri="{FF2B5EF4-FFF2-40B4-BE49-F238E27FC236}">
                <a16:creationId xmlns:a16="http://schemas.microsoft.com/office/drawing/2014/main" id="{8AAC92DF-741C-941A-6E98-4706F3C03F43}"/>
              </a:ext>
            </a:extLst>
          </p:cNvPr>
          <p:cNvSpPr/>
          <p:nvPr/>
        </p:nvSpPr>
        <p:spPr>
          <a:xfrm>
            <a:off x="1483360" y="2651760"/>
            <a:ext cx="6563360" cy="366776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480532-1D38-D768-60D8-1C9E800CD740}"/>
              </a:ext>
            </a:extLst>
          </p:cNvPr>
          <p:cNvPicPr>
            <a:picLocks noChangeAspect="1"/>
          </p:cNvPicPr>
          <p:nvPr/>
        </p:nvPicPr>
        <p:blipFill>
          <a:blip r:embed="rId3"/>
          <a:stretch>
            <a:fillRect/>
          </a:stretch>
        </p:blipFill>
        <p:spPr>
          <a:xfrm>
            <a:off x="2884170" y="2977197"/>
            <a:ext cx="4105275" cy="2752725"/>
          </a:xfrm>
          <a:prstGeom prst="rect">
            <a:avLst/>
          </a:prstGeom>
        </p:spPr>
      </p:pic>
    </p:spTree>
    <p:extLst>
      <p:ext uri="{BB962C8B-B14F-4D97-AF65-F5344CB8AC3E}">
        <p14:creationId xmlns:p14="http://schemas.microsoft.com/office/powerpoint/2010/main" val="291431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8BEC4A-4A10-1166-4299-2AD51BA3F4A0}"/>
              </a:ext>
            </a:extLst>
          </p:cNvPr>
          <p:cNvSpPr txBox="1"/>
          <p:nvPr/>
        </p:nvSpPr>
        <p:spPr>
          <a:xfrm>
            <a:off x="1564640" y="294640"/>
            <a:ext cx="7457440" cy="2308324"/>
          </a:xfrm>
          <a:prstGeom prst="rect">
            <a:avLst/>
          </a:prstGeom>
          <a:noFill/>
        </p:spPr>
        <p:txBody>
          <a:bodyPr wrap="square" rtlCol="0">
            <a:spAutoFit/>
          </a:bodyPr>
          <a:lstStyle/>
          <a:p>
            <a:pPr algn="l" fontAlgn="base"/>
            <a:r>
              <a:rPr lang="en-US" sz="2400" b="0" i="0" dirty="0">
                <a:solidFill>
                  <a:srgbClr val="00B0F0"/>
                </a:solidFill>
                <a:effectLst/>
                <a:latin typeface="Inter"/>
              </a:rPr>
              <a:t>Full Binary Tree</a:t>
            </a:r>
          </a:p>
          <a:p>
            <a:pPr algn="l" fontAlgn="base"/>
            <a:r>
              <a:rPr lang="en-US" sz="2400" b="0" i="0" dirty="0">
                <a:effectLst/>
                <a:latin typeface="Inter"/>
              </a:rPr>
              <a:t>A full binary tree is a special type of tree in which the leaf nodes will have zero children and other non-leaf nodes will have exactly 2 children.</a:t>
            </a:r>
          </a:p>
          <a:p>
            <a:br>
              <a:rPr lang="en-US" sz="2400" b="0" i="0" dirty="0">
                <a:effectLst/>
                <a:latin typeface="Inter"/>
              </a:rPr>
            </a:br>
            <a:endParaRPr lang="en-US" sz="2400" dirty="0"/>
          </a:p>
        </p:txBody>
      </p:sp>
      <p:sp>
        <p:nvSpPr>
          <p:cNvPr id="5" name="Rectangle 4">
            <a:extLst>
              <a:ext uri="{FF2B5EF4-FFF2-40B4-BE49-F238E27FC236}">
                <a16:creationId xmlns:a16="http://schemas.microsoft.com/office/drawing/2014/main" id="{EB5AB37E-45BD-D7B2-85E2-3F15C253C4B6}"/>
              </a:ext>
            </a:extLst>
          </p:cNvPr>
          <p:cNvSpPr/>
          <p:nvPr/>
        </p:nvSpPr>
        <p:spPr>
          <a:xfrm>
            <a:off x="3677920" y="1950720"/>
            <a:ext cx="4683760" cy="4094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84CAB2-B22B-3829-7239-CC0FC05CF91E}"/>
              </a:ext>
            </a:extLst>
          </p:cNvPr>
          <p:cNvPicPr>
            <a:picLocks noChangeAspect="1"/>
          </p:cNvPicPr>
          <p:nvPr/>
        </p:nvPicPr>
        <p:blipFill>
          <a:blip r:embed="rId2"/>
          <a:stretch>
            <a:fillRect/>
          </a:stretch>
        </p:blipFill>
        <p:spPr>
          <a:xfrm>
            <a:off x="4535487" y="2374106"/>
            <a:ext cx="2586673" cy="3247708"/>
          </a:xfrm>
          <a:prstGeom prst="rect">
            <a:avLst/>
          </a:prstGeom>
        </p:spPr>
      </p:pic>
    </p:spTree>
    <p:extLst>
      <p:ext uri="{BB962C8B-B14F-4D97-AF65-F5344CB8AC3E}">
        <p14:creationId xmlns:p14="http://schemas.microsoft.com/office/powerpoint/2010/main" val="164426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{90E0F823-787F-4C17-8A22-DE4AB61C4C32}tf16401375</Template>
  <TotalTime>2950</TotalTime>
  <Words>2628</Words>
  <Application>Microsoft Office PowerPoint</Application>
  <PresentationFormat>Widescreen</PresentationFormat>
  <Paragraphs>177</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Inconsolata</vt:lpstr>
      <vt:lpstr>Inter</vt:lpstr>
      <vt:lpstr>MS Shell Dlg 2</vt:lpstr>
      <vt:lpstr>Nunito</vt:lpstr>
      <vt:lpstr>Wingdings</vt:lpstr>
      <vt:lpstr>Wingdings 3</vt:lpstr>
      <vt:lpstr>Madison</vt:lpstr>
      <vt:lpstr>TREE  DATA STRUCTURE</vt:lpstr>
      <vt:lpstr>A tree is a non-linear data structure that organizes data in a hierarchical structure and this is a recursive definition. It is a set of one or more nodes, with one node identified as the tree’s root and all remaining nodes partitionable into non-empty sets, each of which is a subtree of the root. Since it is a non-linear data structure, different tree data structures provide for faster and easier access to the data.</vt:lpstr>
      <vt:lpstr>Tree Terminologies Node A node is a unit of data that contains a key or value as well as pointers to its child nodes. Edge The connecting link between two nodes is called a link. Root The topmost node in a tree is called the root node. This is where the tree is originated from. Parent Node A parent node or ancestor is a node that has a branch from it to another node. Child Node A child node (descendant or successor) is a node that is a descendent of another node. Sibling Nodes Nodes that have the same parent are called sibling nodes. </vt:lpstr>
      <vt:lpstr>PowerPoint Presentation</vt:lpstr>
      <vt:lpstr>Leaf Node and Internal Node The node which does not have any child is called a leaf node or terminal node. The nodes having at least a child node is called an internal node. Level of a Tree Each step from top to bottom in a tree is referred to as the level of a tree. Degree The total number of children of a node is the degree of a node. The number of edges arriving at that node is called the in-degree of a node. The number of edges leaving that node is the out-degree of a node. The highest degree of a node among all the nodes in the tree is referred to as the degree of the tree. Depth The total number of edges from the root node to a particular node is called the depth of that node. Height The height of a node is the total number of edges that lie on the longest path from the node to any leaf node. The height of a tree is the height of the root node. </vt:lpstr>
      <vt:lpstr>PowerPoint Presentation</vt:lpstr>
      <vt:lpstr>A Binary tree is a special tree where each node can have no more than two children. A non-empty binary tree consist of the following: A node called the root node. A left sub-tree. A right sub-tree. Both the sub-trees are  themselves binary trees.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DATA STRUCTURE</dc:title>
  <dc:creator>khushi Thakur</dc:creator>
  <cp:lastModifiedBy>khushi Thakur</cp:lastModifiedBy>
  <cp:revision>2</cp:revision>
  <dcterms:created xsi:type="dcterms:W3CDTF">2023-11-30T10:37:37Z</dcterms:created>
  <dcterms:modified xsi:type="dcterms:W3CDTF">2023-12-02T11:48:25Z</dcterms:modified>
</cp:coreProperties>
</file>