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C48F36-197C-4395-AE72-3C015A432A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39014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48F36-197C-4395-AE72-3C015A432A1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364769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C48F36-197C-4395-AE72-3C015A432A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3773513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C48F36-197C-4395-AE72-3C015A432A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C0721-27E3-4608-AEA7-B232460FE68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5938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48F36-197C-4395-AE72-3C015A432A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3426420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C48F36-197C-4395-AE72-3C015A432A11}" type="datetimeFigureOut">
              <a:rPr lang="en-US" smtClean="0"/>
              <a:t>11/27/2023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3937241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C48F36-197C-4395-AE72-3C015A432A11}" type="datetimeFigureOut">
              <a:rPr lang="en-US" smtClean="0"/>
              <a:t>11/27/2023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614421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48F36-197C-4395-AE72-3C015A432A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2652010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48F36-197C-4395-AE72-3C015A432A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284973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2C48F36-197C-4395-AE72-3C015A432A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269062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48F36-197C-4395-AE72-3C015A432A1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390355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C48F36-197C-4395-AE72-3C015A432A1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346771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48F36-197C-4395-AE72-3C015A432A11}"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376943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2C48F36-197C-4395-AE72-3C015A432A11}" type="datetimeFigureOut">
              <a:rPr lang="en-US" smtClean="0"/>
              <a:t>11/27/2023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350146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C48F36-197C-4395-AE72-3C015A432A11}" type="datetimeFigureOut">
              <a:rPr lang="en-US" smtClean="0"/>
              <a:t>11/27/2023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298934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2C48F36-197C-4395-AE72-3C015A432A11}" type="datetimeFigureOut">
              <a:rPr lang="en-US" smtClean="0"/>
              <a:t>11/27/2023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343846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48F36-197C-4395-AE72-3C015A432A1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C0721-27E3-4608-AEA7-B232460FE683}" type="slidenum">
              <a:rPr lang="en-US" smtClean="0"/>
              <a:t>‹#›</a:t>
            </a:fld>
            <a:endParaRPr lang="en-US"/>
          </a:p>
        </p:txBody>
      </p:sp>
    </p:spTree>
    <p:extLst>
      <p:ext uri="{BB962C8B-B14F-4D97-AF65-F5344CB8AC3E}">
        <p14:creationId xmlns:p14="http://schemas.microsoft.com/office/powerpoint/2010/main" val="289313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C48F36-197C-4395-AE72-3C015A432A11}" type="datetimeFigureOut">
              <a:rPr lang="en-US" smtClean="0"/>
              <a:t>11/27/2023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FC0721-27E3-4608-AEA7-B232460FE683}" type="slidenum">
              <a:rPr lang="en-US" smtClean="0"/>
              <a:t>‹#›</a:t>
            </a:fld>
            <a:endParaRPr lang="en-US"/>
          </a:p>
        </p:txBody>
      </p:sp>
    </p:spTree>
    <p:extLst>
      <p:ext uri="{BB962C8B-B14F-4D97-AF65-F5344CB8AC3E}">
        <p14:creationId xmlns:p14="http://schemas.microsoft.com/office/powerpoint/2010/main" val="11389702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D76C-90A3-7917-2C58-CC787F41EDAE}"/>
              </a:ext>
            </a:extLst>
          </p:cNvPr>
          <p:cNvSpPr>
            <a:spLocks noGrp="1"/>
          </p:cNvSpPr>
          <p:nvPr>
            <p:ph type="ctrTitle"/>
          </p:nvPr>
        </p:nvSpPr>
        <p:spPr>
          <a:xfrm>
            <a:off x="465826" y="474452"/>
            <a:ext cx="10705381" cy="5727939"/>
          </a:xfrm>
        </p:spPr>
        <p:txBody>
          <a:bodyPr/>
          <a:lstStyle/>
          <a:p>
            <a:r>
              <a:rPr lang="en-US" sz="2800" b="0" i="0" dirty="0">
                <a:solidFill>
                  <a:srgbClr val="FFFF00"/>
                </a:solidFill>
                <a:effectLst/>
                <a:latin typeface="erdana"/>
              </a:rPr>
              <a:t>Pattern Matching Algorithm in C</a:t>
            </a:r>
            <a:br>
              <a:rPr lang="en-US" sz="2800" b="0" i="0" dirty="0">
                <a:solidFill>
                  <a:srgbClr val="FFFF00"/>
                </a:solidFill>
                <a:effectLst/>
                <a:latin typeface="erdana"/>
              </a:rPr>
            </a:br>
            <a:br>
              <a:rPr lang="en-US" sz="2800" b="0" i="0" dirty="0">
                <a:solidFill>
                  <a:srgbClr val="610B38"/>
                </a:solidFill>
                <a:effectLst/>
                <a:latin typeface="erdana"/>
              </a:rPr>
            </a:br>
            <a:r>
              <a:rPr lang="en-US" sz="2400" b="0" i="0" dirty="0">
                <a:solidFill>
                  <a:schemeClr val="tx1"/>
                </a:solidFill>
                <a:effectLst/>
                <a:latin typeface="inter-regular"/>
              </a:rPr>
              <a:t>Pattern Matching algorithms are used to search for patterns within a larger text or data set. </a:t>
            </a:r>
            <a:br>
              <a:rPr lang="en-US" sz="2400" b="0" i="0" dirty="0">
                <a:solidFill>
                  <a:schemeClr val="tx1"/>
                </a:solidFill>
                <a:effectLst/>
                <a:latin typeface="inter-regular"/>
              </a:rPr>
            </a:br>
            <a:r>
              <a:rPr lang="en-US" sz="2400" b="0" i="0" dirty="0">
                <a:solidFill>
                  <a:schemeClr val="tx1"/>
                </a:solidFill>
                <a:effectLst/>
                <a:latin typeface="inter-regular"/>
              </a:rPr>
              <a:t>These algorithms work by comparing a pattern with a larger data set or text and determining whether or not the pattern is present. Pattern Matching algorithms are important because they allow us to search for patterns in large data sets quickly.</a:t>
            </a:r>
            <a:br>
              <a:rPr lang="en-US" sz="2400" b="0" i="0" dirty="0">
                <a:solidFill>
                  <a:schemeClr val="tx1"/>
                </a:solidFill>
                <a:effectLst/>
                <a:latin typeface="inter-regular"/>
              </a:rPr>
            </a:br>
            <a:br>
              <a:rPr lang="en-US" sz="2400" b="0" i="0" dirty="0">
                <a:solidFill>
                  <a:schemeClr val="tx1"/>
                </a:solidFill>
                <a:effectLst/>
                <a:latin typeface="inter-regular"/>
              </a:rPr>
            </a:br>
            <a:r>
              <a:rPr lang="en-US" sz="2400" b="0" i="0" dirty="0">
                <a:solidFill>
                  <a:srgbClr val="FFFF00"/>
                </a:solidFill>
                <a:effectLst/>
                <a:latin typeface="inter-regular"/>
              </a:rPr>
              <a:t>Uses of pattern matching:</a:t>
            </a:r>
            <a:br>
              <a:rPr lang="en-US" sz="2400" b="0" i="0" dirty="0">
                <a:solidFill>
                  <a:srgbClr val="FFFF00"/>
                </a:solidFill>
                <a:effectLst/>
                <a:latin typeface="inter-regular"/>
              </a:rPr>
            </a:br>
            <a:br>
              <a:rPr lang="en-US" sz="2400" b="0" i="0" dirty="0">
                <a:solidFill>
                  <a:schemeClr val="tx1"/>
                </a:solidFill>
                <a:effectLst/>
                <a:latin typeface="inter-regular"/>
              </a:rPr>
            </a:br>
            <a:r>
              <a:rPr lang="en-US" sz="2400" b="0" i="0" dirty="0">
                <a:solidFill>
                  <a:schemeClr val="tx1"/>
                </a:solidFill>
                <a:effectLst/>
                <a:latin typeface="Google Sans"/>
              </a:rPr>
              <a:t>Applications of pattern matching include identification of phrases within the larger text, finding specific shapes within an image, distinguish sound patterns in the spoken language, search all instances of a particular gene within the larger set of DNA sequences, etc.</a:t>
            </a:r>
            <a:br>
              <a:rPr lang="en-US" sz="2400" b="0" i="0" dirty="0">
                <a:solidFill>
                  <a:schemeClr val="tx1"/>
                </a:solidFill>
                <a:effectLst/>
                <a:latin typeface="inter-regular"/>
              </a:rPr>
            </a:br>
            <a:endParaRPr lang="en-US" sz="2400" dirty="0">
              <a:solidFill>
                <a:schemeClr val="tx1"/>
              </a:solidFill>
            </a:endParaRPr>
          </a:p>
        </p:txBody>
      </p:sp>
    </p:spTree>
    <p:extLst>
      <p:ext uri="{BB962C8B-B14F-4D97-AF65-F5344CB8AC3E}">
        <p14:creationId xmlns:p14="http://schemas.microsoft.com/office/powerpoint/2010/main" val="76528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2354-7599-BF1B-5352-3650F4C725CB}"/>
              </a:ext>
            </a:extLst>
          </p:cNvPr>
          <p:cNvSpPr>
            <a:spLocks noGrp="1"/>
          </p:cNvSpPr>
          <p:nvPr>
            <p:ph type="title"/>
          </p:nvPr>
        </p:nvSpPr>
        <p:spPr/>
        <p:txBody>
          <a:bodyPr/>
          <a:lstStyle/>
          <a:p>
            <a:r>
              <a:rPr lang="en-US" sz="2400" b="0" i="0" dirty="0">
                <a:solidFill>
                  <a:schemeClr val="tx1"/>
                </a:solidFill>
                <a:effectLst/>
                <a:latin typeface="inter-regular"/>
              </a:rPr>
              <a:t>In computer languages, </a:t>
            </a:r>
            <a:r>
              <a:rPr lang="en-US" sz="2400" b="1" i="1" dirty="0">
                <a:solidFill>
                  <a:schemeClr val="accent3">
                    <a:lumMod val="60000"/>
                    <a:lumOff val="40000"/>
                  </a:schemeClr>
                </a:solidFill>
                <a:effectLst/>
                <a:latin typeface="inter-bold"/>
              </a:rPr>
              <a:t>garbage collection</a:t>
            </a:r>
            <a:r>
              <a:rPr lang="en-US" sz="2400" b="0" i="0" dirty="0">
                <a:solidFill>
                  <a:schemeClr val="accent3">
                    <a:lumMod val="60000"/>
                    <a:lumOff val="40000"/>
                  </a:schemeClr>
                </a:solidFill>
                <a:effectLst/>
                <a:latin typeface="inter-regular"/>
              </a:rPr>
              <a:t> </a:t>
            </a:r>
            <a:r>
              <a:rPr lang="en-US" sz="2400" b="0" i="0" dirty="0">
                <a:solidFill>
                  <a:schemeClr val="tx1"/>
                </a:solidFill>
                <a:effectLst/>
                <a:latin typeface="inter-regular"/>
              </a:rPr>
              <a:t>is a crucial component of memory management. It is the procedure of a program's memory being automatically identified and released. C programming lacks built-in garbage collection capabilities because it is a </a:t>
            </a:r>
            <a:r>
              <a:rPr lang="en-US" sz="2400" b="1" i="1" dirty="0">
                <a:solidFill>
                  <a:schemeClr val="tx1"/>
                </a:solidFill>
                <a:effectLst/>
                <a:latin typeface="inter-bold"/>
              </a:rPr>
              <a:t>low-level</a:t>
            </a:r>
            <a:r>
              <a:rPr lang="en-US" sz="2400" b="0" i="0" dirty="0">
                <a:solidFill>
                  <a:schemeClr val="tx1"/>
                </a:solidFill>
                <a:effectLst/>
                <a:latin typeface="inter-regular"/>
              </a:rPr>
              <a:t> programming language. However, there are a number of libraries that offer garbage collection features for C programs.</a:t>
            </a:r>
            <a:br>
              <a:rPr lang="en-US" sz="2400" b="0" i="0" dirty="0">
                <a:solidFill>
                  <a:schemeClr val="tx1"/>
                </a:solidFill>
                <a:effectLst/>
                <a:latin typeface="inter-regular"/>
              </a:rPr>
            </a:br>
            <a:r>
              <a:rPr lang="en-US" sz="2400" b="0" i="0" dirty="0">
                <a:solidFill>
                  <a:schemeClr val="tx1"/>
                </a:solidFill>
                <a:effectLst/>
                <a:latin typeface="inter-regular"/>
              </a:rPr>
              <a:t> C offers low-level memory management mechanisms through its </a:t>
            </a:r>
            <a:r>
              <a:rPr lang="en-US" sz="2400" b="1" i="1" dirty="0">
                <a:solidFill>
                  <a:schemeClr val="tx1"/>
                </a:solidFill>
                <a:effectLst/>
                <a:latin typeface="inter-bold"/>
              </a:rPr>
              <a:t>malloc()</a:t>
            </a:r>
            <a:r>
              <a:rPr lang="en-US" sz="2400" b="0" i="0" dirty="0">
                <a:solidFill>
                  <a:schemeClr val="tx1"/>
                </a:solidFill>
                <a:effectLst/>
                <a:latin typeface="inter-regular"/>
              </a:rPr>
              <a:t> and </a:t>
            </a:r>
            <a:r>
              <a:rPr lang="en-US" sz="2400" b="1" i="1" dirty="0">
                <a:solidFill>
                  <a:schemeClr val="tx1"/>
                </a:solidFill>
                <a:effectLst/>
                <a:latin typeface="inter-bold"/>
              </a:rPr>
              <a:t>free() functions</a:t>
            </a:r>
            <a:r>
              <a:rPr lang="en-US" sz="2400" b="0" i="0" dirty="0">
                <a:solidFill>
                  <a:schemeClr val="tx1"/>
                </a:solidFill>
                <a:effectLst/>
                <a:latin typeface="inter-regular"/>
              </a:rPr>
              <a:t>. The </a:t>
            </a:r>
            <a:r>
              <a:rPr lang="en-US" sz="2400" b="1" i="1" dirty="0">
                <a:solidFill>
                  <a:schemeClr val="tx1"/>
                </a:solidFill>
                <a:effectLst/>
                <a:latin typeface="inter-bold"/>
              </a:rPr>
              <a:t>free() method</a:t>
            </a:r>
            <a:r>
              <a:rPr lang="en-US" sz="2400" b="0" i="0" dirty="0">
                <a:solidFill>
                  <a:schemeClr val="tx1"/>
                </a:solidFill>
                <a:effectLst/>
                <a:latin typeface="inter-regular"/>
              </a:rPr>
              <a:t> is used to release memory when it is no longer required, while the </a:t>
            </a:r>
            <a:r>
              <a:rPr lang="en-US" sz="2400" b="1" i="1" dirty="0">
                <a:solidFill>
                  <a:schemeClr val="tx1"/>
                </a:solidFill>
                <a:effectLst/>
                <a:latin typeface="inter-bold"/>
              </a:rPr>
              <a:t>malloc() function</a:t>
            </a:r>
            <a:r>
              <a:rPr lang="en-US" sz="2400" b="0" i="0" dirty="0">
                <a:solidFill>
                  <a:schemeClr val="tx1"/>
                </a:solidFill>
                <a:effectLst/>
                <a:latin typeface="inter-regular"/>
              </a:rPr>
              <a:t> is used to allocate memory dynamically during runtime</a:t>
            </a:r>
            <a:r>
              <a:rPr lang="en-US" sz="1050" b="0" i="0" dirty="0">
                <a:solidFill>
                  <a:srgbClr val="333333"/>
                </a:solidFill>
                <a:effectLst/>
                <a:latin typeface="inter-regular"/>
              </a:rPr>
              <a:t>.</a:t>
            </a:r>
            <a:br>
              <a:rPr lang="en-US" sz="1050" b="0" i="0" dirty="0">
                <a:solidFill>
                  <a:srgbClr val="333333"/>
                </a:solidFill>
                <a:effectLst/>
                <a:latin typeface="inter-regular"/>
              </a:rPr>
            </a:br>
            <a:r>
              <a:rPr lang="en-US" sz="2400" b="0" i="0" dirty="0">
                <a:solidFill>
                  <a:schemeClr val="tx1"/>
                </a:solidFill>
                <a:effectLst/>
                <a:latin typeface="inter-regular"/>
              </a:rPr>
              <a:t>A memory management technique called </a:t>
            </a:r>
            <a:r>
              <a:rPr lang="en-US" sz="2400" b="1" i="1" dirty="0">
                <a:solidFill>
                  <a:schemeClr val="tx1"/>
                </a:solidFill>
                <a:effectLst/>
                <a:latin typeface="inter-bold"/>
              </a:rPr>
              <a:t>garbage collection</a:t>
            </a:r>
            <a:r>
              <a:rPr lang="en-US" sz="2400" b="0" i="0" dirty="0">
                <a:solidFill>
                  <a:schemeClr val="tx1"/>
                </a:solidFill>
                <a:effectLst/>
                <a:latin typeface="inter-regular"/>
              </a:rPr>
              <a:t> automatically identifies and releases memory that is no longer used by a program. </a:t>
            </a:r>
            <a:r>
              <a:rPr lang="en-US" sz="2400" b="1" i="1" dirty="0">
                <a:solidFill>
                  <a:schemeClr val="tx1"/>
                </a:solidFill>
                <a:effectLst/>
                <a:latin typeface="inter-bold"/>
              </a:rPr>
              <a:t>Garbage collection</a:t>
            </a:r>
            <a:r>
              <a:rPr lang="en-US" sz="2400" b="0" i="0" dirty="0">
                <a:solidFill>
                  <a:schemeClr val="tx1"/>
                </a:solidFill>
                <a:effectLst/>
                <a:latin typeface="inter-regular"/>
              </a:rPr>
              <a:t> makes it unnecessary for the programmer to manage memory manually, which lowers the risk of memory leaks and segmentation errors.</a:t>
            </a:r>
            <a:endParaRPr lang="en-US" sz="2400" dirty="0">
              <a:solidFill>
                <a:schemeClr val="tx1"/>
              </a:solidFill>
            </a:endParaRPr>
          </a:p>
        </p:txBody>
      </p:sp>
    </p:spTree>
    <p:extLst>
      <p:ext uri="{BB962C8B-B14F-4D97-AF65-F5344CB8AC3E}">
        <p14:creationId xmlns:p14="http://schemas.microsoft.com/office/powerpoint/2010/main" val="219994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3C1F8F-B684-3EA8-E44A-401945231A38}"/>
              </a:ext>
            </a:extLst>
          </p:cNvPr>
          <p:cNvSpPr>
            <a:spLocks noGrp="1"/>
          </p:cNvSpPr>
          <p:nvPr>
            <p:ph type="title"/>
          </p:nvPr>
        </p:nvSpPr>
        <p:spPr>
          <a:xfrm>
            <a:off x="646111" y="452717"/>
            <a:ext cx="9404723" cy="4843901"/>
          </a:xfrm>
        </p:spPr>
        <p:txBody>
          <a:bodyPr/>
          <a:lstStyle/>
          <a:p>
            <a:r>
              <a:rPr lang="en-US" sz="3200" b="1" i="0" dirty="0">
                <a:solidFill>
                  <a:srgbClr val="FFFF00"/>
                </a:solidFill>
                <a:effectLst/>
                <a:latin typeface="Source Sans 3"/>
              </a:rPr>
              <a:t>C Program for Naive algorithm for Pattern Searching</a:t>
            </a:r>
            <a:br>
              <a:rPr lang="en-US" sz="3200" b="1" i="0" dirty="0">
                <a:solidFill>
                  <a:srgbClr val="FFFF00"/>
                </a:solidFill>
                <a:effectLst/>
                <a:latin typeface="Source Sans 3"/>
              </a:rPr>
            </a:br>
            <a:br>
              <a:rPr lang="en-US" b="1" i="0" dirty="0">
                <a:solidFill>
                  <a:srgbClr val="273239"/>
                </a:solidFill>
                <a:effectLst/>
                <a:latin typeface="Source Sans 3"/>
              </a:rPr>
            </a:br>
            <a:r>
              <a:rPr lang="en-US" sz="2000" b="1" i="1" dirty="0">
                <a:solidFill>
                  <a:schemeClr val="accent2">
                    <a:lumMod val="20000"/>
                    <a:lumOff val="80000"/>
                  </a:schemeClr>
                </a:solidFill>
                <a:effectLst/>
                <a:latin typeface="Nunito" pitchFamily="2" charset="0"/>
              </a:rPr>
              <a:t>Input:</a:t>
            </a:r>
            <a:r>
              <a:rPr lang="en-US" sz="2000" b="0" i="1" dirty="0">
                <a:solidFill>
                  <a:schemeClr val="accent2">
                    <a:lumMod val="20000"/>
                    <a:lumOff val="80000"/>
                  </a:schemeClr>
                </a:solidFill>
                <a:effectLst/>
                <a:latin typeface="Nunito" pitchFamily="2" charset="0"/>
              </a:rPr>
              <a:t>  text =  “AABAACAADAABAABA”, pattern = “AABA”</a:t>
            </a:r>
            <a:br>
              <a:rPr lang="en-US" sz="2000" dirty="0">
                <a:solidFill>
                  <a:schemeClr val="accent2">
                    <a:lumMod val="20000"/>
                    <a:lumOff val="80000"/>
                  </a:schemeClr>
                </a:solidFill>
              </a:rPr>
            </a:br>
            <a:r>
              <a:rPr lang="en-US" sz="2000" b="1" i="1" dirty="0">
                <a:solidFill>
                  <a:schemeClr val="accent2">
                    <a:lumMod val="20000"/>
                    <a:lumOff val="80000"/>
                  </a:schemeClr>
                </a:solidFill>
                <a:effectLst/>
                <a:latin typeface="Nunito" pitchFamily="2" charset="0"/>
              </a:rPr>
              <a:t>Output:</a:t>
            </a:r>
            <a:r>
              <a:rPr lang="en-US" sz="2000" b="0" i="1" dirty="0">
                <a:solidFill>
                  <a:schemeClr val="accent2">
                    <a:lumMod val="20000"/>
                    <a:lumOff val="80000"/>
                  </a:schemeClr>
                </a:solidFill>
                <a:effectLst/>
                <a:latin typeface="Nunito" pitchFamily="2" charset="0"/>
              </a:rPr>
              <a:t> Pattern found at index 0,</a:t>
            </a:r>
            <a:br>
              <a:rPr lang="en-US" sz="2000" b="0" i="1" dirty="0">
                <a:solidFill>
                  <a:schemeClr val="accent2">
                    <a:lumMod val="20000"/>
                    <a:lumOff val="80000"/>
                  </a:schemeClr>
                </a:solidFill>
                <a:effectLst/>
                <a:latin typeface="Nunito" pitchFamily="2" charset="0"/>
              </a:rPr>
            </a:br>
            <a:r>
              <a:rPr lang="en-US" sz="2000" b="0" i="1" dirty="0">
                <a:solidFill>
                  <a:schemeClr val="accent2">
                    <a:lumMod val="20000"/>
                    <a:lumOff val="80000"/>
                  </a:schemeClr>
                </a:solidFill>
                <a:effectLst/>
                <a:latin typeface="Nunito" pitchFamily="2" charset="0"/>
              </a:rPr>
              <a:t> Pattern found at index 9,</a:t>
            </a:r>
            <a:br>
              <a:rPr lang="en-US" sz="2000" b="0" i="1" dirty="0">
                <a:solidFill>
                  <a:schemeClr val="accent2">
                    <a:lumMod val="20000"/>
                    <a:lumOff val="80000"/>
                  </a:schemeClr>
                </a:solidFill>
                <a:effectLst/>
                <a:latin typeface="Nunito" pitchFamily="2" charset="0"/>
              </a:rPr>
            </a:br>
            <a:r>
              <a:rPr lang="en-US" sz="2000" b="0" i="1" dirty="0">
                <a:solidFill>
                  <a:schemeClr val="accent2">
                    <a:lumMod val="20000"/>
                    <a:lumOff val="80000"/>
                  </a:schemeClr>
                </a:solidFill>
                <a:effectLst/>
                <a:latin typeface="Nunito" pitchFamily="2" charset="0"/>
              </a:rPr>
              <a:t> Pattern found at index 12</a:t>
            </a:r>
            <a:br>
              <a:rPr lang="en-US" sz="2000" b="0" i="1" dirty="0">
                <a:solidFill>
                  <a:schemeClr val="tx1"/>
                </a:solidFill>
                <a:effectLst/>
                <a:latin typeface="Nunito" pitchFamily="2" charset="0"/>
              </a:rPr>
            </a:br>
            <a:br>
              <a:rPr lang="en-US" sz="2000" b="0" i="1" dirty="0">
                <a:solidFill>
                  <a:schemeClr val="tx1"/>
                </a:solidFill>
                <a:effectLst/>
                <a:latin typeface="Nunito" pitchFamily="2" charset="0"/>
              </a:rPr>
            </a:br>
            <a:r>
              <a:rPr lang="en-US" sz="2400" b="0" i="0" dirty="0">
                <a:solidFill>
                  <a:schemeClr val="tx1"/>
                </a:solidFill>
                <a:effectLst/>
                <a:latin typeface="inter-regular"/>
              </a:rPr>
              <a:t>It avoids unnecessary comparisons by skipping some positions in the text. The algorithm starts comparing the pattern with the text at the first position. If the characters match, it moves to the next position and repeats the comparison. If the characters do not match, the algorithm moves to the next position in the text and compares the pattern with the text again. </a:t>
            </a:r>
            <a:endParaRPr lang="en-US" sz="2400" dirty="0">
              <a:solidFill>
                <a:schemeClr val="tx1"/>
              </a:solidFill>
            </a:endParaRPr>
          </a:p>
        </p:txBody>
      </p:sp>
    </p:spTree>
    <p:extLst>
      <p:ext uri="{BB962C8B-B14F-4D97-AF65-F5344CB8AC3E}">
        <p14:creationId xmlns:p14="http://schemas.microsoft.com/office/powerpoint/2010/main" val="367494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3EB7BF-9A5A-603B-ACA0-C79550D3F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91" y="94891"/>
            <a:ext cx="8281904" cy="6659591"/>
          </a:xfrm>
          <a:prstGeom prst="rect">
            <a:avLst/>
          </a:prstGeom>
        </p:spPr>
      </p:pic>
    </p:spTree>
    <p:extLst>
      <p:ext uri="{BB962C8B-B14F-4D97-AF65-F5344CB8AC3E}">
        <p14:creationId xmlns:p14="http://schemas.microsoft.com/office/powerpoint/2010/main" val="368432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7BBF-2065-EF50-2B8A-7572F250DB1B}"/>
              </a:ext>
            </a:extLst>
          </p:cNvPr>
          <p:cNvSpPr>
            <a:spLocks noGrp="1"/>
          </p:cNvSpPr>
          <p:nvPr>
            <p:ph type="title"/>
          </p:nvPr>
        </p:nvSpPr>
        <p:spPr>
          <a:xfrm>
            <a:off x="646111" y="452717"/>
            <a:ext cx="9619323" cy="5568521"/>
          </a:xfrm>
        </p:spPr>
        <p:txBody>
          <a:bodyPr/>
          <a:lstStyle/>
          <a:p>
            <a:pPr algn="l"/>
            <a:r>
              <a:rPr lang="en-US" sz="3200" b="0" i="0" dirty="0">
                <a:solidFill>
                  <a:srgbClr val="FFFF00"/>
                </a:solidFill>
                <a:effectLst/>
                <a:latin typeface="erdana"/>
              </a:rPr>
              <a:t>Knuth-Morris-Pratt Algorithm:</a:t>
            </a:r>
            <a:br>
              <a:rPr lang="en-US" sz="2400" b="0" i="0" dirty="0">
                <a:solidFill>
                  <a:srgbClr val="610B4B"/>
                </a:solidFill>
                <a:effectLst/>
                <a:latin typeface="erdana"/>
              </a:rPr>
            </a:br>
            <a:br>
              <a:rPr lang="en-US" sz="2400" b="0" i="0" dirty="0">
                <a:solidFill>
                  <a:srgbClr val="610B4B"/>
                </a:solidFill>
                <a:effectLst/>
                <a:latin typeface="erdana"/>
              </a:rPr>
            </a:br>
            <a:r>
              <a:rPr lang="en-US" sz="2400" b="0" i="0" dirty="0">
                <a:solidFill>
                  <a:schemeClr val="tx1"/>
                </a:solidFill>
                <a:effectLst/>
                <a:latin typeface="inter-regular"/>
              </a:rPr>
              <a:t>The </a:t>
            </a:r>
            <a:r>
              <a:rPr lang="en-US" sz="2400" b="1" i="0" dirty="0">
                <a:solidFill>
                  <a:schemeClr val="tx1"/>
                </a:solidFill>
                <a:effectLst/>
                <a:latin typeface="inter-bold"/>
              </a:rPr>
              <a:t>Knuth-Morris-Pratt (KMP)</a:t>
            </a:r>
            <a:r>
              <a:rPr lang="en-US" sz="2400" b="0" i="0" dirty="0">
                <a:solidFill>
                  <a:schemeClr val="tx1"/>
                </a:solidFill>
                <a:effectLst/>
                <a:latin typeface="inter-regular"/>
              </a:rPr>
              <a:t> algorithm is a more advanced Pattern Matching algorithm. </a:t>
            </a:r>
            <a:r>
              <a:rPr lang="en-US" sz="2400" b="0" i="0" dirty="0">
                <a:solidFill>
                  <a:schemeClr val="tx1"/>
                </a:solidFill>
                <a:effectLst/>
                <a:latin typeface="Alice"/>
              </a:rPr>
              <a:t>he KMP algorithm is a solution to the string search problem wherein we are required to </a:t>
            </a:r>
            <a:r>
              <a:rPr lang="en-US" sz="2400" b="0" i="0" u="none" strike="noStrike" dirty="0">
                <a:solidFill>
                  <a:schemeClr val="tx1"/>
                </a:solidFill>
                <a:effectLst/>
                <a:latin typeface="Alice"/>
              </a:rPr>
              <a:t>find if a given pattern string occurs in another main string.</a:t>
            </a:r>
            <a:r>
              <a:rPr lang="en-US" sz="2400" b="0" i="0" dirty="0">
                <a:solidFill>
                  <a:schemeClr val="tx1"/>
                </a:solidFill>
                <a:effectLst/>
                <a:latin typeface="Alice"/>
              </a:rPr>
              <a:t> It is one of the advanced string matching algorithm that was conceived by Donald Knuth, James H. Morris and Vaughan Pratt, hence the name </a:t>
            </a:r>
            <a:r>
              <a:rPr lang="en-US" sz="2400" b="1" i="0" dirty="0">
                <a:solidFill>
                  <a:schemeClr val="tx1"/>
                </a:solidFill>
                <a:effectLst/>
                <a:latin typeface="Alice"/>
              </a:rPr>
              <a:t>"KMP algorithm"</a:t>
            </a:r>
            <a:r>
              <a:rPr lang="en-US" sz="2400" b="0" i="0" dirty="0">
                <a:solidFill>
                  <a:schemeClr val="tx1"/>
                </a:solidFill>
                <a:effectLst/>
                <a:latin typeface="Alice"/>
              </a:rPr>
              <a:t>.</a:t>
            </a:r>
            <a:br>
              <a:rPr lang="en-US" sz="2400" b="0" i="0" dirty="0">
                <a:solidFill>
                  <a:schemeClr val="tx1"/>
                </a:solidFill>
                <a:effectLst/>
                <a:latin typeface="Alice"/>
              </a:rPr>
            </a:br>
            <a:br>
              <a:rPr lang="en-US" sz="2400" b="0" i="0" dirty="0">
                <a:solidFill>
                  <a:schemeClr val="tx1"/>
                </a:solidFill>
                <a:effectLst/>
                <a:latin typeface="Alice"/>
              </a:rPr>
            </a:br>
            <a:r>
              <a:rPr lang="en-US" sz="2400" b="0" i="0" dirty="0">
                <a:solidFill>
                  <a:schemeClr val="tx1"/>
                </a:solidFill>
                <a:effectLst/>
                <a:latin typeface="Alice"/>
              </a:rPr>
              <a:t>The algorithm </a:t>
            </a:r>
            <a:r>
              <a:rPr lang="en-US" sz="2400" b="1" i="0" dirty="0">
                <a:solidFill>
                  <a:schemeClr val="tx1"/>
                </a:solidFill>
                <a:effectLst/>
                <a:latin typeface="Alice"/>
              </a:rPr>
              <a:t>keeps a track of the comparison of characters between main text and pattern</a:t>
            </a:r>
            <a:r>
              <a:rPr lang="en-US" sz="2400" b="0" i="0" dirty="0">
                <a:solidFill>
                  <a:schemeClr val="tx1"/>
                </a:solidFill>
                <a:effectLst/>
                <a:latin typeface="Alice"/>
              </a:rPr>
              <a:t>, thereby ensuring that comparisons that have already been done are not repeated, i.e. backtracking of the main string never occurs. All this results in a linear matching time and a more optimized solution.</a:t>
            </a:r>
            <a:br>
              <a:rPr lang="en-US" sz="2400" b="0" i="0" dirty="0">
                <a:solidFill>
                  <a:schemeClr val="tx1"/>
                </a:solidFill>
                <a:effectLst/>
                <a:latin typeface="Alice"/>
              </a:rPr>
            </a:br>
            <a:r>
              <a:rPr lang="en-US" sz="2400" b="0" i="0" dirty="0">
                <a:solidFill>
                  <a:schemeClr val="tx1"/>
                </a:solidFill>
                <a:effectLst/>
                <a:latin typeface="inter-regular"/>
              </a:rPr>
              <a:t> The Time Complexity of the </a:t>
            </a:r>
            <a:r>
              <a:rPr lang="en-US" sz="2400" b="1" i="0" dirty="0">
                <a:solidFill>
                  <a:schemeClr val="tx1"/>
                </a:solidFill>
                <a:effectLst/>
                <a:latin typeface="inter-bold"/>
              </a:rPr>
              <a:t>KMP</a:t>
            </a:r>
            <a:r>
              <a:rPr lang="en-US" sz="2400" b="0" i="0" dirty="0">
                <a:solidFill>
                  <a:schemeClr val="tx1"/>
                </a:solidFill>
                <a:effectLst/>
                <a:latin typeface="inter-regular"/>
              </a:rPr>
              <a:t> algorithm is </a:t>
            </a:r>
            <a:r>
              <a:rPr lang="en-US" sz="2400" b="1" i="0" dirty="0">
                <a:solidFill>
                  <a:schemeClr val="tx1"/>
                </a:solidFill>
                <a:effectLst/>
                <a:latin typeface="inter-bold"/>
              </a:rPr>
              <a:t>O(M+N)</a:t>
            </a:r>
            <a:r>
              <a:rPr lang="en-US" sz="2400" b="0" i="0" dirty="0">
                <a:solidFill>
                  <a:schemeClr val="tx1"/>
                </a:solidFill>
                <a:effectLst/>
                <a:latin typeface="inter-regular"/>
              </a:rPr>
              <a:t>.</a:t>
            </a:r>
            <a:br>
              <a:rPr lang="en-US" sz="2400" b="0" i="0" dirty="0">
                <a:solidFill>
                  <a:schemeClr val="tx1"/>
                </a:solidFill>
                <a:effectLst/>
                <a:latin typeface="inter-regular"/>
              </a:rPr>
            </a:br>
            <a:br>
              <a:rPr lang="en-US" sz="2400" b="0" i="0" dirty="0">
                <a:solidFill>
                  <a:srgbClr val="333333"/>
                </a:solidFill>
                <a:effectLst/>
                <a:latin typeface="inter-regular"/>
              </a:rPr>
            </a:br>
            <a:endParaRPr lang="en-US" sz="2400" dirty="0"/>
          </a:p>
        </p:txBody>
      </p:sp>
    </p:spTree>
    <p:extLst>
      <p:ext uri="{BB962C8B-B14F-4D97-AF65-F5344CB8AC3E}">
        <p14:creationId xmlns:p14="http://schemas.microsoft.com/office/powerpoint/2010/main" val="26448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8DCA-A272-14C8-8114-EBE4A8CF25F1}"/>
              </a:ext>
            </a:extLst>
          </p:cNvPr>
          <p:cNvSpPr>
            <a:spLocks noGrp="1"/>
          </p:cNvSpPr>
          <p:nvPr>
            <p:ph type="title"/>
          </p:nvPr>
        </p:nvSpPr>
        <p:spPr>
          <a:xfrm>
            <a:off x="646111" y="452717"/>
            <a:ext cx="9404723" cy="3549939"/>
          </a:xfrm>
        </p:spPr>
        <p:txBody>
          <a:bodyPr/>
          <a:lstStyle/>
          <a:p>
            <a:r>
              <a:rPr lang="en-US" sz="1600" b="0" i="1" dirty="0">
                <a:solidFill>
                  <a:schemeClr val="accent2">
                    <a:lumMod val="20000"/>
                    <a:lumOff val="80000"/>
                  </a:schemeClr>
                </a:solidFill>
                <a:effectLst/>
                <a:latin typeface="Courier New" panose="02070309020205020404" pitchFamily="49" charset="0"/>
              </a:rPr>
              <a:t>Example:</a:t>
            </a:r>
            <a:br>
              <a:rPr lang="en-US" sz="1600" b="0" i="1" dirty="0">
                <a:solidFill>
                  <a:schemeClr val="accent2">
                    <a:lumMod val="20000"/>
                    <a:lumOff val="80000"/>
                  </a:schemeClr>
                </a:solidFill>
                <a:effectLst/>
                <a:latin typeface="Courier New" panose="02070309020205020404" pitchFamily="49" charset="0"/>
              </a:rPr>
            </a:br>
            <a:r>
              <a:rPr lang="en-US" sz="1600" b="0" i="1" dirty="0">
                <a:solidFill>
                  <a:schemeClr val="accent2">
                    <a:lumMod val="20000"/>
                    <a:lumOff val="80000"/>
                  </a:schemeClr>
                </a:solidFill>
                <a:effectLst/>
                <a:latin typeface="Courier New" panose="02070309020205020404" pitchFamily="49" charset="0"/>
              </a:rPr>
              <a:t>Input:</a:t>
            </a:r>
            <a:br>
              <a:rPr lang="en-US" sz="1600" b="0" i="1" dirty="0">
                <a:solidFill>
                  <a:schemeClr val="accent2">
                    <a:lumMod val="20000"/>
                    <a:lumOff val="80000"/>
                  </a:schemeClr>
                </a:solidFill>
                <a:effectLst/>
                <a:latin typeface="Courier New" panose="02070309020205020404" pitchFamily="49" charset="0"/>
              </a:rPr>
            </a:br>
            <a:r>
              <a:rPr lang="en-US" sz="1600" b="0" i="1" dirty="0">
                <a:solidFill>
                  <a:schemeClr val="accent2">
                    <a:lumMod val="20000"/>
                    <a:lumOff val="80000"/>
                  </a:schemeClr>
                </a:solidFill>
                <a:effectLst/>
                <a:latin typeface="Courier New" panose="02070309020205020404" pitchFamily="49" charset="0"/>
              </a:rPr>
              <a:t>Main String: "ABAAABAAAAABBAAAABA", Pattern: "AAAB"</a:t>
            </a:r>
            <a:br>
              <a:rPr lang="en-US" sz="1600" b="0" i="1" dirty="0">
                <a:solidFill>
                  <a:schemeClr val="accent2">
                    <a:lumMod val="20000"/>
                    <a:lumOff val="80000"/>
                  </a:schemeClr>
                </a:solidFill>
                <a:effectLst/>
                <a:latin typeface="Courier New" panose="02070309020205020404" pitchFamily="49" charset="0"/>
              </a:rPr>
            </a:br>
            <a:r>
              <a:rPr lang="en-US" sz="1600" b="0" i="1" dirty="0">
                <a:solidFill>
                  <a:schemeClr val="accent2">
                    <a:lumMod val="20000"/>
                    <a:lumOff val="80000"/>
                  </a:schemeClr>
                </a:solidFill>
                <a:effectLst/>
                <a:latin typeface="Courier New" panose="02070309020205020404" pitchFamily="49" charset="0"/>
              </a:rPr>
              <a:t>Output: Pattern found at location: 2</a:t>
            </a:r>
            <a:br>
              <a:rPr lang="en-US" sz="1600" b="0" i="1" dirty="0">
                <a:solidFill>
                  <a:schemeClr val="accent2">
                    <a:lumMod val="20000"/>
                    <a:lumOff val="80000"/>
                  </a:schemeClr>
                </a:solidFill>
                <a:effectLst/>
                <a:latin typeface="Courier New" panose="02070309020205020404" pitchFamily="49" charset="0"/>
              </a:rPr>
            </a:br>
            <a:br>
              <a:rPr lang="en-US" sz="1600" b="0" i="1" dirty="0">
                <a:solidFill>
                  <a:schemeClr val="accent2">
                    <a:lumMod val="20000"/>
                    <a:lumOff val="80000"/>
                  </a:schemeClr>
                </a:solidFill>
                <a:effectLst/>
                <a:latin typeface="Courier New" panose="02070309020205020404" pitchFamily="49" charset="0"/>
              </a:rPr>
            </a:br>
            <a:r>
              <a:rPr lang="en-US" sz="1600" b="0" i="1" dirty="0">
                <a:solidFill>
                  <a:schemeClr val="accent2">
                    <a:lumMod val="20000"/>
                    <a:lumOff val="80000"/>
                  </a:schemeClr>
                </a:solidFill>
                <a:effectLst/>
                <a:latin typeface="Courier New" panose="02070309020205020404" pitchFamily="49" charset="0"/>
              </a:rPr>
              <a:t>        Pattern found at location: 8</a:t>
            </a:r>
            <a:br>
              <a:rPr lang="en-US" sz="1600" b="0" i="1" dirty="0">
                <a:solidFill>
                  <a:schemeClr val="accent2">
                    <a:lumMod val="20000"/>
                    <a:lumOff val="80000"/>
                  </a:schemeClr>
                </a:solidFill>
                <a:effectLst/>
                <a:latin typeface="Courier New" panose="02070309020205020404" pitchFamily="49" charset="0"/>
              </a:rPr>
            </a:br>
            <a:r>
              <a:rPr lang="en-US" sz="1600" b="0" i="1" dirty="0">
                <a:solidFill>
                  <a:schemeClr val="accent2">
                    <a:lumMod val="20000"/>
                    <a:lumOff val="80000"/>
                  </a:schemeClr>
                </a:solidFill>
                <a:effectLst/>
                <a:latin typeface="Courier New" panose="02070309020205020404" pitchFamily="49" charset="0"/>
              </a:rPr>
              <a:t>        Pattern found at location: 14</a:t>
            </a:r>
            <a:br>
              <a:rPr lang="en-US" sz="2800" b="0" i="0" dirty="0">
                <a:effectLst/>
                <a:latin typeface="Courier New" panose="02070309020205020404" pitchFamily="49" charset="0"/>
              </a:rPr>
            </a:br>
            <a:endParaRPr lang="en-US" sz="2800" dirty="0"/>
          </a:p>
        </p:txBody>
      </p:sp>
      <p:pic>
        <p:nvPicPr>
          <p:cNvPr id="4" name="Picture 3">
            <a:extLst>
              <a:ext uri="{FF2B5EF4-FFF2-40B4-BE49-F238E27FC236}">
                <a16:creationId xmlns:a16="http://schemas.microsoft.com/office/drawing/2014/main" id="{D36E3D73-7239-296E-CB52-EE379A3CC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98" y="2704211"/>
            <a:ext cx="9558068" cy="3549939"/>
          </a:xfrm>
          <a:prstGeom prst="rect">
            <a:avLst/>
          </a:prstGeom>
        </p:spPr>
      </p:pic>
    </p:spTree>
    <p:extLst>
      <p:ext uri="{BB962C8B-B14F-4D97-AF65-F5344CB8AC3E}">
        <p14:creationId xmlns:p14="http://schemas.microsoft.com/office/powerpoint/2010/main" val="335270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D4E4-F481-8182-29B9-98BC71BD0835}"/>
              </a:ext>
            </a:extLst>
          </p:cNvPr>
          <p:cNvSpPr>
            <a:spLocks noGrp="1"/>
          </p:cNvSpPr>
          <p:nvPr>
            <p:ph type="title"/>
          </p:nvPr>
        </p:nvSpPr>
        <p:spPr/>
        <p:txBody>
          <a:bodyPr/>
          <a:lstStyle/>
          <a:p>
            <a:pPr algn="l" fontAlgn="base"/>
            <a:r>
              <a:rPr lang="en-US" b="0" i="0" dirty="0">
                <a:solidFill>
                  <a:srgbClr val="FFFF00"/>
                </a:solidFill>
                <a:effectLst/>
                <a:latin typeface="erdana"/>
              </a:rPr>
              <a:t>The Boyer-Moore Algorithm:</a:t>
            </a:r>
            <a:br>
              <a:rPr lang="en-US" b="0" i="0" dirty="0">
                <a:solidFill>
                  <a:srgbClr val="610B4B"/>
                </a:solidFill>
                <a:effectLst/>
                <a:latin typeface="erdana"/>
              </a:rPr>
            </a:br>
            <a:br>
              <a:rPr lang="en-US" b="0" i="0" dirty="0">
                <a:solidFill>
                  <a:srgbClr val="610B4B"/>
                </a:solidFill>
                <a:effectLst/>
                <a:latin typeface="erdana"/>
              </a:rPr>
            </a:br>
            <a:r>
              <a:rPr lang="en-US" sz="2400" b="0" i="0" dirty="0">
                <a:solidFill>
                  <a:schemeClr val="tx1"/>
                </a:solidFill>
                <a:effectLst/>
                <a:latin typeface="inter-regular"/>
              </a:rPr>
              <a:t>One of the most popular Pattern Matching algorithms is the </a:t>
            </a:r>
            <a:r>
              <a:rPr lang="en-US" sz="2400" b="1" i="0" dirty="0">
                <a:solidFill>
                  <a:schemeClr val="tx1"/>
                </a:solidFill>
                <a:effectLst/>
                <a:latin typeface="inter-bold"/>
              </a:rPr>
              <a:t>Boyer-Moore</a:t>
            </a:r>
            <a:r>
              <a:rPr lang="en-US" sz="2400" b="0" i="0" dirty="0">
                <a:solidFill>
                  <a:schemeClr val="tx1"/>
                </a:solidFill>
                <a:effectLst/>
                <a:latin typeface="inter-regular"/>
              </a:rPr>
              <a:t> algorithm. This algorithm was first published in 1977 by Robert S. Boyer and J Strother Moore. </a:t>
            </a:r>
            <a:br>
              <a:rPr lang="en-US" sz="2400" b="0" i="0" dirty="0">
                <a:solidFill>
                  <a:schemeClr val="tx1"/>
                </a:solidFill>
                <a:effectLst/>
                <a:latin typeface="inter-regular"/>
              </a:rPr>
            </a:br>
            <a:r>
              <a:rPr lang="en-US" sz="2400" b="0" i="0" dirty="0">
                <a:solidFill>
                  <a:schemeClr val="tx1"/>
                </a:solidFill>
                <a:effectLst/>
                <a:latin typeface="inter-regular"/>
              </a:rPr>
              <a:t>The </a:t>
            </a:r>
            <a:r>
              <a:rPr lang="en-US" sz="2400" b="1" i="0" dirty="0">
                <a:solidFill>
                  <a:schemeClr val="tx1"/>
                </a:solidFill>
                <a:effectLst/>
                <a:latin typeface="inter-bold"/>
              </a:rPr>
              <a:t>Boyer-Moore</a:t>
            </a:r>
            <a:r>
              <a:rPr lang="en-US" sz="2400" b="0" i="0" dirty="0">
                <a:solidFill>
                  <a:schemeClr val="tx1"/>
                </a:solidFill>
                <a:effectLst/>
                <a:latin typeface="inter-regular"/>
              </a:rPr>
              <a:t> algorithm compares a pattern with a larger set of data or text from right to left instead of left to right, as with most other pattern matching algorithms.</a:t>
            </a:r>
            <a:br>
              <a:rPr lang="en-US" sz="2400" b="0" i="0" dirty="0">
                <a:solidFill>
                  <a:schemeClr val="tx1"/>
                </a:solidFill>
                <a:effectLst/>
                <a:latin typeface="inter-regular"/>
              </a:rPr>
            </a:br>
            <a:r>
              <a:rPr lang="en-US" sz="2400" b="0" i="0" dirty="0">
                <a:solidFill>
                  <a:schemeClr val="tx1"/>
                </a:solidFill>
                <a:effectLst/>
                <a:latin typeface="inter-regular"/>
              </a:rPr>
              <a:t>The </a:t>
            </a:r>
            <a:r>
              <a:rPr lang="en-US" sz="2400" b="1" i="0" dirty="0">
                <a:solidFill>
                  <a:schemeClr val="tx1"/>
                </a:solidFill>
                <a:effectLst/>
                <a:latin typeface="inter-bold"/>
              </a:rPr>
              <a:t>Boyer-Moore</a:t>
            </a:r>
            <a:r>
              <a:rPr lang="en-US" sz="2400" b="0" i="0" dirty="0">
                <a:solidFill>
                  <a:schemeClr val="tx1"/>
                </a:solidFill>
                <a:effectLst/>
                <a:latin typeface="inter-regular"/>
              </a:rPr>
              <a:t> algorithm is known for its efficiency and is widely used in many applications. It is considered one of the fastest pattern matching algorithms available.</a:t>
            </a:r>
            <a:br>
              <a:rPr lang="en-US" sz="2400" b="0" i="0" dirty="0">
                <a:solidFill>
                  <a:schemeClr val="tx1"/>
                </a:solidFill>
                <a:effectLst/>
                <a:latin typeface="inter-regular"/>
              </a:rPr>
            </a:br>
            <a:r>
              <a:rPr lang="en-US" sz="2400" b="0" i="0" dirty="0">
                <a:solidFill>
                  <a:schemeClr val="accent2">
                    <a:lumMod val="20000"/>
                    <a:lumOff val="80000"/>
                  </a:schemeClr>
                </a:solidFill>
                <a:effectLst/>
                <a:latin typeface="Nunito" pitchFamily="2" charset="0"/>
              </a:rPr>
              <a:t>Boyer Moore is a combination of the following two approaches. </a:t>
            </a:r>
            <a:br>
              <a:rPr lang="en-US" sz="2400" b="0" i="0" dirty="0">
                <a:solidFill>
                  <a:schemeClr val="accent2">
                    <a:lumMod val="20000"/>
                    <a:lumOff val="80000"/>
                  </a:schemeClr>
                </a:solidFill>
                <a:effectLst/>
                <a:latin typeface="Nunito" pitchFamily="2" charset="0"/>
              </a:rPr>
            </a:br>
            <a:r>
              <a:rPr lang="en-US" sz="2400" b="0" i="0" dirty="0">
                <a:solidFill>
                  <a:schemeClr val="accent2">
                    <a:lumMod val="20000"/>
                    <a:lumOff val="80000"/>
                  </a:schemeClr>
                </a:solidFill>
                <a:effectLst/>
                <a:latin typeface="Nunito" pitchFamily="2" charset="0"/>
              </a:rPr>
              <a:t>Bad Character Heuristic </a:t>
            </a:r>
            <a:br>
              <a:rPr lang="en-US" sz="2400" b="0" i="0" dirty="0">
                <a:solidFill>
                  <a:schemeClr val="accent2">
                    <a:lumMod val="20000"/>
                    <a:lumOff val="80000"/>
                  </a:schemeClr>
                </a:solidFill>
                <a:effectLst/>
                <a:latin typeface="Nunito" pitchFamily="2" charset="0"/>
              </a:rPr>
            </a:br>
            <a:r>
              <a:rPr lang="en-US" sz="2400" b="0" i="0" dirty="0">
                <a:solidFill>
                  <a:schemeClr val="accent2">
                    <a:lumMod val="20000"/>
                    <a:lumOff val="80000"/>
                  </a:schemeClr>
                </a:solidFill>
                <a:effectLst/>
                <a:latin typeface="Nunito" pitchFamily="2" charset="0"/>
              </a:rPr>
              <a:t>Good Suffix Heuristic </a:t>
            </a:r>
            <a:br>
              <a:rPr lang="en-US" sz="2400" b="0" i="0" dirty="0">
                <a:solidFill>
                  <a:schemeClr val="accent2">
                    <a:lumMod val="20000"/>
                    <a:lumOff val="80000"/>
                  </a:schemeClr>
                </a:solidFill>
                <a:effectLst/>
                <a:latin typeface="Nunito" pitchFamily="2" charset="0"/>
              </a:rPr>
            </a:br>
            <a:br>
              <a:rPr lang="en-US" sz="2800" b="0" i="0" dirty="0">
                <a:solidFill>
                  <a:schemeClr val="tx1"/>
                </a:solidFill>
                <a:effectLst/>
                <a:latin typeface="inter-regular"/>
              </a:rPr>
            </a:br>
            <a:endParaRPr lang="en-US" sz="2800" dirty="0">
              <a:solidFill>
                <a:schemeClr val="tx1"/>
              </a:solidFill>
            </a:endParaRPr>
          </a:p>
        </p:txBody>
      </p:sp>
    </p:spTree>
    <p:extLst>
      <p:ext uri="{BB962C8B-B14F-4D97-AF65-F5344CB8AC3E}">
        <p14:creationId xmlns:p14="http://schemas.microsoft.com/office/powerpoint/2010/main" val="271079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5EC8-808B-D146-C894-0BCA8467E301}"/>
              </a:ext>
            </a:extLst>
          </p:cNvPr>
          <p:cNvSpPr>
            <a:spLocks noGrp="1"/>
          </p:cNvSpPr>
          <p:nvPr>
            <p:ph type="title"/>
          </p:nvPr>
        </p:nvSpPr>
        <p:spPr>
          <a:xfrm>
            <a:off x="646111" y="215660"/>
            <a:ext cx="9404723" cy="1637588"/>
          </a:xfrm>
        </p:spPr>
        <p:txBody>
          <a:bodyPr/>
          <a:lstStyle/>
          <a:p>
            <a:pPr algn="l" rtl="0" fontAlgn="base"/>
            <a:r>
              <a:rPr lang="en-US" sz="2800" b="1" i="0" dirty="0">
                <a:solidFill>
                  <a:srgbClr val="FFFF00"/>
                </a:solidFill>
                <a:effectLst/>
                <a:latin typeface="Nunito" pitchFamily="2" charset="0"/>
              </a:rPr>
              <a:t>Bad Character Heuristic</a:t>
            </a:r>
            <a:br>
              <a:rPr lang="en-US" sz="2400" b="0" i="0" dirty="0">
                <a:solidFill>
                  <a:srgbClr val="273239"/>
                </a:solidFill>
                <a:effectLst/>
                <a:latin typeface="Nunito" pitchFamily="2" charset="0"/>
              </a:rPr>
            </a:br>
            <a:r>
              <a:rPr lang="en-US" sz="2400" b="0" i="0" dirty="0">
                <a:solidFill>
                  <a:schemeClr val="tx1"/>
                </a:solidFill>
                <a:effectLst/>
                <a:latin typeface="Nunito" pitchFamily="2" charset="0"/>
              </a:rPr>
              <a:t>The idea of bad character heuristic is simple. The character of the text which doesn’t match with the current character of the pattern is called the </a:t>
            </a:r>
            <a:r>
              <a:rPr lang="en-US" sz="2400" b="1" i="0" dirty="0">
                <a:solidFill>
                  <a:schemeClr val="tx1"/>
                </a:solidFill>
                <a:effectLst/>
                <a:latin typeface="Nunito" pitchFamily="2" charset="0"/>
              </a:rPr>
              <a:t>Bad Character</a:t>
            </a:r>
            <a:r>
              <a:rPr lang="en-US" sz="2400" b="0" i="0" dirty="0">
                <a:solidFill>
                  <a:schemeClr val="tx1"/>
                </a:solidFill>
                <a:effectLst/>
                <a:latin typeface="Nunito" pitchFamily="2" charset="0"/>
              </a:rPr>
              <a:t>. Upon mismatch, we shift the pattern until – </a:t>
            </a:r>
            <a:br>
              <a:rPr lang="en-US" sz="2400" b="0" i="0" dirty="0">
                <a:solidFill>
                  <a:schemeClr val="tx1"/>
                </a:solidFill>
                <a:effectLst/>
                <a:latin typeface="Nunito" pitchFamily="2" charset="0"/>
              </a:rPr>
            </a:br>
            <a:r>
              <a:rPr lang="en-US" sz="2400" b="0" i="0" dirty="0">
                <a:solidFill>
                  <a:schemeClr val="tx1"/>
                </a:solidFill>
                <a:effectLst/>
                <a:latin typeface="Nunito" pitchFamily="2" charset="0"/>
              </a:rPr>
              <a:t>The mismatch becomes a match.</a:t>
            </a:r>
            <a:br>
              <a:rPr lang="en-US" sz="2400" b="0" i="0" dirty="0">
                <a:solidFill>
                  <a:schemeClr val="tx1"/>
                </a:solidFill>
                <a:effectLst/>
                <a:latin typeface="Nunito" pitchFamily="2" charset="0"/>
              </a:rPr>
            </a:br>
            <a:r>
              <a:rPr lang="en-US" sz="2400" b="0" i="0" dirty="0">
                <a:solidFill>
                  <a:schemeClr val="tx1"/>
                </a:solidFill>
                <a:effectLst/>
                <a:latin typeface="Nunito" pitchFamily="2" charset="0"/>
              </a:rPr>
              <a:t>Pattern P moves past the mismatched character.</a:t>
            </a:r>
            <a:br>
              <a:rPr lang="en-US" sz="2400" b="0" i="0" dirty="0">
                <a:solidFill>
                  <a:schemeClr val="tx1"/>
                </a:solidFill>
                <a:effectLst/>
                <a:latin typeface="Nunito" pitchFamily="2" charset="0"/>
              </a:rPr>
            </a:br>
            <a:r>
              <a:rPr lang="en-US" sz="1600" b="0" i="0" dirty="0">
                <a:solidFill>
                  <a:schemeClr val="accent2">
                    <a:lumMod val="20000"/>
                    <a:lumOff val="80000"/>
                  </a:schemeClr>
                </a:solidFill>
                <a:effectLst/>
                <a:latin typeface="Nunito" pitchFamily="2" charset="0"/>
              </a:rPr>
              <a:t>heuristic for pattern searching. Just like bad character heuristic, a preprocessing table is generated for good suffix heuristic.</a:t>
            </a:r>
            <a:br>
              <a:rPr lang="en-US" sz="1600" b="0" i="0" dirty="0">
                <a:solidFill>
                  <a:schemeClr val="accent2">
                    <a:lumMod val="20000"/>
                    <a:lumOff val="80000"/>
                  </a:schemeClr>
                </a:solidFill>
                <a:effectLst/>
                <a:latin typeface="Nunito" pitchFamily="2" charset="0"/>
              </a:rPr>
            </a:br>
            <a:r>
              <a:rPr lang="en-US" sz="2800" b="1" i="0" dirty="0">
                <a:solidFill>
                  <a:srgbClr val="FFFF00"/>
                </a:solidFill>
                <a:effectLst/>
                <a:latin typeface="Nunito" pitchFamily="2" charset="0"/>
              </a:rPr>
              <a:t>Good Suffix Heuristic</a:t>
            </a:r>
            <a:br>
              <a:rPr lang="en-US" sz="1050" b="0" i="0" dirty="0">
                <a:solidFill>
                  <a:srgbClr val="273239"/>
                </a:solidFill>
                <a:effectLst/>
                <a:latin typeface="Nunito" pitchFamily="2" charset="0"/>
              </a:rPr>
            </a:br>
            <a:r>
              <a:rPr lang="en-US" sz="2400" b="0" i="0" dirty="0">
                <a:solidFill>
                  <a:schemeClr val="tx1"/>
                </a:solidFill>
                <a:effectLst/>
                <a:latin typeface="Nunito" pitchFamily="2" charset="0"/>
              </a:rPr>
              <a:t>Let</a:t>
            </a:r>
            <a:br>
              <a:rPr lang="en-US" sz="2400" b="0" i="0" dirty="0">
                <a:solidFill>
                  <a:schemeClr val="tx1"/>
                </a:solidFill>
                <a:effectLst/>
                <a:latin typeface="Nunito" pitchFamily="2" charset="0"/>
              </a:rPr>
            </a:br>
            <a:r>
              <a:rPr lang="en-US" sz="2400" b="1" i="0" dirty="0">
                <a:solidFill>
                  <a:schemeClr val="tx1"/>
                </a:solidFill>
                <a:effectLst/>
                <a:latin typeface="Nunito" pitchFamily="2" charset="0"/>
              </a:rPr>
              <a:t>t</a:t>
            </a:r>
            <a:r>
              <a:rPr lang="en-US" sz="2400" dirty="0">
                <a:solidFill>
                  <a:schemeClr val="tx1"/>
                </a:solidFill>
                <a:latin typeface="Nunito" pitchFamily="2" charset="0"/>
              </a:rPr>
              <a:t>    ,</a:t>
            </a:r>
            <a:r>
              <a:rPr lang="en-US" sz="2400" b="0" i="0" dirty="0">
                <a:solidFill>
                  <a:schemeClr val="tx1"/>
                </a:solidFill>
                <a:effectLst/>
                <a:latin typeface="Nunito" pitchFamily="2" charset="0"/>
              </a:rPr>
              <a:t>be substring of text</a:t>
            </a:r>
            <a:br>
              <a:rPr lang="en-US" sz="2400" b="0" i="0" dirty="0">
                <a:solidFill>
                  <a:schemeClr val="tx1"/>
                </a:solidFill>
                <a:effectLst/>
                <a:latin typeface="Nunito" pitchFamily="2" charset="0"/>
              </a:rPr>
            </a:br>
            <a:r>
              <a:rPr lang="en-US" sz="2400" b="1" i="0" dirty="0">
                <a:solidFill>
                  <a:schemeClr val="tx1"/>
                </a:solidFill>
                <a:effectLst/>
                <a:latin typeface="Nunito" pitchFamily="2" charset="0"/>
              </a:rPr>
              <a:t>T</a:t>
            </a:r>
            <a:r>
              <a:rPr lang="en-US" sz="2400" dirty="0">
                <a:solidFill>
                  <a:schemeClr val="tx1"/>
                </a:solidFill>
                <a:latin typeface="Nunito" pitchFamily="2" charset="0"/>
              </a:rPr>
              <a:t>   ,</a:t>
            </a:r>
            <a:r>
              <a:rPr lang="en-US" sz="2400" b="0" i="0" dirty="0">
                <a:solidFill>
                  <a:schemeClr val="tx1"/>
                </a:solidFill>
                <a:effectLst/>
                <a:latin typeface="Nunito" pitchFamily="2" charset="0"/>
              </a:rPr>
              <a:t>which is matched with substring of pattern </a:t>
            </a:r>
            <a:r>
              <a:rPr lang="en-US" sz="2400" b="1" i="0" dirty="0">
                <a:solidFill>
                  <a:schemeClr val="tx1"/>
                </a:solidFill>
                <a:effectLst/>
                <a:latin typeface="Nunito" pitchFamily="2" charset="0"/>
              </a:rPr>
              <a:t>P</a:t>
            </a:r>
            <a:br>
              <a:rPr lang="en-US" sz="2400" b="1" i="0" dirty="0">
                <a:solidFill>
                  <a:schemeClr val="tx1"/>
                </a:solidFill>
                <a:effectLst/>
                <a:latin typeface="Nunito" pitchFamily="2" charset="0"/>
              </a:rPr>
            </a:br>
            <a:r>
              <a:rPr lang="en-US" sz="2400" b="0" i="0" dirty="0">
                <a:solidFill>
                  <a:schemeClr val="tx1"/>
                </a:solidFill>
                <a:effectLst/>
                <a:latin typeface="Nunito" pitchFamily="2" charset="0"/>
              </a:rPr>
              <a:t>Now we shift pattern until :</a:t>
            </a:r>
            <a:br>
              <a:rPr lang="en-US" sz="2400" b="0" i="0" dirty="0">
                <a:solidFill>
                  <a:schemeClr val="tx1"/>
                </a:solidFill>
                <a:effectLst/>
                <a:latin typeface="Nunito" pitchFamily="2" charset="0"/>
              </a:rPr>
            </a:br>
            <a:r>
              <a:rPr lang="en-US" sz="2400" b="0" i="0" dirty="0">
                <a:solidFill>
                  <a:schemeClr val="tx1"/>
                </a:solidFill>
                <a:effectLst/>
                <a:latin typeface="Nunito" pitchFamily="2" charset="0"/>
              </a:rPr>
              <a:t> 1) Another occurrence of t in P matched with t in T.</a:t>
            </a:r>
            <a:br>
              <a:rPr lang="en-US" sz="2400" b="0" i="0" dirty="0">
                <a:solidFill>
                  <a:schemeClr val="tx1"/>
                </a:solidFill>
                <a:effectLst/>
                <a:latin typeface="Nunito" pitchFamily="2" charset="0"/>
              </a:rPr>
            </a:br>
            <a:r>
              <a:rPr lang="en-US" sz="2400" b="0" i="0" dirty="0">
                <a:solidFill>
                  <a:schemeClr val="tx1"/>
                </a:solidFill>
                <a:effectLst/>
                <a:latin typeface="Nunito" pitchFamily="2" charset="0"/>
              </a:rPr>
              <a:t> 2) A prefix of P, which matches with suffix of t </a:t>
            </a:r>
            <a:br>
              <a:rPr lang="en-US" sz="2400" b="0" i="0" dirty="0">
                <a:solidFill>
                  <a:schemeClr val="tx1"/>
                </a:solidFill>
                <a:effectLst/>
                <a:latin typeface="Nunito" pitchFamily="2" charset="0"/>
              </a:rPr>
            </a:br>
            <a:r>
              <a:rPr lang="en-US" sz="2400" b="0" i="0" dirty="0">
                <a:solidFill>
                  <a:schemeClr val="tx1"/>
                </a:solidFill>
                <a:effectLst/>
                <a:latin typeface="Nunito" pitchFamily="2" charset="0"/>
              </a:rPr>
              <a:t> 3) P moves past t</a:t>
            </a:r>
            <a:br>
              <a:rPr lang="en-US" sz="2400" b="0" i="0" dirty="0">
                <a:solidFill>
                  <a:schemeClr val="tx1"/>
                </a:solidFill>
                <a:effectLst/>
                <a:latin typeface="Nunito" pitchFamily="2" charset="0"/>
              </a:rPr>
            </a:br>
            <a:br>
              <a:rPr lang="en-US" sz="2400" b="0" i="0" dirty="0">
                <a:solidFill>
                  <a:srgbClr val="273239"/>
                </a:solidFill>
                <a:effectLst/>
                <a:latin typeface="Nunito" pitchFamily="2" charset="0"/>
              </a:rPr>
            </a:br>
            <a:endParaRPr lang="en-US" sz="2400" dirty="0"/>
          </a:p>
        </p:txBody>
      </p:sp>
    </p:spTree>
    <p:extLst>
      <p:ext uri="{BB962C8B-B14F-4D97-AF65-F5344CB8AC3E}">
        <p14:creationId xmlns:p14="http://schemas.microsoft.com/office/powerpoint/2010/main" val="332260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ECE1-B28C-849F-7936-8D9F8877E962}"/>
              </a:ext>
            </a:extLst>
          </p:cNvPr>
          <p:cNvSpPr>
            <a:spLocks noGrp="1"/>
          </p:cNvSpPr>
          <p:nvPr>
            <p:ph type="title"/>
          </p:nvPr>
        </p:nvSpPr>
        <p:spPr>
          <a:xfrm>
            <a:off x="155275" y="0"/>
            <a:ext cx="10412083" cy="3148642"/>
          </a:xfrm>
        </p:spPr>
        <p:txBody>
          <a:bodyPr/>
          <a:lstStyle/>
          <a:p>
            <a:pPr fontAlgn="base"/>
            <a:r>
              <a:rPr lang="en-US" sz="3200" b="1" i="0" dirty="0">
                <a:solidFill>
                  <a:srgbClr val="FFFF00"/>
                </a:solidFill>
                <a:effectLst/>
                <a:latin typeface="Inter"/>
              </a:rPr>
              <a:t>Parallel Array</a:t>
            </a:r>
            <a:br>
              <a:rPr lang="en-US" sz="3200" b="1" i="0" dirty="0">
                <a:solidFill>
                  <a:srgbClr val="FFFF00"/>
                </a:solidFill>
                <a:effectLst/>
                <a:latin typeface="Inter"/>
              </a:rPr>
            </a:br>
            <a:br>
              <a:rPr lang="en-US" sz="2400" dirty="0"/>
            </a:br>
            <a:r>
              <a:rPr lang="en-US" sz="2000" b="0" i="0" dirty="0">
                <a:effectLst/>
                <a:latin typeface="Inter"/>
              </a:rPr>
              <a:t>A parallel array is a structure of an </a:t>
            </a:r>
            <a:r>
              <a:rPr lang="en-US" sz="2000" b="0" i="0" dirty="0">
                <a:solidFill>
                  <a:schemeClr val="accent2">
                    <a:lumMod val="20000"/>
                    <a:lumOff val="80000"/>
                  </a:schemeClr>
                </a:solidFill>
                <a:effectLst/>
                <a:latin typeface="Inter"/>
              </a:rPr>
              <a:t>array.</a:t>
            </a:r>
            <a:r>
              <a:rPr lang="en-US" sz="2000" b="0" i="0" dirty="0">
                <a:effectLst/>
                <a:latin typeface="Inter"/>
              </a:rPr>
              <a:t> It contains multiple arrays of the same size, in which the i-th element of each array is related to each other. All the elements in a parallel array represent a common object or entity.</a:t>
            </a:r>
            <a:br>
              <a:rPr lang="en-US" sz="2000" b="0" i="0" dirty="0">
                <a:effectLst/>
                <a:latin typeface="Inter"/>
              </a:rPr>
            </a:br>
            <a:r>
              <a:rPr lang="en-US" sz="2000" b="0" i="0" dirty="0">
                <a:effectLst/>
                <a:latin typeface="Inter"/>
              </a:rPr>
              <a:t>In the example below, we store the roll number and marks of five students in two different arrays.</a:t>
            </a:r>
            <a:br>
              <a:rPr lang="en-US" sz="2000" b="0" i="0" dirty="0">
                <a:effectLst/>
                <a:latin typeface="Inter"/>
              </a:rPr>
            </a:br>
            <a:r>
              <a:rPr lang="en-US" sz="2400" b="0" i="0" dirty="0">
                <a:effectLst/>
                <a:latin typeface="Inter"/>
              </a:rPr>
              <a:t>				</a:t>
            </a:r>
            <a:r>
              <a:rPr lang="en-US" sz="1800" b="1" i="1" dirty="0">
                <a:solidFill>
                  <a:schemeClr val="tx1">
                    <a:lumMod val="85000"/>
                  </a:schemeClr>
                </a:solidFill>
                <a:effectLst/>
                <a:latin typeface="Inconsolata" panose="020F0502020204030204" pitchFamily="2" charset="0"/>
              </a:rPr>
              <a:t>roll_no = {1, 2, 3, 4, 5}</a:t>
            </a:r>
            <a:br>
              <a:rPr lang="en-US" sz="1800" b="1" i="1" dirty="0">
                <a:solidFill>
                  <a:schemeClr val="tx1">
                    <a:lumMod val="85000"/>
                  </a:schemeClr>
                </a:solidFill>
                <a:effectLst/>
                <a:latin typeface="Inconsolata" panose="020F0502020204030204" pitchFamily="2" charset="0"/>
              </a:rPr>
            </a:br>
            <a:r>
              <a:rPr lang="en-US" sz="1800" b="1" i="1" dirty="0">
                <a:solidFill>
                  <a:schemeClr val="tx1">
                    <a:lumMod val="85000"/>
                  </a:schemeClr>
                </a:solidFill>
                <a:effectLst/>
                <a:latin typeface="Inconsolata" panose="020F0502020204030204" pitchFamily="2" charset="0"/>
              </a:rPr>
              <a:t>				marks = {25, 20, 18, 30, 32}</a:t>
            </a:r>
            <a:br>
              <a:rPr lang="en-US" sz="1800" b="1" i="1" dirty="0">
                <a:solidFill>
                  <a:schemeClr val="tx1">
                    <a:lumMod val="85000"/>
                  </a:schemeClr>
                </a:solidFill>
                <a:effectLst/>
                <a:latin typeface="Inconsolata" panose="020F0502020204030204" pitchFamily="2" charset="0"/>
              </a:rPr>
            </a:br>
            <a:r>
              <a:rPr lang="en-US" sz="2800" b="1" i="0" dirty="0">
                <a:solidFill>
                  <a:srgbClr val="FFFF00"/>
                </a:solidFill>
                <a:effectLst/>
                <a:latin typeface="Source Sans 3"/>
              </a:rPr>
              <a:t>Sparse Matrix </a:t>
            </a:r>
            <a:br>
              <a:rPr lang="en-US" sz="2800" b="1" i="0" dirty="0">
                <a:solidFill>
                  <a:srgbClr val="FFFF00"/>
                </a:solidFill>
                <a:effectLst/>
                <a:latin typeface="Source Sans 3"/>
              </a:rPr>
            </a:br>
            <a:br>
              <a:rPr lang="en-US" sz="2400" b="0" i="0" dirty="0">
                <a:solidFill>
                  <a:srgbClr val="00B0F0"/>
                </a:solidFill>
                <a:effectLst/>
                <a:latin typeface="Inconsolata" panose="020F0502020204030204" pitchFamily="2" charset="0"/>
              </a:rPr>
            </a:br>
            <a:r>
              <a:rPr lang="en-US" sz="2000" b="0" i="0" dirty="0">
                <a:solidFill>
                  <a:schemeClr val="tx1"/>
                </a:solidFill>
                <a:effectLst/>
                <a:latin typeface="Nunito" pitchFamily="2" charset="0"/>
              </a:rPr>
              <a:t>A </a:t>
            </a:r>
            <a:r>
              <a:rPr lang="en-US" sz="2000" b="0" i="0" dirty="0">
                <a:solidFill>
                  <a:srgbClr val="00B0F0"/>
                </a:solidFill>
                <a:effectLst/>
                <a:latin typeface="Nunito" pitchFamily="2" charset="0"/>
              </a:rPr>
              <a:t>matrix</a:t>
            </a:r>
            <a:r>
              <a:rPr lang="en-US" sz="2000" b="0" i="0" dirty="0">
                <a:solidFill>
                  <a:schemeClr val="tx1"/>
                </a:solidFill>
                <a:effectLst/>
                <a:latin typeface="Nunito" pitchFamily="2" charset="0"/>
              </a:rPr>
              <a:t> is a two-dimensional data object made of m rows and n columns, therefore having total m x n values. If most of the elements of the matrix have </a:t>
            </a:r>
            <a:r>
              <a:rPr lang="en-US" sz="2000" b="1" i="0" dirty="0">
                <a:solidFill>
                  <a:schemeClr val="tx1"/>
                </a:solidFill>
                <a:effectLst/>
                <a:latin typeface="Nunito" pitchFamily="2" charset="0"/>
              </a:rPr>
              <a:t>0 value</a:t>
            </a:r>
            <a:r>
              <a:rPr lang="en-US" sz="2000" b="0" i="0" dirty="0">
                <a:solidFill>
                  <a:schemeClr val="tx1"/>
                </a:solidFill>
                <a:effectLst/>
                <a:latin typeface="Nunito" pitchFamily="2" charset="0"/>
              </a:rPr>
              <a:t>, then it is called a sparse matrix.</a:t>
            </a:r>
            <a:br>
              <a:rPr lang="en-US" sz="2000" b="0" i="0" dirty="0">
                <a:solidFill>
                  <a:schemeClr val="tx1"/>
                </a:solidFill>
                <a:effectLst/>
                <a:latin typeface="Nunito" pitchFamily="2" charset="0"/>
              </a:rPr>
            </a:br>
            <a:r>
              <a:rPr lang="en-US" sz="2000" b="1" i="0" dirty="0">
                <a:solidFill>
                  <a:schemeClr val="accent2">
                    <a:lumMod val="20000"/>
                    <a:lumOff val="80000"/>
                  </a:schemeClr>
                </a:solidFill>
                <a:effectLst/>
                <a:latin typeface="Nunito" pitchFamily="2" charset="0"/>
              </a:rPr>
              <a:t>Why to use Sparse Matrix instead of simple matrix ?</a:t>
            </a:r>
            <a:br>
              <a:rPr lang="en-US" sz="2000" b="0" i="0" dirty="0">
                <a:solidFill>
                  <a:schemeClr val="bg2">
                    <a:lumMod val="50000"/>
                  </a:schemeClr>
                </a:solidFill>
                <a:effectLst/>
                <a:latin typeface="Nunito" pitchFamily="2" charset="0"/>
              </a:rPr>
            </a:br>
            <a:r>
              <a:rPr lang="en-US" sz="2000" b="1" i="0" dirty="0">
                <a:solidFill>
                  <a:srgbClr val="00B0F0"/>
                </a:solidFill>
                <a:effectLst/>
                <a:latin typeface="Nunito" pitchFamily="2" charset="0"/>
              </a:rPr>
              <a:t>Storage:</a:t>
            </a:r>
            <a:r>
              <a:rPr lang="en-US" sz="2000" b="1" i="0" dirty="0">
                <a:solidFill>
                  <a:schemeClr val="tx1"/>
                </a:solidFill>
                <a:effectLst/>
                <a:latin typeface="Nunito" pitchFamily="2" charset="0"/>
              </a:rPr>
              <a:t> </a:t>
            </a:r>
            <a:r>
              <a:rPr lang="en-US" sz="2000" b="0" i="0" dirty="0">
                <a:solidFill>
                  <a:schemeClr val="tx1"/>
                </a:solidFill>
                <a:effectLst/>
                <a:latin typeface="Nunito" pitchFamily="2" charset="0"/>
              </a:rPr>
              <a:t>There are lesser non-zero elements than zeros and thus lesser memory can be used to store only those elements.</a:t>
            </a:r>
            <a:br>
              <a:rPr lang="en-US" sz="2000" b="0" i="0" dirty="0">
                <a:solidFill>
                  <a:schemeClr val="tx1"/>
                </a:solidFill>
                <a:effectLst/>
                <a:latin typeface="Nunito" pitchFamily="2" charset="0"/>
              </a:rPr>
            </a:br>
            <a:r>
              <a:rPr lang="en-US" sz="2000" b="1" i="0" dirty="0">
                <a:solidFill>
                  <a:srgbClr val="00B0F0"/>
                </a:solidFill>
                <a:effectLst/>
                <a:latin typeface="Nunito" pitchFamily="2" charset="0"/>
              </a:rPr>
              <a:t>Computing time:</a:t>
            </a:r>
            <a:r>
              <a:rPr lang="en-US" sz="2000" b="0" i="0" dirty="0">
                <a:solidFill>
                  <a:srgbClr val="00B0F0"/>
                </a:solidFill>
                <a:effectLst/>
                <a:latin typeface="Nunito" pitchFamily="2" charset="0"/>
              </a:rPr>
              <a:t> </a:t>
            </a:r>
            <a:r>
              <a:rPr lang="en-US" sz="2000" b="0" i="0" dirty="0">
                <a:solidFill>
                  <a:schemeClr val="tx1"/>
                </a:solidFill>
                <a:effectLst/>
                <a:latin typeface="Nunito" pitchFamily="2" charset="0"/>
              </a:rPr>
              <a:t>Computing time can be saved by logically designing a data structure traversing only non-zero elements..</a:t>
            </a:r>
            <a:br>
              <a:rPr lang="en-US" sz="2000" b="0" i="0" dirty="0">
                <a:solidFill>
                  <a:srgbClr val="273239"/>
                </a:solidFill>
                <a:effectLst/>
                <a:latin typeface="Nunito" pitchFamily="2" charset="0"/>
              </a:rPr>
            </a:br>
            <a:br>
              <a:rPr lang="en-US" sz="2400" b="0" i="0" dirty="0">
                <a:solidFill>
                  <a:srgbClr val="00B0F0"/>
                </a:solidFill>
                <a:effectLst/>
                <a:latin typeface="Inconsolata" panose="020F0502020204030204" pitchFamily="2" charset="0"/>
              </a:rPr>
            </a:br>
            <a:br>
              <a:rPr lang="en-US" sz="2400" b="0" i="0" dirty="0">
                <a:solidFill>
                  <a:srgbClr val="00B0F0"/>
                </a:solidFill>
                <a:effectLst/>
                <a:latin typeface="Inter"/>
              </a:rPr>
            </a:br>
            <a:endParaRPr lang="en-US" sz="2400" dirty="0">
              <a:solidFill>
                <a:srgbClr val="00B0F0"/>
              </a:solidFill>
            </a:endParaRPr>
          </a:p>
        </p:txBody>
      </p:sp>
    </p:spTree>
    <p:extLst>
      <p:ext uri="{BB962C8B-B14F-4D97-AF65-F5344CB8AC3E}">
        <p14:creationId xmlns:p14="http://schemas.microsoft.com/office/powerpoint/2010/main" val="41413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66E2-9A1D-3B21-E880-E3EED9C9FFB9}"/>
              </a:ext>
            </a:extLst>
          </p:cNvPr>
          <p:cNvSpPr>
            <a:spLocks noGrp="1"/>
          </p:cNvSpPr>
          <p:nvPr>
            <p:ph type="title"/>
          </p:nvPr>
        </p:nvSpPr>
        <p:spPr/>
        <p:txBody>
          <a:bodyPr/>
          <a:lstStyle/>
          <a:p>
            <a:r>
              <a:rPr lang="en-US" sz="2400" b="1" i="0" dirty="0">
                <a:solidFill>
                  <a:schemeClr val="accent3">
                    <a:lumMod val="60000"/>
                    <a:lumOff val="40000"/>
                  </a:schemeClr>
                </a:solidFill>
                <a:effectLst/>
                <a:latin typeface="Arial" panose="020B0604020202020204" pitchFamily="34" charset="0"/>
              </a:rPr>
              <a:t>threaded list</a:t>
            </a:r>
            <a:r>
              <a:rPr lang="en-US" sz="2400" b="0" i="0" dirty="0">
                <a:solidFill>
                  <a:schemeClr val="accent3">
                    <a:lumMod val="60000"/>
                    <a:lumOff val="40000"/>
                  </a:schemeClr>
                </a:solidFill>
                <a:effectLst/>
                <a:latin typeface="Arial" panose="020B0604020202020204" pitchFamily="34" charset="0"/>
              </a:rPr>
              <a:t> </a:t>
            </a:r>
            <a:r>
              <a:rPr lang="en-US" sz="2400" b="0" i="0" dirty="0">
                <a:solidFill>
                  <a:schemeClr val="tx1"/>
                </a:solidFill>
                <a:effectLst/>
                <a:latin typeface="Arial" panose="020B0604020202020204" pitchFamily="34" charset="0"/>
              </a:rPr>
              <a:t>A list in which additional linkage structures, called </a:t>
            </a:r>
            <a:r>
              <a:rPr lang="en-US" sz="2400" b="0" i="1" dirty="0">
                <a:solidFill>
                  <a:schemeClr val="tx1"/>
                </a:solidFill>
                <a:effectLst/>
                <a:latin typeface="Arial" panose="020B0604020202020204" pitchFamily="34" charset="0"/>
              </a:rPr>
              <a:t>threads</a:t>
            </a:r>
            <a:r>
              <a:rPr lang="en-US" sz="2400" b="0" i="0" dirty="0">
                <a:solidFill>
                  <a:schemeClr val="tx1"/>
                </a:solidFill>
                <a:effectLst/>
                <a:latin typeface="Arial" panose="020B0604020202020204" pitchFamily="34" charset="0"/>
              </a:rPr>
              <a:t>, have been added to provide for traversals in special orders. This permits bounded workspace, i.e. read-only traversals along the direction provided by the threads. It does presuppose that the list and any sublists are not recursive and further that no sublist is shared.</a:t>
            </a:r>
            <a:endParaRPr lang="en-US" sz="2400" dirty="0">
              <a:solidFill>
                <a:schemeClr val="tx1"/>
              </a:solidFill>
            </a:endParaRPr>
          </a:p>
        </p:txBody>
      </p:sp>
      <p:pic>
        <p:nvPicPr>
          <p:cNvPr id="4" name="Picture 3">
            <a:extLst>
              <a:ext uri="{FF2B5EF4-FFF2-40B4-BE49-F238E27FC236}">
                <a16:creationId xmlns:a16="http://schemas.microsoft.com/office/drawing/2014/main" id="{55EAA27A-86C0-2990-C05E-ABD93124E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992" y="2947707"/>
            <a:ext cx="9169880" cy="3457575"/>
          </a:xfrm>
          <a:prstGeom prst="rect">
            <a:avLst/>
          </a:prstGeom>
        </p:spPr>
      </p:pic>
    </p:spTree>
    <p:extLst>
      <p:ext uri="{BB962C8B-B14F-4D97-AF65-F5344CB8AC3E}">
        <p14:creationId xmlns:p14="http://schemas.microsoft.com/office/powerpoint/2010/main" val="278248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TotalTime>
  <Words>1140</Words>
  <Application>Microsoft Office PowerPoint</Application>
  <PresentationFormat>Widescreen</PresentationFormat>
  <Paragraphs>9</Paragraphs>
  <Slides>10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Alice</vt:lpstr>
      <vt:lpstr>Arial</vt:lpstr>
      <vt:lpstr>Century Gothic</vt:lpstr>
      <vt:lpstr>Courier New</vt:lpstr>
      <vt:lpstr>erdana</vt:lpstr>
      <vt:lpstr>Google Sans</vt:lpstr>
      <vt:lpstr>Inconsolata</vt:lpstr>
      <vt:lpstr>Inter</vt:lpstr>
      <vt:lpstr>inter-bold</vt:lpstr>
      <vt:lpstr>inter-regular</vt:lpstr>
      <vt:lpstr>Nunito</vt:lpstr>
      <vt:lpstr>Source Sans 3</vt:lpstr>
      <vt:lpstr>Wingdings 3</vt:lpstr>
      <vt:lpstr>Ion</vt:lpstr>
      <vt:lpstr>Pattern Matching Algorithm in C  Pattern Matching algorithms are used to search for patterns within a larger text or data set.  These algorithms work by comparing a pattern with a larger data set or text and determining whether or not the pattern is present. Pattern Matching algorithms are important because they allow us to search for patterns in large data sets quickly.  Uses of pattern matching:  Applications of pattern matching include identification of phrases within the larger text, finding specific shapes within an image, distinguish sound patterns in the spoken language, search all instances of a particular gene within the larger set of DNA sequences, etc. </vt:lpstr>
      <vt:lpstr>C Program for Naive algorithm for Pattern Searching  Input:  text =  “AABAACAADAABAABA”, pattern = “AABA” Output: Pattern found at index 0,  Pattern found at index 9,  Pattern found at index 12  It avoids unnecessary comparisons by skipping some positions in the text. The algorithm starts comparing the pattern with the text at the first position. If the characters match, it moves to the next position and repeats the comparison. If the characters do not match, the algorithm moves to the next position in the text and compares the pattern with the text again. </vt:lpstr>
      <vt:lpstr>PowerPoint Presentation</vt:lpstr>
      <vt:lpstr>Knuth-Morris-Pratt Algorithm:  The Knuth-Morris-Pratt (KMP) algorithm is a more advanced Pattern Matching algorithm. he KMP algorithm is a solution to the string search problem wherein we are required to find if a given pattern string occurs in another main string. It is one of the advanced string matching algorithm that was conceived by Donald Knuth, James H. Morris and Vaughan Pratt, hence the name "KMP algorithm".  The algorithm keeps a track of the comparison of characters between main text and pattern, thereby ensuring that comparisons that have already been done are not repeated, i.e. backtracking of the main string never occurs. All this results in a linear matching time and a more optimized solution.  The Time Complexity of the KMP algorithm is O(M+N).  </vt:lpstr>
      <vt:lpstr>Example: Input: Main String: "ABAAABAAAAABBAAAABA", Pattern: "AAAB" Output: Pattern found at location: 2          Pattern found at location: 8         Pattern found at location: 14 </vt:lpstr>
      <vt:lpstr>The Boyer-Moore Algorithm:  One of the most popular Pattern Matching algorithms is the Boyer-Moore algorithm. This algorithm was first published in 1977 by Robert S. Boyer and J Strother Moore.  The Boyer-Moore algorithm compares a pattern with a larger set of data or text from right to left instead of left to right, as with most other pattern matching algorithms. The Boyer-Moore algorithm is known for its efficiency and is widely used in many applications. It is considered one of the fastest pattern matching algorithms available. Boyer Moore is a combination of the following two approaches.  Bad Character Heuristic  Good Suffix Heuristic   </vt:lpstr>
      <vt:lpstr>Bad Character Heuristic The idea of bad character heuristic is simple. The character of the text which doesn’t match with the current character of the pattern is called the Bad Character. Upon mismatch, we shift the pattern until –  The mismatch becomes a match. Pattern P moves past the mismatched character. heuristic for pattern searching. Just like bad character heuristic, a preprocessing table is generated for good suffix heuristic. Good Suffix Heuristic Let t    ,be substring of text T   ,which is matched with substring of pattern P Now we shift pattern until :  1) Another occurrence of t in P matched with t in T.  2) A prefix of P, which matches with suffix of t   3) P moves past t  </vt:lpstr>
      <vt:lpstr>Parallel Array  A parallel array is a structure of an array. It contains multiple arrays of the same size, in which the i-th element of each array is related to each other. All the elements in a parallel array represent a common object or entity. In the example below, we store the roll number and marks of five students in two different arrays.     roll_no = {1, 2, 3, 4, 5}     marks = {25, 20, 18, 30, 32} Sparse Matrix   A matrix is a two-dimensional data object made of m rows and n columns, therefore having total m x n values. If most of the elements of the matrix have 0 value, then it is called a sparse matrix. Why to use Sparse Matrix instead of simple matrix ? Storage: There are lesser non-zero elements than zeros and thus lesser memory can be used to store only those elements. Computing time: Computing time can be saved by logically designing a data structure traversing only non-zero elements..   </vt:lpstr>
      <vt:lpstr>threaded list A list in which additional linkage structures, called threads, have been added to provide for traversals in special orders. This permits bounded workspace, i.e. read-only traversals along the direction provided by the threads. It does presuppose that the list and any sublists are not recursive and further that no sublist is shared.</vt:lpstr>
      <vt:lpstr>In computer languages, garbage collection is a crucial component of memory management. It is the procedure of a program's memory being automatically identified and released. C programming lacks built-in garbage collection capabilities because it is a low-level programming language. However, there are a number of libraries that offer garbage collection features for C programs.  C offers low-level memory management mechanisms through its malloc() and free() functions. The free() method is used to release memory when it is no longer required, while the malloc() function is used to allocate memory dynamically during runtime. A memory management technique called garbage collection automatically identifies and releases memory that is no longer used by a program. Garbage collection makes it unnecessary for the programmer to manage memory manually, which lowers the risk of memory leaks and segmentation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Matching Algorithm in C Pattern Matching algorithms are used to search for patterns within a larger text or data set.  These algorithms work by comparing a pattern with a larger data set or text and determining whether or not the pattern is present. Pattern Matching algorithms are important because they allow us to search for patterns in large data sets quickly. Uses of pattern matching: Applications of pattern matching include identification of phrases within the larger text, finding specific shapes within an image, distinguish sound patterns in the spoken language, search all instances of a particular gene within the larger set of DNA sequences, etc. </dc:title>
  <dc:creator>khushi Thakur</dc:creator>
  <cp:lastModifiedBy>khushi Thakur</cp:lastModifiedBy>
  <cp:revision>4</cp:revision>
  <dcterms:created xsi:type="dcterms:W3CDTF">2023-11-21T08:39:36Z</dcterms:created>
  <dcterms:modified xsi:type="dcterms:W3CDTF">2023-11-27T11:11:18Z</dcterms:modified>
</cp:coreProperties>
</file>