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9"/>
  </p:notesMasterIdLst>
  <p:sldIdLst>
    <p:sldId id="367" r:id="rId5"/>
    <p:sldId id="368" r:id="rId6"/>
    <p:sldId id="370" r:id="rId7"/>
    <p:sldId id="374" r:id="rId8"/>
    <p:sldId id="377" r:id="rId9"/>
    <p:sldId id="379" r:id="rId10"/>
    <p:sldId id="382" r:id="rId11"/>
    <p:sldId id="383" r:id="rId12"/>
    <p:sldId id="384" r:id="rId13"/>
    <p:sldId id="385" r:id="rId14"/>
    <p:sldId id="386" r:id="rId15"/>
    <p:sldId id="387" r:id="rId16"/>
    <p:sldId id="373" r:id="rId17"/>
    <p:sldId id="34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00FF"/>
    <a:srgbClr val="213163"/>
    <a:srgbClr val="223366"/>
    <a:srgbClr val="001131"/>
    <a:srgbClr val="DDE8FF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16" d="100"/>
          <a:sy n="116" d="100"/>
        </p:scale>
        <p:origin x="654" y="162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Slides</a:t>
            </a:r>
            <a:r>
              <a:rPr lang="en-US" dirty="0"/>
              <a:t>: Prepare a short slide deck (10-12 slides) summarizing the project objectives, methodology, and key results.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25-02-2025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54" r:id="rId3"/>
    <p:sldLayoutId id="2147483668" r:id="rId4"/>
    <p:sldLayoutId id="2147483669" r:id="rId5"/>
    <p:sldLayoutId id="2147483656" r:id="rId6"/>
    <p:sldLayoutId id="2147483657" r:id="rId7"/>
    <p:sldLayoutId id="2147483674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6E0006D-E6E5-1C29-48B1-80051C6B8CF6}"/>
              </a:ext>
            </a:extLst>
          </p:cNvPr>
          <p:cNvSpPr txBox="1"/>
          <p:nvPr/>
        </p:nvSpPr>
        <p:spPr>
          <a:xfrm>
            <a:off x="2274736" y="4468992"/>
            <a:ext cx="459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Disclaimer: The content is curated for educational purposes only.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BFECF01-5B37-F500-F5BF-94F4716E2D91}"/>
              </a:ext>
            </a:extLst>
          </p:cNvPr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BB721ED-22E4-6DB0-5857-C0300ED9B39A}"/>
              </a:ext>
            </a:extLst>
          </p:cNvPr>
          <p:cNvGrpSpPr/>
          <p:nvPr/>
        </p:nvGrpSpPr>
        <p:grpSpPr>
          <a:xfrm>
            <a:off x="1567263" y="149538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xmlns="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xmlns="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D0626E-7FFA-F384-1DF5-056574800B20}"/>
              </a:ext>
            </a:extLst>
          </p:cNvPr>
          <p:cNvSpPr txBox="1"/>
          <p:nvPr/>
        </p:nvSpPr>
        <p:spPr>
          <a:xfrm>
            <a:off x="1311965" y="2312364"/>
            <a:ext cx="652006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u="sng" dirty="0"/>
              <a:t>A CASE STUDY </a:t>
            </a:r>
            <a:r>
              <a:rPr lang="en-US" sz="1600" u="sng" dirty="0" smtClean="0"/>
              <a:t>ON SYNTHETIC FRAUD DETECTION</a:t>
            </a:r>
            <a:endParaRPr lang="en-US" sz="1600" u="sng" dirty="0"/>
          </a:p>
          <a:p>
            <a:endParaRPr lang="en-US" sz="1400" dirty="0"/>
          </a:p>
          <a:p>
            <a:r>
              <a:rPr lang="en-US" sz="1400" dirty="0"/>
              <a:t>Student Name :  </a:t>
            </a:r>
            <a:r>
              <a:rPr lang="en-US" sz="1400" dirty="0" err="1" smtClean="0"/>
              <a:t>Chavan</a:t>
            </a:r>
            <a:r>
              <a:rPr lang="en-US" sz="1400" dirty="0" smtClean="0"/>
              <a:t> </a:t>
            </a:r>
            <a:r>
              <a:rPr lang="en-US" sz="1400" dirty="0" err="1" smtClean="0"/>
              <a:t>Khushi</a:t>
            </a:r>
            <a:r>
              <a:rPr lang="en-US" sz="1400" dirty="0" smtClean="0"/>
              <a:t> </a:t>
            </a:r>
            <a:r>
              <a:rPr lang="en-US" sz="1400" dirty="0" err="1" smtClean="0"/>
              <a:t>Yogesh</a:t>
            </a:r>
            <a:endParaRPr lang="en-US" sz="1400" dirty="0"/>
          </a:p>
          <a:p>
            <a:endParaRPr lang="en-US" dirty="0"/>
          </a:p>
          <a:p>
            <a:r>
              <a:rPr lang="en-US" dirty="0"/>
              <a:t>Email id</a:t>
            </a:r>
            <a:r>
              <a:rPr lang="en-US" sz="1400" dirty="0"/>
              <a:t> 	     </a:t>
            </a:r>
            <a:r>
              <a:rPr lang="en-US" sz="1400" dirty="0" smtClean="0"/>
              <a:t>: chavankhushi</a:t>
            </a:r>
            <a:r>
              <a:rPr lang="en-US" dirty="0" smtClean="0"/>
              <a:t>1801@gmail.com</a:t>
            </a:r>
            <a:r>
              <a:rPr lang="en-US" sz="1400" dirty="0"/>
              <a:t>			</a:t>
            </a:r>
          </a:p>
          <a:p>
            <a:r>
              <a:rPr lang="en-US" dirty="0"/>
              <a:t>				</a:t>
            </a:r>
          </a:p>
          <a:p>
            <a:r>
              <a:rPr lang="en-US" sz="1400" dirty="0"/>
              <a:t>				Guide: Mr. Deepneel Majumdar</a:t>
            </a:r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46" y="337751"/>
            <a:ext cx="5152232" cy="440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404" y="518984"/>
            <a:ext cx="6365192" cy="406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91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011" y="502507"/>
            <a:ext cx="4460368" cy="420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32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xmlns="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xmlns="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1494DD5-904E-76E9-38C0-10A35CC5BDD0}"/>
              </a:ext>
            </a:extLst>
          </p:cNvPr>
          <p:cNvSpPr txBox="1"/>
          <p:nvPr/>
        </p:nvSpPr>
        <p:spPr>
          <a:xfrm>
            <a:off x="580018" y="1084811"/>
            <a:ext cx="7056458" cy="2520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tabLst>
                <a:tab pos="4229100" algn="ctr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400" u="sng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Project Title </a:t>
            </a:r>
            <a:r>
              <a:rPr lang="en-US" sz="1800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tabLst>
                <a:tab pos="4229100" algn="ctr"/>
              </a:tabLst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tabLst>
                <a:tab pos="4229100" algn="ctr"/>
              </a:tabLst>
            </a:pPr>
            <a:endParaRPr lang="en-US" sz="1800" dirty="0" smtClean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tabLst>
                <a:tab pos="4229100" algn="ctr"/>
              </a:tabLst>
            </a:pPr>
            <a:r>
              <a:rPr lang="en-US" sz="3600" b="1" dirty="0" smtClean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Synthetic Fraud Detection</a:t>
            </a:r>
          </a:p>
          <a:p>
            <a:pPr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tabLst>
                <a:tab pos="4229100" algn="ctr"/>
              </a:tabLst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D2E813-CB30-52BE-482F-A822E8D4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84885"/>
            <a:ext cx="8520600" cy="975541"/>
          </a:xfrm>
        </p:spPr>
        <p:txBody>
          <a:bodyPr/>
          <a:lstStyle/>
          <a:p>
            <a:pPr algn="ctr"/>
            <a:r>
              <a:rPr lang="en-US" sz="2800" b="1" u="sng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1319" y="1560427"/>
            <a:ext cx="6722075" cy="2070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tabLst>
                <a:tab pos="4229100" algn="ctr"/>
              </a:tabLst>
            </a:pP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tabLst>
                <a:tab pos="4229100" algn="ctr"/>
              </a:tabLst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aims to develop a Synthetic Fraud Detection System by generating high-quality synthetic fraud datasets that mimic real-world fraud scenarios. The system will utilize generative models to create realistic yet diverse fraudulent and non-fraudulent transaction data. The objective is to enhance fraud detection accuracy by training machine learning models on synthetic data and evaluating their performance against traditional methods.</a:t>
            </a: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555964" y="1121012"/>
            <a:ext cx="8229330" cy="2982960"/>
          </a:xfrm>
        </p:spPr>
        <p:txBody>
          <a:bodyPr/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1.Data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&amp; Preprocessing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Gather and preprocess real-world data while ensuring privacy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2.Synthetic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 generative models to create diverse fraud and non-fraud data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3.Model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Train machine learning models on synthetic data for fraud detection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4.Evaluation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Compare performance with real data using precision, recall, and AUC-ROC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5.Deployment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Implement and refine the system for real-world fraud prevention.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enhances fraud detection while preserving data privacy.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060" y="148281"/>
            <a:ext cx="6065108" cy="996779"/>
          </a:xfrm>
        </p:spPr>
        <p:txBody>
          <a:bodyPr/>
          <a:lstStyle/>
          <a:p>
            <a:r>
              <a:rPr lang="en-US" sz="2800" b="1" u="sng" dirty="0" smtClean="0"/>
              <a:t>Objective</a:t>
            </a:r>
            <a:endParaRPr lang="en-IN" sz="2800" b="1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95394" y="1954981"/>
            <a:ext cx="591219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fraud detection accuracy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training machine learning models on synthetic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Preserve data privacy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reducing reliance on sensitive real-world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model robustness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generating diverse and realistic fraud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 effectiveness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comparing synthetic-trained models with traditional methods. </a:t>
            </a:r>
          </a:p>
        </p:txBody>
      </p:sp>
    </p:spTree>
    <p:extLst>
      <p:ext uri="{BB962C8B-B14F-4D97-AF65-F5344CB8AC3E}">
        <p14:creationId xmlns:p14="http://schemas.microsoft.com/office/powerpoint/2010/main" val="195924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u="sng" dirty="0" smtClean="0"/>
              <a:t>Output Screenshot</a:t>
            </a:r>
            <a:endParaRPr lang="en-IN" sz="2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85660" y="1022158"/>
            <a:ext cx="8229330" cy="298296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0" y="1103871"/>
            <a:ext cx="7092777" cy="3328086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09510" y="13557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84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9642"/>
            <a:ext cx="8352617" cy="378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3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16" y="409273"/>
            <a:ext cx="6211167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6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44" y="527222"/>
            <a:ext cx="5006111" cy="39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178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http://schemas.microsoft.com/office/2006/documentManagement/types"/>
    <ds:schemaRef ds:uri="fe56e3b0-34a1-4d6f-a501-a0b2b7006a18"/>
    <ds:schemaRef ds:uri="http://schemas.microsoft.com/office/2006/metadata/properties"/>
    <ds:schemaRef ds:uri="94eeb56d-118c-48c3-937f-7f05817f7373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B6CD32-2537-46E7-8CC3-A58D44622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eb56d-118c-48c3-937f-7f05817f7373"/>
    <ds:schemaRef ds:uri="fe56e3b0-34a1-4d6f-a501-a0b2b7006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270</Words>
  <Application>Microsoft Office PowerPoint</Application>
  <PresentationFormat>On-screen Show (16:9)</PresentationFormat>
  <Paragraphs>44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Problem Statement</vt:lpstr>
      <vt:lpstr>Proposed Solution</vt:lpstr>
      <vt:lpstr>Objective</vt:lpstr>
      <vt:lpstr>Output Screenshot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Link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Student</cp:lastModifiedBy>
  <cp:revision>12</cp:revision>
  <dcterms:modified xsi:type="dcterms:W3CDTF">2025-02-25T04:21:19Z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