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6"/>
  </p:notesMasterIdLst>
  <p:sldIdLst>
    <p:sldId id="256" r:id="rId2"/>
    <p:sldId id="257" r:id="rId3"/>
    <p:sldId id="261" r:id="rId4"/>
    <p:sldId id="259" r:id="rId5"/>
    <p:sldId id="260" r:id="rId6"/>
    <p:sldId id="262" r:id="rId7"/>
    <p:sldId id="264" r:id="rId8"/>
    <p:sldId id="263" r:id="rId9"/>
    <p:sldId id="258" r:id="rId10"/>
    <p:sldId id="280" r:id="rId11"/>
    <p:sldId id="282" r:id="rId12"/>
    <p:sldId id="265" r:id="rId13"/>
    <p:sldId id="266" r:id="rId14"/>
    <p:sldId id="267" r:id="rId15"/>
    <p:sldId id="268" r:id="rId16"/>
    <p:sldId id="269" r:id="rId17"/>
    <p:sldId id="271" r:id="rId18"/>
    <p:sldId id="273" r:id="rId19"/>
    <p:sldId id="275" r:id="rId20"/>
    <p:sldId id="276" r:id="rId21"/>
    <p:sldId id="277" r:id="rId22"/>
    <p:sldId id="279"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7897" autoAdjust="0"/>
  </p:normalViewPr>
  <p:slideViewPr>
    <p:cSldViewPr snapToGrid="0">
      <p:cViewPr varScale="1">
        <p:scale>
          <a:sx n="100" d="100"/>
          <a:sy n="100"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FBF3F-D121-4884-BD81-1146DDCCB14C}"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135D2-B17E-4CCA-81AD-64DB79A4F13D}" type="slidenum">
              <a:rPr lang="en-US" smtClean="0"/>
              <a:t>‹#›</a:t>
            </a:fld>
            <a:endParaRPr lang="en-US"/>
          </a:p>
        </p:txBody>
      </p:sp>
    </p:spTree>
    <p:extLst>
      <p:ext uri="{BB962C8B-B14F-4D97-AF65-F5344CB8AC3E}">
        <p14:creationId xmlns:p14="http://schemas.microsoft.com/office/powerpoint/2010/main" val="265228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Equal Employment Opportunity </a:t>
            </a:r>
            <a:r>
              <a:rPr lang="en-US" dirty="0" err="1"/>
              <a:t>Comission</a:t>
            </a:r>
            <a:r>
              <a:rPr lang="en-US" dirty="0"/>
              <a:t> </a:t>
            </a:r>
          </a:p>
        </p:txBody>
      </p:sp>
      <p:sp>
        <p:nvSpPr>
          <p:cNvPr id="4" name="Slide Number Placeholder 3"/>
          <p:cNvSpPr>
            <a:spLocks noGrp="1"/>
          </p:cNvSpPr>
          <p:nvPr>
            <p:ph type="sldNum" sz="quarter" idx="5"/>
          </p:nvPr>
        </p:nvSpPr>
        <p:spPr/>
        <p:txBody>
          <a:bodyPr/>
          <a:lstStyle/>
          <a:p>
            <a:fld id="{492135D2-B17E-4CCA-81AD-64DB79A4F13D}" type="slidenum">
              <a:rPr lang="en-US" smtClean="0"/>
              <a:t>6</a:t>
            </a:fld>
            <a:endParaRPr lang="en-US"/>
          </a:p>
        </p:txBody>
      </p:sp>
    </p:spTree>
    <p:extLst>
      <p:ext uri="{BB962C8B-B14F-4D97-AF65-F5344CB8AC3E}">
        <p14:creationId xmlns:p14="http://schemas.microsoft.com/office/powerpoint/2010/main" val="380496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EEA76F-2CCB-45A2-8A61-199CB404D39B}"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21309609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A76F-2CCB-45A2-8A61-199CB404D39B}"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379367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A76F-2CCB-45A2-8A61-199CB404D39B}"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8653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EA76F-2CCB-45A2-8A61-199CB404D39B}"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157032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EEA76F-2CCB-45A2-8A61-199CB404D39B}"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3281056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1EEA76F-2CCB-45A2-8A61-199CB404D39B}" type="datetimeFigureOut">
              <a:rPr lang="en-US" smtClean="0"/>
              <a:t>9/10/2021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227122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1EEA76F-2CCB-45A2-8A61-199CB404D39B}"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F23A4-44BF-4062-A727-255EA7F90B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154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EA76F-2CCB-45A2-8A61-199CB404D39B}" type="datetimeFigureOut">
              <a:rPr lang="en-US" smtClean="0"/>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82183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EA76F-2CCB-45A2-8A61-199CB404D39B}" type="datetimeFigureOut">
              <a:rPr lang="en-US" smtClean="0"/>
              <a:t>9/10/2021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357926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1EEA76F-2CCB-45A2-8A61-199CB404D39B}" type="datetimeFigureOut">
              <a:rPr lang="en-US" smtClean="0"/>
              <a:t>9/10/2021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5527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1EEA76F-2CCB-45A2-8A61-199CB404D39B}" type="datetimeFigureOut">
              <a:rPr lang="en-US" smtClean="0"/>
              <a:t>9/10/2021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AF2F23A4-44BF-4062-A727-255EA7F90BB8}" type="slidenum">
              <a:rPr lang="en-US" smtClean="0"/>
              <a:t>‹#›</a:t>
            </a:fld>
            <a:endParaRPr lang="en-US"/>
          </a:p>
        </p:txBody>
      </p:sp>
    </p:spTree>
    <p:extLst>
      <p:ext uri="{BB962C8B-B14F-4D97-AF65-F5344CB8AC3E}">
        <p14:creationId xmlns:p14="http://schemas.microsoft.com/office/powerpoint/2010/main" val="240944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EEA76F-2CCB-45A2-8A61-199CB404D39B}" type="datetimeFigureOut">
              <a:rPr lang="en-US" smtClean="0"/>
              <a:t>9/10/2021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F2F23A4-44BF-4062-A727-255EA7F90BB8}" type="slidenum">
              <a:rPr lang="en-US" smtClean="0"/>
              <a:t>‹#›</a:t>
            </a:fld>
            <a:endParaRPr lang="en-US"/>
          </a:p>
        </p:txBody>
      </p:sp>
    </p:spTree>
    <p:extLst>
      <p:ext uri="{BB962C8B-B14F-4D97-AF65-F5344CB8AC3E}">
        <p14:creationId xmlns:p14="http://schemas.microsoft.com/office/powerpoint/2010/main" val="26452895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U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UBS" TargetMode="External"/><Relationship Id="rId2" Type="http://schemas.openxmlformats.org/officeDocument/2006/relationships/hyperlink" Target="https://en.wikipedia.org/wiki/Adverse_infere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70939-01B9-42C2-ADF1-219DE2E5BD28}"/>
              </a:ext>
            </a:extLst>
          </p:cNvPr>
          <p:cNvSpPr>
            <a:spLocks noGrp="1"/>
          </p:cNvSpPr>
          <p:nvPr>
            <p:ph type="subTitle" idx="1"/>
          </p:nvPr>
        </p:nvSpPr>
        <p:spPr>
          <a:xfrm>
            <a:off x="1262729" y="5499895"/>
            <a:ext cx="9638443" cy="484633"/>
          </a:xfrm>
        </p:spPr>
        <p:txBody>
          <a:bodyPr>
            <a:noAutofit/>
          </a:bodyPr>
          <a:lstStyle/>
          <a:p>
            <a:r>
              <a:rPr lang="en-US" sz="2800" b="1" dirty="0"/>
              <a:t>Khushi Gupta </a:t>
            </a:r>
          </a:p>
        </p:txBody>
      </p:sp>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DD4FF-18A8-4650-86C2-2E7F917108A9}"/>
              </a:ext>
            </a:extLst>
          </p:cNvPr>
          <p:cNvSpPr>
            <a:spLocks noGrp="1"/>
          </p:cNvSpPr>
          <p:nvPr>
            <p:ph type="ctrTitle"/>
          </p:nvPr>
        </p:nvSpPr>
        <p:spPr>
          <a:xfrm>
            <a:off x="1262729" y="1289303"/>
            <a:ext cx="9638443" cy="3339303"/>
          </a:xfrm>
          <a:ln>
            <a:noFill/>
          </a:ln>
        </p:spPr>
        <p:txBody>
          <a:bodyPr>
            <a:normAutofit/>
          </a:bodyPr>
          <a:lstStyle/>
          <a:p>
            <a:r>
              <a:rPr lang="en-US" sz="5400" dirty="0"/>
              <a:t>Laura </a:t>
            </a:r>
            <a:r>
              <a:rPr lang="en-US" sz="5400" dirty="0" err="1"/>
              <a:t>Zubulake</a:t>
            </a:r>
            <a:r>
              <a:rPr lang="en-US" sz="5400" dirty="0"/>
              <a:t> </a:t>
            </a:r>
            <a:br>
              <a:rPr lang="en-US" sz="5400" dirty="0"/>
            </a:br>
            <a:r>
              <a:rPr lang="en-US" sz="5400" dirty="0"/>
              <a:t>vs. </a:t>
            </a:r>
            <a:br>
              <a:rPr lang="en-US" sz="5400" dirty="0"/>
            </a:br>
            <a:r>
              <a:rPr lang="en-US" sz="5400" dirty="0"/>
              <a:t>UBS Warburg LLC</a:t>
            </a:r>
          </a:p>
        </p:txBody>
      </p:sp>
    </p:spTree>
    <p:extLst>
      <p:ext uri="{BB962C8B-B14F-4D97-AF65-F5344CB8AC3E}">
        <p14:creationId xmlns:p14="http://schemas.microsoft.com/office/powerpoint/2010/main" val="332401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3C27-E5CB-4DD6-B097-31608811CB63}"/>
              </a:ext>
            </a:extLst>
          </p:cNvPr>
          <p:cNvSpPr>
            <a:spLocks noGrp="1"/>
          </p:cNvSpPr>
          <p:nvPr>
            <p:ph type="title"/>
          </p:nvPr>
        </p:nvSpPr>
        <p:spPr>
          <a:xfrm>
            <a:off x="2231136" y="421767"/>
            <a:ext cx="7729728" cy="1188720"/>
          </a:xfrm>
        </p:spPr>
        <p:txBody>
          <a:bodyPr/>
          <a:lstStyle/>
          <a:p>
            <a:r>
              <a:rPr lang="en-GB" dirty="0"/>
              <a:t>ZUBULAKE 1</a:t>
            </a:r>
          </a:p>
        </p:txBody>
      </p:sp>
      <p:sp>
        <p:nvSpPr>
          <p:cNvPr id="3" name="Content Placeholder 2">
            <a:extLst>
              <a:ext uri="{FF2B5EF4-FFF2-40B4-BE49-F238E27FC236}">
                <a16:creationId xmlns:a16="http://schemas.microsoft.com/office/drawing/2014/main" id="{7E046582-20D9-4AB9-8993-4560DCA36B1D}"/>
              </a:ext>
            </a:extLst>
          </p:cNvPr>
          <p:cNvSpPr>
            <a:spLocks noGrp="1"/>
          </p:cNvSpPr>
          <p:nvPr>
            <p:ph idx="1"/>
          </p:nvPr>
        </p:nvSpPr>
        <p:spPr>
          <a:xfrm>
            <a:off x="1243013" y="1981200"/>
            <a:ext cx="9705974" cy="4876800"/>
          </a:xfrm>
        </p:spPr>
        <p:txBody>
          <a:bodyPr>
            <a:normAutofit/>
          </a:bodyPr>
          <a:lstStyle/>
          <a:p>
            <a:pPr marL="0" indent="0" algn="just">
              <a:buNone/>
            </a:pPr>
            <a:r>
              <a:rPr lang="en-GB" dirty="0" err="1"/>
              <a:t>Zubulake</a:t>
            </a:r>
            <a:r>
              <a:rPr lang="en-GB" dirty="0"/>
              <a:t> requested UBS to produce the email from archival media. Claiming </a:t>
            </a:r>
            <a:r>
              <a:rPr lang="en-GB" b="1" dirty="0"/>
              <a:t>undue burden </a:t>
            </a:r>
            <a:r>
              <a:rPr lang="en-GB" dirty="0"/>
              <a:t>and expense, the defendant urged the court to shift the cost of production to the plaintiff, citing the </a:t>
            </a:r>
            <a:r>
              <a:rPr lang="en-GB" b="1" dirty="0"/>
              <a:t>Rowe decision. </a:t>
            </a:r>
          </a:p>
          <a:p>
            <a:pPr marL="0" indent="0" algn="just">
              <a:buNone/>
            </a:pPr>
            <a:r>
              <a:rPr lang="en-GB" dirty="0"/>
              <a:t>The court noted that the application of the Rowe factors may result in disproportionate cost shifting away from large defendants, and the court modified the test to </a:t>
            </a:r>
            <a:r>
              <a:rPr lang="en-GB" b="1" dirty="0"/>
              <a:t>7 factors. </a:t>
            </a:r>
          </a:p>
          <a:p>
            <a:pPr algn="just"/>
            <a:endParaRPr lang="en-GB" b="1" dirty="0"/>
          </a:p>
          <a:p>
            <a:pPr algn="just"/>
            <a:endParaRPr lang="en-GB" dirty="0"/>
          </a:p>
        </p:txBody>
      </p:sp>
    </p:spTree>
    <p:extLst>
      <p:ext uri="{BB962C8B-B14F-4D97-AF65-F5344CB8AC3E}">
        <p14:creationId xmlns:p14="http://schemas.microsoft.com/office/powerpoint/2010/main" val="231079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C2AA0-4088-4719-8953-9D1268B60347}"/>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Cost shifting analysis </a:t>
            </a:r>
          </a:p>
        </p:txBody>
      </p:sp>
      <p:graphicFrame>
        <p:nvGraphicFramePr>
          <p:cNvPr id="4" name="Table 4">
            <a:extLst>
              <a:ext uri="{FF2B5EF4-FFF2-40B4-BE49-F238E27FC236}">
                <a16:creationId xmlns:a16="http://schemas.microsoft.com/office/drawing/2014/main" id="{4FF67D3C-13E0-400A-9238-4628FB6E76EC}"/>
              </a:ext>
            </a:extLst>
          </p:cNvPr>
          <p:cNvGraphicFramePr>
            <a:graphicFrameLocks noGrp="1"/>
          </p:cNvGraphicFramePr>
          <p:nvPr>
            <p:ph idx="1"/>
            <p:extLst>
              <p:ext uri="{D42A27DB-BD31-4B8C-83A1-F6EECF244321}">
                <p14:modId xmlns:p14="http://schemas.microsoft.com/office/powerpoint/2010/main" val="2394887499"/>
              </p:ext>
            </p:extLst>
          </p:nvPr>
        </p:nvGraphicFramePr>
        <p:xfrm>
          <a:off x="5619750" y="1195906"/>
          <a:ext cx="5607051" cy="4952275"/>
        </p:xfrm>
        <a:graphic>
          <a:graphicData uri="http://schemas.openxmlformats.org/drawingml/2006/table">
            <a:tbl>
              <a:tblPr firstRow="1" bandRow="1">
                <a:tableStyleId>{775DCB02-9BB8-47FD-8907-85C794F793BA}</a:tableStyleId>
              </a:tblPr>
              <a:tblGrid>
                <a:gridCol w="2766553">
                  <a:extLst>
                    <a:ext uri="{9D8B030D-6E8A-4147-A177-3AD203B41FA5}">
                      <a16:colId xmlns:a16="http://schemas.microsoft.com/office/drawing/2014/main" val="3072360545"/>
                    </a:ext>
                  </a:extLst>
                </a:gridCol>
                <a:gridCol w="2840498">
                  <a:extLst>
                    <a:ext uri="{9D8B030D-6E8A-4147-A177-3AD203B41FA5}">
                      <a16:colId xmlns:a16="http://schemas.microsoft.com/office/drawing/2014/main" val="1714190718"/>
                    </a:ext>
                  </a:extLst>
                </a:gridCol>
              </a:tblGrid>
              <a:tr h="293575">
                <a:tc>
                  <a:txBody>
                    <a:bodyPr/>
                    <a:lstStyle/>
                    <a:p>
                      <a:pPr algn="ctr"/>
                      <a:r>
                        <a:rPr lang="en-US" sz="1300" dirty="0"/>
                        <a:t>Rowe </a:t>
                      </a:r>
                    </a:p>
                  </a:txBody>
                  <a:tcPr marL="72191" marR="72191" marT="36095" marB="36095"/>
                </a:tc>
                <a:tc>
                  <a:txBody>
                    <a:bodyPr/>
                    <a:lstStyle/>
                    <a:p>
                      <a:pPr algn="ctr"/>
                      <a:r>
                        <a:rPr lang="en-US" sz="1300" dirty="0" err="1"/>
                        <a:t>Zubulake</a:t>
                      </a:r>
                      <a:endParaRPr lang="en-US" sz="1300" dirty="0"/>
                    </a:p>
                  </a:txBody>
                  <a:tcPr marL="72191" marR="72191" marT="36095" marB="36095"/>
                </a:tc>
                <a:extLst>
                  <a:ext uri="{0D108BD9-81ED-4DB2-BD59-A6C34878D82A}">
                    <a16:rowId xmlns:a16="http://schemas.microsoft.com/office/drawing/2014/main" val="17698349"/>
                  </a:ext>
                </a:extLst>
              </a:tr>
              <a:tr h="678592">
                <a:tc>
                  <a:txBody>
                    <a:bodyPr/>
                    <a:lstStyle/>
                    <a:p>
                      <a:pPr algn="l"/>
                      <a:r>
                        <a:rPr lang="en-US" sz="1300"/>
                        <a:t>Specificity of discovery requests </a:t>
                      </a:r>
                    </a:p>
                  </a:txBody>
                  <a:tcPr marL="72191" marR="72191" marT="36095" marB="36095"/>
                </a:tc>
                <a:tc>
                  <a:txBody>
                    <a:bodyPr/>
                    <a:lstStyle/>
                    <a:p>
                      <a:pPr algn="l"/>
                      <a:r>
                        <a:rPr lang="en-US" sz="1300">
                          <a:solidFill>
                            <a:srgbClr val="FF0000"/>
                          </a:solidFill>
                        </a:rPr>
                        <a:t>The extent to which the request is specifically tailored to discover relevant information</a:t>
                      </a:r>
                    </a:p>
                  </a:txBody>
                  <a:tcPr marL="72191" marR="72191" marT="36095" marB="36095"/>
                </a:tc>
                <a:extLst>
                  <a:ext uri="{0D108BD9-81ED-4DB2-BD59-A6C34878D82A}">
                    <a16:rowId xmlns:a16="http://schemas.microsoft.com/office/drawing/2014/main" val="3993768277"/>
                  </a:ext>
                </a:extLst>
              </a:tr>
              <a:tr h="486083">
                <a:tc>
                  <a:txBody>
                    <a:bodyPr/>
                    <a:lstStyle/>
                    <a:p>
                      <a:pPr algn="l"/>
                      <a:r>
                        <a:rPr lang="en-US" sz="1300"/>
                        <a:t>Likelihood of discovering critical information</a:t>
                      </a:r>
                    </a:p>
                  </a:txBody>
                  <a:tcPr marL="72191" marR="72191" marT="36095" marB="36095"/>
                </a:tc>
                <a:tc>
                  <a:txBody>
                    <a:bodyPr/>
                    <a:lstStyle/>
                    <a:p>
                      <a:pPr algn="l"/>
                      <a:r>
                        <a:rPr lang="en-US" sz="1300">
                          <a:solidFill>
                            <a:srgbClr val="FF0000"/>
                          </a:solidFill>
                        </a:rPr>
                        <a:t>The availability of such information from other sources</a:t>
                      </a:r>
                    </a:p>
                  </a:txBody>
                  <a:tcPr marL="72191" marR="72191" marT="36095" marB="36095"/>
                </a:tc>
                <a:extLst>
                  <a:ext uri="{0D108BD9-81ED-4DB2-BD59-A6C34878D82A}">
                    <a16:rowId xmlns:a16="http://schemas.microsoft.com/office/drawing/2014/main" val="3661105431"/>
                  </a:ext>
                </a:extLst>
              </a:tr>
              <a:tr h="678592">
                <a:tc>
                  <a:txBody>
                    <a:bodyPr/>
                    <a:lstStyle/>
                    <a:p>
                      <a:pPr algn="l"/>
                      <a:r>
                        <a:rPr lang="en-US" sz="1300"/>
                        <a:t>Availability of such information from other sources</a:t>
                      </a:r>
                    </a:p>
                  </a:txBody>
                  <a:tcPr marL="72191" marR="72191" marT="36095" marB="36095"/>
                </a:tc>
                <a:tc>
                  <a:txBody>
                    <a:bodyPr/>
                    <a:lstStyle/>
                    <a:p>
                      <a:pPr algn="l"/>
                      <a:r>
                        <a:rPr lang="en-US" sz="1300">
                          <a:solidFill>
                            <a:srgbClr val="FFC000"/>
                          </a:solidFill>
                        </a:rPr>
                        <a:t>The total cost of production, compared to the amount in controversy</a:t>
                      </a:r>
                    </a:p>
                  </a:txBody>
                  <a:tcPr marL="72191" marR="72191" marT="36095" marB="36095"/>
                </a:tc>
                <a:extLst>
                  <a:ext uri="{0D108BD9-81ED-4DB2-BD59-A6C34878D82A}">
                    <a16:rowId xmlns:a16="http://schemas.microsoft.com/office/drawing/2014/main" val="786993017"/>
                  </a:ext>
                </a:extLst>
              </a:tr>
              <a:tr h="678592">
                <a:tc>
                  <a:txBody>
                    <a:bodyPr/>
                    <a:lstStyle/>
                    <a:p>
                      <a:pPr algn="l"/>
                      <a:r>
                        <a:rPr lang="en-US" sz="1300"/>
                        <a:t>Purposes for which the responding party maintains the requested data</a:t>
                      </a:r>
                    </a:p>
                  </a:txBody>
                  <a:tcPr marL="72191" marR="72191" marT="36095" marB="36095"/>
                </a:tc>
                <a:tc>
                  <a:txBody>
                    <a:bodyPr/>
                    <a:lstStyle/>
                    <a:p>
                      <a:pPr algn="l"/>
                      <a:r>
                        <a:rPr lang="en-US" sz="1300">
                          <a:solidFill>
                            <a:srgbClr val="FFC000"/>
                          </a:solidFill>
                        </a:rPr>
                        <a:t>The total cost of production, compared to the resources available to each party</a:t>
                      </a:r>
                    </a:p>
                  </a:txBody>
                  <a:tcPr marL="72191" marR="72191" marT="36095" marB="36095"/>
                </a:tc>
                <a:extLst>
                  <a:ext uri="{0D108BD9-81ED-4DB2-BD59-A6C34878D82A}">
                    <a16:rowId xmlns:a16="http://schemas.microsoft.com/office/drawing/2014/main" val="4229999912"/>
                  </a:ext>
                </a:extLst>
              </a:tr>
              <a:tr h="678592">
                <a:tc>
                  <a:txBody>
                    <a:bodyPr/>
                    <a:lstStyle/>
                    <a:p>
                      <a:pPr algn="l"/>
                      <a:r>
                        <a:rPr lang="en-US" sz="1300"/>
                        <a:t>Relative benefits to the parties of obtaining the information</a:t>
                      </a:r>
                    </a:p>
                  </a:txBody>
                  <a:tcPr marL="72191" marR="72191" marT="36095" marB="36095"/>
                </a:tc>
                <a:tc>
                  <a:txBody>
                    <a:bodyPr/>
                    <a:lstStyle/>
                    <a:p>
                      <a:pPr algn="l"/>
                      <a:r>
                        <a:rPr lang="en-US" sz="1300">
                          <a:solidFill>
                            <a:srgbClr val="FFC000"/>
                          </a:solidFill>
                        </a:rPr>
                        <a:t>The relative ability of each party to control costs and its incentive to do so</a:t>
                      </a:r>
                    </a:p>
                  </a:txBody>
                  <a:tcPr marL="72191" marR="72191" marT="36095" marB="36095"/>
                </a:tc>
                <a:extLst>
                  <a:ext uri="{0D108BD9-81ED-4DB2-BD59-A6C34878D82A}">
                    <a16:rowId xmlns:a16="http://schemas.microsoft.com/office/drawing/2014/main" val="4119126850"/>
                  </a:ext>
                </a:extLst>
              </a:tr>
              <a:tr h="486083">
                <a:tc>
                  <a:txBody>
                    <a:bodyPr/>
                    <a:lstStyle/>
                    <a:p>
                      <a:pPr algn="l"/>
                      <a:r>
                        <a:rPr lang="en-US" sz="1300"/>
                        <a:t>Total cost associated with production</a:t>
                      </a:r>
                    </a:p>
                  </a:txBody>
                  <a:tcPr marL="72191" marR="72191" marT="36095" marB="36095"/>
                </a:tc>
                <a:tc>
                  <a:txBody>
                    <a:bodyPr/>
                    <a:lstStyle/>
                    <a:p>
                      <a:pPr algn="l"/>
                      <a:r>
                        <a:rPr lang="en-US" sz="1300">
                          <a:solidFill>
                            <a:srgbClr val="FFFF00"/>
                          </a:solidFill>
                        </a:rPr>
                        <a:t>The importance of the issues at stake in the litigation;</a:t>
                      </a:r>
                    </a:p>
                  </a:txBody>
                  <a:tcPr marL="72191" marR="72191" marT="36095" marB="36095"/>
                </a:tc>
                <a:extLst>
                  <a:ext uri="{0D108BD9-81ED-4DB2-BD59-A6C34878D82A}">
                    <a16:rowId xmlns:a16="http://schemas.microsoft.com/office/drawing/2014/main" val="3008972860"/>
                  </a:ext>
                </a:extLst>
              </a:tr>
              <a:tr h="486083">
                <a:tc>
                  <a:txBody>
                    <a:bodyPr/>
                    <a:lstStyle/>
                    <a:p>
                      <a:pPr algn="l"/>
                      <a:r>
                        <a:rPr lang="en-US" sz="1300" dirty="0"/>
                        <a:t>Relative ability of each party to control costs and incentive to do so</a:t>
                      </a:r>
                    </a:p>
                  </a:txBody>
                  <a:tcPr marL="72191" marR="72191" marT="36095" marB="36095"/>
                </a:tc>
                <a:tc>
                  <a:txBody>
                    <a:bodyPr/>
                    <a:lstStyle/>
                    <a:p>
                      <a:pPr algn="l"/>
                      <a:r>
                        <a:rPr lang="en-US" sz="1300" dirty="0">
                          <a:solidFill>
                            <a:srgbClr val="FFFF00"/>
                          </a:solidFill>
                        </a:rPr>
                        <a:t>The relative benefits to the parties of obtaining the information</a:t>
                      </a:r>
                    </a:p>
                  </a:txBody>
                  <a:tcPr marL="72191" marR="72191" marT="36095" marB="36095"/>
                </a:tc>
                <a:extLst>
                  <a:ext uri="{0D108BD9-81ED-4DB2-BD59-A6C34878D82A}">
                    <a16:rowId xmlns:a16="http://schemas.microsoft.com/office/drawing/2014/main" val="1409204495"/>
                  </a:ext>
                </a:extLst>
              </a:tr>
              <a:tr h="486083">
                <a:tc>
                  <a:txBody>
                    <a:bodyPr/>
                    <a:lstStyle/>
                    <a:p>
                      <a:pPr algn="l"/>
                      <a:r>
                        <a:rPr lang="en-US" sz="1300" dirty="0"/>
                        <a:t>Resources available to each party </a:t>
                      </a:r>
                    </a:p>
                  </a:txBody>
                  <a:tcPr marL="72191" marR="72191" marT="36095" marB="36095"/>
                </a:tc>
                <a:tc>
                  <a:txBody>
                    <a:bodyPr/>
                    <a:lstStyle/>
                    <a:p>
                      <a:pPr algn="l"/>
                      <a:endParaRPr lang="en-US" sz="1300" dirty="0">
                        <a:solidFill>
                          <a:srgbClr val="FFFF00"/>
                        </a:solidFill>
                      </a:endParaRPr>
                    </a:p>
                  </a:txBody>
                  <a:tcPr marL="72191" marR="72191" marT="36095" marB="36095"/>
                </a:tc>
                <a:extLst>
                  <a:ext uri="{0D108BD9-81ED-4DB2-BD59-A6C34878D82A}">
                    <a16:rowId xmlns:a16="http://schemas.microsoft.com/office/drawing/2014/main" val="92062151"/>
                  </a:ext>
                </a:extLst>
              </a:tr>
            </a:tbl>
          </a:graphicData>
        </a:graphic>
      </p:graphicFrame>
    </p:spTree>
    <p:extLst>
      <p:ext uri="{BB962C8B-B14F-4D97-AF65-F5344CB8AC3E}">
        <p14:creationId xmlns:p14="http://schemas.microsoft.com/office/powerpoint/2010/main" val="85284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81A52-B875-4C49-BB2A-2C895A20CBE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GB" sz="3000">
                <a:solidFill>
                  <a:srgbClr val="FFFFFF"/>
                </a:solidFill>
              </a:rPr>
              <a:t>ZUBULAKE I DECISION </a:t>
            </a:r>
          </a:p>
        </p:txBody>
      </p:sp>
      <p:sp>
        <p:nvSpPr>
          <p:cNvPr id="3" name="Content Placeholder 2">
            <a:extLst>
              <a:ext uri="{FF2B5EF4-FFF2-40B4-BE49-F238E27FC236}">
                <a16:creationId xmlns:a16="http://schemas.microsoft.com/office/drawing/2014/main" id="{EE35EA11-5A28-4C24-A8A9-777D752E7AF3}"/>
              </a:ext>
            </a:extLst>
          </p:cNvPr>
          <p:cNvSpPr>
            <a:spLocks noGrp="1"/>
          </p:cNvSpPr>
          <p:nvPr>
            <p:ph idx="1"/>
          </p:nvPr>
        </p:nvSpPr>
        <p:spPr>
          <a:xfrm>
            <a:off x="5610431" y="1167765"/>
            <a:ext cx="5320696" cy="4522470"/>
          </a:xfrm>
        </p:spPr>
        <p:txBody>
          <a:bodyPr anchor="ctr">
            <a:normAutofit/>
          </a:bodyPr>
          <a:lstStyle/>
          <a:p>
            <a:r>
              <a:rPr lang="en-GB" dirty="0"/>
              <a:t>UBS is ordered to </a:t>
            </a:r>
            <a:r>
              <a:rPr lang="en-GB" b="1" dirty="0"/>
              <a:t>produce all responsive e-mails </a:t>
            </a:r>
            <a:r>
              <a:rPr lang="en-GB" dirty="0"/>
              <a:t>that exist on its optical disks or on its active servers </a:t>
            </a:r>
            <a:r>
              <a:rPr lang="en-GB" b="1" dirty="0"/>
              <a:t>at its own expense</a:t>
            </a:r>
            <a:r>
              <a:rPr lang="en-GB" dirty="0"/>
              <a:t>. </a:t>
            </a:r>
          </a:p>
          <a:p>
            <a:r>
              <a:rPr lang="en-GB" dirty="0"/>
              <a:t>UBS is also ordered to </a:t>
            </a:r>
            <a:r>
              <a:rPr lang="en-GB" b="1" dirty="0"/>
              <a:t>produce,</a:t>
            </a:r>
            <a:r>
              <a:rPr lang="en-GB" dirty="0"/>
              <a:t> </a:t>
            </a:r>
            <a:r>
              <a:rPr lang="en-GB" b="1" dirty="0"/>
              <a:t>at its expense</a:t>
            </a:r>
            <a:r>
              <a:rPr lang="en-GB" dirty="0"/>
              <a:t>, </a:t>
            </a:r>
            <a:r>
              <a:rPr lang="en-GB" b="1" dirty="0"/>
              <a:t>responsive e-mails </a:t>
            </a:r>
            <a:r>
              <a:rPr lang="en-GB" dirty="0"/>
              <a:t>from any </a:t>
            </a:r>
            <a:r>
              <a:rPr lang="en-GB" b="1" dirty="0"/>
              <a:t>five</a:t>
            </a:r>
            <a:r>
              <a:rPr lang="en-GB" dirty="0"/>
              <a:t> of the </a:t>
            </a:r>
            <a:r>
              <a:rPr lang="en-GB" b="1" dirty="0"/>
              <a:t>94 backups tapes </a:t>
            </a:r>
            <a:r>
              <a:rPr lang="en-GB" dirty="0"/>
              <a:t>selected by </a:t>
            </a:r>
            <a:r>
              <a:rPr lang="en-GB" dirty="0" err="1"/>
              <a:t>Zubulake</a:t>
            </a:r>
            <a:r>
              <a:rPr lang="en-GB" dirty="0"/>
              <a:t>. </a:t>
            </a:r>
          </a:p>
          <a:p>
            <a:r>
              <a:rPr lang="en-GB" dirty="0"/>
              <a:t>UBS should then </a:t>
            </a:r>
            <a:r>
              <a:rPr lang="en-GB" b="1" dirty="0"/>
              <a:t>prepare an affidavit </a:t>
            </a:r>
            <a:r>
              <a:rPr lang="en-GB" dirty="0"/>
              <a:t>detailing the </a:t>
            </a:r>
            <a:r>
              <a:rPr lang="en-GB" b="1" dirty="0"/>
              <a:t>results of its search</a:t>
            </a:r>
            <a:r>
              <a:rPr lang="en-GB" dirty="0"/>
              <a:t>, as well as the </a:t>
            </a:r>
            <a:r>
              <a:rPr lang="en-GB" b="1" dirty="0"/>
              <a:t>time and money </a:t>
            </a:r>
            <a:r>
              <a:rPr lang="en-GB" dirty="0"/>
              <a:t>spent. </a:t>
            </a:r>
          </a:p>
          <a:p>
            <a:r>
              <a:rPr lang="en-GB" b="1" dirty="0"/>
              <a:t>After reviewing </a:t>
            </a:r>
            <a:r>
              <a:rPr lang="en-GB" dirty="0"/>
              <a:t>the contents of the backup tapes and UBS's certification, the Court will conduct the </a:t>
            </a:r>
            <a:r>
              <a:rPr lang="en-GB" b="1" dirty="0"/>
              <a:t>appropriate cost-shifting analysis</a:t>
            </a:r>
            <a:r>
              <a:rPr lang="en-GB" dirty="0"/>
              <a:t>.</a:t>
            </a:r>
          </a:p>
        </p:txBody>
      </p:sp>
    </p:spTree>
    <p:extLst>
      <p:ext uri="{BB962C8B-B14F-4D97-AF65-F5344CB8AC3E}">
        <p14:creationId xmlns:p14="http://schemas.microsoft.com/office/powerpoint/2010/main" val="406786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7E35-7020-4332-A34B-08BC2D367CFE}"/>
              </a:ext>
            </a:extLst>
          </p:cNvPr>
          <p:cNvSpPr>
            <a:spLocks noGrp="1"/>
          </p:cNvSpPr>
          <p:nvPr>
            <p:ph type="title"/>
          </p:nvPr>
        </p:nvSpPr>
        <p:spPr>
          <a:xfrm>
            <a:off x="2231136" y="523613"/>
            <a:ext cx="7729728" cy="1188720"/>
          </a:xfrm>
        </p:spPr>
        <p:txBody>
          <a:bodyPr/>
          <a:lstStyle/>
          <a:p>
            <a:r>
              <a:rPr lang="en-GB" dirty="0"/>
              <a:t>ZUBULAKE III</a:t>
            </a:r>
          </a:p>
        </p:txBody>
      </p:sp>
      <p:sp>
        <p:nvSpPr>
          <p:cNvPr id="3" name="Content Placeholder 2">
            <a:extLst>
              <a:ext uri="{FF2B5EF4-FFF2-40B4-BE49-F238E27FC236}">
                <a16:creationId xmlns:a16="http://schemas.microsoft.com/office/drawing/2014/main" id="{B922871C-D0AD-41DF-A67F-6BFA2BEE3CEE}"/>
              </a:ext>
            </a:extLst>
          </p:cNvPr>
          <p:cNvSpPr>
            <a:spLocks noGrp="1"/>
          </p:cNvSpPr>
          <p:nvPr>
            <p:ph idx="1"/>
          </p:nvPr>
        </p:nvSpPr>
        <p:spPr>
          <a:xfrm>
            <a:off x="928687" y="2000250"/>
            <a:ext cx="10644188" cy="4648199"/>
          </a:xfrm>
        </p:spPr>
        <p:txBody>
          <a:bodyPr>
            <a:normAutofit fontScale="25000" lnSpcReduction="20000"/>
          </a:bodyPr>
          <a:lstStyle/>
          <a:p>
            <a:pPr algn="just"/>
            <a:r>
              <a:rPr lang="en-GB" sz="6800" b="0" i="0" dirty="0">
                <a:solidFill>
                  <a:srgbClr val="212121"/>
                </a:solidFill>
                <a:effectLst/>
              </a:rPr>
              <a:t>UBS reports, that there are </a:t>
            </a:r>
            <a:r>
              <a:rPr lang="en-GB" sz="6800" b="1" i="0" dirty="0">
                <a:solidFill>
                  <a:srgbClr val="212121"/>
                </a:solidFill>
                <a:effectLst/>
              </a:rPr>
              <a:t>only seventy-seven </a:t>
            </a:r>
            <a:r>
              <a:rPr lang="en-GB" sz="6800" b="0" i="0" dirty="0">
                <a:solidFill>
                  <a:srgbClr val="212121"/>
                </a:solidFill>
                <a:effectLst/>
              </a:rPr>
              <a:t>backup tapes that contain responsive data, including the five already restored.</a:t>
            </a:r>
            <a:r>
              <a:rPr lang="en-GB" sz="6800" b="0" i="0" baseline="30000" dirty="0">
                <a:solidFill>
                  <a:srgbClr val="4778C2"/>
                </a:solidFill>
                <a:effectLst/>
              </a:rPr>
              <a:t> </a:t>
            </a:r>
          </a:p>
          <a:p>
            <a:pPr algn="just"/>
            <a:r>
              <a:rPr lang="en-GB" sz="6800" b="0" i="0" dirty="0">
                <a:solidFill>
                  <a:srgbClr val="212121"/>
                </a:solidFill>
                <a:effectLst/>
              </a:rPr>
              <a:t>UBS hired </a:t>
            </a:r>
            <a:r>
              <a:rPr lang="en-GB" sz="6800" b="1" i="0" dirty="0">
                <a:solidFill>
                  <a:srgbClr val="212121"/>
                </a:solidFill>
                <a:effectLst/>
              </a:rPr>
              <a:t>Pinkerton Consulting &amp; Investigations,</a:t>
            </a:r>
            <a:r>
              <a:rPr lang="en-GB" sz="6800" b="0" i="0" dirty="0">
                <a:solidFill>
                  <a:srgbClr val="212121"/>
                </a:solidFill>
                <a:effectLst/>
              </a:rPr>
              <a:t> to perform the restoration. Pinkerton was able to restore each of the backup tapes, yielding a total of </a:t>
            </a:r>
            <a:r>
              <a:rPr lang="en-GB" sz="6800" dirty="0">
                <a:solidFill>
                  <a:srgbClr val="212121"/>
                </a:solidFill>
              </a:rPr>
              <a:t>6203</a:t>
            </a:r>
            <a:r>
              <a:rPr lang="en-GB" sz="6800" b="0" i="0" dirty="0">
                <a:solidFill>
                  <a:srgbClr val="212121"/>
                </a:solidFill>
                <a:effectLst/>
              </a:rPr>
              <a:t> e-mails</a:t>
            </a:r>
            <a:r>
              <a:rPr lang="en-GB" sz="6800" dirty="0">
                <a:solidFill>
                  <a:srgbClr val="212121"/>
                </a:solidFill>
              </a:rPr>
              <a:t> w</a:t>
            </a:r>
            <a:r>
              <a:rPr lang="en-GB" sz="6800" b="0" i="0" dirty="0">
                <a:solidFill>
                  <a:srgbClr val="212121"/>
                </a:solidFill>
                <a:effectLst/>
              </a:rPr>
              <a:t>ith duplicates eliminated.</a:t>
            </a:r>
          </a:p>
          <a:p>
            <a:pPr algn="just"/>
            <a:r>
              <a:rPr lang="en-GB" sz="6800" b="0" i="0" dirty="0">
                <a:solidFill>
                  <a:srgbClr val="212121"/>
                </a:solidFill>
                <a:effectLst/>
              </a:rPr>
              <a:t>Pinkerton then performed a search for e-mails containing the terms “</a:t>
            </a:r>
            <a:r>
              <a:rPr lang="en-GB" sz="6800" b="1" i="0" dirty="0">
                <a:solidFill>
                  <a:srgbClr val="252525"/>
                </a:solidFill>
                <a:effectLst/>
              </a:rPr>
              <a:t>Laura</a:t>
            </a:r>
            <a:r>
              <a:rPr lang="en-GB" sz="6800" b="0" i="0" dirty="0">
                <a:solidFill>
                  <a:srgbClr val="212121"/>
                </a:solidFill>
                <a:effectLst/>
              </a:rPr>
              <a:t>”, “</a:t>
            </a:r>
            <a:r>
              <a:rPr lang="en-GB" sz="6800" b="1" i="0" dirty="0" err="1">
                <a:solidFill>
                  <a:srgbClr val="252525"/>
                </a:solidFill>
                <a:effectLst/>
              </a:rPr>
              <a:t>Zubulake</a:t>
            </a:r>
            <a:r>
              <a:rPr lang="en-GB" sz="6800" b="0" i="0" dirty="0">
                <a:solidFill>
                  <a:srgbClr val="212121"/>
                </a:solidFill>
                <a:effectLst/>
              </a:rPr>
              <a:t>”, or “</a:t>
            </a:r>
            <a:r>
              <a:rPr lang="en-GB" sz="6800" b="1" i="0" dirty="0">
                <a:solidFill>
                  <a:srgbClr val="212121"/>
                </a:solidFill>
                <a:effectLst/>
              </a:rPr>
              <a:t>LZ</a:t>
            </a:r>
            <a:r>
              <a:rPr lang="en-GB" sz="6800" b="0" i="0" dirty="0">
                <a:solidFill>
                  <a:srgbClr val="212121"/>
                </a:solidFill>
                <a:effectLst/>
              </a:rPr>
              <a:t>”.</a:t>
            </a:r>
            <a:r>
              <a:rPr lang="en-GB" sz="6800" b="0" i="0" baseline="30000" dirty="0">
                <a:solidFill>
                  <a:srgbClr val="4778C2"/>
                </a:solidFill>
                <a:effectLst/>
              </a:rPr>
              <a:t> </a:t>
            </a:r>
            <a:r>
              <a:rPr lang="en-GB" sz="6800" b="0" i="0" dirty="0">
                <a:solidFill>
                  <a:srgbClr val="212121"/>
                </a:solidFill>
                <a:effectLst/>
              </a:rPr>
              <a:t>The searches yielded 1,075 if duplicates are eliminated.</a:t>
            </a:r>
            <a:r>
              <a:rPr lang="en-GB" sz="6800" b="0" i="0" baseline="30000" dirty="0">
                <a:solidFill>
                  <a:srgbClr val="4778C2"/>
                </a:solidFill>
                <a:effectLst/>
              </a:rPr>
              <a:t> </a:t>
            </a:r>
            <a:r>
              <a:rPr lang="en-GB" sz="6800" b="0" i="0" dirty="0">
                <a:solidFill>
                  <a:srgbClr val="212121"/>
                </a:solidFill>
                <a:effectLst/>
              </a:rPr>
              <a:t>Of these 1,075 e-mails, UBS deemed approximately 600 to be responsive to </a:t>
            </a:r>
            <a:r>
              <a:rPr lang="en-GB" sz="6800" dirty="0">
                <a:solidFill>
                  <a:srgbClr val="212121"/>
                </a:solidFill>
              </a:rPr>
              <a:t>the </a:t>
            </a:r>
            <a:r>
              <a:rPr lang="en-GB" sz="6800" b="0" i="0" dirty="0">
                <a:solidFill>
                  <a:srgbClr val="212121"/>
                </a:solidFill>
                <a:effectLst/>
              </a:rPr>
              <a:t>document request.</a:t>
            </a:r>
            <a:r>
              <a:rPr lang="en-GB" sz="6800" b="0" i="0" baseline="30000" dirty="0">
                <a:solidFill>
                  <a:srgbClr val="4778C2"/>
                </a:solidFill>
                <a:effectLst/>
              </a:rPr>
              <a:t>  </a:t>
            </a:r>
            <a:r>
              <a:rPr lang="en-GB" sz="6800" b="0" i="0" dirty="0">
                <a:solidFill>
                  <a:srgbClr val="212121"/>
                </a:solidFill>
                <a:effectLst/>
              </a:rPr>
              <a:t>UBS also produced, fewer than twenty e-mails extracted from UBS's optical disk storage system.</a:t>
            </a:r>
          </a:p>
          <a:p>
            <a:pPr algn="just"/>
            <a:r>
              <a:rPr lang="en-GB" sz="6800" b="0" i="0" dirty="0">
                <a:solidFill>
                  <a:srgbClr val="212121"/>
                </a:solidFill>
                <a:effectLst/>
              </a:rPr>
              <a:t>Pinkerton billed UBS </a:t>
            </a:r>
            <a:r>
              <a:rPr lang="en-GB" sz="6800" b="1" i="0" dirty="0">
                <a:solidFill>
                  <a:srgbClr val="212121"/>
                </a:solidFill>
                <a:effectLst/>
              </a:rPr>
              <a:t>31.5 hours </a:t>
            </a:r>
            <a:r>
              <a:rPr lang="en-GB" sz="6800" b="0" i="0" dirty="0">
                <a:solidFill>
                  <a:srgbClr val="212121"/>
                </a:solidFill>
                <a:effectLst/>
              </a:rPr>
              <a:t>for its restoration services at an hourly rate of </a:t>
            </a:r>
            <a:r>
              <a:rPr lang="en-GB" sz="6800" b="1" i="0" dirty="0">
                <a:solidFill>
                  <a:srgbClr val="212121"/>
                </a:solidFill>
                <a:effectLst/>
              </a:rPr>
              <a:t>$245</a:t>
            </a:r>
            <a:r>
              <a:rPr lang="en-GB" sz="6800" b="0" i="0" dirty="0">
                <a:solidFill>
                  <a:srgbClr val="212121"/>
                </a:solidFill>
                <a:effectLst/>
              </a:rPr>
              <a:t>, </a:t>
            </a:r>
            <a:r>
              <a:rPr lang="en-GB" sz="6800" b="1" dirty="0">
                <a:solidFill>
                  <a:srgbClr val="212121"/>
                </a:solidFill>
              </a:rPr>
              <a:t>6</a:t>
            </a:r>
            <a:r>
              <a:rPr lang="en-GB" sz="6800" b="1" i="0" dirty="0">
                <a:solidFill>
                  <a:srgbClr val="212121"/>
                </a:solidFill>
                <a:effectLst/>
              </a:rPr>
              <a:t> hours</a:t>
            </a:r>
            <a:r>
              <a:rPr lang="en-GB" sz="6800" b="0" i="0" dirty="0">
                <a:solidFill>
                  <a:srgbClr val="212121"/>
                </a:solidFill>
                <a:effectLst/>
              </a:rPr>
              <a:t> for the development, refinement and execution of a search script at </a:t>
            </a:r>
            <a:r>
              <a:rPr lang="en-GB" sz="6800" b="1" i="0" dirty="0">
                <a:solidFill>
                  <a:srgbClr val="212121"/>
                </a:solidFill>
                <a:effectLst/>
              </a:rPr>
              <a:t>$245 </a:t>
            </a:r>
            <a:r>
              <a:rPr lang="en-GB" sz="6800" b="0" i="0" dirty="0">
                <a:solidFill>
                  <a:srgbClr val="212121"/>
                </a:solidFill>
                <a:effectLst/>
              </a:rPr>
              <a:t>an hour,</a:t>
            </a:r>
            <a:r>
              <a:rPr lang="en-GB" sz="6800" b="0" i="0" baseline="30000" dirty="0">
                <a:solidFill>
                  <a:srgbClr val="4778C2"/>
                </a:solidFill>
                <a:effectLst/>
              </a:rPr>
              <a:t> </a:t>
            </a:r>
            <a:r>
              <a:rPr lang="en-GB" sz="6800" b="0" i="0" dirty="0">
                <a:solidFill>
                  <a:srgbClr val="212121"/>
                </a:solidFill>
                <a:effectLst/>
              </a:rPr>
              <a:t>and </a:t>
            </a:r>
            <a:r>
              <a:rPr lang="en-GB" sz="6800" b="1" i="0" dirty="0">
                <a:solidFill>
                  <a:srgbClr val="212121"/>
                </a:solidFill>
                <a:effectLst/>
              </a:rPr>
              <a:t>101.5 hours </a:t>
            </a:r>
            <a:r>
              <a:rPr lang="en-GB" sz="6800" b="0" i="0" dirty="0">
                <a:solidFill>
                  <a:srgbClr val="212121"/>
                </a:solidFill>
                <a:effectLst/>
              </a:rPr>
              <a:t>of “CPU Bench Utilization” time for use of Pinkerton's computer systems at a rate of </a:t>
            </a:r>
            <a:r>
              <a:rPr lang="en-GB" sz="6800" b="1" i="0" dirty="0">
                <a:solidFill>
                  <a:srgbClr val="212121"/>
                </a:solidFill>
                <a:effectLst/>
              </a:rPr>
              <a:t>$18.50 </a:t>
            </a:r>
            <a:r>
              <a:rPr lang="en-GB" sz="6800" b="0" i="0" dirty="0">
                <a:solidFill>
                  <a:srgbClr val="212121"/>
                </a:solidFill>
                <a:effectLst/>
              </a:rPr>
              <a:t>per hour.</a:t>
            </a:r>
            <a:r>
              <a:rPr lang="en-GB" sz="6800" b="0" i="0" baseline="30000" dirty="0">
                <a:solidFill>
                  <a:srgbClr val="4778C2"/>
                </a:solidFill>
                <a:effectLst/>
              </a:rPr>
              <a:t>  </a:t>
            </a:r>
            <a:r>
              <a:rPr lang="en-GB" sz="6800" b="0" i="0" dirty="0">
                <a:solidFill>
                  <a:srgbClr val="212121"/>
                </a:solidFill>
                <a:effectLst/>
              </a:rPr>
              <a:t>Pinkerton also included a five percent “administrative overhead fee” of </a:t>
            </a:r>
            <a:r>
              <a:rPr lang="en-GB" sz="6800" b="1" i="0" dirty="0">
                <a:solidFill>
                  <a:srgbClr val="212121"/>
                </a:solidFill>
                <a:effectLst/>
              </a:rPr>
              <a:t>$459.38</a:t>
            </a:r>
            <a:r>
              <a:rPr lang="en-GB" sz="6800" b="0" i="0" dirty="0">
                <a:solidFill>
                  <a:srgbClr val="212121"/>
                </a:solidFill>
                <a:effectLst/>
              </a:rPr>
              <a:t>.</a:t>
            </a:r>
            <a:r>
              <a:rPr lang="en-GB" sz="6800" b="0" i="0" baseline="30000" dirty="0">
                <a:solidFill>
                  <a:srgbClr val="4778C2"/>
                </a:solidFill>
                <a:effectLst/>
              </a:rPr>
              <a:t>  </a:t>
            </a:r>
            <a:r>
              <a:rPr lang="en-GB" sz="6800" b="0" i="0" dirty="0">
                <a:solidFill>
                  <a:srgbClr val="212121"/>
                </a:solidFill>
                <a:effectLst/>
              </a:rPr>
              <a:t>Thus, the total cost of restoration and search was </a:t>
            </a:r>
            <a:r>
              <a:rPr lang="en-GB" sz="6800" b="1" i="0" dirty="0">
                <a:solidFill>
                  <a:srgbClr val="212121"/>
                </a:solidFill>
                <a:effectLst/>
              </a:rPr>
              <a:t>$11,524.63.</a:t>
            </a:r>
            <a:r>
              <a:rPr lang="en-GB" sz="6800" b="1" i="0" baseline="30000" dirty="0">
                <a:solidFill>
                  <a:srgbClr val="4778C2"/>
                </a:solidFill>
                <a:effectLst/>
              </a:rPr>
              <a:t>  </a:t>
            </a:r>
            <a:r>
              <a:rPr lang="en-GB" sz="6800" b="0" i="0" dirty="0">
                <a:solidFill>
                  <a:srgbClr val="212121"/>
                </a:solidFill>
                <a:effectLst/>
              </a:rPr>
              <a:t>UBS also incurred the following costs: </a:t>
            </a:r>
            <a:r>
              <a:rPr lang="en-GB" sz="6800" b="1" i="0" dirty="0">
                <a:solidFill>
                  <a:srgbClr val="212121"/>
                </a:solidFill>
                <a:effectLst/>
              </a:rPr>
              <a:t>$4,633 </a:t>
            </a:r>
            <a:r>
              <a:rPr lang="en-GB" sz="6800" b="0" i="0" dirty="0">
                <a:solidFill>
                  <a:srgbClr val="212121"/>
                </a:solidFill>
                <a:effectLst/>
              </a:rPr>
              <a:t>in attorney time for the document review (11.3 hours at $410 per hour)</a:t>
            </a:r>
            <a:r>
              <a:rPr lang="en-GB" sz="6800" b="0" i="0" baseline="30000" dirty="0">
                <a:solidFill>
                  <a:srgbClr val="4778C2"/>
                </a:solidFill>
                <a:effectLst/>
              </a:rPr>
              <a:t> </a:t>
            </a:r>
            <a:r>
              <a:rPr lang="en-GB" sz="6800" b="0" i="0" dirty="0">
                <a:solidFill>
                  <a:srgbClr val="212121"/>
                </a:solidFill>
                <a:effectLst/>
              </a:rPr>
              <a:t>and </a:t>
            </a:r>
            <a:r>
              <a:rPr lang="en-GB" sz="6800" b="1" i="0" dirty="0">
                <a:solidFill>
                  <a:srgbClr val="212121"/>
                </a:solidFill>
                <a:effectLst/>
              </a:rPr>
              <a:t>$2,845.80 </a:t>
            </a:r>
            <a:r>
              <a:rPr lang="en-GB" sz="6800" b="0" i="0" dirty="0">
                <a:solidFill>
                  <a:srgbClr val="212121"/>
                </a:solidFill>
                <a:effectLst/>
              </a:rPr>
              <a:t>in paralegal time for tasks related to document production (16.74 hours at $170 per hour).</a:t>
            </a:r>
            <a:r>
              <a:rPr lang="en-GB" sz="6800" b="0" i="0" baseline="30000" dirty="0">
                <a:solidFill>
                  <a:srgbClr val="4778C2"/>
                </a:solidFill>
                <a:effectLst/>
              </a:rPr>
              <a:t>  </a:t>
            </a:r>
            <a:r>
              <a:rPr lang="en-GB" sz="6800" b="0" i="0" dirty="0">
                <a:solidFill>
                  <a:srgbClr val="212121"/>
                </a:solidFill>
                <a:effectLst/>
              </a:rPr>
              <a:t>The total cost of restoration and production from the five backup tapes was </a:t>
            </a:r>
            <a:r>
              <a:rPr lang="en-GB" sz="6800" b="1" i="0" dirty="0">
                <a:solidFill>
                  <a:srgbClr val="212121"/>
                </a:solidFill>
                <a:effectLst/>
              </a:rPr>
              <a:t>$19,003.43</a:t>
            </a:r>
            <a:r>
              <a:rPr lang="en-GB" sz="6800" b="0" i="0" dirty="0">
                <a:solidFill>
                  <a:srgbClr val="212121"/>
                </a:solidFill>
                <a:effectLst/>
              </a:rPr>
              <a:t>.</a:t>
            </a:r>
          </a:p>
          <a:p>
            <a:pPr algn="just"/>
            <a:r>
              <a:rPr lang="en-GB" sz="6800" b="0" i="0" dirty="0">
                <a:solidFill>
                  <a:srgbClr val="212121"/>
                </a:solidFill>
                <a:effectLst/>
              </a:rPr>
              <a:t>UBS now asks that the cost of any further production—estimated to be </a:t>
            </a:r>
            <a:r>
              <a:rPr lang="en-GB" sz="6800" b="1" i="0" dirty="0">
                <a:solidFill>
                  <a:srgbClr val="212121"/>
                </a:solidFill>
                <a:effectLst/>
              </a:rPr>
              <a:t>$273,649.39</a:t>
            </a:r>
            <a:r>
              <a:rPr lang="en-GB" sz="6800" b="0" i="0" dirty="0">
                <a:solidFill>
                  <a:srgbClr val="212121"/>
                </a:solidFill>
                <a:effectLst/>
              </a:rPr>
              <a:t>, based on the cost incurred in restoring five tapes and producing responsive documents from those tapes—be shifted to </a:t>
            </a:r>
            <a:r>
              <a:rPr lang="en-GB" sz="6800" i="0" dirty="0" err="1">
                <a:solidFill>
                  <a:srgbClr val="252525"/>
                </a:solidFill>
                <a:effectLst/>
              </a:rPr>
              <a:t>Zubulake</a:t>
            </a:r>
            <a:r>
              <a:rPr lang="en-GB" sz="6800" b="0" i="0" dirty="0">
                <a:solidFill>
                  <a:srgbClr val="212121"/>
                </a:solidFill>
                <a:effectLst/>
              </a:rPr>
              <a:t>. The total figure includes $165,954.67 to restore and search the tapes and $107,694.72 in attorney and paralegal review costs.</a:t>
            </a:r>
          </a:p>
          <a:p>
            <a:endParaRPr lang="en-GB" dirty="0"/>
          </a:p>
        </p:txBody>
      </p:sp>
    </p:spTree>
    <p:extLst>
      <p:ext uri="{BB962C8B-B14F-4D97-AF65-F5344CB8AC3E}">
        <p14:creationId xmlns:p14="http://schemas.microsoft.com/office/powerpoint/2010/main" val="256812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93586-7ABA-4D19-B726-EFC60BF1809C}"/>
              </a:ext>
            </a:extLst>
          </p:cNvPr>
          <p:cNvSpPr>
            <a:spLocks noGrp="1"/>
          </p:cNvSpPr>
          <p:nvPr>
            <p:ph idx="1"/>
          </p:nvPr>
        </p:nvSpPr>
        <p:spPr>
          <a:xfrm>
            <a:off x="1316984" y="1283546"/>
            <a:ext cx="5715917" cy="3914063"/>
          </a:xfrm>
        </p:spPr>
        <p:txBody>
          <a:bodyPr anchor="ctr">
            <a:normAutofit/>
          </a:bodyPr>
          <a:lstStyle/>
          <a:p>
            <a:pPr marL="0" indent="0">
              <a:buNone/>
            </a:pPr>
            <a:r>
              <a:rPr lang="en-GB" b="0" i="0" dirty="0">
                <a:solidFill>
                  <a:srgbClr val="404040"/>
                </a:solidFill>
                <a:effectLst/>
              </a:rPr>
              <a:t>After applying the seven–factor test, it determined that the </a:t>
            </a:r>
            <a:r>
              <a:rPr lang="en-GB" b="1" i="0" dirty="0">
                <a:solidFill>
                  <a:srgbClr val="404040"/>
                </a:solidFill>
                <a:effectLst/>
              </a:rPr>
              <a:t>plaintiff</a:t>
            </a:r>
            <a:r>
              <a:rPr lang="en-GB" b="0" i="0" dirty="0">
                <a:solidFill>
                  <a:srgbClr val="404040"/>
                </a:solidFill>
                <a:effectLst/>
              </a:rPr>
              <a:t> should account for </a:t>
            </a:r>
            <a:r>
              <a:rPr lang="en-GB" b="1" i="0" dirty="0">
                <a:solidFill>
                  <a:srgbClr val="404040"/>
                </a:solidFill>
                <a:effectLst/>
              </a:rPr>
              <a:t>25 percent </a:t>
            </a:r>
            <a:r>
              <a:rPr lang="en-GB" b="0" i="0" dirty="0">
                <a:solidFill>
                  <a:srgbClr val="404040"/>
                </a:solidFill>
                <a:effectLst/>
              </a:rPr>
              <a:t>of the restoration and searching costs, excluding attorney review costs.</a:t>
            </a:r>
            <a:endParaRPr lang="en-GB" dirty="0">
              <a:solidFill>
                <a:srgbClr val="404040"/>
              </a:solidFill>
            </a:endParaRPr>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E8F71-D23F-4E3E-9B62-662C9A5C8375}"/>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GB" sz="3000">
                <a:solidFill>
                  <a:srgbClr val="FFFFFF"/>
                </a:solidFill>
              </a:rPr>
              <a:t>ZUBULAKE III DECISION </a:t>
            </a:r>
          </a:p>
        </p:txBody>
      </p:sp>
    </p:spTree>
    <p:extLst>
      <p:ext uri="{BB962C8B-B14F-4D97-AF65-F5344CB8AC3E}">
        <p14:creationId xmlns:p14="http://schemas.microsoft.com/office/powerpoint/2010/main" val="209092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6ACF-074C-422F-87E0-1D1167C71D26}"/>
              </a:ext>
            </a:extLst>
          </p:cNvPr>
          <p:cNvSpPr>
            <a:spLocks noGrp="1"/>
          </p:cNvSpPr>
          <p:nvPr>
            <p:ph type="title"/>
          </p:nvPr>
        </p:nvSpPr>
        <p:spPr>
          <a:xfrm>
            <a:off x="2231136" y="523613"/>
            <a:ext cx="7729728" cy="1188720"/>
          </a:xfrm>
        </p:spPr>
        <p:txBody>
          <a:bodyPr/>
          <a:lstStyle/>
          <a:p>
            <a:r>
              <a:rPr lang="en-GB" dirty="0"/>
              <a:t>ZUBULAKE IV – get’s worse for </a:t>
            </a:r>
            <a:r>
              <a:rPr lang="en-GB" dirty="0" err="1"/>
              <a:t>ubs</a:t>
            </a:r>
            <a:endParaRPr lang="en-GB" dirty="0"/>
          </a:p>
        </p:txBody>
      </p:sp>
      <p:sp>
        <p:nvSpPr>
          <p:cNvPr id="3" name="Content Placeholder 2">
            <a:extLst>
              <a:ext uri="{FF2B5EF4-FFF2-40B4-BE49-F238E27FC236}">
                <a16:creationId xmlns:a16="http://schemas.microsoft.com/office/drawing/2014/main" id="{D55231C4-D500-435B-AF87-9C8ACDBE1BD3}"/>
              </a:ext>
            </a:extLst>
          </p:cNvPr>
          <p:cNvSpPr>
            <a:spLocks noGrp="1"/>
          </p:cNvSpPr>
          <p:nvPr>
            <p:ph idx="1"/>
          </p:nvPr>
        </p:nvSpPr>
        <p:spPr>
          <a:xfrm>
            <a:off x="1066800" y="2000250"/>
            <a:ext cx="10239375" cy="4705350"/>
          </a:xfrm>
        </p:spPr>
        <p:txBody>
          <a:bodyPr>
            <a:noAutofit/>
          </a:bodyPr>
          <a:lstStyle/>
          <a:p>
            <a:pPr algn="just"/>
            <a:r>
              <a:rPr lang="en-GB" b="0" i="0" dirty="0">
                <a:solidFill>
                  <a:srgbClr val="212121"/>
                </a:solidFill>
                <a:effectLst/>
              </a:rPr>
              <a:t>In the restoration effort, the parties discovered that </a:t>
            </a:r>
            <a:r>
              <a:rPr lang="en-GB" b="1" i="0" dirty="0">
                <a:solidFill>
                  <a:srgbClr val="212121"/>
                </a:solidFill>
                <a:effectLst/>
              </a:rPr>
              <a:t>certain backup tapes are missing</a:t>
            </a:r>
            <a:r>
              <a:rPr lang="en-GB" b="0" i="0" dirty="0">
                <a:solidFill>
                  <a:srgbClr val="212121"/>
                </a:solidFill>
                <a:effectLst/>
              </a:rPr>
              <a:t>. In addition, certain isolated e-mails-created after UBS supposedly began retaining all relevant </a:t>
            </a:r>
            <a:r>
              <a:rPr lang="en-GB" b="1" i="0" dirty="0">
                <a:solidFill>
                  <a:srgbClr val="212121"/>
                </a:solidFill>
                <a:effectLst/>
              </a:rPr>
              <a:t>e-mails were deleted </a:t>
            </a:r>
            <a:r>
              <a:rPr lang="en-GB" b="0" i="0" dirty="0">
                <a:solidFill>
                  <a:srgbClr val="212121"/>
                </a:solidFill>
                <a:effectLst/>
              </a:rPr>
              <a:t>from UBS's system, although they appear to have been saved on the backup tapes. </a:t>
            </a:r>
          </a:p>
          <a:p>
            <a:pPr algn="just"/>
            <a:r>
              <a:rPr lang="en-GB" b="0" i="0" dirty="0">
                <a:solidFill>
                  <a:srgbClr val="212121"/>
                </a:solidFill>
                <a:effectLst/>
              </a:rPr>
              <a:t>For example, an e-mail from Chapin to Joy Kim [another of </a:t>
            </a:r>
            <a:r>
              <a:rPr lang="en-GB" i="0" dirty="0" err="1">
                <a:solidFill>
                  <a:srgbClr val="252525"/>
                </a:solidFill>
                <a:effectLst/>
              </a:rPr>
              <a:t>Zubulake's</a:t>
            </a:r>
            <a:r>
              <a:rPr lang="en-GB" b="0" i="0" dirty="0">
                <a:solidFill>
                  <a:srgbClr val="212121"/>
                </a:solidFill>
                <a:effectLst/>
              </a:rPr>
              <a:t> co-workers] instructing her on how to file a complaint against </a:t>
            </a:r>
            <a:r>
              <a:rPr lang="en-GB" i="0" dirty="0" err="1">
                <a:solidFill>
                  <a:srgbClr val="252525"/>
                </a:solidFill>
                <a:effectLst/>
              </a:rPr>
              <a:t>Zubulake</a:t>
            </a:r>
            <a:r>
              <a:rPr lang="en-GB" b="0" i="0" dirty="0">
                <a:solidFill>
                  <a:srgbClr val="212121"/>
                </a:solidFill>
                <a:effectLst/>
              </a:rPr>
              <a:t> was not saved, and it bears the subject line ‘</a:t>
            </a:r>
            <a:r>
              <a:rPr lang="en-GB" b="1" i="0" dirty="0">
                <a:solidFill>
                  <a:srgbClr val="212121"/>
                </a:solidFill>
                <a:effectLst/>
              </a:rPr>
              <a:t>UBS client attorney </a:t>
            </a:r>
            <a:r>
              <a:rPr lang="en-GB" b="1" i="0" dirty="0" err="1">
                <a:solidFill>
                  <a:srgbClr val="212121"/>
                </a:solidFill>
                <a:effectLst/>
              </a:rPr>
              <a:t>priviledge</a:t>
            </a:r>
            <a:r>
              <a:rPr lang="en-GB" b="1" i="0" dirty="0">
                <a:solidFill>
                  <a:srgbClr val="212121"/>
                </a:solidFill>
                <a:effectLst/>
              </a:rPr>
              <a:t> only</a:t>
            </a:r>
            <a:r>
              <a:rPr lang="en-GB" b="0" i="0" dirty="0">
                <a:solidFill>
                  <a:srgbClr val="212121"/>
                </a:solidFill>
                <a:effectLst/>
              </a:rPr>
              <a:t>,’ although no attorney is copied on the e-mail. This potentially useful e-mail was deleted and resided only on UBS's backup tapes.”</a:t>
            </a:r>
          </a:p>
          <a:p>
            <a:pPr algn="just"/>
            <a:r>
              <a:rPr lang="en-GB" b="0" i="0" dirty="0">
                <a:solidFill>
                  <a:srgbClr val="212121"/>
                </a:solidFill>
                <a:effectLst/>
              </a:rPr>
              <a:t>In Aug 2001, UBS ordered its employees to retain all relevant documents.</a:t>
            </a:r>
            <a:r>
              <a:rPr lang="en-GB" b="0" i="0" baseline="30000" dirty="0">
                <a:solidFill>
                  <a:srgbClr val="4778C2"/>
                </a:solidFill>
                <a:effectLst/>
              </a:rPr>
              <a:t> </a:t>
            </a:r>
            <a:r>
              <a:rPr lang="en-GB" b="0" i="0" dirty="0">
                <a:solidFill>
                  <a:srgbClr val="212121"/>
                </a:solidFill>
                <a:effectLst/>
              </a:rPr>
              <a:t>In Aug 2002, after </a:t>
            </a:r>
            <a:r>
              <a:rPr lang="en-GB" i="0" dirty="0" err="1">
                <a:solidFill>
                  <a:srgbClr val="252525"/>
                </a:solidFill>
                <a:effectLst/>
              </a:rPr>
              <a:t>Zubulake</a:t>
            </a:r>
            <a:r>
              <a:rPr lang="en-GB" i="0" dirty="0">
                <a:solidFill>
                  <a:srgbClr val="212121"/>
                </a:solidFill>
                <a:effectLst/>
              </a:rPr>
              <a:t> </a:t>
            </a:r>
            <a:r>
              <a:rPr lang="en-GB" b="0" i="0" dirty="0">
                <a:solidFill>
                  <a:srgbClr val="212121"/>
                </a:solidFill>
                <a:effectLst/>
              </a:rPr>
              <a:t>specifically requested e-mail stored on backup tapes, UBS's outside counsel instructed UBS's information technology personnel to stop recycling backup tapes.</a:t>
            </a:r>
          </a:p>
          <a:p>
            <a:pPr algn="just"/>
            <a:r>
              <a:rPr lang="en-GB" dirty="0"/>
              <a:t>The court also found that the defendant </a:t>
            </a:r>
            <a:r>
              <a:rPr lang="en-GB" b="1" dirty="0"/>
              <a:t>failed to comply</a:t>
            </a:r>
            <a:r>
              <a:rPr lang="en-GB" dirty="0"/>
              <a:t> with its own </a:t>
            </a:r>
            <a:r>
              <a:rPr lang="en-GB" b="1" dirty="0"/>
              <a:t>retention policy</a:t>
            </a:r>
            <a:r>
              <a:rPr lang="en-GB" dirty="0"/>
              <a:t>, which would have preserved the missing evidence. </a:t>
            </a:r>
            <a:endParaRPr lang="en-GB" b="0" i="0" dirty="0">
              <a:solidFill>
                <a:srgbClr val="212121"/>
              </a:solidFill>
              <a:effectLst/>
            </a:endParaRPr>
          </a:p>
          <a:p>
            <a:pPr marL="0" indent="0" algn="just">
              <a:buNone/>
            </a:pPr>
            <a:endParaRPr lang="en-GB" sz="1600" dirty="0"/>
          </a:p>
        </p:txBody>
      </p:sp>
    </p:spTree>
    <p:extLst>
      <p:ext uri="{BB962C8B-B14F-4D97-AF65-F5344CB8AC3E}">
        <p14:creationId xmlns:p14="http://schemas.microsoft.com/office/powerpoint/2010/main" val="201116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D81C-671D-4655-8177-8CC80626F5BA}"/>
              </a:ext>
            </a:extLst>
          </p:cNvPr>
          <p:cNvSpPr>
            <a:spLocks noGrp="1"/>
          </p:cNvSpPr>
          <p:nvPr>
            <p:ph type="title"/>
          </p:nvPr>
        </p:nvSpPr>
        <p:spPr>
          <a:xfrm>
            <a:off x="2231136" y="555117"/>
            <a:ext cx="7729728" cy="1188720"/>
          </a:xfrm>
        </p:spPr>
        <p:txBody>
          <a:bodyPr/>
          <a:lstStyle/>
          <a:p>
            <a:r>
              <a:rPr lang="en-GB" dirty="0" err="1"/>
              <a:t>Zubulake</a:t>
            </a:r>
            <a:r>
              <a:rPr lang="en-GB" dirty="0"/>
              <a:t> iv decision</a:t>
            </a:r>
          </a:p>
        </p:txBody>
      </p:sp>
      <p:sp>
        <p:nvSpPr>
          <p:cNvPr id="3" name="Content Placeholder 2">
            <a:extLst>
              <a:ext uri="{FF2B5EF4-FFF2-40B4-BE49-F238E27FC236}">
                <a16:creationId xmlns:a16="http://schemas.microsoft.com/office/drawing/2014/main" id="{F235B68A-4539-4868-B956-579AD5019F57}"/>
              </a:ext>
            </a:extLst>
          </p:cNvPr>
          <p:cNvSpPr>
            <a:spLocks noGrp="1"/>
          </p:cNvSpPr>
          <p:nvPr>
            <p:ph idx="1"/>
          </p:nvPr>
        </p:nvSpPr>
        <p:spPr>
          <a:xfrm>
            <a:off x="1247775" y="2008505"/>
            <a:ext cx="9696450" cy="4686300"/>
          </a:xfrm>
        </p:spPr>
        <p:txBody>
          <a:bodyPr>
            <a:noAutofit/>
          </a:bodyPr>
          <a:lstStyle/>
          <a:p>
            <a:pPr algn="just"/>
            <a:r>
              <a:rPr lang="en-GB" sz="1700" i="0" dirty="0" err="1">
                <a:solidFill>
                  <a:srgbClr val="252525"/>
                </a:solidFill>
                <a:effectLst/>
              </a:rPr>
              <a:t>Zubulake</a:t>
            </a:r>
            <a:r>
              <a:rPr lang="en-GB" sz="1700" i="0" dirty="0">
                <a:solidFill>
                  <a:srgbClr val="212121"/>
                </a:solidFill>
                <a:effectLst/>
              </a:rPr>
              <a:t> now seeks </a:t>
            </a:r>
            <a:r>
              <a:rPr lang="en-GB" sz="1700" b="1" i="0" dirty="0">
                <a:solidFill>
                  <a:srgbClr val="212121"/>
                </a:solidFill>
                <a:effectLst/>
              </a:rPr>
              <a:t>sanctions against UBS </a:t>
            </a:r>
            <a:r>
              <a:rPr lang="en-GB" sz="1700" i="0" dirty="0">
                <a:solidFill>
                  <a:srgbClr val="212121"/>
                </a:solidFill>
                <a:effectLst/>
              </a:rPr>
              <a:t>for its </a:t>
            </a:r>
            <a:r>
              <a:rPr lang="en-GB" sz="1700" b="1" i="0" dirty="0">
                <a:solidFill>
                  <a:srgbClr val="212121"/>
                </a:solidFill>
                <a:effectLst/>
              </a:rPr>
              <a:t>failure to preserve </a:t>
            </a:r>
            <a:r>
              <a:rPr lang="en-GB" sz="1700" i="0" dirty="0">
                <a:solidFill>
                  <a:srgbClr val="212121"/>
                </a:solidFill>
                <a:effectLst/>
              </a:rPr>
              <a:t>the missing backup tapes and deleted e-mails. In particular, </a:t>
            </a:r>
            <a:r>
              <a:rPr lang="en-GB" sz="1700" i="0" dirty="0" err="1">
                <a:solidFill>
                  <a:srgbClr val="252525"/>
                </a:solidFill>
                <a:effectLst/>
              </a:rPr>
              <a:t>Zubulake</a:t>
            </a:r>
            <a:r>
              <a:rPr lang="en-GB" sz="1700" i="0" dirty="0">
                <a:solidFill>
                  <a:srgbClr val="212121"/>
                </a:solidFill>
                <a:effectLst/>
              </a:rPr>
              <a:t> seeks the following relief: </a:t>
            </a:r>
          </a:p>
          <a:p>
            <a:pPr marL="457200" lvl="2" indent="0" algn="just">
              <a:buNone/>
            </a:pPr>
            <a:r>
              <a:rPr lang="en-GB" sz="1700" i="0" dirty="0">
                <a:solidFill>
                  <a:srgbClr val="212121"/>
                </a:solidFill>
                <a:effectLst/>
              </a:rPr>
              <a:t>(a) an order requiring UBS to pay in full the costs of restoring the remainder of the monthly backup tapes; </a:t>
            </a:r>
          </a:p>
          <a:p>
            <a:pPr marL="457200" lvl="2" indent="0" algn="just">
              <a:buNone/>
            </a:pPr>
            <a:r>
              <a:rPr lang="en-GB" sz="1700" i="0" dirty="0">
                <a:solidFill>
                  <a:srgbClr val="212121"/>
                </a:solidFill>
                <a:effectLst/>
              </a:rPr>
              <a:t>(b) an adverse inference instruction against UBS with respect to the backup tapes that are missing; </a:t>
            </a:r>
          </a:p>
          <a:p>
            <a:pPr marL="457200" lvl="2" indent="0" algn="just">
              <a:buNone/>
            </a:pPr>
            <a:r>
              <a:rPr lang="en-GB" sz="1700" i="0" dirty="0">
                <a:solidFill>
                  <a:srgbClr val="212121"/>
                </a:solidFill>
                <a:effectLst/>
              </a:rPr>
              <a:t>(c) an order directing UBS to bear the costs of re-deposing certain individuals, such as Chapin, concerning the issues raised in newly produced e-mails.</a:t>
            </a:r>
          </a:p>
          <a:p>
            <a:pPr algn="just"/>
            <a:r>
              <a:rPr lang="en-GB" sz="1700" dirty="0">
                <a:solidFill>
                  <a:srgbClr val="212121"/>
                </a:solidFill>
              </a:rPr>
              <a:t>Although, </a:t>
            </a:r>
            <a:r>
              <a:rPr lang="en-GB" sz="1700" i="0" dirty="0">
                <a:solidFill>
                  <a:srgbClr val="212121"/>
                </a:solidFill>
                <a:effectLst/>
              </a:rPr>
              <a:t>UBS had a duty to preserve all of the backup tapes at issue, and destroyed them with the requisite culpability, </a:t>
            </a:r>
            <a:r>
              <a:rPr lang="en-GB" sz="1700" i="0" dirty="0" err="1">
                <a:solidFill>
                  <a:srgbClr val="252525"/>
                </a:solidFill>
                <a:effectLst/>
              </a:rPr>
              <a:t>Zubulake</a:t>
            </a:r>
            <a:r>
              <a:rPr lang="en-GB" sz="1700" i="0" dirty="0">
                <a:solidFill>
                  <a:srgbClr val="212121"/>
                </a:solidFill>
                <a:effectLst/>
              </a:rPr>
              <a:t> cannot demonstrate that the lost evidence would have supported her claims. Under the circumstances, it would be inappropriate to give an adverse inference instruction to the jury.</a:t>
            </a:r>
          </a:p>
          <a:p>
            <a:pPr algn="just"/>
            <a:r>
              <a:rPr lang="en-GB" sz="1700" i="0" dirty="0">
                <a:solidFill>
                  <a:srgbClr val="212121"/>
                </a:solidFill>
                <a:effectLst/>
              </a:rPr>
              <a:t>UBS must now bear </a:t>
            </a:r>
            <a:r>
              <a:rPr lang="en-GB" sz="1700" i="0" dirty="0" err="1">
                <a:solidFill>
                  <a:srgbClr val="252525"/>
                </a:solidFill>
                <a:effectLst/>
              </a:rPr>
              <a:t>Zubulake's</a:t>
            </a:r>
            <a:r>
              <a:rPr lang="en-GB" sz="1700" i="0" dirty="0">
                <a:solidFill>
                  <a:srgbClr val="212121"/>
                </a:solidFill>
                <a:effectLst/>
              </a:rPr>
              <a:t> </a:t>
            </a:r>
            <a:r>
              <a:rPr lang="en-GB" sz="1700" b="1" i="0" dirty="0">
                <a:solidFill>
                  <a:srgbClr val="212121"/>
                </a:solidFill>
                <a:effectLst/>
              </a:rPr>
              <a:t>costs for re-deposing certain witnesses </a:t>
            </a:r>
            <a:r>
              <a:rPr lang="en-GB" sz="1700" i="0" dirty="0">
                <a:solidFill>
                  <a:srgbClr val="212121"/>
                </a:solidFill>
                <a:effectLst/>
              </a:rPr>
              <a:t>for the limited purpose of inquiring into issues raised by the destruction of evidence and any newly discovered e-mails. </a:t>
            </a:r>
          </a:p>
          <a:p>
            <a:pPr algn="just"/>
            <a:r>
              <a:rPr lang="en-GB" sz="1700" i="0" dirty="0">
                <a:solidFill>
                  <a:srgbClr val="212121"/>
                </a:solidFill>
                <a:effectLst/>
              </a:rPr>
              <a:t>In particular, UBS is ordered to pay the costs of re-deposing Chapin, Hardisty, Tong, and Josh Varsano (a human resources employee in charge of the Asian Equities Sales Desk).</a:t>
            </a:r>
          </a:p>
          <a:p>
            <a:pPr algn="just"/>
            <a:endParaRPr lang="en-GB" sz="1600" dirty="0"/>
          </a:p>
        </p:txBody>
      </p:sp>
    </p:spTree>
    <p:extLst>
      <p:ext uri="{BB962C8B-B14F-4D97-AF65-F5344CB8AC3E}">
        <p14:creationId xmlns:p14="http://schemas.microsoft.com/office/powerpoint/2010/main" val="298217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6176-6142-46A1-89FD-EEEFDC48F23A}"/>
              </a:ext>
            </a:extLst>
          </p:cNvPr>
          <p:cNvSpPr>
            <a:spLocks noGrp="1"/>
          </p:cNvSpPr>
          <p:nvPr>
            <p:ph type="title"/>
          </p:nvPr>
        </p:nvSpPr>
        <p:spPr>
          <a:xfrm>
            <a:off x="2231136" y="378766"/>
            <a:ext cx="7729728" cy="1188720"/>
          </a:xfrm>
        </p:spPr>
        <p:txBody>
          <a:bodyPr/>
          <a:lstStyle/>
          <a:p>
            <a:r>
              <a:rPr lang="en-GB" dirty="0"/>
              <a:t>ZUBULAKE V</a:t>
            </a:r>
          </a:p>
        </p:txBody>
      </p:sp>
      <p:sp>
        <p:nvSpPr>
          <p:cNvPr id="3" name="Content Placeholder 2">
            <a:extLst>
              <a:ext uri="{FF2B5EF4-FFF2-40B4-BE49-F238E27FC236}">
                <a16:creationId xmlns:a16="http://schemas.microsoft.com/office/drawing/2014/main" id="{FA7A6A56-F88B-4CF5-84F9-7A4B539F5019}"/>
              </a:ext>
            </a:extLst>
          </p:cNvPr>
          <p:cNvSpPr>
            <a:spLocks noGrp="1"/>
          </p:cNvSpPr>
          <p:nvPr>
            <p:ph idx="1"/>
          </p:nvPr>
        </p:nvSpPr>
        <p:spPr>
          <a:xfrm>
            <a:off x="1239915" y="1828800"/>
            <a:ext cx="9712170" cy="5029200"/>
          </a:xfrm>
        </p:spPr>
        <p:txBody>
          <a:bodyPr>
            <a:normAutofit/>
          </a:bodyPr>
          <a:lstStyle/>
          <a:p>
            <a:pPr algn="just">
              <a:lnSpc>
                <a:spcPct val="110000"/>
              </a:lnSpc>
            </a:pPr>
            <a:r>
              <a:rPr lang="en-GB" sz="1700" dirty="0" err="1">
                <a:solidFill>
                  <a:srgbClr val="212121"/>
                </a:solidFill>
              </a:rPr>
              <a:t>Zubulake</a:t>
            </a:r>
            <a:r>
              <a:rPr lang="en-GB" sz="1700" dirty="0">
                <a:solidFill>
                  <a:srgbClr val="212121"/>
                </a:solidFill>
              </a:rPr>
              <a:t> once again moved to sanction </a:t>
            </a:r>
            <a:r>
              <a:rPr lang="en-GB" sz="1700" b="1" dirty="0">
                <a:solidFill>
                  <a:srgbClr val="212121"/>
                </a:solidFill>
              </a:rPr>
              <a:t>UBS for its failure to produce relevant information </a:t>
            </a:r>
            <a:r>
              <a:rPr lang="en-GB" sz="1700" dirty="0">
                <a:solidFill>
                  <a:srgbClr val="212121"/>
                </a:solidFill>
              </a:rPr>
              <a:t>and for its </a:t>
            </a:r>
            <a:r>
              <a:rPr lang="en-GB" sz="1700" b="1" dirty="0">
                <a:solidFill>
                  <a:srgbClr val="212121"/>
                </a:solidFill>
              </a:rPr>
              <a:t>late production of such material</a:t>
            </a:r>
            <a:r>
              <a:rPr lang="en-GB" sz="1700" dirty="0">
                <a:solidFill>
                  <a:srgbClr val="212121"/>
                </a:solidFill>
              </a:rPr>
              <a:t>.</a:t>
            </a:r>
          </a:p>
          <a:p>
            <a:pPr algn="just">
              <a:lnSpc>
                <a:spcPct val="110000"/>
              </a:lnSpc>
            </a:pPr>
            <a:r>
              <a:rPr lang="en-GB" sz="1700" dirty="0" err="1">
                <a:solidFill>
                  <a:srgbClr val="212121"/>
                </a:solidFill>
              </a:rPr>
              <a:t>Zubulake</a:t>
            </a:r>
            <a:r>
              <a:rPr lang="en-GB" sz="1700" dirty="0">
                <a:solidFill>
                  <a:srgbClr val="212121"/>
                </a:solidFill>
              </a:rPr>
              <a:t> filed an initial charge of gender discrimination with the EEOC on August 16, 2001. Well before that, however—as early as April 2001—UBS employees were on notice of </a:t>
            </a:r>
            <a:r>
              <a:rPr lang="en-GB" sz="1700" dirty="0" err="1">
                <a:solidFill>
                  <a:srgbClr val="212121"/>
                </a:solidFill>
              </a:rPr>
              <a:t>Zubulake's</a:t>
            </a:r>
            <a:r>
              <a:rPr lang="en-GB" sz="1700" dirty="0">
                <a:solidFill>
                  <a:srgbClr val="212121"/>
                </a:solidFill>
              </a:rPr>
              <a:t> impending court action.</a:t>
            </a:r>
          </a:p>
          <a:p>
            <a:pPr algn="just">
              <a:lnSpc>
                <a:spcPct val="110000"/>
              </a:lnSpc>
            </a:pPr>
            <a:r>
              <a:rPr lang="en-GB" sz="1700" dirty="0">
                <a:solidFill>
                  <a:srgbClr val="212121"/>
                </a:solidFill>
              </a:rPr>
              <a:t>Fully aware of their common law duty, the counsel ensured that relevant information is preserved by giving clear instructions to the client to preserve such information. UBS's counsel—both in-house and outside—instructed UBS personnel to retain relevant electronic information and keep them separate for lawyer’s review.</a:t>
            </a:r>
          </a:p>
          <a:p>
            <a:pPr algn="just">
              <a:lnSpc>
                <a:spcPct val="110000"/>
              </a:lnSpc>
            </a:pPr>
            <a:r>
              <a:rPr lang="en-GB" sz="1700" dirty="0">
                <a:solidFill>
                  <a:srgbClr val="212121"/>
                </a:solidFill>
              </a:rPr>
              <a:t>This warning pertained to both electronic and hard-copy files, but did not specifically pertain to “backup tapes,” maintained by UBS’s IT personnel. </a:t>
            </a:r>
          </a:p>
          <a:p>
            <a:pPr algn="just">
              <a:lnSpc>
                <a:spcPct val="110000"/>
              </a:lnSpc>
            </a:pPr>
            <a:r>
              <a:rPr lang="en-GB" sz="1700" dirty="0">
                <a:solidFill>
                  <a:srgbClr val="212121"/>
                </a:solidFill>
              </a:rPr>
              <a:t>Notwithstanding these instructions, UBS employees —Orgill, Hardisty, Holland, Chapin, Varsano, and </a:t>
            </a:r>
            <a:r>
              <a:rPr lang="en-GB" sz="1700" dirty="0" err="1">
                <a:solidFill>
                  <a:srgbClr val="212121"/>
                </a:solidFill>
              </a:rPr>
              <a:t>Amone</a:t>
            </a:r>
            <a:r>
              <a:rPr lang="en-GB" sz="1700" dirty="0">
                <a:solidFill>
                  <a:srgbClr val="212121"/>
                </a:solidFill>
              </a:rPr>
              <a:t>—failed to retain e-mails related to </a:t>
            </a:r>
            <a:r>
              <a:rPr lang="en-GB" sz="1700" dirty="0" err="1">
                <a:solidFill>
                  <a:srgbClr val="212121"/>
                </a:solidFill>
              </a:rPr>
              <a:t>Zubulake's</a:t>
            </a:r>
            <a:r>
              <a:rPr lang="en-GB" sz="1700" dirty="0">
                <a:solidFill>
                  <a:srgbClr val="212121"/>
                </a:solidFill>
              </a:rPr>
              <a:t> claims. Some of the deleted e-mails were restored from backup tapes (or other sources), others have been altogether lost, though there is strong evidence that they once existed. </a:t>
            </a:r>
          </a:p>
          <a:p>
            <a:pPr algn="just">
              <a:lnSpc>
                <a:spcPct val="110000"/>
              </a:lnSpc>
            </a:pPr>
            <a:endParaRPr lang="en-GB" sz="1650" dirty="0">
              <a:solidFill>
                <a:srgbClr val="212121"/>
              </a:solidFill>
            </a:endParaRPr>
          </a:p>
          <a:p>
            <a:endParaRPr lang="en-GB" dirty="0"/>
          </a:p>
        </p:txBody>
      </p:sp>
    </p:spTree>
    <p:extLst>
      <p:ext uri="{BB962C8B-B14F-4D97-AF65-F5344CB8AC3E}">
        <p14:creationId xmlns:p14="http://schemas.microsoft.com/office/powerpoint/2010/main" val="3092391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5B6C-B64C-4A34-9565-95C8D9EE282F}"/>
              </a:ext>
            </a:extLst>
          </p:cNvPr>
          <p:cNvSpPr>
            <a:spLocks noGrp="1"/>
          </p:cNvSpPr>
          <p:nvPr>
            <p:ph type="title"/>
          </p:nvPr>
        </p:nvSpPr>
        <p:spPr>
          <a:xfrm>
            <a:off x="2231136" y="360685"/>
            <a:ext cx="7729728" cy="1188720"/>
          </a:xfrm>
        </p:spPr>
        <p:txBody>
          <a:bodyPr/>
          <a:lstStyle/>
          <a:p>
            <a:r>
              <a:rPr lang="en-GB" dirty="0"/>
              <a:t>ZUBULAKE V</a:t>
            </a:r>
          </a:p>
        </p:txBody>
      </p:sp>
      <p:sp>
        <p:nvSpPr>
          <p:cNvPr id="3" name="Content Placeholder 2">
            <a:extLst>
              <a:ext uri="{FF2B5EF4-FFF2-40B4-BE49-F238E27FC236}">
                <a16:creationId xmlns:a16="http://schemas.microsoft.com/office/drawing/2014/main" id="{38A58252-AAED-436E-B2AD-16F2128E4B66}"/>
              </a:ext>
            </a:extLst>
          </p:cNvPr>
          <p:cNvSpPr>
            <a:spLocks noGrp="1"/>
          </p:cNvSpPr>
          <p:nvPr>
            <p:ph idx="1"/>
          </p:nvPr>
        </p:nvSpPr>
        <p:spPr>
          <a:xfrm>
            <a:off x="1274315" y="1802169"/>
            <a:ext cx="9643369" cy="5117975"/>
          </a:xfrm>
        </p:spPr>
        <p:txBody>
          <a:bodyPr>
            <a:noAutofit/>
          </a:bodyPr>
          <a:lstStyle/>
          <a:p>
            <a:pPr algn="just">
              <a:lnSpc>
                <a:spcPct val="110000"/>
              </a:lnSpc>
            </a:pPr>
            <a:r>
              <a:rPr lang="en-GB" sz="1700" dirty="0">
                <a:solidFill>
                  <a:srgbClr val="212121"/>
                </a:solidFill>
              </a:rPr>
              <a:t>Counsel, in turn, failed </a:t>
            </a:r>
          </a:p>
          <a:p>
            <a:pPr lvl="1" algn="just">
              <a:lnSpc>
                <a:spcPct val="110000"/>
              </a:lnSpc>
              <a:buFont typeface="Wingdings" panose="05000000000000000000" pitchFamily="2" charset="2"/>
              <a:buChar char="ü"/>
            </a:pPr>
            <a:r>
              <a:rPr lang="en-GB" sz="1700" dirty="0">
                <a:solidFill>
                  <a:srgbClr val="212121"/>
                </a:solidFill>
              </a:rPr>
              <a:t>to </a:t>
            </a:r>
            <a:r>
              <a:rPr lang="en-GB" sz="1700" b="1" dirty="0">
                <a:solidFill>
                  <a:srgbClr val="212121"/>
                </a:solidFill>
              </a:rPr>
              <a:t>request retained information </a:t>
            </a:r>
            <a:r>
              <a:rPr lang="en-GB" sz="1700" dirty="0">
                <a:solidFill>
                  <a:srgbClr val="212121"/>
                </a:solidFill>
              </a:rPr>
              <a:t>from one key employee </a:t>
            </a:r>
          </a:p>
          <a:p>
            <a:pPr lvl="1" algn="just">
              <a:lnSpc>
                <a:spcPct val="110000"/>
              </a:lnSpc>
              <a:buFont typeface="Wingdings" panose="05000000000000000000" pitchFamily="2" charset="2"/>
              <a:buChar char="ü"/>
            </a:pPr>
            <a:r>
              <a:rPr lang="en-GB" sz="1700" dirty="0">
                <a:solidFill>
                  <a:srgbClr val="212121"/>
                </a:solidFill>
              </a:rPr>
              <a:t>to </a:t>
            </a:r>
            <a:r>
              <a:rPr lang="en-GB" sz="1700" b="1" dirty="0">
                <a:solidFill>
                  <a:srgbClr val="212121"/>
                </a:solidFill>
              </a:rPr>
              <a:t>give the litigation hold </a:t>
            </a:r>
            <a:r>
              <a:rPr lang="en-GB" sz="1700" dirty="0">
                <a:solidFill>
                  <a:srgbClr val="212121"/>
                </a:solidFill>
              </a:rPr>
              <a:t>instructions to another, </a:t>
            </a:r>
          </a:p>
          <a:p>
            <a:pPr lvl="1" algn="just">
              <a:lnSpc>
                <a:spcPct val="110000"/>
              </a:lnSpc>
              <a:buFont typeface="Wingdings" panose="05000000000000000000" pitchFamily="2" charset="2"/>
              <a:buChar char="ü"/>
            </a:pPr>
            <a:r>
              <a:rPr lang="en-GB" sz="1700" dirty="0">
                <a:solidFill>
                  <a:srgbClr val="212121"/>
                </a:solidFill>
              </a:rPr>
              <a:t>to </a:t>
            </a:r>
            <a:r>
              <a:rPr lang="en-GB" sz="1700" b="1" dirty="0">
                <a:solidFill>
                  <a:srgbClr val="212121"/>
                </a:solidFill>
              </a:rPr>
              <a:t>adequately communicate </a:t>
            </a:r>
            <a:r>
              <a:rPr lang="en-GB" sz="1700" dirty="0">
                <a:solidFill>
                  <a:srgbClr val="212121"/>
                </a:solidFill>
              </a:rPr>
              <a:t>with another employee about how she maintained her computer files, </a:t>
            </a:r>
          </a:p>
          <a:p>
            <a:pPr lvl="1" algn="just">
              <a:lnSpc>
                <a:spcPct val="110000"/>
              </a:lnSpc>
              <a:buFont typeface="Wingdings" panose="05000000000000000000" pitchFamily="2" charset="2"/>
              <a:buChar char="ü"/>
            </a:pPr>
            <a:r>
              <a:rPr lang="en-GB" sz="1700" dirty="0">
                <a:solidFill>
                  <a:srgbClr val="212121"/>
                </a:solidFill>
              </a:rPr>
              <a:t>to </a:t>
            </a:r>
            <a:r>
              <a:rPr lang="en-GB" sz="1700" b="1" dirty="0">
                <a:solidFill>
                  <a:srgbClr val="212121"/>
                </a:solidFill>
              </a:rPr>
              <a:t>safeguard backup tapes </a:t>
            </a:r>
            <a:r>
              <a:rPr lang="en-GB" sz="1700" dirty="0">
                <a:solidFill>
                  <a:srgbClr val="212121"/>
                </a:solidFill>
              </a:rPr>
              <a:t>that might have contained some of the deleted e-mails, and which would have mitigated the damage done by UBS's destruction of those e-mails.</a:t>
            </a:r>
          </a:p>
          <a:p>
            <a:pPr lvl="1" algn="just">
              <a:lnSpc>
                <a:spcPct val="110000"/>
              </a:lnSpc>
              <a:buFont typeface="Wingdings" panose="05000000000000000000" pitchFamily="2" charset="2"/>
              <a:buChar char="ü"/>
            </a:pPr>
            <a:endParaRPr lang="en-GB" sz="1700" dirty="0">
              <a:solidFill>
                <a:srgbClr val="212121"/>
              </a:solidFill>
            </a:endParaRPr>
          </a:p>
          <a:p>
            <a:pPr algn="just">
              <a:lnSpc>
                <a:spcPct val="130000"/>
              </a:lnSpc>
            </a:pPr>
            <a:r>
              <a:rPr lang="en-GB" sz="1700" dirty="0">
                <a:solidFill>
                  <a:srgbClr val="212121"/>
                </a:solidFill>
              </a:rPr>
              <a:t>At least one </a:t>
            </a:r>
            <a:r>
              <a:rPr lang="en-GB" sz="1700" b="1" dirty="0">
                <a:solidFill>
                  <a:srgbClr val="212121"/>
                </a:solidFill>
              </a:rPr>
              <a:t>e-mail</a:t>
            </a:r>
            <a:r>
              <a:rPr lang="en-GB" sz="1700" dirty="0">
                <a:solidFill>
                  <a:srgbClr val="212121"/>
                </a:solidFill>
              </a:rPr>
              <a:t> has been </a:t>
            </a:r>
            <a:r>
              <a:rPr lang="en-GB" sz="1700" b="1" dirty="0">
                <a:solidFill>
                  <a:srgbClr val="212121"/>
                </a:solidFill>
              </a:rPr>
              <a:t>lost;</a:t>
            </a:r>
            <a:r>
              <a:rPr lang="en-GB" sz="1700" dirty="0">
                <a:solidFill>
                  <a:srgbClr val="212121"/>
                </a:solidFill>
              </a:rPr>
              <a:t> the existence of that e-mail is known only because of oblique references to it in other correspondence. Other e-mails were deleted in contravention of counsel's “litigation hold” instructions, but were subsequently recovered from alternative sources—such as backup tapes—and thus produced to </a:t>
            </a:r>
            <a:r>
              <a:rPr lang="en-GB" sz="1700" dirty="0" err="1">
                <a:solidFill>
                  <a:srgbClr val="212121"/>
                </a:solidFill>
              </a:rPr>
              <a:t>Zubulake</a:t>
            </a:r>
            <a:r>
              <a:rPr lang="en-GB" sz="1700" dirty="0">
                <a:solidFill>
                  <a:srgbClr val="212121"/>
                </a:solidFill>
              </a:rPr>
              <a:t>, almost </a:t>
            </a:r>
            <a:r>
              <a:rPr lang="en-GB" sz="1700" b="1" dirty="0">
                <a:solidFill>
                  <a:srgbClr val="212121"/>
                </a:solidFill>
              </a:rPr>
              <a:t>two years after </a:t>
            </a:r>
            <a:r>
              <a:rPr lang="en-GB" sz="1700" dirty="0">
                <a:solidFill>
                  <a:srgbClr val="212121"/>
                </a:solidFill>
              </a:rPr>
              <a:t>she propounded her initial document requests. </a:t>
            </a:r>
          </a:p>
          <a:p>
            <a:endParaRPr lang="en-GB" sz="1400" dirty="0"/>
          </a:p>
        </p:txBody>
      </p:sp>
    </p:spTree>
    <p:extLst>
      <p:ext uri="{BB962C8B-B14F-4D97-AF65-F5344CB8AC3E}">
        <p14:creationId xmlns:p14="http://schemas.microsoft.com/office/powerpoint/2010/main" val="2554966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ACC7-5D37-4613-AE7C-EB8310E9D64B}"/>
              </a:ext>
            </a:extLst>
          </p:cNvPr>
          <p:cNvSpPr>
            <a:spLocks noGrp="1"/>
          </p:cNvSpPr>
          <p:nvPr>
            <p:ph type="title"/>
          </p:nvPr>
        </p:nvSpPr>
        <p:spPr>
          <a:xfrm>
            <a:off x="2231136" y="402630"/>
            <a:ext cx="7729728" cy="1188720"/>
          </a:xfrm>
        </p:spPr>
        <p:txBody>
          <a:bodyPr/>
          <a:lstStyle/>
          <a:p>
            <a:r>
              <a:rPr lang="en-GB" dirty="0"/>
              <a:t>EXAMPLES</a:t>
            </a:r>
          </a:p>
        </p:txBody>
      </p:sp>
      <p:sp>
        <p:nvSpPr>
          <p:cNvPr id="3" name="Content Placeholder 2">
            <a:extLst>
              <a:ext uri="{FF2B5EF4-FFF2-40B4-BE49-F238E27FC236}">
                <a16:creationId xmlns:a16="http://schemas.microsoft.com/office/drawing/2014/main" id="{C512E9C9-7310-413A-A1C7-8446A14C80A0}"/>
              </a:ext>
            </a:extLst>
          </p:cNvPr>
          <p:cNvSpPr>
            <a:spLocks noGrp="1"/>
          </p:cNvSpPr>
          <p:nvPr>
            <p:ph idx="1"/>
          </p:nvPr>
        </p:nvSpPr>
        <p:spPr>
          <a:xfrm>
            <a:off x="1263941" y="1793289"/>
            <a:ext cx="9664117" cy="4975933"/>
          </a:xfrm>
        </p:spPr>
        <p:txBody>
          <a:bodyPr>
            <a:normAutofit/>
          </a:bodyPr>
          <a:lstStyle/>
          <a:p>
            <a:pPr algn="just">
              <a:lnSpc>
                <a:spcPct val="130000"/>
              </a:lnSpc>
            </a:pPr>
            <a:r>
              <a:rPr lang="en-GB" sz="1400" dirty="0">
                <a:solidFill>
                  <a:srgbClr val="212121"/>
                </a:solidFill>
              </a:rPr>
              <a:t>An e-mail from Hardisty to Holland (Chapin was copied) reported that </a:t>
            </a:r>
            <a:r>
              <a:rPr lang="en-GB" sz="1400" dirty="0" err="1">
                <a:solidFill>
                  <a:srgbClr val="212121"/>
                </a:solidFill>
              </a:rPr>
              <a:t>Zubulake</a:t>
            </a:r>
            <a:r>
              <a:rPr lang="en-GB" sz="1400" dirty="0">
                <a:solidFill>
                  <a:srgbClr val="212121"/>
                </a:solidFill>
              </a:rPr>
              <a:t> said “that all she wanted is to be treated like the other ‘guys' on the desk.” That e-mail was recovered from Hardisty's August 2001 backup tape—and thus it was on his active server as late as August 31, 2001 but was not in his active files. That e-mail therefore must have been deleted subsequent to counsel's warnings.</a:t>
            </a:r>
          </a:p>
          <a:p>
            <a:pPr algn="just">
              <a:lnSpc>
                <a:spcPct val="130000"/>
              </a:lnSpc>
            </a:pPr>
            <a:r>
              <a:rPr lang="en-GB" sz="1400" dirty="0">
                <a:solidFill>
                  <a:srgbClr val="212121"/>
                </a:solidFill>
              </a:rPr>
              <a:t>There are a number of e-mails that were absent from UBS's initial production even though they were not deleted. These e-mails existed in the active, on-line files of UBS employees—Kim and Tong—but were not produced to counsel and thus not turned over to </a:t>
            </a:r>
            <a:r>
              <a:rPr lang="en-GB" sz="1400" dirty="0" err="1">
                <a:solidFill>
                  <a:srgbClr val="212121"/>
                </a:solidFill>
              </a:rPr>
              <a:t>Zubulake</a:t>
            </a:r>
            <a:r>
              <a:rPr lang="en-GB" sz="1400" dirty="0">
                <a:solidFill>
                  <a:srgbClr val="212121"/>
                </a:solidFill>
              </a:rPr>
              <a:t> until she learned of their existence as a result of her counsel's questions at deposition. Indeed, these e-mails were not produced until after </a:t>
            </a:r>
            <a:r>
              <a:rPr lang="en-GB" sz="1400" dirty="0" err="1">
                <a:solidFill>
                  <a:srgbClr val="212121"/>
                </a:solidFill>
              </a:rPr>
              <a:t>Zubulake</a:t>
            </a:r>
            <a:r>
              <a:rPr lang="en-GB" sz="1400" dirty="0">
                <a:solidFill>
                  <a:srgbClr val="212121"/>
                </a:solidFill>
              </a:rPr>
              <a:t> had conducted thirteen depositions and four re-depositions.</a:t>
            </a:r>
          </a:p>
          <a:p>
            <a:pPr algn="just">
              <a:lnSpc>
                <a:spcPct val="130000"/>
              </a:lnSpc>
            </a:pPr>
            <a:r>
              <a:rPr lang="en-GB" sz="1400" dirty="0">
                <a:solidFill>
                  <a:srgbClr val="212121"/>
                </a:solidFill>
              </a:rPr>
              <a:t>During her February 19, 2004, deposition, Kim testified that she was never asked to produce her files regarding </a:t>
            </a:r>
            <a:r>
              <a:rPr lang="en-GB" sz="1400" dirty="0" err="1">
                <a:solidFill>
                  <a:srgbClr val="212121"/>
                </a:solidFill>
              </a:rPr>
              <a:t>Zubulake</a:t>
            </a:r>
            <a:r>
              <a:rPr lang="en-GB" sz="1400" dirty="0">
                <a:solidFill>
                  <a:srgbClr val="212121"/>
                </a:solidFill>
              </a:rPr>
              <a:t> to counsel, nor did she ever actually produce them, although she was asked to retain them. One week after Kim's deposition, UBS produced seven new e-mails.  Subsequent to the deposition, counsel for the first time asked Kim to produce her files. Included among the new e-mails produced from Kim's computer was one that recounts a conversation between </a:t>
            </a:r>
            <a:r>
              <a:rPr lang="en-GB" sz="1400" dirty="0" err="1">
                <a:solidFill>
                  <a:srgbClr val="212121"/>
                </a:solidFill>
              </a:rPr>
              <a:t>Zubulake</a:t>
            </a:r>
            <a:r>
              <a:rPr lang="en-GB" sz="1400" dirty="0">
                <a:solidFill>
                  <a:srgbClr val="212121"/>
                </a:solidFill>
              </a:rPr>
              <a:t> and Kim in which </a:t>
            </a:r>
            <a:r>
              <a:rPr lang="en-GB" sz="1400" dirty="0" err="1">
                <a:solidFill>
                  <a:srgbClr val="212121"/>
                </a:solidFill>
              </a:rPr>
              <a:t>Zubulake</a:t>
            </a:r>
            <a:r>
              <a:rPr lang="en-GB" sz="1400" dirty="0">
                <a:solidFill>
                  <a:srgbClr val="212121"/>
                </a:solidFill>
              </a:rPr>
              <a:t> complains about the way women are treated at UBS. </a:t>
            </a:r>
          </a:p>
          <a:p>
            <a:pPr algn="just">
              <a:lnSpc>
                <a:spcPct val="130000"/>
              </a:lnSpc>
            </a:pPr>
            <a:r>
              <a:rPr lang="en-GB" sz="1400" i="1" dirty="0">
                <a:solidFill>
                  <a:srgbClr val="212121"/>
                </a:solidFill>
              </a:rPr>
              <a:t>Laura </a:t>
            </a:r>
            <a:r>
              <a:rPr lang="en-GB" sz="1400" i="1" dirty="0" err="1">
                <a:solidFill>
                  <a:srgbClr val="212121"/>
                </a:solidFill>
              </a:rPr>
              <a:t>Zubulake</a:t>
            </a:r>
            <a:r>
              <a:rPr lang="en-GB" sz="1400" i="1" dirty="0">
                <a:solidFill>
                  <a:srgbClr val="212121"/>
                </a:solidFill>
              </a:rPr>
              <a:t> contended that </a:t>
            </a:r>
            <a:r>
              <a:rPr lang="en-GB" sz="1400" i="1" dirty="0">
                <a:solidFill>
                  <a:srgbClr val="212121"/>
                </a:solidFill>
                <a:hlinkClick r:id="rId2" tooltip="UBS">
                  <a:extLst>
                    <a:ext uri="{A12FA001-AC4F-418D-AE19-62706E023703}">
                      <ahyp:hlinkClr xmlns:ahyp="http://schemas.microsoft.com/office/drawing/2018/hyperlinkcolor" val="tx"/>
                    </a:ext>
                  </a:extLst>
                </a:hlinkClick>
              </a:rPr>
              <a:t>UBS</a:t>
            </a:r>
            <a:r>
              <a:rPr lang="en-GB" sz="1400" i="1" dirty="0">
                <a:solidFill>
                  <a:srgbClr val="212121"/>
                </a:solidFill>
              </a:rPr>
              <a:t>, which recovered some of the deleted relevant emails, prejudiced her case by producing recovered emails long after the initial document requests. Additionally, parts of important communication exchanged between key parties was never recovered, including an email that would reveal a relevant conversation about the employee.</a:t>
            </a:r>
          </a:p>
          <a:p>
            <a:endParaRPr lang="en-GB" dirty="0"/>
          </a:p>
        </p:txBody>
      </p:sp>
    </p:spTree>
    <p:extLst>
      <p:ext uri="{BB962C8B-B14F-4D97-AF65-F5344CB8AC3E}">
        <p14:creationId xmlns:p14="http://schemas.microsoft.com/office/powerpoint/2010/main" val="377271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C89A-90E3-421F-9F1D-CB3B6CB532AC}"/>
              </a:ext>
            </a:extLst>
          </p:cNvPr>
          <p:cNvSpPr>
            <a:spLocks noGrp="1"/>
          </p:cNvSpPr>
          <p:nvPr>
            <p:ph type="title"/>
          </p:nvPr>
        </p:nvSpPr>
        <p:spPr>
          <a:xfrm>
            <a:off x="804671" y="964692"/>
            <a:ext cx="5928637" cy="1188720"/>
          </a:xfrm>
        </p:spPr>
        <p:txBody>
          <a:bodyPr>
            <a:normAutofit/>
          </a:bodyPr>
          <a:lstStyle/>
          <a:p>
            <a:r>
              <a:rPr lang="en-US"/>
              <a:t>Details </a:t>
            </a:r>
            <a:endParaRPr lang="en-US" dirty="0"/>
          </a:p>
        </p:txBody>
      </p:sp>
      <p:sp>
        <p:nvSpPr>
          <p:cNvPr id="3" name="Content Placeholder 2">
            <a:extLst>
              <a:ext uri="{FF2B5EF4-FFF2-40B4-BE49-F238E27FC236}">
                <a16:creationId xmlns:a16="http://schemas.microsoft.com/office/drawing/2014/main" id="{FED7BA1D-834F-4DFA-88C2-C75C6CCA3336}"/>
              </a:ext>
            </a:extLst>
          </p:cNvPr>
          <p:cNvSpPr>
            <a:spLocks noGrp="1"/>
          </p:cNvSpPr>
          <p:nvPr>
            <p:ph idx="1"/>
          </p:nvPr>
        </p:nvSpPr>
        <p:spPr>
          <a:xfrm>
            <a:off x="804672" y="2638044"/>
            <a:ext cx="5925312" cy="3101983"/>
          </a:xfrm>
        </p:spPr>
        <p:txBody>
          <a:bodyPr>
            <a:normAutofit/>
          </a:bodyPr>
          <a:lstStyle/>
          <a:p>
            <a:pPr>
              <a:lnSpc>
                <a:spcPct val="90000"/>
              </a:lnSpc>
            </a:pPr>
            <a:r>
              <a:rPr lang="en-US" dirty="0"/>
              <a:t>Plaintiff: </a:t>
            </a:r>
            <a:r>
              <a:rPr lang="en-US" b="1" dirty="0"/>
              <a:t>Laura </a:t>
            </a:r>
            <a:r>
              <a:rPr lang="en-US" b="1" dirty="0" err="1"/>
              <a:t>Zubulake</a:t>
            </a:r>
            <a:r>
              <a:rPr lang="en-US" b="1" dirty="0"/>
              <a:t> </a:t>
            </a:r>
          </a:p>
          <a:p>
            <a:pPr>
              <a:lnSpc>
                <a:spcPct val="90000"/>
              </a:lnSpc>
            </a:pPr>
            <a:r>
              <a:rPr lang="en-US" dirty="0"/>
              <a:t>Defendant: </a:t>
            </a:r>
            <a:r>
              <a:rPr lang="en-US" b="1" dirty="0"/>
              <a:t>UBS Warburg LLC</a:t>
            </a:r>
          </a:p>
          <a:p>
            <a:pPr>
              <a:lnSpc>
                <a:spcPct val="90000"/>
              </a:lnSpc>
            </a:pPr>
            <a:r>
              <a:rPr lang="en-US" dirty="0"/>
              <a:t>United States District Court, S.D. New York </a:t>
            </a:r>
          </a:p>
          <a:p>
            <a:pPr>
              <a:lnSpc>
                <a:spcPct val="90000"/>
              </a:lnSpc>
            </a:pPr>
            <a:r>
              <a:rPr lang="en-US" dirty="0"/>
              <a:t>District Judge: </a:t>
            </a:r>
            <a:r>
              <a:rPr lang="en-US" b="1" dirty="0"/>
              <a:t>Shira A. Scheindlin </a:t>
            </a:r>
          </a:p>
          <a:p>
            <a:pPr>
              <a:lnSpc>
                <a:spcPct val="90000"/>
              </a:lnSpc>
            </a:pPr>
            <a:r>
              <a:rPr lang="en-US" dirty="0"/>
              <a:t>Case: </a:t>
            </a:r>
            <a:r>
              <a:rPr lang="en-US" b="1" dirty="0"/>
              <a:t>Claims </a:t>
            </a:r>
            <a:r>
              <a:rPr lang="en-US" dirty="0"/>
              <a:t>of </a:t>
            </a:r>
            <a:r>
              <a:rPr lang="en-US" b="1" dirty="0"/>
              <a:t>Sex Discrimination</a:t>
            </a:r>
            <a:r>
              <a:rPr lang="en-US" dirty="0"/>
              <a:t>, </a:t>
            </a:r>
            <a:r>
              <a:rPr lang="en-US" b="1" dirty="0"/>
              <a:t>failure to promote, </a:t>
            </a:r>
            <a:r>
              <a:rPr lang="en-US" dirty="0"/>
              <a:t>and </a:t>
            </a:r>
            <a:r>
              <a:rPr lang="en-US" b="1" dirty="0"/>
              <a:t>retaliation</a:t>
            </a:r>
          </a:p>
          <a:p>
            <a:pPr>
              <a:lnSpc>
                <a:spcPct val="90000"/>
              </a:lnSpc>
            </a:pPr>
            <a:r>
              <a:rPr lang="en-US" dirty="0"/>
              <a:t>Issue Became:  To what extent is </a:t>
            </a:r>
            <a:r>
              <a:rPr lang="en-US" b="1" dirty="0"/>
              <a:t>inaccessible electronic data discoverable</a:t>
            </a:r>
            <a:r>
              <a:rPr lang="en-US" dirty="0"/>
              <a:t>, and </a:t>
            </a:r>
            <a:r>
              <a:rPr lang="en-US" b="1" dirty="0"/>
              <a:t>who should pay </a:t>
            </a:r>
            <a:r>
              <a:rPr lang="en-US" dirty="0"/>
              <a:t>for its production? </a:t>
            </a:r>
          </a:p>
          <a:p>
            <a:pPr marL="0" indent="0">
              <a:lnSpc>
                <a:spcPct val="90000"/>
              </a:lnSpc>
              <a:buNone/>
            </a:pPr>
            <a:endParaRPr lang="en-US" dirty="0"/>
          </a:p>
        </p:txBody>
      </p:sp>
      <p:sp>
        <p:nvSpPr>
          <p:cNvPr id="77" name="Rectangle 76">
            <a:extLst>
              <a:ext uri="{FF2B5EF4-FFF2-40B4-BE49-F238E27FC236}">
                <a16:creationId xmlns:a16="http://schemas.microsoft.com/office/drawing/2014/main" id="{E3BC0364-4B58-4841-A227-00A6A59E0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029A1F4-D02D-48E4-9331-6870B23B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D06A8CF3-711E-4C63-9DD5-53A2696C0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7C735946-14FC-49B9-95A0-2504043606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787" r="3" b="9415"/>
          <a:stretch/>
        </p:blipFill>
        <p:spPr bwMode="auto">
          <a:xfrm>
            <a:off x="8340435" y="822036"/>
            <a:ext cx="3026664" cy="2348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Zubulake&amp;#39;s e-Discovery: The Untold Story of my Quest for Justice: Zubulake,  Laura A.: 9780985064006: Amazon.com: Books">
            <a:extLst>
              <a:ext uri="{FF2B5EF4-FFF2-40B4-BE49-F238E27FC236}">
                <a16:creationId xmlns:a16="http://schemas.microsoft.com/office/drawing/2014/main" id="{7D6ECAA3-D931-4EFC-867D-B658A20BC9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411" r="-4" b="-4"/>
          <a:stretch/>
        </p:blipFill>
        <p:spPr bwMode="auto">
          <a:xfrm>
            <a:off x="8340435" y="3255097"/>
            <a:ext cx="3026664" cy="23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09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CD01-262B-42EF-B055-D45BE5657A30}"/>
              </a:ext>
            </a:extLst>
          </p:cNvPr>
          <p:cNvSpPr>
            <a:spLocks noGrp="1"/>
          </p:cNvSpPr>
          <p:nvPr>
            <p:ph type="title"/>
          </p:nvPr>
        </p:nvSpPr>
        <p:spPr>
          <a:xfrm>
            <a:off x="2231136" y="400812"/>
            <a:ext cx="7729728" cy="1188720"/>
          </a:xfrm>
        </p:spPr>
        <p:txBody>
          <a:bodyPr/>
          <a:lstStyle/>
          <a:p>
            <a:r>
              <a:rPr lang="en-GB" dirty="0"/>
              <a:t>Counsel’s FAILURES</a:t>
            </a:r>
          </a:p>
        </p:txBody>
      </p:sp>
      <p:sp>
        <p:nvSpPr>
          <p:cNvPr id="3" name="Content Placeholder 2">
            <a:extLst>
              <a:ext uri="{FF2B5EF4-FFF2-40B4-BE49-F238E27FC236}">
                <a16:creationId xmlns:a16="http://schemas.microsoft.com/office/drawing/2014/main" id="{940FECE6-53D8-493D-9477-F0356D510DDE}"/>
              </a:ext>
            </a:extLst>
          </p:cNvPr>
          <p:cNvSpPr>
            <a:spLocks noGrp="1"/>
          </p:cNvSpPr>
          <p:nvPr>
            <p:ph idx="1"/>
          </p:nvPr>
        </p:nvSpPr>
        <p:spPr>
          <a:xfrm>
            <a:off x="853440" y="1671442"/>
            <a:ext cx="10485120" cy="5110357"/>
          </a:xfrm>
        </p:spPr>
        <p:txBody>
          <a:bodyPr>
            <a:noAutofit/>
          </a:bodyPr>
          <a:lstStyle/>
          <a:p>
            <a:r>
              <a:rPr lang="en-GB" sz="1250" i="1" dirty="0">
                <a:solidFill>
                  <a:srgbClr val="212121"/>
                </a:solidFill>
              </a:rPr>
              <a:t>O</a:t>
            </a:r>
            <a:r>
              <a:rPr lang="en-GB" sz="1250" i="0" dirty="0">
                <a:solidFill>
                  <a:srgbClr val="212121"/>
                </a:solidFill>
                <a:effectLst/>
              </a:rPr>
              <a:t>utside counsel issued a litigation hold in Aug. 2001. The hold order was circulated to many of the key players in this litigation, and reiterated in e-mails in February 2002, when suit was filed, and again in September 2002. </a:t>
            </a:r>
            <a:r>
              <a:rPr lang="en-GB" sz="1250" dirty="0">
                <a:solidFill>
                  <a:srgbClr val="212121"/>
                </a:solidFill>
              </a:rPr>
              <a:t>Then, o</a:t>
            </a:r>
            <a:r>
              <a:rPr lang="en-GB" sz="1250" i="0" dirty="0">
                <a:solidFill>
                  <a:srgbClr val="212121"/>
                </a:solidFill>
                <a:effectLst/>
              </a:rPr>
              <a:t>utside counsel made clear that the hold order also applied to backup tapes in August 2002.</a:t>
            </a:r>
          </a:p>
          <a:p>
            <a:r>
              <a:rPr lang="en-GB" sz="1250" i="1" dirty="0">
                <a:solidFill>
                  <a:srgbClr val="212121"/>
                </a:solidFill>
              </a:rPr>
              <a:t>The </a:t>
            </a:r>
            <a:r>
              <a:rPr lang="en-GB" sz="1250" i="0" dirty="0">
                <a:solidFill>
                  <a:srgbClr val="212121"/>
                </a:solidFill>
                <a:effectLst/>
              </a:rPr>
              <a:t>counsel instructed UBS employees to produce copies of their active computer files.  Yet UBS personnel failed to preserve plainly relevant e-mails.</a:t>
            </a:r>
          </a:p>
          <a:p>
            <a:r>
              <a:rPr lang="en-GB" sz="1250" i="0" dirty="0">
                <a:solidFill>
                  <a:srgbClr val="212121"/>
                </a:solidFill>
                <a:effectLst/>
              </a:rPr>
              <a:t>“It is true that counsel need not supervise every step of the document production process and may rely on their clients in some respects,” counsel is responsible for </a:t>
            </a:r>
            <a:r>
              <a:rPr lang="en-GB" sz="1250" b="1" i="0" dirty="0">
                <a:solidFill>
                  <a:srgbClr val="212121"/>
                </a:solidFill>
                <a:effectLst/>
              </a:rPr>
              <a:t>coordinating her client's discovery efforts</a:t>
            </a:r>
            <a:r>
              <a:rPr lang="en-GB" sz="1250" i="0" dirty="0">
                <a:solidFill>
                  <a:srgbClr val="212121"/>
                </a:solidFill>
                <a:effectLst/>
              </a:rPr>
              <a:t>. In this case, counsel failed to properly oversee UBS, both in terms of its duty to locate relevant information and its duty to preserve and timely produce that information.</a:t>
            </a:r>
          </a:p>
          <a:p>
            <a:r>
              <a:rPr lang="en-GB" sz="1250" i="0" dirty="0">
                <a:solidFill>
                  <a:srgbClr val="212121"/>
                </a:solidFill>
                <a:effectLst/>
              </a:rPr>
              <a:t>With respect to making sure that relevant data was retained, counsel failed in a number of important respects. </a:t>
            </a:r>
          </a:p>
          <a:p>
            <a:pPr lvl="1">
              <a:buFont typeface="Wingdings" panose="05000000000000000000" pitchFamily="2" charset="2"/>
              <a:buChar char="ü"/>
            </a:pPr>
            <a:r>
              <a:rPr lang="en-GB" sz="1250" i="1" dirty="0">
                <a:solidFill>
                  <a:srgbClr val="212121"/>
                </a:solidFill>
                <a:effectLst/>
              </a:rPr>
              <a:t>First,</a:t>
            </a:r>
            <a:r>
              <a:rPr lang="en-GB" sz="1250" i="0" dirty="0">
                <a:solidFill>
                  <a:srgbClr val="212121"/>
                </a:solidFill>
                <a:effectLst/>
              </a:rPr>
              <a:t> neither in-house nor outside counsel </a:t>
            </a:r>
            <a:r>
              <a:rPr lang="en-GB" sz="1250" b="1" i="0" dirty="0">
                <a:solidFill>
                  <a:srgbClr val="212121"/>
                </a:solidFill>
                <a:effectLst/>
              </a:rPr>
              <a:t>communicated the litigation hold </a:t>
            </a:r>
            <a:r>
              <a:rPr lang="en-GB" sz="1250" i="0" dirty="0">
                <a:solidFill>
                  <a:srgbClr val="212121"/>
                </a:solidFill>
                <a:effectLst/>
              </a:rPr>
              <a:t>instructions to Mike Davies, a senior human resources employee who was intimately involved in </a:t>
            </a:r>
            <a:r>
              <a:rPr lang="en-GB" sz="1250" i="0" dirty="0" err="1">
                <a:solidFill>
                  <a:srgbClr val="252525"/>
                </a:solidFill>
                <a:effectLst/>
              </a:rPr>
              <a:t>Zubulake's</a:t>
            </a:r>
            <a:r>
              <a:rPr lang="en-GB" sz="1250" i="0" dirty="0">
                <a:solidFill>
                  <a:srgbClr val="212121"/>
                </a:solidFill>
                <a:effectLst/>
              </a:rPr>
              <a:t> termination. </a:t>
            </a:r>
          </a:p>
          <a:p>
            <a:pPr lvl="1">
              <a:buFont typeface="Wingdings" panose="05000000000000000000" pitchFamily="2" charset="2"/>
              <a:buChar char="ü"/>
            </a:pPr>
            <a:r>
              <a:rPr lang="en-GB" sz="1250" i="1" dirty="0">
                <a:solidFill>
                  <a:srgbClr val="212121"/>
                </a:solidFill>
                <a:effectLst/>
              </a:rPr>
              <a:t>Second,</a:t>
            </a:r>
            <a:r>
              <a:rPr lang="en-GB" sz="1250" i="0" dirty="0">
                <a:solidFill>
                  <a:srgbClr val="212121"/>
                </a:solidFill>
                <a:effectLst/>
              </a:rPr>
              <a:t> even though the litigation hold instructions were communicated to Kim, </a:t>
            </a:r>
            <a:r>
              <a:rPr lang="en-GB" sz="1250" b="1" i="0" dirty="0">
                <a:solidFill>
                  <a:srgbClr val="212121"/>
                </a:solidFill>
                <a:effectLst/>
              </a:rPr>
              <a:t>no one ever asked her to produce her files. </a:t>
            </a:r>
          </a:p>
          <a:p>
            <a:pPr lvl="1">
              <a:buFont typeface="Wingdings" panose="05000000000000000000" pitchFamily="2" charset="2"/>
              <a:buChar char="ü"/>
            </a:pPr>
            <a:r>
              <a:rPr lang="en-GB" sz="1250" i="1" dirty="0">
                <a:solidFill>
                  <a:srgbClr val="212121"/>
                </a:solidFill>
                <a:effectLst/>
              </a:rPr>
              <a:t>Third,</a:t>
            </a:r>
            <a:r>
              <a:rPr lang="en-GB" sz="1250" i="0" dirty="0">
                <a:solidFill>
                  <a:srgbClr val="212121"/>
                </a:solidFill>
                <a:effectLst/>
              </a:rPr>
              <a:t> counsel </a:t>
            </a:r>
            <a:r>
              <a:rPr lang="en-GB" sz="1250" b="1" i="0" dirty="0">
                <a:solidFill>
                  <a:srgbClr val="212121"/>
                </a:solidFill>
                <a:effectLst/>
              </a:rPr>
              <a:t>failed to protect relevant backup tapes</a:t>
            </a:r>
            <a:r>
              <a:rPr lang="en-GB" sz="1250" i="0" dirty="0">
                <a:solidFill>
                  <a:srgbClr val="212121"/>
                </a:solidFill>
                <a:effectLst/>
              </a:rPr>
              <a:t>; had they done so, </a:t>
            </a:r>
            <a:r>
              <a:rPr lang="en-GB" sz="1250" i="0" dirty="0" err="1">
                <a:solidFill>
                  <a:srgbClr val="252525"/>
                </a:solidFill>
                <a:effectLst/>
              </a:rPr>
              <a:t>Zubulake</a:t>
            </a:r>
            <a:r>
              <a:rPr lang="en-GB" sz="1250" i="0" dirty="0">
                <a:solidFill>
                  <a:srgbClr val="212121"/>
                </a:solidFill>
                <a:effectLst/>
              </a:rPr>
              <a:t> might have been able to recover some of the e-mails that UBS employees deleted.</a:t>
            </a:r>
          </a:p>
          <a:p>
            <a:pPr lvl="1">
              <a:buFont typeface="Wingdings" panose="05000000000000000000" pitchFamily="2" charset="2"/>
              <a:buChar char="ü"/>
            </a:pPr>
            <a:r>
              <a:rPr lang="en-GB" sz="1250" i="0" dirty="0">
                <a:solidFill>
                  <a:srgbClr val="212121"/>
                </a:solidFill>
                <a:effectLst/>
              </a:rPr>
              <a:t>In sum, while UBS personnel deleted e-mails, copies of many of these e-mails were lost or belatedly produced as a result of counsel's failures.</a:t>
            </a:r>
          </a:p>
          <a:p>
            <a:r>
              <a:rPr lang="en-GB" sz="1250" i="0" dirty="0">
                <a:solidFill>
                  <a:srgbClr val="212121"/>
                </a:solidFill>
                <a:effectLst/>
              </a:rPr>
              <a:t>Counsel failed to communicate the litigation hold order to all key players. They also failed to ascertain each of the key players' document management habits. UBS employees—for unknown reasons—ignored many of the instructions that counsel gave. This case represents a failure of communication, and that failure falls on counsel and client alike.</a:t>
            </a:r>
          </a:p>
          <a:p>
            <a:r>
              <a:rPr lang="en-GB" sz="1250" i="0" dirty="0">
                <a:solidFill>
                  <a:srgbClr val="212121"/>
                </a:solidFill>
                <a:effectLst/>
              </a:rPr>
              <a:t>Though more diligent action on the part of counsel would have mitigated some of the damage caused by UBS's deletion of e-mails, UBS deleted the e-mails in defiance of explicit instructions not to.</a:t>
            </a:r>
          </a:p>
        </p:txBody>
      </p:sp>
    </p:spTree>
    <p:extLst>
      <p:ext uri="{BB962C8B-B14F-4D97-AF65-F5344CB8AC3E}">
        <p14:creationId xmlns:p14="http://schemas.microsoft.com/office/powerpoint/2010/main" val="136330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24C-6FB9-4AFE-94A3-2EA6D47A158B}"/>
              </a:ext>
            </a:extLst>
          </p:cNvPr>
          <p:cNvSpPr>
            <a:spLocks noGrp="1"/>
          </p:cNvSpPr>
          <p:nvPr>
            <p:ph type="title"/>
          </p:nvPr>
        </p:nvSpPr>
        <p:spPr>
          <a:xfrm>
            <a:off x="2231136" y="343906"/>
            <a:ext cx="7729728" cy="1188720"/>
          </a:xfrm>
        </p:spPr>
        <p:txBody>
          <a:bodyPr/>
          <a:lstStyle/>
          <a:p>
            <a:r>
              <a:rPr lang="en-GB"/>
              <a:t>THE VERDICT</a:t>
            </a:r>
            <a:endParaRPr lang="en-GB" dirty="0"/>
          </a:p>
        </p:txBody>
      </p:sp>
      <p:sp>
        <p:nvSpPr>
          <p:cNvPr id="3" name="Content Placeholder 2">
            <a:extLst>
              <a:ext uri="{FF2B5EF4-FFF2-40B4-BE49-F238E27FC236}">
                <a16:creationId xmlns:a16="http://schemas.microsoft.com/office/drawing/2014/main" id="{16531569-80E1-47B7-A968-9A3C7D8EDACE}"/>
              </a:ext>
            </a:extLst>
          </p:cNvPr>
          <p:cNvSpPr>
            <a:spLocks noGrp="1"/>
          </p:cNvSpPr>
          <p:nvPr>
            <p:ph idx="1"/>
          </p:nvPr>
        </p:nvSpPr>
        <p:spPr>
          <a:xfrm>
            <a:off x="931178" y="1736521"/>
            <a:ext cx="10226180" cy="4672668"/>
          </a:xfrm>
        </p:spPr>
        <p:txBody>
          <a:bodyPr>
            <a:normAutofit/>
          </a:bodyPr>
          <a:lstStyle/>
          <a:p>
            <a:pPr algn="just">
              <a:lnSpc>
                <a:spcPct val="150000"/>
              </a:lnSpc>
            </a:pPr>
            <a:r>
              <a:rPr lang="en-GB" sz="1400" dirty="0">
                <a:solidFill>
                  <a:srgbClr val="212121"/>
                </a:solidFill>
              </a:rPr>
              <a:t>UBS failed to preserve relevant e-mails, even after receiving adequate warnings from counsel, resulting in the production of some relevant e-mails almost </a:t>
            </a:r>
            <a:r>
              <a:rPr lang="en-GB" sz="1400" b="1" dirty="0">
                <a:solidFill>
                  <a:srgbClr val="212121"/>
                </a:solidFill>
              </a:rPr>
              <a:t>two years </a:t>
            </a:r>
            <a:r>
              <a:rPr lang="en-GB" sz="1400" dirty="0">
                <a:solidFill>
                  <a:srgbClr val="212121"/>
                </a:solidFill>
              </a:rPr>
              <a:t>after they were initially requested, and resulting in the complete destruction of others.</a:t>
            </a:r>
          </a:p>
          <a:p>
            <a:pPr algn="just">
              <a:lnSpc>
                <a:spcPct val="150000"/>
              </a:lnSpc>
            </a:pPr>
            <a:r>
              <a:rPr lang="en-GB" sz="1400" dirty="0">
                <a:solidFill>
                  <a:srgbClr val="212121"/>
                </a:solidFill>
              </a:rPr>
              <a:t>The court concluded that the defendant deliberately acted in destroying relevant information and failing to follow the instructions and demonstrate care on preserving and recovering key documents. </a:t>
            </a:r>
          </a:p>
          <a:p>
            <a:pPr algn="just">
              <a:lnSpc>
                <a:spcPct val="150000"/>
              </a:lnSpc>
            </a:pPr>
            <a:r>
              <a:rPr lang="en-GB" sz="1400" dirty="0">
                <a:solidFill>
                  <a:srgbClr val="212121"/>
                </a:solidFill>
              </a:rPr>
              <a:t>As a result, Judge Shira Scheindlin ordered an </a:t>
            </a:r>
            <a:r>
              <a:rPr lang="en-GB" sz="1400" b="1" dirty="0">
                <a:solidFill>
                  <a:srgbClr val="212121"/>
                </a:solidFill>
                <a:hlinkClick r:id="rId2" tooltip="Adverse inference">
                  <a:extLst>
                    <a:ext uri="{A12FA001-AC4F-418D-AE19-62706E023703}">
                      <ahyp:hlinkClr xmlns:ahyp="http://schemas.microsoft.com/office/drawing/2018/hyperlinkcolor" val="tx"/>
                    </a:ext>
                  </a:extLst>
                </a:hlinkClick>
              </a:rPr>
              <a:t>adverse inference</a:t>
            </a:r>
            <a:r>
              <a:rPr lang="en-GB" sz="1400" b="1" dirty="0">
                <a:solidFill>
                  <a:srgbClr val="212121"/>
                </a:solidFill>
              </a:rPr>
              <a:t> </a:t>
            </a:r>
            <a:r>
              <a:rPr lang="en-GB" sz="1400" dirty="0">
                <a:solidFill>
                  <a:srgbClr val="212121"/>
                </a:solidFill>
              </a:rPr>
              <a:t>instruction against </a:t>
            </a:r>
            <a:r>
              <a:rPr lang="en-GB" sz="1400" dirty="0">
                <a:solidFill>
                  <a:srgbClr val="212121"/>
                </a:solidFill>
                <a:hlinkClick r:id="rId3" tooltip="UBS">
                  <a:extLst>
                    <a:ext uri="{A12FA001-AC4F-418D-AE19-62706E023703}">
                      <ahyp:hlinkClr xmlns:ahyp="http://schemas.microsoft.com/office/drawing/2018/hyperlinkcolor" val="tx"/>
                    </a:ext>
                  </a:extLst>
                </a:hlinkClick>
              </a:rPr>
              <a:t>UBS</a:t>
            </a:r>
            <a:r>
              <a:rPr lang="en-GB" sz="1400" dirty="0">
                <a:solidFill>
                  <a:srgbClr val="212121"/>
                </a:solidFill>
              </a:rPr>
              <a:t> Warburg. The jury found in </a:t>
            </a:r>
            <a:r>
              <a:rPr lang="en-GB" sz="1400" dirty="0" err="1">
                <a:solidFill>
                  <a:srgbClr val="212121"/>
                </a:solidFill>
              </a:rPr>
              <a:t>Zubulake's</a:t>
            </a:r>
            <a:r>
              <a:rPr lang="en-GB" sz="1400" dirty="0">
                <a:solidFill>
                  <a:srgbClr val="212121"/>
                </a:solidFill>
              </a:rPr>
              <a:t> </a:t>
            </a:r>
            <a:r>
              <a:rPr lang="en-GB" sz="1400" dirty="0" err="1">
                <a:solidFill>
                  <a:srgbClr val="212121"/>
                </a:solidFill>
              </a:rPr>
              <a:t>favor</a:t>
            </a:r>
            <a:r>
              <a:rPr lang="en-GB" sz="1400" dirty="0">
                <a:solidFill>
                  <a:srgbClr val="212121"/>
                </a:solidFill>
              </a:rPr>
              <a:t> on both claims awarding </a:t>
            </a:r>
            <a:r>
              <a:rPr lang="en-GB" sz="1400" b="1" dirty="0">
                <a:solidFill>
                  <a:srgbClr val="212121"/>
                </a:solidFill>
              </a:rPr>
              <a:t>compensatory and punitive </a:t>
            </a:r>
            <a:r>
              <a:rPr lang="en-GB" sz="1400" dirty="0">
                <a:solidFill>
                  <a:srgbClr val="212121"/>
                </a:solidFill>
              </a:rPr>
              <a:t>awards. </a:t>
            </a:r>
          </a:p>
          <a:p>
            <a:pPr algn="just">
              <a:lnSpc>
                <a:spcPct val="150000"/>
              </a:lnSpc>
            </a:pPr>
            <a:r>
              <a:rPr lang="en-GB" sz="1400" dirty="0">
                <a:solidFill>
                  <a:srgbClr val="212121"/>
                </a:solidFill>
              </a:rPr>
              <a:t>For that reason, </a:t>
            </a:r>
            <a:r>
              <a:rPr lang="en-GB" sz="1400" dirty="0" err="1">
                <a:solidFill>
                  <a:srgbClr val="212121"/>
                </a:solidFill>
              </a:rPr>
              <a:t>Zubulake's</a:t>
            </a:r>
            <a:r>
              <a:rPr lang="en-GB" sz="1400" dirty="0">
                <a:solidFill>
                  <a:srgbClr val="212121"/>
                </a:solidFill>
              </a:rPr>
              <a:t> motion is granted and sanctions are warranted. UBS is ordered to:</a:t>
            </a:r>
          </a:p>
          <a:p>
            <a:pPr marL="228600" lvl="1" indent="0" algn="just">
              <a:lnSpc>
                <a:spcPct val="150000"/>
              </a:lnSpc>
              <a:buNone/>
            </a:pPr>
            <a:r>
              <a:rPr lang="en-GB" sz="1400" dirty="0">
                <a:solidFill>
                  <a:srgbClr val="212121"/>
                </a:solidFill>
              </a:rPr>
              <a:t>            1. Pay for the re-deposition of relevant UBS personnel, limited to the subject of the newly-discovered e-mails;</a:t>
            </a:r>
          </a:p>
          <a:p>
            <a:pPr marL="228600" lvl="1" indent="0" algn="just">
              <a:lnSpc>
                <a:spcPct val="150000"/>
              </a:lnSpc>
              <a:buNone/>
            </a:pPr>
            <a:r>
              <a:rPr lang="en-GB" sz="1400" dirty="0">
                <a:solidFill>
                  <a:srgbClr val="212121"/>
                </a:solidFill>
              </a:rPr>
              <a:t>            2. Restore and produce relevant documents from Varsano's August 2001 backup tape;</a:t>
            </a:r>
          </a:p>
          <a:p>
            <a:pPr marL="228600" lvl="1" indent="0" algn="just">
              <a:lnSpc>
                <a:spcPct val="150000"/>
              </a:lnSpc>
              <a:buNone/>
            </a:pPr>
            <a:r>
              <a:rPr lang="en-GB" sz="1400" dirty="0">
                <a:solidFill>
                  <a:srgbClr val="212121"/>
                </a:solidFill>
              </a:rPr>
              <a:t>            3. Pay for the re-deposition of Varsano and Tong, </a:t>
            </a:r>
          </a:p>
          <a:p>
            <a:pPr marL="228600" lvl="1" indent="0" algn="just">
              <a:lnSpc>
                <a:spcPct val="150000"/>
              </a:lnSpc>
              <a:buNone/>
            </a:pPr>
            <a:r>
              <a:rPr lang="en-GB" sz="1400" dirty="0">
                <a:solidFill>
                  <a:srgbClr val="212121"/>
                </a:solidFill>
              </a:rPr>
              <a:t>            4. Pay all “reasonable expenses, including attorney's fees,” incurred by </a:t>
            </a:r>
            <a:r>
              <a:rPr lang="en-GB" sz="1400" dirty="0" err="1">
                <a:solidFill>
                  <a:srgbClr val="212121"/>
                </a:solidFill>
              </a:rPr>
              <a:t>Zubulake</a:t>
            </a:r>
            <a:r>
              <a:rPr lang="en-GB" sz="1400" dirty="0">
                <a:solidFill>
                  <a:srgbClr val="212121"/>
                </a:solidFill>
              </a:rPr>
              <a:t> in connection with the making of this motion.</a:t>
            </a:r>
          </a:p>
          <a:p>
            <a:endParaRPr lang="en-GB" dirty="0"/>
          </a:p>
        </p:txBody>
      </p:sp>
    </p:spTree>
    <p:extLst>
      <p:ext uri="{BB962C8B-B14F-4D97-AF65-F5344CB8AC3E}">
        <p14:creationId xmlns:p14="http://schemas.microsoft.com/office/powerpoint/2010/main" val="416184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02A3-851C-48E1-9BC5-88A7012B3D91}"/>
              </a:ext>
            </a:extLst>
          </p:cNvPr>
          <p:cNvSpPr>
            <a:spLocks noGrp="1"/>
          </p:cNvSpPr>
          <p:nvPr>
            <p:ph type="title"/>
          </p:nvPr>
        </p:nvSpPr>
        <p:spPr>
          <a:xfrm>
            <a:off x="5445496" y="978776"/>
            <a:ext cx="5925310" cy="1174991"/>
          </a:xfrm>
        </p:spPr>
        <p:txBody>
          <a:bodyPr>
            <a:normAutofit/>
          </a:bodyPr>
          <a:lstStyle/>
          <a:p>
            <a:r>
              <a:rPr lang="en-GB" sz="2400" dirty="0"/>
              <a:t>THE </a:t>
            </a:r>
            <a:r>
              <a:rPr lang="en-GB" sz="2400" dirty="0" err="1"/>
              <a:t>VERDICt</a:t>
            </a:r>
            <a:endParaRPr lang="en-GB" sz="2400" dirty="0"/>
          </a:p>
        </p:txBody>
      </p:sp>
      <p:pic>
        <p:nvPicPr>
          <p:cNvPr id="4" name="Picture 3">
            <a:extLst>
              <a:ext uri="{FF2B5EF4-FFF2-40B4-BE49-F238E27FC236}">
                <a16:creationId xmlns:a16="http://schemas.microsoft.com/office/drawing/2014/main" id="{3DDC90B1-09C7-44C0-8D7D-C82EAC4075D2}"/>
              </a:ext>
            </a:extLst>
          </p:cNvPr>
          <p:cNvPicPr>
            <a:picLocks noChangeAspect="1"/>
          </p:cNvPicPr>
          <p:nvPr/>
        </p:nvPicPr>
        <p:blipFill rotWithShape="1">
          <a:blip r:embed="rId2"/>
          <a:srcRect r="4687"/>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2D35DFC3-63E6-4D5B-BCCC-C0CFC40944B1}"/>
              </a:ext>
            </a:extLst>
          </p:cNvPr>
          <p:cNvSpPr>
            <a:spLocks noGrp="1"/>
          </p:cNvSpPr>
          <p:nvPr>
            <p:ph idx="1"/>
          </p:nvPr>
        </p:nvSpPr>
        <p:spPr>
          <a:xfrm>
            <a:off x="5445496" y="2640692"/>
            <a:ext cx="5925310" cy="3255252"/>
          </a:xfrm>
        </p:spPr>
        <p:txBody>
          <a:bodyPr>
            <a:normAutofit/>
          </a:bodyPr>
          <a:lstStyle/>
          <a:p>
            <a:pPr marL="0" indent="0">
              <a:lnSpc>
                <a:spcPct val="90000"/>
              </a:lnSpc>
              <a:buNone/>
            </a:pPr>
            <a:r>
              <a:rPr lang="en-GB" dirty="0"/>
              <a:t>The court noted that the defence counsel was partly to be blamed for the document destruction because it had failed in its duty to locate and preserve relevant information. The court stated:</a:t>
            </a:r>
          </a:p>
          <a:p>
            <a:pPr lvl="1">
              <a:lnSpc>
                <a:spcPct val="90000"/>
              </a:lnSpc>
            </a:pPr>
            <a:r>
              <a:rPr lang="en-GB" dirty="0"/>
              <a:t>“counsel must take affirmative steps to monitor compliance so that all sources of discoverable information are identified and searched". </a:t>
            </a:r>
          </a:p>
          <a:p>
            <a:pPr lvl="1">
              <a:lnSpc>
                <a:spcPct val="90000"/>
              </a:lnSpc>
            </a:pPr>
            <a:r>
              <a:rPr lang="en-GB" dirty="0"/>
              <a:t>Attorneys are obligated to ensure all relevant documents are discovered, retained, and produced. </a:t>
            </a:r>
          </a:p>
          <a:p>
            <a:pPr lvl="1">
              <a:lnSpc>
                <a:spcPct val="90000"/>
              </a:lnSpc>
            </a:pPr>
            <a:r>
              <a:rPr lang="en-GB" dirty="0"/>
              <a:t>litigators must guarantee that relevant documents are preserved by instituting a litigation hold on key data, and safeguarding archival media.</a:t>
            </a:r>
          </a:p>
        </p:txBody>
      </p:sp>
    </p:spTree>
    <p:extLst>
      <p:ext uri="{BB962C8B-B14F-4D97-AF65-F5344CB8AC3E}">
        <p14:creationId xmlns:p14="http://schemas.microsoft.com/office/powerpoint/2010/main" val="114303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4D22-C656-4403-BDD4-53A17B9732FD}"/>
              </a:ext>
            </a:extLst>
          </p:cNvPr>
          <p:cNvSpPr>
            <a:spLocks noGrp="1"/>
          </p:cNvSpPr>
          <p:nvPr>
            <p:ph type="title"/>
          </p:nvPr>
        </p:nvSpPr>
        <p:spPr>
          <a:xfrm>
            <a:off x="2231136" y="438150"/>
            <a:ext cx="7729728" cy="1188720"/>
          </a:xfrm>
        </p:spPr>
        <p:txBody>
          <a:bodyPr/>
          <a:lstStyle/>
          <a:p>
            <a:r>
              <a:rPr lang="en-US" dirty="0"/>
              <a:t>AMENDMENTS TO THE FRCP (2006)</a:t>
            </a:r>
          </a:p>
        </p:txBody>
      </p:sp>
      <p:sp>
        <p:nvSpPr>
          <p:cNvPr id="3" name="Content Placeholder 2">
            <a:extLst>
              <a:ext uri="{FF2B5EF4-FFF2-40B4-BE49-F238E27FC236}">
                <a16:creationId xmlns:a16="http://schemas.microsoft.com/office/drawing/2014/main" id="{91DB1E7A-2F4D-40E0-8821-56991EE930D1}"/>
              </a:ext>
            </a:extLst>
          </p:cNvPr>
          <p:cNvSpPr>
            <a:spLocks noGrp="1"/>
          </p:cNvSpPr>
          <p:nvPr>
            <p:ph idx="1"/>
          </p:nvPr>
        </p:nvSpPr>
        <p:spPr>
          <a:xfrm>
            <a:off x="1123950" y="1905000"/>
            <a:ext cx="9944100" cy="4514850"/>
          </a:xfrm>
        </p:spPr>
        <p:txBody>
          <a:bodyPr>
            <a:normAutofit fontScale="92500" lnSpcReduction="20000"/>
          </a:bodyPr>
          <a:lstStyle/>
          <a:p>
            <a:pPr marL="0" indent="0">
              <a:buNone/>
            </a:pPr>
            <a:r>
              <a:rPr lang="en-US" dirty="0"/>
              <a:t>Rule 34 </a:t>
            </a:r>
          </a:p>
          <a:p>
            <a:pPr>
              <a:buFont typeface="Wingdings" panose="05000000000000000000" pitchFamily="2" charset="2"/>
              <a:buChar char="ü"/>
            </a:pPr>
            <a:r>
              <a:rPr lang="en-US" b="1" i="1" dirty="0">
                <a:solidFill>
                  <a:srgbClr val="4A4A4A"/>
                </a:solidFill>
                <a:effectLst/>
                <a:latin typeface="freight-sans-pro"/>
              </a:rPr>
              <a:t>Electronically stored information [Amended Rule 34(a)]: </a:t>
            </a:r>
            <a:r>
              <a:rPr lang="en-US" b="0" i="1" dirty="0">
                <a:solidFill>
                  <a:srgbClr val="4A4A4A"/>
                </a:solidFill>
                <a:effectLst/>
                <a:latin typeface="freight-sans-pro"/>
              </a:rPr>
              <a:t>added category of ESI other than discovery of ‘documents’ and ‘things’</a:t>
            </a:r>
          </a:p>
          <a:p>
            <a:pPr>
              <a:buFont typeface="Wingdings" panose="05000000000000000000" pitchFamily="2" charset="2"/>
              <a:buChar char="ü"/>
            </a:pPr>
            <a:r>
              <a:rPr lang="en-US" b="1" i="1" dirty="0">
                <a:solidFill>
                  <a:srgbClr val="4A4A4A"/>
                </a:solidFill>
                <a:effectLst/>
                <a:latin typeface="freight-sans-pro"/>
              </a:rPr>
              <a:t>Test or sample [Amended Rule 34(a)]: </a:t>
            </a:r>
            <a:r>
              <a:rPr lang="en-US" b="0" i="1" dirty="0">
                <a:solidFill>
                  <a:srgbClr val="4A4A4A"/>
                </a:solidFill>
                <a:effectLst/>
                <a:latin typeface="freight-sans-pro"/>
              </a:rPr>
              <a:t>right to test or sample ESI</a:t>
            </a:r>
            <a:endParaRPr lang="en-US" i="1" dirty="0">
              <a:solidFill>
                <a:srgbClr val="4A4A4A"/>
              </a:solidFill>
              <a:latin typeface="freight-sans-pro"/>
            </a:endParaRPr>
          </a:p>
          <a:p>
            <a:pPr>
              <a:buFont typeface="Wingdings" panose="05000000000000000000" pitchFamily="2" charset="2"/>
              <a:buChar char="ü"/>
            </a:pPr>
            <a:r>
              <a:rPr lang="en-US" b="1" i="1" dirty="0">
                <a:solidFill>
                  <a:srgbClr val="4A4A4A"/>
                </a:solidFill>
                <a:effectLst/>
                <a:latin typeface="freight-sans-pro"/>
              </a:rPr>
              <a:t>Form of production [Amended Rule 34(b)]: </a:t>
            </a:r>
            <a:r>
              <a:rPr lang="en-US" b="0" i="1" dirty="0">
                <a:solidFill>
                  <a:srgbClr val="4A4A4A"/>
                </a:solidFill>
                <a:effectLst/>
                <a:latin typeface="freight-sans-pro"/>
              </a:rPr>
              <a:t>requesting party can specify the form of producing ESI</a:t>
            </a:r>
          </a:p>
          <a:p>
            <a:pPr>
              <a:buFont typeface="Wingdings" panose="05000000000000000000" pitchFamily="2" charset="2"/>
              <a:buChar char="ü"/>
            </a:pPr>
            <a:endParaRPr lang="en-US" b="0" i="1" dirty="0">
              <a:solidFill>
                <a:srgbClr val="4A4A4A"/>
              </a:solidFill>
              <a:effectLst/>
              <a:latin typeface="freight-sans-pro"/>
            </a:endParaRPr>
          </a:p>
          <a:p>
            <a:pPr marL="0" indent="0">
              <a:lnSpc>
                <a:spcPct val="110000"/>
              </a:lnSpc>
              <a:buNone/>
            </a:pPr>
            <a:r>
              <a:rPr lang="en-US" dirty="0"/>
              <a:t>Rule 26 </a:t>
            </a:r>
          </a:p>
          <a:p>
            <a:pPr>
              <a:buFont typeface="Wingdings" panose="05000000000000000000" pitchFamily="2" charset="2"/>
              <a:buChar char="ü"/>
            </a:pPr>
            <a:r>
              <a:rPr lang="en-US" b="1" i="1" dirty="0">
                <a:solidFill>
                  <a:srgbClr val="4A4A4A"/>
                </a:solidFill>
                <a:effectLst/>
                <a:latin typeface="freight-sans-pro"/>
              </a:rPr>
              <a:t>Initial disclosures [Amended Rule 26(a)(1)(B)]: </a:t>
            </a:r>
            <a:r>
              <a:rPr lang="en-US" b="0" i="1" dirty="0">
                <a:solidFill>
                  <a:srgbClr val="4A4A4A"/>
                </a:solidFill>
                <a:effectLst/>
                <a:latin typeface="freight-sans-pro"/>
              </a:rPr>
              <a:t>adds category of ESI to what a party may disclose</a:t>
            </a:r>
          </a:p>
          <a:p>
            <a:pPr>
              <a:buFont typeface="Wingdings" panose="05000000000000000000" pitchFamily="2" charset="2"/>
              <a:buChar char="ü"/>
            </a:pPr>
            <a:r>
              <a:rPr lang="en-US" b="1" i="1" dirty="0">
                <a:solidFill>
                  <a:srgbClr val="4A4A4A"/>
                </a:solidFill>
                <a:effectLst/>
                <a:latin typeface="freight-sans-pro"/>
              </a:rPr>
              <a:t>Production issues and accessibility [Amended Rule 26(b)(2)(B)]: </a:t>
            </a:r>
            <a:r>
              <a:rPr lang="en-US" b="0" i="1" dirty="0">
                <a:solidFill>
                  <a:srgbClr val="4A4A4A"/>
                </a:solidFill>
                <a:effectLst/>
                <a:latin typeface="freight-sans-pro"/>
              </a:rPr>
              <a:t>ESI need not to be produced if the source is not reasonably accessible (undue burden or undue cost)</a:t>
            </a:r>
          </a:p>
          <a:p>
            <a:pPr>
              <a:buFont typeface="Wingdings" panose="05000000000000000000" pitchFamily="2" charset="2"/>
              <a:buChar char="ü"/>
            </a:pPr>
            <a:r>
              <a:rPr lang="en-US" b="1" i="1" dirty="0">
                <a:solidFill>
                  <a:srgbClr val="4A4A4A"/>
                </a:solidFill>
                <a:latin typeface="freight-sans-pro"/>
              </a:rPr>
              <a:t>Rule 26(b)(2)(C): </a:t>
            </a:r>
            <a:r>
              <a:rPr lang="en-US" b="0" i="0" dirty="0">
                <a:solidFill>
                  <a:srgbClr val="4A4A4A"/>
                </a:solidFill>
                <a:effectLst/>
                <a:latin typeface="freight-sans-pro"/>
              </a:rPr>
              <a:t>court may set limits to the permitted scope of discovery and shift the some of the production costs to the requesting party </a:t>
            </a:r>
          </a:p>
          <a:p>
            <a:pPr>
              <a:buFont typeface="Wingdings" panose="05000000000000000000" pitchFamily="2" charset="2"/>
              <a:buChar char="ü"/>
            </a:pPr>
            <a:r>
              <a:rPr lang="en-US" b="1" i="1" dirty="0">
                <a:solidFill>
                  <a:srgbClr val="4A4A4A"/>
                </a:solidFill>
                <a:latin typeface="freight-sans-pro"/>
              </a:rPr>
              <a:t>Privileged and trial-preparation information [Amended Rule 26(b)(5)(B)]: </a:t>
            </a:r>
            <a:r>
              <a:rPr lang="en-US" b="0" i="0" dirty="0">
                <a:solidFill>
                  <a:srgbClr val="4A4A4A"/>
                </a:solidFill>
                <a:effectLst/>
                <a:latin typeface="freight-sans-pro"/>
              </a:rPr>
              <a:t>creates a process and procedure to stop the spread of an initial disclosure - figuratively, a 'litigation hold’</a:t>
            </a:r>
          </a:p>
          <a:p>
            <a:pPr>
              <a:buFont typeface="Wingdings" panose="05000000000000000000" pitchFamily="2" charset="2"/>
              <a:buChar char="ü"/>
            </a:pPr>
            <a:r>
              <a:rPr lang="en-US" b="1" i="1" dirty="0">
                <a:solidFill>
                  <a:srgbClr val="4A4A4A"/>
                </a:solidFill>
                <a:latin typeface="freight-sans-pro"/>
              </a:rPr>
              <a:t>Conference of parties to plan discovery [Amended Rule 26(f)]: </a:t>
            </a:r>
            <a:r>
              <a:rPr lang="en-US" b="0" i="1" dirty="0">
                <a:solidFill>
                  <a:srgbClr val="4A4A4A"/>
                </a:solidFill>
                <a:effectLst/>
                <a:latin typeface="freight-sans-pro"/>
              </a:rPr>
              <a:t>pretrial planning conference</a:t>
            </a:r>
            <a:endParaRPr lang="en-US" b="1" i="0" dirty="0">
              <a:solidFill>
                <a:srgbClr val="4A4A4A"/>
              </a:solidFill>
              <a:effectLst/>
              <a:latin typeface="freight-sans-pro"/>
            </a:endParaRPr>
          </a:p>
          <a:p>
            <a:endParaRPr lang="en-US" dirty="0"/>
          </a:p>
        </p:txBody>
      </p:sp>
    </p:spTree>
    <p:extLst>
      <p:ext uri="{BB962C8B-B14F-4D97-AF65-F5344CB8AC3E}">
        <p14:creationId xmlns:p14="http://schemas.microsoft.com/office/powerpoint/2010/main" val="159103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B63F-D4E0-47A3-BD91-B69D3D62C06B}"/>
              </a:ext>
            </a:extLst>
          </p:cNvPr>
          <p:cNvSpPr>
            <a:spLocks noGrp="1"/>
          </p:cNvSpPr>
          <p:nvPr>
            <p:ph type="title"/>
          </p:nvPr>
        </p:nvSpPr>
        <p:spPr>
          <a:xfrm>
            <a:off x="2231136" y="523613"/>
            <a:ext cx="7729728" cy="1188720"/>
          </a:xfrm>
        </p:spPr>
        <p:txBody>
          <a:bodyPr/>
          <a:lstStyle/>
          <a:p>
            <a:r>
              <a:rPr lang="en-US" dirty="0"/>
              <a:t>AMENDMENTS TO THE FRCP (2006)</a:t>
            </a:r>
          </a:p>
        </p:txBody>
      </p:sp>
      <p:sp>
        <p:nvSpPr>
          <p:cNvPr id="3" name="Content Placeholder 2">
            <a:extLst>
              <a:ext uri="{FF2B5EF4-FFF2-40B4-BE49-F238E27FC236}">
                <a16:creationId xmlns:a16="http://schemas.microsoft.com/office/drawing/2014/main" id="{7E1BBC8B-F825-4997-A71B-63477BB7EA36}"/>
              </a:ext>
            </a:extLst>
          </p:cNvPr>
          <p:cNvSpPr>
            <a:spLocks noGrp="1"/>
          </p:cNvSpPr>
          <p:nvPr>
            <p:ph idx="1"/>
          </p:nvPr>
        </p:nvSpPr>
        <p:spPr>
          <a:xfrm>
            <a:off x="1266825" y="2000251"/>
            <a:ext cx="9658350" cy="4124324"/>
          </a:xfrm>
        </p:spPr>
        <p:txBody>
          <a:bodyPr/>
          <a:lstStyle/>
          <a:p>
            <a:pPr marL="0" indent="0">
              <a:lnSpc>
                <a:spcPct val="110000"/>
              </a:lnSpc>
              <a:buNone/>
            </a:pPr>
            <a:r>
              <a:rPr lang="en-US" dirty="0"/>
              <a:t>Rule 33</a:t>
            </a:r>
          </a:p>
          <a:p>
            <a:pPr>
              <a:buFont typeface="Wingdings" panose="05000000000000000000" pitchFamily="2" charset="2"/>
              <a:buChar char="ü"/>
            </a:pPr>
            <a:r>
              <a:rPr lang="en-US" b="1" i="1" dirty="0">
                <a:solidFill>
                  <a:srgbClr val="4A4A4A"/>
                </a:solidFill>
                <a:effectLst/>
                <a:latin typeface="freight-sans-pro"/>
              </a:rPr>
              <a:t>Production as answer [Amended Rule 33(d)]: </a:t>
            </a:r>
            <a:r>
              <a:rPr lang="en-US" b="0" i="1" dirty="0">
                <a:solidFill>
                  <a:srgbClr val="4A4A4A"/>
                </a:solidFill>
                <a:effectLst/>
                <a:latin typeface="freight-sans-pro"/>
              </a:rPr>
              <a:t>right to produce ESI in answer to an interrogatory.</a:t>
            </a:r>
          </a:p>
          <a:p>
            <a:pPr marL="0" indent="0">
              <a:buNone/>
            </a:pPr>
            <a:endParaRPr lang="en-US" b="0" i="1" dirty="0">
              <a:solidFill>
                <a:srgbClr val="4A4A4A"/>
              </a:solidFill>
              <a:effectLst/>
              <a:latin typeface="freight-sans-pro"/>
            </a:endParaRPr>
          </a:p>
          <a:p>
            <a:pPr marL="0" indent="0">
              <a:buNone/>
            </a:pPr>
            <a:r>
              <a:rPr lang="en-US" b="1" i="1" dirty="0">
                <a:solidFill>
                  <a:srgbClr val="4A4A4A"/>
                </a:solidFill>
                <a:effectLst/>
                <a:latin typeface="freight-sans-pro"/>
              </a:rPr>
              <a:t>Scheduling order [Amended Rule 16(b)]: </a:t>
            </a:r>
            <a:r>
              <a:rPr lang="en-US" b="0" i="1" dirty="0">
                <a:solidFill>
                  <a:srgbClr val="4A4A4A"/>
                </a:solidFill>
                <a:effectLst/>
                <a:latin typeface="freight-sans-pro"/>
              </a:rPr>
              <a:t>adds provisions for disclosure of ESI</a:t>
            </a:r>
          </a:p>
          <a:p>
            <a:pPr marL="0" indent="0">
              <a:buNone/>
            </a:pPr>
            <a:r>
              <a:rPr lang="en-US" b="1" i="1" dirty="0">
                <a:solidFill>
                  <a:srgbClr val="4A4A4A"/>
                </a:solidFill>
                <a:effectLst/>
                <a:latin typeface="freight-sans-pro"/>
              </a:rPr>
              <a:t>Safe harbor [Amended Rule 37(f)]</a:t>
            </a:r>
            <a:r>
              <a:rPr lang="en-US" b="1" i="1" dirty="0">
                <a:solidFill>
                  <a:srgbClr val="4A4A4A"/>
                </a:solidFill>
                <a:latin typeface="freight-sans-pro"/>
              </a:rPr>
              <a:t>: </a:t>
            </a:r>
            <a:r>
              <a:rPr lang="en-US" i="1" dirty="0">
                <a:solidFill>
                  <a:srgbClr val="4A4A4A"/>
                </a:solidFill>
                <a:latin typeface="freight-sans-pro"/>
              </a:rPr>
              <a:t>court may not impose sanctions on a party for failing to provide ESI as a result of a good faith operation. </a:t>
            </a:r>
          </a:p>
          <a:p>
            <a:pPr marL="0" indent="0">
              <a:buNone/>
            </a:pPr>
            <a:r>
              <a:rPr lang="en-US" b="1" i="1" dirty="0">
                <a:solidFill>
                  <a:srgbClr val="4A4A4A"/>
                </a:solidFill>
                <a:latin typeface="freight-sans-pro"/>
              </a:rPr>
              <a:t>Amended Rule 45: </a:t>
            </a:r>
            <a:r>
              <a:rPr lang="en-US" b="0" i="0" dirty="0">
                <a:solidFill>
                  <a:srgbClr val="4A4A4A"/>
                </a:solidFill>
                <a:effectLst/>
                <a:latin typeface="freight-sans-pro"/>
              </a:rPr>
              <a:t>conforms the procedures for subpoenas to the other discovery rules, including the category of ESI, providing for the form of production, protecting sources of information not easily accessible, etc.</a:t>
            </a:r>
            <a:endParaRPr lang="en-US" dirty="0"/>
          </a:p>
        </p:txBody>
      </p:sp>
    </p:spTree>
    <p:extLst>
      <p:ext uri="{BB962C8B-B14F-4D97-AF65-F5344CB8AC3E}">
        <p14:creationId xmlns:p14="http://schemas.microsoft.com/office/powerpoint/2010/main" val="411265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F3BA-CA7C-4C2A-89D3-BE443EA9EF77}"/>
              </a:ext>
            </a:extLst>
          </p:cNvPr>
          <p:cNvSpPr>
            <a:spLocks noGrp="1"/>
          </p:cNvSpPr>
          <p:nvPr>
            <p:ph type="title"/>
          </p:nvPr>
        </p:nvSpPr>
        <p:spPr>
          <a:xfrm>
            <a:off x="2231135" y="423154"/>
            <a:ext cx="7729728" cy="1188720"/>
          </a:xfrm>
        </p:spPr>
        <p:txBody>
          <a:bodyPr/>
          <a:lstStyle/>
          <a:p>
            <a:r>
              <a:rPr lang="en-GB"/>
              <a:t>INTRODUCTION </a:t>
            </a:r>
            <a:endParaRPr lang="en-GB" dirty="0"/>
          </a:p>
        </p:txBody>
      </p:sp>
      <p:sp>
        <p:nvSpPr>
          <p:cNvPr id="3" name="Content Placeholder 2">
            <a:extLst>
              <a:ext uri="{FF2B5EF4-FFF2-40B4-BE49-F238E27FC236}">
                <a16:creationId xmlns:a16="http://schemas.microsoft.com/office/drawing/2014/main" id="{628A1EDE-D148-4FB5-9352-14FE5CEFB3D5}"/>
              </a:ext>
            </a:extLst>
          </p:cNvPr>
          <p:cNvSpPr>
            <a:spLocks noGrp="1"/>
          </p:cNvSpPr>
          <p:nvPr>
            <p:ph idx="1"/>
          </p:nvPr>
        </p:nvSpPr>
        <p:spPr>
          <a:xfrm>
            <a:off x="1324252" y="1908699"/>
            <a:ext cx="9543495" cy="4776186"/>
          </a:xfrm>
        </p:spPr>
        <p:txBody>
          <a:bodyPr>
            <a:normAutofit/>
          </a:bodyPr>
          <a:lstStyle/>
          <a:p>
            <a:pPr algn="just"/>
            <a:r>
              <a:rPr lang="en-US" b="0" i="0" dirty="0">
                <a:solidFill>
                  <a:schemeClr val="tx1"/>
                </a:solidFill>
                <a:effectLst/>
              </a:rPr>
              <a:t>This case provides an example of the </a:t>
            </a:r>
            <a:r>
              <a:rPr lang="en-US" b="1" i="0" dirty="0">
                <a:solidFill>
                  <a:schemeClr val="tx1"/>
                </a:solidFill>
                <a:effectLst/>
              </a:rPr>
              <a:t>difficulty of balancing </a:t>
            </a:r>
            <a:r>
              <a:rPr lang="en-US" b="0" i="0" dirty="0">
                <a:solidFill>
                  <a:schemeClr val="tx1"/>
                </a:solidFill>
                <a:effectLst/>
              </a:rPr>
              <a:t>the competing needs of </a:t>
            </a:r>
            <a:r>
              <a:rPr lang="en-US" b="1" i="0" dirty="0">
                <a:solidFill>
                  <a:schemeClr val="tx1"/>
                </a:solidFill>
                <a:effectLst/>
              </a:rPr>
              <a:t>broad discovery</a:t>
            </a:r>
            <a:r>
              <a:rPr lang="en-US" b="0" i="0" dirty="0">
                <a:solidFill>
                  <a:schemeClr val="tx1"/>
                </a:solidFill>
                <a:effectLst/>
              </a:rPr>
              <a:t> and </a:t>
            </a:r>
            <a:r>
              <a:rPr lang="en-US" b="1" i="0" dirty="0">
                <a:solidFill>
                  <a:schemeClr val="tx1"/>
                </a:solidFill>
                <a:effectLst/>
              </a:rPr>
              <a:t>manageable costs</a:t>
            </a:r>
            <a:r>
              <a:rPr lang="en-US" b="0" i="0" dirty="0">
                <a:solidFill>
                  <a:schemeClr val="tx1"/>
                </a:solidFill>
                <a:effectLst/>
              </a:rPr>
              <a:t>. </a:t>
            </a:r>
            <a:endParaRPr lang="en-US" dirty="0">
              <a:solidFill>
                <a:schemeClr val="tx1"/>
              </a:solidFill>
            </a:endParaRPr>
          </a:p>
          <a:p>
            <a:pPr algn="just"/>
            <a:r>
              <a:rPr lang="en-US" dirty="0">
                <a:solidFill>
                  <a:schemeClr val="tx1"/>
                </a:solidFill>
              </a:rPr>
              <a:t>Former Female employee brought a suit against her employer, asserting </a:t>
            </a:r>
            <a:r>
              <a:rPr lang="en-US" b="1" dirty="0">
                <a:solidFill>
                  <a:schemeClr val="tx1"/>
                </a:solidFill>
              </a:rPr>
              <a:t>city, state and federal </a:t>
            </a:r>
            <a:r>
              <a:rPr lang="en-US" b="0" i="0" dirty="0">
                <a:solidFill>
                  <a:schemeClr val="tx1"/>
                </a:solidFill>
                <a:effectLst/>
              </a:rPr>
              <a:t>law </a:t>
            </a:r>
            <a:r>
              <a:rPr lang="en-US" b="1" i="0" dirty="0">
                <a:solidFill>
                  <a:schemeClr val="tx1"/>
                </a:solidFill>
                <a:effectLst/>
              </a:rPr>
              <a:t>gender discrimination </a:t>
            </a:r>
            <a:r>
              <a:rPr lang="en-US" b="0" i="0" dirty="0">
                <a:solidFill>
                  <a:schemeClr val="tx1"/>
                </a:solidFill>
                <a:effectLst/>
              </a:rPr>
              <a:t>and </a:t>
            </a:r>
            <a:r>
              <a:rPr lang="en-US" b="1" i="0" dirty="0">
                <a:solidFill>
                  <a:schemeClr val="tx1"/>
                </a:solidFill>
                <a:effectLst/>
              </a:rPr>
              <a:t>retaliation</a:t>
            </a:r>
            <a:r>
              <a:rPr lang="en-US" b="0" i="0" dirty="0">
                <a:solidFill>
                  <a:schemeClr val="tx1"/>
                </a:solidFill>
                <a:effectLst/>
              </a:rPr>
              <a:t> claims. </a:t>
            </a:r>
          </a:p>
          <a:p>
            <a:pPr algn="just"/>
            <a:r>
              <a:rPr lang="en-US" dirty="0">
                <a:solidFill>
                  <a:schemeClr val="tx1"/>
                </a:solidFill>
              </a:rPr>
              <a:t>The plaintiff requested that the defendant produce " all documents concerning any communication by or between UBS employees concerning the plaintiff." </a:t>
            </a:r>
            <a:endParaRPr lang="en-US" b="0" i="0" dirty="0">
              <a:solidFill>
                <a:schemeClr val="tx1"/>
              </a:solidFill>
              <a:effectLst/>
            </a:endParaRPr>
          </a:p>
          <a:p>
            <a:pPr algn="just"/>
            <a:r>
              <a:rPr lang="en-US" b="0" i="0" dirty="0">
                <a:solidFill>
                  <a:schemeClr val="tx1"/>
                </a:solidFill>
                <a:effectLst/>
              </a:rPr>
              <a:t>She </a:t>
            </a:r>
            <a:r>
              <a:rPr lang="en-US" dirty="0">
                <a:solidFill>
                  <a:schemeClr val="tx1"/>
                </a:solidFill>
              </a:rPr>
              <a:t>asserts</a:t>
            </a:r>
            <a:r>
              <a:rPr lang="en-US" b="0" i="0" dirty="0">
                <a:solidFill>
                  <a:schemeClr val="tx1"/>
                </a:solidFill>
                <a:effectLst/>
              </a:rPr>
              <a:t> that key evidence is located in various e-mails exchanged among UBS employees that now exist only on backup tapes and other archived media.</a:t>
            </a:r>
          </a:p>
          <a:p>
            <a:pPr algn="just"/>
            <a:r>
              <a:rPr lang="en-US" b="0" i="0" dirty="0">
                <a:solidFill>
                  <a:schemeClr val="tx1"/>
                </a:solidFill>
                <a:effectLst/>
              </a:rPr>
              <a:t> According to UBS, restoring those e-mails would cost </a:t>
            </a:r>
            <a:r>
              <a:rPr lang="en-US" dirty="0">
                <a:solidFill>
                  <a:schemeClr val="tx1"/>
                </a:solidFill>
              </a:rPr>
              <a:t>~</a:t>
            </a:r>
            <a:r>
              <a:rPr lang="en-US" b="0" i="0" dirty="0">
                <a:solidFill>
                  <a:schemeClr val="tx1"/>
                </a:solidFill>
                <a:effectLst/>
              </a:rPr>
              <a:t>$175,000.00, exclusive of attorney time in reviewing the e-mails.</a:t>
            </a:r>
            <a:r>
              <a:rPr lang="en-US" b="0" i="0" baseline="30000" dirty="0">
                <a:solidFill>
                  <a:schemeClr val="tx1"/>
                </a:solidFill>
                <a:effectLst/>
              </a:rPr>
              <a:t> </a:t>
            </a:r>
          </a:p>
          <a:p>
            <a:pPr algn="just"/>
            <a:r>
              <a:rPr lang="en-US" i="0" dirty="0" err="1">
                <a:solidFill>
                  <a:schemeClr val="tx1"/>
                </a:solidFill>
                <a:effectLst/>
              </a:rPr>
              <a:t>Zubulake</a:t>
            </a:r>
            <a:r>
              <a:rPr lang="en-US" b="0" i="0" dirty="0">
                <a:solidFill>
                  <a:schemeClr val="tx1"/>
                </a:solidFill>
                <a:effectLst/>
              </a:rPr>
              <a:t> now moves for an order compelling UBS to produce those e-mails at its expense.</a:t>
            </a:r>
          </a:p>
          <a:p>
            <a:pPr algn="just"/>
            <a:r>
              <a:rPr lang="en-US" b="0" i="0" dirty="0">
                <a:solidFill>
                  <a:schemeClr val="tx1"/>
                </a:solidFill>
                <a:effectLst/>
              </a:rPr>
              <a:t>The district court held that: (1) </a:t>
            </a:r>
            <a:r>
              <a:rPr lang="en-US" b="1" i="0" dirty="0">
                <a:solidFill>
                  <a:schemeClr val="tx1"/>
                </a:solidFill>
                <a:effectLst/>
              </a:rPr>
              <a:t>employee was entitled to discovery </a:t>
            </a:r>
            <a:r>
              <a:rPr lang="en-US" b="0" i="0" dirty="0">
                <a:solidFill>
                  <a:schemeClr val="tx1"/>
                </a:solidFill>
                <a:effectLst/>
              </a:rPr>
              <a:t>of relevant e-mails that had been deleted and resided only on backup disks, and (2) </a:t>
            </a:r>
            <a:r>
              <a:rPr lang="en-US" b="1" i="0" dirty="0">
                <a:solidFill>
                  <a:schemeClr val="tx1"/>
                </a:solidFill>
                <a:effectLst/>
              </a:rPr>
              <a:t>consideration of cost-shifting</a:t>
            </a:r>
            <a:r>
              <a:rPr lang="en-US" b="0" i="0" dirty="0">
                <a:solidFill>
                  <a:schemeClr val="tx1"/>
                </a:solidFill>
                <a:effectLst/>
              </a:rPr>
              <a:t> of discovery costs was proper.</a:t>
            </a:r>
            <a:endParaRPr lang="en-US" dirty="0">
              <a:solidFill>
                <a:schemeClr val="tx1"/>
              </a:solidFill>
            </a:endParaRPr>
          </a:p>
          <a:p>
            <a:endParaRPr lang="en-US" dirty="0"/>
          </a:p>
          <a:p>
            <a:endParaRPr lang="en-US" dirty="0"/>
          </a:p>
          <a:p>
            <a:endParaRPr lang="en-GB" dirty="0"/>
          </a:p>
        </p:txBody>
      </p:sp>
    </p:spTree>
    <p:extLst>
      <p:ext uri="{BB962C8B-B14F-4D97-AF65-F5344CB8AC3E}">
        <p14:creationId xmlns:p14="http://schemas.microsoft.com/office/powerpoint/2010/main" val="24368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476E-8427-4CDA-8F61-612D4F30015A}"/>
              </a:ext>
            </a:extLst>
          </p:cNvPr>
          <p:cNvSpPr>
            <a:spLocks noGrp="1"/>
          </p:cNvSpPr>
          <p:nvPr>
            <p:ph type="title"/>
          </p:nvPr>
        </p:nvSpPr>
        <p:spPr>
          <a:xfrm>
            <a:off x="5445496" y="978776"/>
            <a:ext cx="5925310" cy="1174991"/>
          </a:xfrm>
        </p:spPr>
        <p:txBody>
          <a:bodyPr>
            <a:normAutofit/>
          </a:bodyPr>
          <a:lstStyle/>
          <a:p>
            <a:r>
              <a:rPr lang="en-US" sz="2400"/>
              <a:t>Shira Scheindlin's 5 opinions </a:t>
            </a:r>
          </a:p>
        </p:txBody>
      </p:sp>
      <p:pic>
        <p:nvPicPr>
          <p:cNvPr id="2056" name="Picture 8" descr="Shira Scheindlin - Wikipedia">
            <a:extLst>
              <a:ext uri="{FF2B5EF4-FFF2-40B4-BE49-F238E27FC236}">
                <a16:creationId xmlns:a16="http://schemas.microsoft.com/office/drawing/2014/main" id="{B5BBC07D-6DA9-4F23-8BE0-2A079CEFA2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7"/>
          <a:stretch/>
        </p:blipFill>
        <p:spPr bwMode="auto">
          <a:xfrm>
            <a:off x="20" y="10"/>
            <a:ext cx="4657325"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3B8671-EAD8-4AB1-A9C0-FFD038880564}"/>
              </a:ext>
            </a:extLst>
          </p:cNvPr>
          <p:cNvSpPr>
            <a:spLocks noGrp="1"/>
          </p:cNvSpPr>
          <p:nvPr>
            <p:ph idx="1"/>
          </p:nvPr>
        </p:nvSpPr>
        <p:spPr>
          <a:xfrm>
            <a:off x="5445496" y="2640692"/>
            <a:ext cx="5925310" cy="4045858"/>
          </a:xfrm>
        </p:spPr>
        <p:txBody>
          <a:bodyPr>
            <a:normAutofit/>
          </a:bodyPr>
          <a:lstStyle/>
          <a:p>
            <a:pPr marL="0" indent="0">
              <a:lnSpc>
                <a:spcPct val="90000"/>
              </a:lnSpc>
              <a:buNone/>
            </a:pPr>
            <a:r>
              <a:rPr lang="en-US" sz="1400" dirty="0"/>
              <a:t>During </a:t>
            </a:r>
            <a:r>
              <a:rPr lang="en-US" sz="1400" b="1" dirty="0"/>
              <a:t>2003 and 2004</a:t>
            </a:r>
            <a:r>
              <a:rPr lang="en-US" sz="1400" dirty="0"/>
              <a:t>, United States District Court Judge </a:t>
            </a:r>
            <a:r>
              <a:rPr lang="en-US" sz="1400" b="1" dirty="0"/>
              <a:t>Shira A. Scheindlin issued five groundbreaking opinions</a:t>
            </a:r>
            <a:r>
              <a:rPr lang="en-US" sz="1400" dirty="0"/>
              <a:t> in this case. </a:t>
            </a:r>
          </a:p>
          <a:p>
            <a:pPr marL="0" indent="0">
              <a:lnSpc>
                <a:spcPct val="90000"/>
              </a:lnSpc>
              <a:buNone/>
            </a:pPr>
            <a:r>
              <a:rPr lang="en-US" sz="1400" dirty="0" err="1"/>
              <a:t>Zubulake</a:t>
            </a:r>
            <a:r>
              <a:rPr lang="en-US" sz="1400" dirty="0"/>
              <a:t> is considered the </a:t>
            </a:r>
            <a:r>
              <a:rPr lang="en-US" sz="1400" b="1" dirty="0"/>
              <a:t>first definitive case </a:t>
            </a:r>
            <a:r>
              <a:rPr lang="en-US" sz="1400" dirty="0"/>
              <a:t>in the US on a wide range of </a:t>
            </a:r>
            <a:r>
              <a:rPr lang="en-US" sz="1400" b="1" dirty="0"/>
              <a:t>E-discovery</a:t>
            </a:r>
            <a:r>
              <a:rPr lang="en-US" sz="1400" dirty="0"/>
              <a:t> issues. These issues include: </a:t>
            </a:r>
          </a:p>
          <a:p>
            <a:pPr lvl="1">
              <a:lnSpc>
                <a:spcPct val="90000"/>
              </a:lnSpc>
              <a:buFont typeface="Wingdings" panose="05000000000000000000" pitchFamily="2" charset="2"/>
              <a:buChar char="ü"/>
            </a:pPr>
            <a:r>
              <a:rPr lang="en-US" sz="1400" dirty="0"/>
              <a:t>The scope of a party's duty to preserve electronic evidence during litigation; </a:t>
            </a:r>
          </a:p>
          <a:p>
            <a:pPr lvl="1">
              <a:lnSpc>
                <a:spcPct val="90000"/>
              </a:lnSpc>
              <a:buFont typeface="Wingdings" panose="05000000000000000000" pitchFamily="2" charset="2"/>
              <a:buChar char="ü"/>
            </a:pPr>
            <a:r>
              <a:rPr lang="en-US" sz="1400" dirty="0"/>
              <a:t>Lawyer's duty to monitor their clients' compliance with electronic data preservation and production; </a:t>
            </a:r>
          </a:p>
          <a:p>
            <a:pPr lvl="1">
              <a:lnSpc>
                <a:spcPct val="90000"/>
              </a:lnSpc>
              <a:buFont typeface="Wingdings" panose="05000000000000000000" pitchFamily="2" charset="2"/>
              <a:buChar char="ü"/>
            </a:pPr>
            <a:r>
              <a:rPr lang="en-US" sz="1400" dirty="0"/>
              <a:t>Data sampling; </a:t>
            </a:r>
          </a:p>
          <a:p>
            <a:pPr lvl="1">
              <a:lnSpc>
                <a:spcPct val="90000"/>
              </a:lnSpc>
              <a:buFont typeface="Wingdings" panose="05000000000000000000" pitchFamily="2" charset="2"/>
              <a:buChar char="ü"/>
            </a:pPr>
            <a:r>
              <a:rPr lang="en-US" sz="1400" dirty="0"/>
              <a:t>The ability for the disclosing party to shift the costs of restoring inaccessible back up tapes to the requesting party; </a:t>
            </a:r>
          </a:p>
          <a:p>
            <a:pPr lvl="1">
              <a:lnSpc>
                <a:spcPct val="90000"/>
              </a:lnSpc>
              <a:buFont typeface="Wingdings" panose="05000000000000000000" pitchFamily="2" charset="2"/>
              <a:buChar char="ü"/>
            </a:pPr>
            <a:r>
              <a:rPr lang="en-US" sz="1400" dirty="0"/>
              <a:t>The imposition of sanctions for the spoliation (or destruction) of electronic evidence. </a:t>
            </a:r>
          </a:p>
        </p:txBody>
      </p:sp>
    </p:spTree>
    <p:extLst>
      <p:ext uri="{BB962C8B-B14F-4D97-AF65-F5344CB8AC3E}">
        <p14:creationId xmlns:p14="http://schemas.microsoft.com/office/powerpoint/2010/main" val="37897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9088-4031-413D-BF47-7B39F9F74D54}"/>
              </a:ext>
            </a:extLst>
          </p:cNvPr>
          <p:cNvSpPr>
            <a:spLocks noGrp="1"/>
          </p:cNvSpPr>
          <p:nvPr>
            <p:ph type="title"/>
          </p:nvPr>
        </p:nvSpPr>
        <p:spPr>
          <a:xfrm>
            <a:off x="2231136" y="378766"/>
            <a:ext cx="7729728" cy="1188720"/>
          </a:xfrm>
        </p:spPr>
        <p:txBody>
          <a:bodyPr/>
          <a:lstStyle/>
          <a:p>
            <a:r>
              <a:rPr lang="en-US" dirty="0"/>
              <a:t>TIMELINE</a:t>
            </a:r>
          </a:p>
        </p:txBody>
      </p:sp>
      <p:sp>
        <p:nvSpPr>
          <p:cNvPr id="3" name="Content Placeholder 2">
            <a:extLst>
              <a:ext uri="{FF2B5EF4-FFF2-40B4-BE49-F238E27FC236}">
                <a16:creationId xmlns:a16="http://schemas.microsoft.com/office/drawing/2014/main" id="{A0AA54DD-5FA6-4771-9675-4D58748F22A6}"/>
              </a:ext>
            </a:extLst>
          </p:cNvPr>
          <p:cNvSpPr>
            <a:spLocks noGrp="1"/>
          </p:cNvSpPr>
          <p:nvPr>
            <p:ph idx="1"/>
          </p:nvPr>
        </p:nvSpPr>
        <p:spPr>
          <a:xfrm>
            <a:off x="1004656" y="1819922"/>
            <a:ext cx="10182687" cy="4856086"/>
          </a:xfrm>
        </p:spPr>
        <p:txBody>
          <a:bodyPr>
            <a:normAutofit/>
          </a:bodyPr>
          <a:lstStyle/>
          <a:p>
            <a:r>
              <a:rPr lang="en-US" b="1" dirty="0"/>
              <a:t>Aug 1999 </a:t>
            </a:r>
            <a:r>
              <a:rPr lang="en-US" dirty="0"/>
              <a:t>– UBS hired </a:t>
            </a:r>
            <a:r>
              <a:rPr lang="en-US" dirty="0" err="1"/>
              <a:t>Zubulake</a:t>
            </a:r>
            <a:r>
              <a:rPr lang="en-US" dirty="0"/>
              <a:t> as a </a:t>
            </a:r>
            <a:r>
              <a:rPr lang="en-GB" dirty="0"/>
              <a:t>senior salesperson on its U.S. Asian Equities Sales Desk, and reported to Dominic Vail, the Desk's manager. </a:t>
            </a:r>
            <a:r>
              <a:rPr lang="en-GB" dirty="0" err="1"/>
              <a:t>Zubulake</a:t>
            </a:r>
            <a:r>
              <a:rPr lang="en-GB" dirty="0"/>
              <a:t> was told that she would be considered for Vail's position when it became vacant. </a:t>
            </a:r>
          </a:p>
          <a:p>
            <a:r>
              <a:rPr lang="en-GB" b="1" dirty="0"/>
              <a:t>Dec 2000 </a:t>
            </a:r>
            <a:r>
              <a:rPr lang="en-GB" dirty="0"/>
              <a:t>- Vail left his position to move to the Firm's London office. But </a:t>
            </a:r>
            <a:r>
              <a:rPr lang="en-GB" dirty="0" err="1"/>
              <a:t>Zubulake</a:t>
            </a:r>
            <a:r>
              <a:rPr lang="en-GB" dirty="0"/>
              <a:t> was not considered for his position, and the Firm hired Matthew Chapin.</a:t>
            </a:r>
          </a:p>
          <a:p>
            <a:pPr marL="0" indent="0">
              <a:buNone/>
            </a:pPr>
            <a:endParaRPr lang="en-GB" dirty="0"/>
          </a:p>
          <a:p>
            <a:pPr marL="0" indent="0">
              <a:buNone/>
            </a:pPr>
            <a:r>
              <a:rPr lang="en-GB" dirty="0" err="1"/>
              <a:t>Zubulake</a:t>
            </a:r>
            <a:r>
              <a:rPr lang="en-GB" dirty="0"/>
              <a:t> alleges that Chapin treated her differently than the other male members of the Desk. In particular, Chapin </a:t>
            </a:r>
            <a:r>
              <a:rPr lang="en-GB" b="1" dirty="0"/>
              <a:t>undermined</a:t>
            </a:r>
            <a:r>
              <a:rPr lang="en-GB" dirty="0"/>
              <a:t> Ms. </a:t>
            </a:r>
            <a:r>
              <a:rPr lang="en-GB" dirty="0" err="1"/>
              <a:t>Zubulake's</a:t>
            </a:r>
            <a:r>
              <a:rPr lang="en-GB" dirty="0"/>
              <a:t> ability to perform her job by: </a:t>
            </a:r>
          </a:p>
          <a:p>
            <a:pPr lvl="1"/>
            <a:r>
              <a:rPr lang="en-GB" sz="1800" b="1" dirty="0"/>
              <a:t>ridiculing and belittling </a:t>
            </a:r>
            <a:r>
              <a:rPr lang="en-GB" sz="1800" dirty="0"/>
              <a:t>her in front of co-workers; </a:t>
            </a:r>
          </a:p>
          <a:p>
            <a:pPr lvl="1"/>
            <a:r>
              <a:rPr lang="en-GB" sz="1800" b="1" dirty="0"/>
              <a:t>excluding</a:t>
            </a:r>
            <a:r>
              <a:rPr lang="en-GB" sz="1800" dirty="0"/>
              <a:t> her from work-related outings with male co-workers and clients; </a:t>
            </a:r>
          </a:p>
          <a:p>
            <a:pPr lvl="1"/>
            <a:r>
              <a:rPr lang="en-GB" sz="1800" dirty="0"/>
              <a:t>making </a:t>
            </a:r>
            <a:r>
              <a:rPr lang="en-GB" sz="1800" b="1" dirty="0"/>
              <a:t>sexist remarks </a:t>
            </a:r>
            <a:r>
              <a:rPr lang="en-GB" sz="1800" dirty="0"/>
              <a:t>in her presence; and </a:t>
            </a:r>
          </a:p>
          <a:p>
            <a:pPr lvl="1"/>
            <a:r>
              <a:rPr lang="en-GB" sz="1800" b="1" dirty="0"/>
              <a:t>isolating</a:t>
            </a:r>
            <a:r>
              <a:rPr lang="en-GB" sz="1800" dirty="0"/>
              <a:t> her from the other senior salespersons on the Desk by seating her apart from them.</a:t>
            </a:r>
          </a:p>
          <a:p>
            <a:pPr marL="0" indent="0">
              <a:buNone/>
            </a:pPr>
            <a:r>
              <a:rPr lang="en-GB" dirty="0"/>
              <a:t>No such actions were taken against any of </a:t>
            </a:r>
            <a:r>
              <a:rPr lang="en-GB" dirty="0" err="1"/>
              <a:t>Zubulake's</a:t>
            </a:r>
            <a:r>
              <a:rPr lang="en-GB" dirty="0"/>
              <a:t> male </a:t>
            </a:r>
            <a:r>
              <a:rPr lang="en-GB" dirty="0" err="1"/>
              <a:t>coworkers</a:t>
            </a:r>
            <a:r>
              <a:rPr lang="en-GB" dirty="0"/>
              <a:t>. </a:t>
            </a:r>
            <a:endParaRPr lang="en-US" dirty="0"/>
          </a:p>
        </p:txBody>
      </p:sp>
    </p:spTree>
    <p:extLst>
      <p:ext uri="{BB962C8B-B14F-4D97-AF65-F5344CB8AC3E}">
        <p14:creationId xmlns:p14="http://schemas.microsoft.com/office/powerpoint/2010/main" val="229528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5E25-6071-46CB-8552-55ED4DB2CE24}"/>
              </a:ext>
            </a:extLst>
          </p:cNvPr>
          <p:cNvSpPr>
            <a:spLocks noGrp="1"/>
          </p:cNvSpPr>
          <p:nvPr>
            <p:ph type="title"/>
          </p:nvPr>
        </p:nvSpPr>
        <p:spPr>
          <a:xfrm>
            <a:off x="2231136" y="387643"/>
            <a:ext cx="7729728" cy="1188720"/>
          </a:xfrm>
        </p:spPr>
        <p:txBody>
          <a:bodyPr/>
          <a:lstStyle/>
          <a:p>
            <a:r>
              <a:rPr lang="en-GB" dirty="0"/>
              <a:t>TIMELINE </a:t>
            </a:r>
          </a:p>
        </p:txBody>
      </p:sp>
      <p:sp>
        <p:nvSpPr>
          <p:cNvPr id="3" name="Content Placeholder 2">
            <a:extLst>
              <a:ext uri="{FF2B5EF4-FFF2-40B4-BE49-F238E27FC236}">
                <a16:creationId xmlns:a16="http://schemas.microsoft.com/office/drawing/2014/main" id="{2CBDFDDC-AB7D-403C-9296-5ADD40B507C2}"/>
              </a:ext>
            </a:extLst>
          </p:cNvPr>
          <p:cNvSpPr>
            <a:spLocks noGrp="1"/>
          </p:cNvSpPr>
          <p:nvPr>
            <p:ph idx="1"/>
          </p:nvPr>
        </p:nvSpPr>
        <p:spPr>
          <a:xfrm>
            <a:off x="1205883" y="1873189"/>
            <a:ext cx="9780233" cy="4785064"/>
          </a:xfrm>
        </p:spPr>
        <p:txBody>
          <a:bodyPr>
            <a:noAutofit/>
          </a:bodyPr>
          <a:lstStyle/>
          <a:p>
            <a:pPr algn="just"/>
            <a:r>
              <a:rPr lang="en-GB" b="1" dirty="0"/>
              <a:t>Aug 2001 </a:t>
            </a:r>
            <a:r>
              <a:rPr lang="en-GB" dirty="0"/>
              <a:t>– </a:t>
            </a:r>
            <a:r>
              <a:rPr lang="en-GB" dirty="0" err="1"/>
              <a:t>Zubulake</a:t>
            </a:r>
            <a:r>
              <a:rPr lang="en-GB" dirty="0"/>
              <a:t> filed a </a:t>
            </a:r>
            <a:r>
              <a:rPr lang="en-GB" b="1" dirty="0"/>
              <a:t>charged of gender discrimination </a:t>
            </a:r>
            <a:r>
              <a:rPr lang="en-GB" dirty="0"/>
              <a:t>with the EEOC. </a:t>
            </a:r>
          </a:p>
          <a:p>
            <a:pPr algn="just"/>
            <a:r>
              <a:rPr lang="en-GB" b="1" dirty="0"/>
              <a:t>Oct 2001 </a:t>
            </a:r>
            <a:r>
              <a:rPr lang="en-GB" dirty="0"/>
              <a:t>– </a:t>
            </a:r>
            <a:r>
              <a:rPr lang="en-GB" dirty="0" err="1"/>
              <a:t>Zubulake</a:t>
            </a:r>
            <a:r>
              <a:rPr lang="en-GB" dirty="0"/>
              <a:t> was </a:t>
            </a:r>
            <a:r>
              <a:rPr lang="en-GB" b="1" dirty="0"/>
              <a:t>fired</a:t>
            </a:r>
            <a:r>
              <a:rPr lang="en-GB" dirty="0"/>
              <a:t> with two weeks’ notice</a:t>
            </a:r>
          </a:p>
          <a:p>
            <a:pPr algn="just"/>
            <a:r>
              <a:rPr lang="en-GB" b="1" dirty="0"/>
              <a:t>Feb 2002 </a:t>
            </a:r>
            <a:r>
              <a:rPr lang="en-GB" dirty="0"/>
              <a:t>- </a:t>
            </a:r>
            <a:r>
              <a:rPr lang="en-GB" dirty="0" err="1"/>
              <a:t>Zubulake</a:t>
            </a:r>
            <a:r>
              <a:rPr lang="en-GB" dirty="0"/>
              <a:t> filed an action, suing for gender discrimination and </a:t>
            </a:r>
            <a:r>
              <a:rPr lang="en-GB" b="1" dirty="0"/>
              <a:t>retaliation</a:t>
            </a:r>
            <a:r>
              <a:rPr lang="en-GB" dirty="0"/>
              <a:t> under Title VII, the New York State Human Rights Law, and the Administrative Code of the City of New York. </a:t>
            </a:r>
          </a:p>
          <a:p>
            <a:pPr algn="just"/>
            <a:r>
              <a:rPr lang="en-GB" b="1" dirty="0"/>
              <a:t>March 2002 </a:t>
            </a:r>
            <a:r>
              <a:rPr lang="en-GB" dirty="0"/>
              <a:t>– UBS timely </a:t>
            </a:r>
            <a:r>
              <a:rPr lang="en-GB" b="1" dirty="0"/>
              <a:t>answered denying </a:t>
            </a:r>
            <a:r>
              <a:rPr lang="en-GB" dirty="0"/>
              <a:t>allegations</a:t>
            </a:r>
          </a:p>
          <a:p>
            <a:pPr algn="just"/>
            <a:endParaRPr lang="en-GB" dirty="0"/>
          </a:p>
          <a:p>
            <a:pPr marL="0" indent="0" algn="just">
              <a:buNone/>
            </a:pPr>
            <a:r>
              <a:rPr lang="en-GB" dirty="0"/>
              <a:t>UBS's argument is, that Chapin's conduct was not unlawfully discriminatory because </a:t>
            </a:r>
            <a:r>
              <a:rPr lang="en-GB" b="1" dirty="0"/>
              <a:t>he treated everyone equally badly</a:t>
            </a:r>
            <a:r>
              <a:rPr lang="en-GB" dirty="0"/>
              <a:t>. UBS says that </a:t>
            </a:r>
            <a:r>
              <a:rPr lang="en-GB" b="1" dirty="0"/>
              <a:t>Chapin's anti-social </a:t>
            </a:r>
            <a:r>
              <a:rPr lang="en-GB" b="1" dirty="0" err="1"/>
              <a:t>behavior</a:t>
            </a:r>
            <a:r>
              <a:rPr lang="en-GB" b="1" dirty="0"/>
              <a:t> </a:t>
            </a:r>
            <a:r>
              <a:rPr lang="en-GB" dirty="0"/>
              <a:t>was not limited to women: a number of male employees on the Desk also complained about him. On the other hand, Chapin was </a:t>
            </a:r>
            <a:r>
              <a:rPr lang="en-GB" b="1" dirty="0"/>
              <a:t>responsible for hiring</a:t>
            </a:r>
            <a:r>
              <a:rPr lang="en-GB" dirty="0"/>
              <a:t> three </a:t>
            </a:r>
            <a:r>
              <a:rPr lang="en-GB" b="1" dirty="0"/>
              <a:t>new females </a:t>
            </a:r>
            <a:r>
              <a:rPr lang="en-GB" dirty="0"/>
              <a:t>employees to the Desk.</a:t>
            </a:r>
          </a:p>
          <a:p>
            <a:pPr marL="0" indent="0" algn="just">
              <a:buNone/>
            </a:pPr>
            <a:endParaRPr lang="en-GB" dirty="0"/>
          </a:p>
          <a:p>
            <a:pPr algn="just"/>
            <a:r>
              <a:rPr lang="en-GB" b="1" dirty="0"/>
              <a:t>June 2002 – </a:t>
            </a:r>
            <a:r>
              <a:rPr lang="en-GB" dirty="0" err="1"/>
              <a:t>Zubulake</a:t>
            </a:r>
            <a:r>
              <a:rPr lang="en-GB" dirty="0"/>
              <a:t> served UBS with her first document request </a:t>
            </a:r>
          </a:p>
          <a:p>
            <a:pPr algn="just"/>
            <a:endParaRPr lang="en-GB" b="1" dirty="0"/>
          </a:p>
        </p:txBody>
      </p:sp>
    </p:spTree>
    <p:extLst>
      <p:ext uri="{BB962C8B-B14F-4D97-AF65-F5344CB8AC3E}">
        <p14:creationId xmlns:p14="http://schemas.microsoft.com/office/powerpoint/2010/main" val="72136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E487D-220D-41C7-B8BA-D9CAABC13C0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GB" sz="3000">
                <a:solidFill>
                  <a:srgbClr val="FFFFFF"/>
                </a:solidFill>
              </a:rPr>
              <a:t>UBS’s E-mail BACKUP SYSTEM</a:t>
            </a:r>
          </a:p>
        </p:txBody>
      </p:sp>
      <p:sp>
        <p:nvSpPr>
          <p:cNvPr id="3" name="Content Placeholder 2">
            <a:extLst>
              <a:ext uri="{FF2B5EF4-FFF2-40B4-BE49-F238E27FC236}">
                <a16:creationId xmlns:a16="http://schemas.microsoft.com/office/drawing/2014/main" id="{B2BF4B3F-98CD-4E81-A229-C5B7AFF798B1}"/>
              </a:ext>
            </a:extLst>
          </p:cNvPr>
          <p:cNvSpPr>
            <a:spLocks noGrp="1"/>
          </p:cNvSpPr>
          <p:nvPr>
            <p:ph idx="1"/>
          </p:nvPr>
        </p:nvSpPr>
        <p:spPr>
          <a:xfrm>
            <a:off x="5591695" y="1402080"/>
            <a:ext cx="5320696" cy="4053840"/>
          </a:xfrm>
        </p:spPr>
        <p:txBody>
          <a:bodyPr anchor="ctr">
            <a:normAutofit/>
          </a:bodyPr>
          <a:lstStyle/>
          <a:p>
            <a:pPr algn="just"/>
            <a:r>
              <a:rPr lang="en-GB" dirty="0"/>
              <a:t>The parties agree that email was an important means of communication at UBS during the relevant time period.</a:t>
            </a:r>
          </a:p>
          <a:p>
            <a:pPr algn="just"/>
            <a:r>
              <a:rPr lang="en-GB" dirty="0"/>
              <a:t>UBS implemented extensive e-mail backup and preservation protocols.</a:t>
            </a:r>
          </a:p>
          <a:p>
            <a:pPr algn="just"/>
            <a:r>
              <a:rPr lang="en-GB" dirty="0"/>
              <a:t>In particular, e-mails were backed up in two distinct ways: on backup tapes and on optical disks. </a:t>
            </a:r>
          </a:p>
          <a:p>
            <a:endParaRPr lang="en-GB" dirty="0"/>
          </a:p>
        </p:txBody>
      </p:sp>
    </p:spTree>
    <p:extLst>
      <p:ext uri="{BB962C8B-B14F-4D97-AF65-F5344CB8AC3E}">
        <p14:creationId xmlns:p14="http://schemas.microsoft.com/office/powerpoint/2010/main" val="403481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9F1-D012-4C70-84C6-54EDEA7C0B4F}"/>
              </a:ext>
            </a:extLst>
          </p:cNvPr>
          <p:cNvSpPr>
            <a:spLocks noGrp="1"/>
          </p:cNvSpPr>
          <p:nvPr>
            <p:ph type="title"/>
          </p:nvPr>
        </p:nvSpPr>
        <p:spPr>
          <a:xfrm>
            <a:off x="2231136" y="383667"/>
            <a:ext cx="7729728" cy="1188720"/>
          </a:xfrm>
        </p:spPr>
        <p:txBody>
          <a:bodyPr/>
          <a:lstStyle/>
          <a:p>
            <a:r>
              <a:rPr lang="en-GB" dirty="0"/>
              <a:t>TIMELINE</a:t>
            </a:r>
          </a:p>
        </p:txBody>
      </p:sp>
      <p:sp>
        <p:nvSpPr>
          <p:cNvPr id="3" name="Content Placeholder 2">
            <a:extLst>
              <a:ext uri="{FF2B5EF4-FFF2-40B4-BE49-F238E27FC236}">
                <a16:creationId xmlns:a16="http://schemas.microsoft.com/office/drawing/2014/main" id="{C472FC91-935A-4E15-A30D-80A5AD2BB14D}"/>
              </a:ext>
            </a:extLst>
          </p:cNvPr>
          <p:cNvSpPr>
            <a:spLocks noGrp="1"/>
          </p:cNvSpPr>
          <p:nvPr>
            <p:ph idx="1"/>
          </p:nvPr>
        </p:nvSpPr>
        <p:spPr>
          <a:xfrm>
            <a:off x="1152525" y="1876425"/>
            <a:ext cx="9886950" cy="4486275"/>
          </a:xfrm>
        </p:spPr>
        <p:txBody>
          <a:bodyPr>
            <a:normAutofit/>
          </a:bodyPr>
          <a:lstStyle/>
          <a:p>
            <a:pPr algn="just"/>
            <a:r>
              <a:rPr lang="en-GB" b="1" dirty="0"/>
              <a:t>July 2002 </a:t>
            </a:r>
            <a:r>
              <a:rPr lang="en-GB" dirty="0"/>
              <a:t>- UBS produced ~</a:t>
            </a:r>
            <a:r>
              <a:rPr lang="en-GB" b="1" dirty="0"/>
              <a:t>350 pages of documents</a:t>
            </a:r>
            <a:r>
              <a:rPr lang="en-GB" dirty="0"/>
              <a:t>, including </a:t>
            </a:r>
            <a:r>
              <a:rPr lang="en-GB" b="1" dirty="0"/>
              <a:t>~100 pages of e-mails</a:t>
            </a:r>
            <a:r>
              <a:rPr lang="en-GB" dirty="0"/>
              <a:t>. UBS also objected to a substantial portion of </a:t>
            </a:r>
            <a:r>
              <a:rPr lang="en-GB" dirty="0" err="1"/>
              <a:t>Zubulake's</a:t>
            </a:r>
            <a:r>
              <a:rPr lang="en-GB" dirty="0"/>
              <a:t> requests. </a:t>
            </a:r>
          </a:p>
          <a:p>
            <a:pPr algn="just"/>
            <a:r>
              <a:rPr lang="en-GB" b="1" dirty="0"/>
              <a:t>Sep 2002 </a:t>
            </a:r>
            <a:r>
              <a:rPr lang="en-GB" dirty="0"/>
              <a:t>– UBS agreed to produce responsive e-mails from the accounts of five individuals named by </a:t>
            </a:r>
            <a:r>
              <a:rPr lang="en-GB" dirty="0" err="1"/>
              <a:t>Zubulake</a:t>
            </a:r>
            <a:r>
              <a:rPr lang="en-GB" dirty="0"/>
              <a:t>: </a:t>
            </a:r>
            <a:r>
              <a:rPr lang="en-GB" b="1" dirty="0"/>
              <a:t>Matthew Chapin</a:t>
            </a:r>
            <a:r>
              <a:rPr lang="en-GB" dirty="0"/>
              <a:t>, </a:t>
            </a:r>
            <a:r>
              <a:rPr lang="en-GB" b="1" dirty="0"/>
              <a:t>Rose Tong </a:t>
            </a:r>
            <a:r>
              <a:rPr lang="en-GB" dirty="0"/>
              <a:t>(a human relations representation who was assigned to handle issues concerning </a:t>
            </a:r>
            <a:r>
              <a:rPr lang="en-GB" dirty="0" err="1"/>
              <a:t>Zubulake</a:t>
            </a:r>
            <a:r>
              <a:rPr lang="en-GB" dirty="0"/>
              <a:t>), </a:t>
            </a:r>
            <a:r>
              <a:rPr lang="en-GB" b="1" dirty="0"/>
              <a:t>Vinay Datta </a:t>
            </a:r>
            <a:r>
              <a:rPr lang="en-GB" dirty="0"/>
              <a:t>(a co-worker on the Desk), </a:t>
            </a:r>
            <a:r>
              <a:rPr lang="en-GB" b="1" dirty="0"/>
              <a:t>Andrew Clarke </a:t>
            </a:r>
            <a:r>
              <a:rPr lang="en-GB" dirty="0"/>
              <a:t>(another co-worker on the Desk), and </a:t>
            </a:r>
            <a:r>
              <a:rPr lang="en-GB" b="1" dirty="0"/>
              <a:t>Jeremy Hardisty </a:t>
            </a:r>
            <a:r>
              <a:rPr lang="en-GB" dirty="0"/>
              <a:t>(Chapin's supervisor and the individual to whom </a:t>
            </a:r>
            <a:r>
              <a:rPr lang="en-GB" dirty="0" err="1"/>
              <a:t>Zubulake</a:t>
            </a:r>
            <a:r>
              <a:rPr lang="en-GB" dirty="0"/>
              <a:t> originally complained about Chapin). </a:t>
            </a:r>
          </a:p>
          <a:p>
            <a:pPr algn="just"/>
            <a:endParaRPr lang="en-GB" dirty="0"/>
          </a:p>
          <a:p>
            <a:pPr marL="0" indent="0" algn="just">
              <a:buNone/>
            </a:pPr>
            <a:r>
              <a:rPr lang="en-GB" dirty="0"/>
              <a:t>UBS was to produce such e-mails sent between August 1999 (when </a:t>
            </a:r>
            <a:r>
              <a:rPr lang="en-GB" dirty="0" err="1"/>
              <a:t>Zubulake</a:t>
            </a:r>
            <a:r>
              <a:rPr lang="en-GB" dirty="0"/>
              <a:t> was hired) and December 2001 (one month after her termination).</a:t>
            </a:r>
          </a:p>
          <a:p>
            <a:pPr marL="0" indent="0" algn="just">
              <a:buNone/>
            </a:pPr>
            <a:r>
              <a:rPr lang="en-GB" dirty="0"/>
              <a:t>UBS, however, produced no additional emails and insisted that its initial production (100 pages of e-mails) was complete. UBS never searched for responsive e-mails on any of its backup tapes. To the contrary, UBS informed </a:t>
            </a:r>
            <a:r>
              <a:rPr lang="en-GB" dirty="0" err="1"/>
              <a:t>Zubulake</a:t>
            </a:r>
            <a:r>
              <a:rPr lang="en-GB" dirty="0"/>
              <a:t> that the cost of producing e-mails on backup tapes would be prohibitive. (approximately $300,000.00)</a:t>
            </a:r>
          </a:p>
        </p:txBody>
      </p:sp>
    </p:spTree>
    <p:extLst>
      <p:ext uri="{BB962C8B-B14F-4D97-AF65-F5344CB8AC3E}">
        <p14:creationId xmlns:p14="http://schemas.microsoft.com/office/powerpoint/2010/main" val="316727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C218-AAC5-441B-A865-D5B1E5BD0323}"/>
              </a:ext>
            </a:extLst>
          </p:cNvPr>
          <p:cNvSpPr>
            <a:spLocks noGrp="1"/>
          </p:cNvSpPr>
          <p:nvPr>
            <p:ph type="title"/>
          </p:nvPr>
        </p:nvSpPr>
        <p:spPr>
          <a:xfrm>
            <a:off x="2231136" y="378766"/>
            <a:ext cx="7729728" cy="1188720"/>
          </a:xfrm>
        </p:spPr>
        <p:txBody>
          <a:bodyPr/>
          <a:lstStyle/>
          <a:p>
            <a:r>
              <a:rPr lang="en-US" dirty="0" err="1"/>
              <a:t>Zubulake</a:t>
            </a:r>
            <a:r>
              <a:rPr lang="en-US" dirty="0"/>
              <a:t> I: 217 F.R.D 309</a:t>
            </a:r>
          </a:p>
        </p:txBody>
      </p:sp>
      <p:sp>
        <p:nvSpPr>
          <p:cNvPr id="3" name="Content Placeholder 2">
            <a:extLst>
              <a:ext uri="{FF2B5EF4-FFF2-40B4-BE49-F238E27FC236}">
                <a16:creationId xmlns:a16="http://schemas.microsoft.com/office/drawing/2014/main" id="{12C784A7-9F12-4808-98EA-CD0E7A30E032}"/>
              </a:ext>
            </a:extLst>
          </p:cNvPr>
          <p:cNvSpPr>
            <a:spLocks noGrp="1"/>
          </p:cNvSpPr>
          <p:nvPr>
            <p:ph idx="1"/>
          </p:nvPr>
        </p:nvSpPr>
        <p:spPr>
          <a:xfrm>
            <a:off x="1343025" y="1952244"/>
            <a:ext cx="9753600" cy="4526990"/>
          </a:xfrm>
        </p:spPr>
        <p:txBody>
          <a:bodyPr>
            <a:normAutofit/>
          </a:bodyPr>
          <a:lstStyle/>
          <a:p>
            <a:pPr marL="0" indent="0" algn="just">
              <a:buNone/>
            </a:pPr>
            <a:r>
              <a:rPr lang="en-GB" dirty="0" err="1"/>
              <a:t>Zubulake</a:t>
            </a:r>
            <a:r>
              <a:rPr lang="en-GB" dirty="0"/>
              <a:t>, believing that the agreement included production of e-mails from backup tapes, objected to UBS's nonproduction. </a:t>
            </a:r>
            <a:r>
              <a:rPr lang="en-GB" dirty="0" err="1"/>
              <a:t>Zubulake</a:t>
            </a:r>
            <a:r>
              <a:rPr lang="en-GB" dirty="0"/>
              <a:t> knew that there were additional responsive e-mails that UBS had failed to produce because she herself had produced approximately 450 pages of e-mail correspondence. Clearly, numerous responsive e-mails had been created and deleted at UBS, and </a:t>
            </a:r>
            <a:r>
              <a:rPr lang="en-GB" dirty="0" err="1"/>
              <a:t>Zubulake</a:t>
            </a:r>
            <a:r>
              <a:rPr lang="en-GB" dirty="0"/>
              <a:t> wanted them. </a:t>
            </a:r>
          </a:p>
          <a:p>
            <a:pPr marL="0" indent="0" algn="just">
              <a:buNone/>
            </a:pPr>
            <a:endParaRPr lang="en-GB" dirty="0"/>
          </a:p>
          <a:p>
            <a:pPr marL="0" indent="0" algn="just">
              <a:buNone/>
            </a:pPr>
            <a:r>
              <a:rPr lang="en-GB" b="1" dirty="0"/>
              <a:t>Dec 2002 </a:t>
            </a:r>
            <a:r>
              <a:rPr lang="en-GB" dirty="0"/>
              <a:t>– UBS was ordered to produce for deposition a person with knowledge of UBS's e-mail retention policies in an effort to determine whether the backup tapes contained the deleted e-mails and the burden of producing them. </a:t>
            </a:r>
          </a:p>
          <a:p>
            <a:pPr marL="0" indent="0" algn="just">
              <a:buNone/>
            </a:pPr>
            <a:r>
              <a:rPr lang="en-GB" b="1" dirty="0"/>
              <a:t>Jan 2003 </a:t>
            </a:r>
            <a:r>
              <a:rPr lang="en-GB" dirty="0"/>
              <a:t>- In response, UBS produced Christopher </a:t>
            </a:r>
            <a:r>
              <a:rPr lang="en-GB" dirty="0" err="1"/>
              <a:t>Behny</a:t>
            </a:r>
            <a:r>
              <a:rPr lang="en-GB" dirty="0"/>
              <a:t>, Manager of Global Messaging. He testified to UBS's e-mail backup protocol, and also to the cost of restoring the relevant data.</a:t>
            </a:r>
          </a:p>
        </p:txBody>
      </p:sp>
    </p:spTree>
    <p:extLst>
      <p:ext uri="{BB962C8B-B14F-4D97-AF65-F5344CB8AC3E}">
        <p14:creationId xmlns:p14="http://schemas.microsoft.com/office/powerpoint/2010/main" val="32235068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1649</TotalTime>
  <Words>3805</Words>
  <Application>Microsoft Office PowerPoint</Application>
  <PresentationFormat>Widescreen</PresentationFormat>
  <Paragraphs>172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freight-sans-pro</vt:lpstr>
      <vt:lpstr>Gill Sans MT</vt:lpstr>
      <vt:lpstr>Wingdings</vt:lpstr>
      <vt:lpstr>Parcel</vt:lpstr>
      <vt:lpstr>Laura Zubulake  vs.  UBS Warburg LLC</vt:lpstr>
      <vt:lpstr>Details </vt:lpstr>
      <vt:lpstr>INTRODUCTION </vt:lpstr>
      <vt:lpstr>Shira Scheindlin's 5 opinions </vt:lpstr>
      <vt:lpstr>TIMELINE</vt:lpstr>
      <vt:lpstr>TIMELINE </vt:lpstr>
      <vt:lpstr>UBS’s E-mail BACKUP SYSTEM</vt:lpstr>
      <vt:lpstr>TIMELINE</vt:lpstr>
      <vt:lpstr>Zubulake I: 217 F.R.D 309</vt:lpstr>
      <vt:lpstr>ZUBULAKE 1</vt:lpstr>
      <vt:lpstr>Cost shifting analysis </vt:lpstr>
      <vt:lpstr>ZUBULAKE I DECISION </vt:lpstr>
      <vt:lpstr>ZUBULAKE III</vt:lpstr>
      <vt:lpstr>ZUBULAKE III DECISION </vt:lpstr>
      <vt:lpstr>ZUBULAKE IV – get’s worse for ubs</vt:lpstr>
      <vt:lpstr>Zubulake iv decision</vt:lpstr>
      <vt:lpstr>ZUBULAKE V</vt:lpstr>
      <vt:lpstr>ZUBULAKE V</vt:lpstr>
      <vt:lpstr>EXAMPLES</vt:lpstr>
      <vt:lpstr>Counsel’s FAILURES</vt:lpstr>
      <vt:lpstr>THE VERDICT</vt:lpstr>
      <vt:lpstr>THE VERDICt</vt:lpstr>
      <vt:lpstr>AMENDMENTS TO THE FRCP (2006)</vt:lpstr>
      <vt:lpstr>AMENDMENTS TO THE FRCP (2006)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Laura Zubulake vs. UBS Warburg LLC</dc:title>
  <dc:creator>Khushi  Gupta</dc:creator>
  <cp:lastModifiedBy>Khushi  Gupta</cp:lastModifiedBy>
  <cp:revision>85</cp:revision>
  <dcterms:created xsi:type="dcterms:W3CDTF">2021-09-02T15:46:58Z</dcterms:created>
  <dcterms:modified xsi:type="dcterms:W3CDTF">2021-09-10T16:58:40Z</dcterms:modified>
</cp:coreProperties>
</file>