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0d3295d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20d3295d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Introduction to Pandas: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Pandas is one of the most popular libraries in Python for data manipulation and analysis, widely used for working with structured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provides two main data structures: </a:t>
            </a:r>
            <a:r>
              <a:rPr b="1" lang="en">
                <a:solidFill>
                  <a:schemeClr val="dk1"/>
                </a:solidFill>
              </a:rPr>
              <a:t>Series</a:t>
            </a:r>
            <a:r>
              <a:rPr lang="en">
                <a:solidFill>
                  <a:schemeClr val="dk1"/>
                </a:solidFill>
              </a:rPr>
              <a:t>, which is a one-dimensional labeled array, and </a:t>
            </a:r>
            <a:r>
              <a:rPr b="1" lang="en">
                <a:solidFill>
                  <a:schemeClr val="dk1"/>
                </a:solidFill>
              </a:rPr>
              <a:t>DataFrame</a:t>
            </a:r>
            <a:r>
              <a:rPr lang="en">
                <a:solidFill>
                  <a:schemeClr val="dk1"/>
                </a:solidFill>
              </a:rPr>
              <a:t>, which is a two-dimensional labeled table. These structures make it easy to handle various types of data efficiently.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Core Use Cases of Pandas: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primary use cases of Pandas are </a:t>
            </a:r>
            <a:r>
              <a:rPr b="1" lang="en">
                <a:solidFill>
                  <a:schemeClr val="dk1"/>
                </a:solidFill>
              </a:rPr>
              <a:t>data cleaning</a:t>
            </a:r>
            <a:r>
              <a:rPr lang="en">
                <a:solidFill>
                  <a:schemeClr val="dk1"/>
                </a:solidFill>
              </a:rPr>
              <a:t> and </a:t>
            </a:r>
            <a:r>
              <a:rPr b="1" lang="en">
                <a:solidFill>
                  <a:schemeClr val="dk1"/>
                </a:solidFill>
              </a:rPr>
              <a:t>transformation</a:t>
            </a:r>
            <a:r>
              <a:rPr lang="en">
                <a:solidFill>
                  <a:schemeClr val="dk1"/>
                </a:solidFill>
              </a:rPr>
              <a:t>, which are fundamental steps in the data analysis process. It allows users to clean up missing data, handle outliers, and apply transformations to prepare data for analysis.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Exploratory Data Analysis (EDA)</a:t>
            </a:r>
            <a:r>
              <a:rPr lang="en">
                <a:solidFill>
                  <a:schemeClr val="dk1"/>
                </a:solidFill>
              </a:rPr>
              <a:t> is another key area where Pandas shines. It's used for summarizing and visualizing datasets to find patterns, correlations, and insights.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Pandas is ideal for handling </a:t>
            </a:r>
            <a:r>
              <a:rPr b="1" lang="en">
                <a:solidFill>
                  <a:schemeClr val="dk1"/>
                </a:solidFill>
              </a:rPr>
              <a:t>small to medium-sized datasets</a:t>
            </a:r>
            <a:r>
              <a:rPr lang="en">
                <a:solidFill>
                  <a:schemeClr val="dk1"/>
                </a:solidFill>
              </a:rPr>
              <a:t>. For many data scientists, this is often enough for most projects.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Advantages of Pandas: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One of the reasons why Pandas is widely appreciated is its </a:t>
            </a:r>
            <a:r>
              <a:rPr b="1" lang="en">
                <a:solidFill>
                  <a:schemeClr val="dk1"/>
                </a:solidFill>
              </a:rPr>
              <a:t>easy-to-use API</a:t>
            </a:r>
            <a:r>
              <a:rPr lang="en">
                <a:solidFill>
                  <a:schemeClr val="dk1"/>
                </a:solidFill>
              </a:rPr>
              <a:t>. Even users with limited programming experience can quickly get started with data manipulation.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also provides a rich set of features for </a:t>
            </a:r>
            <a:r>
              <a:rPr b="1" lang="en">
                <a:solidFill>
                  <a:schemeClr val="dk1"/>
                </a:solidFill>
              </a:rPr>
              <a:t>indexing</a:t>
            </a:r>
            <a:r>
              <a:rPr lang="en">
                <a:solidFill>
                  <a:schemeClr val="dk1"/>
                </a:solidFill>
              </a:rPr>
              <a:t>, </a:t>
            </a:r>
            <a:r>
              <a:rPr b="1" lang="en">
                <a:solidFill>
                  <a:schemeClr val="dk1"/>
                </a:solidFill>
              </a:rPr>
              <a:t>filtering</a:t>
            </a:r>
            <a:r>
              <a:rPr lang="en">
                <a:solidFill>
                  <a:schemeClr val="dk1"/>
                </a:solidFill>
              </a:rPr>
              <a:t>, </a:t>
            </a:r>
            <a:r>
              <a:rPr b="1" lang="en">
                <a:solidFill>
                  <a:schemeClr val="dk1"/>
                </a:solidFill>
              </a:rPr>
              <a:t>grouping</a:t>
            </a:r>
            <a:r>
              <a:rPr lang="en">
                <a:solidFill>
                  <a:schemeClr val="dk1"/>
                </a:solidFill>
              </a:rPr>
              <a:t>, and </a:t>
            </a:r>
            <a:r>
              <a:rPr b="1" lang="en">
                <a:solidFill>
                  <a:schemeClr val="dk1"/>
                </a:solidFill>
              </a:rPr>
              <a:t>aggregating</a:t>
            </a:r>
            <a:r>
              <a:rPr lang="en">
                <a:solidFill>
                  <a:schemeClr val="dk1"/>
                </a:solidFill>
              </a:rPr>
              <a:t> data, which are essential for handling and analyzing data efficiently.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Integration with other Python libraries</a:t>
            </a:r>
            <a:r>
              <a:rPr lang="en">
                <a:solidFill>
                  <a:schemeClr val="dk1"/>
                </a:solidFill>
              </a:rPr>
              <a:t> like </a:t>
            </a:r>
            <a:r>
              <a:rPr b="1" lang="en">
                <a:solidFill>
                  <a:schemeClr val="dk1"/>
                </a:solidFill>
              </a:rPr>
              <a:t>NumPy</a:t>
            </a:r>
            <a:r>
              <a:rPr lang="en">
                <a:solidFill>
                  <a:schemeClr val="dk1"/>
                </a:solidFill>
              </a:rPr>
              <a:t> and </a:t>
            </a:r>
            <a:r>
              <a:rPr b="1" lang="en">
                <a:solidFill>
                  <a:schemeClr val="dk1"/>
                </a:solidFill>
              </a:rPr>
              <a:t>Matplotlib</a:t>
            </a:r>
            <a:r>
              <a:rPr lang="en">
                <a:solidFill>
                  <a:schemeClr val="dk1"/>
                </a:solidFill>
              </a:rPr>
              <a:t> allows users to create sophisticated analyses and visualizations without much additional effort.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Limitations of Pandas: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While Pandas is incredibly powerful for many tasks, it starts to show limitations when the datasets become too large to fit in memory. Since </a:t>
            </a:r>
            <a:r>
              <a:rPr b="1" lang="en">
                <a:solidFill>
                  <a:schemeClr val="dk1"/>
                </a:solidFill>
              </a:rPr>
              <a:t>Pandas loads entire datasets into RAM</a:t>
            </a:r>
            <a:r>
              <a:rPr lang="en">
                <a:solidFill>
                  <a:schemeClr val="dk1"/>
                </a:solidFill>
              </a:rPr>
              <a:t>, large datasets can overwhelm the system, causing crashes or severe performance degradation.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Single-threaded execution</a:t>
            </a:r>
            <a:r>
              <a:rPr lang="en">
                <a:solidFill>
                  <a:schemeClr val="dk1"/>
                </a:solidFill>
              </a:rPr>
              <a:t> is another limitation. Unlike some distributed computing systems, Pandas uses just one CPU core for processing, which can make operations on large datasets very slow. This is particularly problematic when performing computationally expensive tasks like machine learning or complex aggregations.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Scaling challenges</a:t>
            </a:r>
            <a:r>
              <a:rPr lang="en">
                <a:solidFill>
                  <a:schemeClr val="dk1"/>
                </a:solidFill>
              </a:rPr>
              <a:t>: Pandas is not designed for parallel computation or distributed processing, so it struggles to scale across multiple cores or machines. As a result, it’s not suitable for big data processing or scenarios that demand scalability.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Takeaways: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Pandas is excellent for many data analysis tasks, especially for small to medium-sized datasets. However, as data grows in size or complexity, the limitations related to memory, single-threaded execution, and scaling become apparent. These limitations are especially relevant when we move toward big data scenarios or need to scale our analyses across multiple cores or machines.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0d3295d4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0d3295d4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What is Dask?</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Dask</a:t>
            </a:r>
            <a:r>
              <a:rPr lang="en">
                <a:solidFill>
                  <a:schemeClr val="dk1"/>
                </a:solidFill>
              </a:rPr>
              <a:t> is designed to scale Python code from a single machine to large clusters, meaning it can handle large datasets that wouldn’t fit in memory. The key idea behind Dask is to break datasets into smaller chunks and process them in parallel. For example, Dask organizes datasets into </a:t>
            </a:r>
            <a:r>
              <a:rPr b="1" lang="en">
                <a:solidFill>
                  <a:schemeClr val="dk1"/>
                </a:solidFill>
              </a:rPr>
              <a:t>many smaller Pandas DataFrames</a:t>
            </a:r>
            <a:r>
              <a:rPr lang="en">
                <a:solidFill>
                  <a:schemeClr val="dk1"/>
                </a:solidFill>
              </a:rPr>
              <a:t>, each of which is processed independently. This parallelism allows us to scale up computations without worrying about memory issues.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Why Dask is Better Than Pandas: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Parallel Execution</a:t>
            </a:r>
            <a:r>
              <a:rPr lang="en">
                <a:solidFill>
                  <a:schemeClr val="dk1"/>
                </a:solidFill>
              </a:rPr>
              <a:t>: Pandas operates on a single CPU core, so for large computations, it can become very slow. Dask, on the other hand, runs tasks in parallel using multiple CPU cores or even multiple machines. This enables faster data processing and makes it more suitable for larger datasets.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Scalability</a:t>
            </a:r>
            <a:r>
              <a:rPr lang="en">
                <a:solidFill>
                  <a:schemeClr val="dk1"/>
                </a:solidFill>
              </a:rPr>
              <a:t>: The main limitation of Pandas is its in-memory requirement. If a dataset doesn’t fit in memory, Pandas will crash or slow down significantly. Dask addresses this by allowing operations on larger-than-memory datasets. It does this by breaking the dataset into smaller parts, which can fit into memory, and processing them in parallel.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Synergy with Python Ecosystem</a:t>
            </a:r>
            <a:r>
              <a:rPr lang="en">
                <a:solidFill>
                  <a:schemeClr val="dk1"/>
                </a:solidFill>
              </a:rPr>
              <a:t>: Dask integrates seamlessly with existing Python libraries like Pandas, NumPy, and scikit-learn. This synergy allows users to work with larger datasets without changing their workflow drastically. For example, if you’re already using Pandas for data analysis, switching to Dask can be simple—often, you don’t have to change much code.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Comparison with Apache Spark:</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Dask vs. Spark</a:t>
            </a:r>
            <a:r>
              <a:rPr lang="en">
                <a:solidFill>
                  <a:schemeClr val="dk1"/>
                </a:solidFill>
              </a:rPr>
              <a:t>: While Apache Spark is a powerful distributed computing framework, it’s a complete ecosystem in itself. Dask, however, focuses on being lightweight and integrating with Python tools. Dask doesn't aim to replace Spark’s entire ecosystem but offers an alternative that’s easier to use for Python users. Spark is often more complex to set up, while Dask is designed to be user-friendly and integrate directly with popular Python packages. This makes Dask ideal for Python-centric workflows that require parallel processing and scalability.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0d3295d4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0d3295d4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Use Cases: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Big Data Processing:</a:t>
            </a:r>
            <a:br>
              <a:rPr b="1" lang="en">
                <a:solidFill>
                  <a:schemeClr val="dk1"/>
                </a:solidFill>
              </a:rPr>
            </a:br>
            <a:r>
              <a:rPr lang="en">
                <a:solidFill>
                  <a:schemeClr val="dk1"/>
                </a:solidFill>
              </a:rPr>
              <a:t>Dask is really useful when your dataset is too big to fit into your computer’s memory. It breaks the data into smaller pieces, works on them one at a time, and combines the results. This way, even if your data is huge, you don’t have to worry about your system running out of memory.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Parallel Computing:</a:t>
            </a:r>
            <a:br>
              <a:rPr b="1" lang="en">
                <a:solidFill>
                  <a:schemeClr val="dk1"/>
                </a:solidFill>
              </a:rPr>
            </a:br>
            <a:r>
              <a:rPr lang="en">
                <a:solidFill>
                  <a:schemeClr val="dk1"/>
                </a:solidFill>
              </a:rPr>
              <a:t>Dask can speed up your work by splitting tasks and running them at the same time on different CPU cores or even across multiple computers. This is great for heavy tasks like reshaping data or summarizing large datasets because it uses your system’s full power.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Scalable Machine Learning:</a:t>
            </a:r>
            <a:br>
              <a:rPr b="1" lang="en">
                <a:solidFill>
                  <a:schemeClr val="dk1"/>
                </a:solidFill>
              </a:rPr>
            </a:br>
            <a:r>
              <a:rPr lang="en">
                <a:solidFill>
                  <a:schemeClr val="dk1"/>
                </a:solidFill>
              </a:rPr>
              <a:t>When working with machine learning on big datasets, Dask makes it easier to train models faster. It splits the work of training across several machines or processors, which means you can handle large datasets without waiting forever for results.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Scientific Computing:</a:t>
            </a:r>
            <a:br>
              <a:rPr b="1" lang="en">
                <a:solidFill>
                  <a:schemeClr val="dk1"/>
                </a:solidFill>
              </a:rPr>
            </a:br>
            <a:r>
              <a:rPr lang="en">
                <a:solidFill>
                  <a:schemeClr val="dk1"/>
                </a:solidFill>
              </a:rPr>
              <a:t>For complex data like multi-dimensional arrays in science and engineering, Dask works really well. It doesn’t need everything to fit in memory and instead uses your disk and memory efficiently, making it ideal for working with high-resolution images or large simulations.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Limitations: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Complexity:</a:t>
            </a:r>
            <a:br>
              <a:rPr b="1" lang="en">
                <a:solidFill>
                  <a:schemeClr val="dk1"/>
                </a:solidFill>
              </a:rPr>
            </a:br>
            <a:r>
              <a:rPr lang="en">
                <a:solidFill>
                  <a:schemeClr val="dk1"/>
                </a:solidFill>
              </a:rPr>
              <a:t>Dask can feel a bit tricky to use because it involves managing multiple processes or machines. If your data is small and doesn’t need this level of parallelism, Dask might be more work than it’s worth.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Debugging Issues:</a:t>
            </a:r>
            <a:br>
              <a:rPr b="1" lang="en">
                <a:solidFill>
                  <a:schemeClr val="dk1"/>
                </a:solidFill>
              </a:rPr>
            </a:br>
            <a:r>
              <a:rPr lang="en">
                <a:solidFill>
                  <a:schemeClr val="dk1"/>
                </a:solidFill>
              </a:rPr>
              <a:t>Dask doesn’t always show problems right away. Since it waits until the very end to run calculations, any errors might only show up when you’re done, making it harder to figure out what went wrong.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Smaller Ecosystem:</a:t>
            </a:r>
            <a:br>
              <a:rPr b="1" lang="en">
                <a:solidFill>
                  <a:schemeClr val="dk1"/>
                </a:solidFill>
              </a:rPr>
            </a:br>
            <a:r>
              <a:rPr lang="en">
                <a:solidFill>
                  <a:schemeClr val="dk1"/>
                </a:solidFill>
              </a:rPr>
              <a:t>Compared to Pandas, Dask has fewer built-in functions. While it works well with other tools like NumPy, some specific features you might need in Pandas aren’t available in Dask.</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Overhead for Small Data:</a:t>
            </a:r>
            <a:br>
              <a:rPr b="1" lang="en">
                <a:solidFill>
                  <a:schemeClr val="dk1"/>
                </a:solidFill>
              </a:rPr>
            </a:br>
            <a:r>
              <a:rPr lang="en">
                <a:solidFill>
                  <a:schemeClr val="dk1"/>
                </a:solidFill>
              </a:rPr>
              <a:t>If your dataset is small, Dask’s way of splitting tasks and running them in parallel can actually slow things down. For small-scale work, Pandas might be faster and easier.</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0df90e2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0df90e2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6825" y="1237050"/>
            <a:ext cx="55449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Pandas to Dask: </a:t>
            </a:r>
            <a:endParaRPr/>
          </a:p>
          <a:p>
            <a:pPr indent="0" lvl="0" marL="0" rtl="0" algn="l">
              <a:spcBef>
                <a:spcPts val="0"/>
              </a:spcBef>
              <a:spcAft>
                <a:spcPts val="0"/>
              </a:spcAft>
              <a:buNone/>
            </a:pPr>
            <a:r>
              <a:rPr lang="en"/>
              <a:t>Big Data Made Simple</a:t>
            </a:r>
            <a:endParaRPr/>
          </a:p>
        </p:txBody>
      </p:sp>
      <p:sp>
        <p:nvSpPr>
          <p:cNvPr id="135" name="Google Shape;135;p13"/>
          <p:cNvSpPr txBox="1"/>
          <p:nvPr>
            <p:ph idx="1" type="subTitle"/>
          </p:nvPr>
        </p:nvSpPr>
        <p:spPr>
          <a:xfrm>
            <a:off x="5083950" y="390587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Khushi Choudhary</a:t>
            </a:r>
            <a:endParaRPr/>
          </a:p>
        </p:txBody>
      </p:sp>
      <p:pic>
        <p:nvPicPr>
          <p:cNvPr id="136" name="Google Shape;136;p13"/>
          <p:cNvPicPr preferRelativeResize="0"/>
          <p:nvPr/>
        </p:nvPicPr>
        <p:blipFill>
          <a:blip r:embed="rId3">
            <a:alphaModFix/>
          </a:blip>
          <a:stretch>
            <a:fillRect/>
          </a:stretch>
        </p:blipFill>
        <p:spPr>
          <a:xfrm>
            <a:off x="6532449" y="2571750"/>
            <a:ext cx="1249316" cy="506100"/>
          </a:xfrm>
          <a:prstGeom prst="rect">
            <a:avLst/>
          </a:prstGeom>
          <a:noFill/>
          <a:ln>
            <a:noFill/>
          </a:ln>
        </p:spPr>
      </p:pic>
      <p:pic>
        <p:nvPicPr>
          <p:cNvPr id="137" name="Google Shape;137;p13"/>
          <p:cNvPicPr preferRelativeResize="0"/>
          <p:nvPr/>
        </p:nvPicPr>
        <p:blipFill>
          <a:blip r:embed="rId4">
            <a:alphaModFix/>
          </a:blip>
          <a:stretch>
            <a:fillRect/>
          </a:stretch>
        </p:blipFill>
        <p:spPr>
          <a:xfrm>
            <a:off x="4465700" y="2571750"/>
            <a:ext cx="1380590" cy="506100"/>
          </a:xfrm>
          <a:prstGeom prst="rect">
            <a:avLst/>
          </a:prstGeom>
          <a:noFill/>
          <a:ln>
            <a:noFill/>
          </a:ln>
        </p:spPr>
      </p:pic>
      <p:pic>
        <p:nvPicPr>
          <p:cNvPr id="138" name="Google Shape;138;p13"/>
          <p:cNvPicPr preferRelativeResize="0"/>
          <p:nvPr/>
        </p:nvPicPr>
        <p:blipFill rotWithShape="1">
          <a:blip r:embed="rId5">
            <a:alphaModFix/>
          </a:blip>
          <a:srcRect b="10060" l="28185" r="28965" t="8671"/>
          <a:stretch/>
        </p:blipFill>
        <p:spPr>
          <a:xfrm>
            <a:off x="6047363" y="2622638"/>
            <a:ext cx="284024" cy="404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Pandas and its Limitations</a:t>
            </a:r>
            <a:endParaRPr/>
          </a:p>
        </p:txBody>
      </p:sp>
      <p:sp>
        <p:nvSpPr>
          <p:cNvPr id="144" name="Google Shape;144;p14"/>
          <p:cNvSpPr txBox="1"/>
          <p:nvPr>
            <p:ph idx="1" type="body"/>
          </p:nvPr>
        </p:nvSpPr>
        <p:spPr>
          <a:xfrm>
            <a:off x="1120075" y="1132350"/>
            <a:ext cx="3403200" cy="33084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SzPts val="770"/>
              <a:buNone/>
            </a:pPr>
            <a:r>
              <a:rPr lang="en" sz="900">
                <a:latin typeface="Montserrat"/>
                <a:ea typeface="Montserrat"/>
                <a:cs typeface="Montserrat"/>
                <a:sym typeface="Montserrat"/>
              </a:rPr>
              <a:t>Pandas is a popular Python library for </a:t>
            </a:r>
            <a:r>
              <a:rPr b="1" lang="en" sz="900">
                <a:latin typeface="Montserrat"/>
                <a:ea typeface="Montserrat"/>
                <a:cs typeface="Montserrat"/>
                <a:sym typeface="Montserrat"/>
              </a:rPr>
              <a:t>data manipulation</a:t>
            </a:r>
            <a:r>
              <a:rPr lang="en" sz="900">
                <a:latin typeface="Montserrat"/>
                <a:ea typeface="Montserrat"/>
                <a:cs typeface="Montserrat"/>
                <a:sym typeface="Montserrat"/>
              </a:rPr>
              <a:t> and </a:t>
            </a:r>
            <a:r>
              <a:rPr b="1" lang="en" sz="900">
                <a:latin typeface="Montserrat"/>
                <a:ea typeface="Montserrat"/>
                <a:cs typeface="Montserrat"/>
                <a:sym typeface="Montserrat"/>
              </a:rPr>
              <a:t>analysis</a:t>
            </a:r>
            <a:r>
              <a:rPr lang="en" sz="900">
                <a:latin typeface="Montserrat"/>
                <a:ea typeface="Montserrat"/>
                <a:cs typeface="Montserrat"/>
                <a:sym typeface="Montserrat"/>
              </a:rPr>
              <a:t>.</a:t>
            </a:r>
            <a:endParaRPr sz="900">
              <a:latin typeface="Montserrat"/>
              <a:ea typeface="Montserrat"/>
              <a:cs typeface="Montserrat"/>
              <a:sym typeface="Montserrat"/>
            </a:endParaRPr>
          </a:p>
          <a:p>
            <a:pPr indent="-285750" lvl="0" marL="457200" rtl="0" algn="l">
              <a:lnSpc>
                <a:spcPct val="140000"/>
              </a:lnSpc>
              <a:spcBef>
                <a:spcPts val="1200"/>
              </a:spcBef>
              <a:spcAft>
                <a:spcPts val="0"/>
              </a:spcAft>
              <a:buClr>
                <a:schemeClr val="lt1"/>
              </a:buClr>
              <a:buSzPts val="900"/>
              <a:buFont typeface="Arial"/>
              <a:buChar char="●"/>
            </a:pPr>
            <a:r>
              <a:rPr b="1" lang="en" sz="900">
                <a:latin typeface="Montserrat"/>
                <a:ea typeface="Montserrat"/>
                <a:cs typeface="Montserrat"/>
                <a:sym typeface="Montserrat"/>
              </a:rPr>
              <a:t>Core Data Structures</a:t>
            </a:r>
            <a:r>
              <a:rPr lang="en" sz="900">
                <a:latin typeface="Montserrat"/>
                <a:ea typeface="Montserrat"/>
                <a:cs typeface="Montserrat"/>
                <a:sym typeface="Montserrat"/>
              </a:rPr>
              <a:t>:</a:t>
            </a:r>
            <a:endParaRPr sz="900">
              <a:latin typeface="Montserrat"/>
              <a:ea typeface="Montserrat"/>
              <a:cs typeface="Montserrat"/>
              <a:sym typeface="Montserrat"/>
            </a:endParaRPr>
          </a:p>
          <a:p>
            <a:pPr indent="-285750" lvl="1" marL="914400" rtl="0" algn="l">
              <a:lnSpc>
                <a:spcPct val="140000"/>
              </a:lnSpc>
              <a:spcBef>
                <a:spcPts val="0"/>
              </a:spcBef>
              <a:spcAft>
                <a:spcPts val="0"/>
              </a:spcAft>
              <a:buClr>
                <a:schemeClr val="lt1"/>
              </a:buClr>
              <a:buSzPts val="900"/>
              <a:buFont typeface="Arial"/>
              <a:buChar char="○"/>
            </a:pPr>
            <a:r>
              <a:rPr b="1" lang="en" sz="900">
                <a:latin typeface="Montserrat"/>
                <a:ea typeface="Montserrat"/>
                <a:cs typeface="Montserrat"/>
                <a:sym typeface="Montserrat"/>
              </a:rPr>
              <a:t>Series</a:t>
            </a:r>
            <a:r>
              <a:rPr lang="en" sz="900">
                <a:latin typeface="Montserrat"/>
                <a:ea typeface="Montserrat"/>
                <a:cs typeface="Montserrat"/>
                <a:sym typeface="Montserrat"/>
              </a:rPr>
              <a:t>: One-dimensional labeled array.</a:t>
            </a:r>
            <a:endParaRPr sz="900">
              <a:latin typeface="Montserrat"/>
              <a:ea typeface="Montserrat"/>
              <a:cs typeface="Montserrat"/>
              <a:sym typeface="Montserrat"/>
            </a:endParaRPr>
          </a:p>
          <a:p>
            <a:pPr indent="-285750" lvl="1" marL="914400" rtl="0" algn="l">
              <a:lnSpc>
                <a:spcPct val="140000"/>
              </a:lnSpc>
              <a:spcBef>
                <a:spcPts val="0"/>
              </a:spcBef>
              <a:spcAft>
                <a:spcPts val="0"/>
              </a:spcAft>
              <a:buClr>
                <a:schemeClr val="lt1"/>
              </a:buClr>
              <a:buSzPts val="900"/>
              <a:buFont typeface="Arial"/>
              <a:buChar char="○"/>
            </a:pPr>
            <a:r>
              <a:rPr b="1" lang="en" sz="900">
                <a:latin typeface="Montserrat"/>
                <a:ea typeface="Montserrat"/>
                <a:cs typeface="Montserrat"/>
                <a:sym typeface="Montserrat"/>
              </a:rPr>
              <a:t>DataFrame</a:t>
            </a:r>
            <a:r>
              <a:rPr lang="en" sz="900">
                <a:latin typeface="Montserrat"/>
                <a:ea typeface="Montserrat"/>
                <a:cs typeface="Montserrat"/>
                <a:sym typeface="Montserrat"/>
              </a:rPr>
              <a:t>: Two-dimensional labeled table.</a:t>
            </a:r>
            <a:endParaRPr sz="900">
              <a:latin typeface="Montserrat"/>
              <a:ea typeface="Montserrat"/>
              <a:cs typeface="Montserrat"/>
              <a:sym typeface="Montserrat"/>
            </a:endParaRPr>
          </a:p>
          <a:p>
            <a:pPr indent="-285750" lvl="0" marL="457200" rtl="0" algn="l">
              <a:lnSpc>
                <a:spcPct val="140000"/>
              </a:lnSpc>
              <a:spcBef>
                <a:spcPts val="0"/>
              </a:spcBef>
              <a:spcAft>
                <a:spcPts val="0"/>
              </a:spcAft>
              <a:buClr>
                <a:schemeClr val="lt1"/>
              </a:buClr>
              <a:buSzPts val="900"/>
              <a:buFont typeface="Arial"/>
              <a:buChar char="●"/>
            </a:pPr>
            <a:r>
              <a:rPr b="1" lang="en" sz="900">
                <a:latin typeface="Montserrat"/>
                <a:ea typeface="Montserrat"/>
                <a:cs typeface="Montserrat"/>
                <a:sym typeface="Montserrat"/>
              </a:rPr>
              <a:t>Primary Use Cases</a:t>
            </a:r>
            <a:r>
              <a:rPr lang="en" sz="900">
                <a:latin typeface="Montserrat"/>
                <a:ea typeface="Montserrat"/>
                <a:cs typeface="Montserrat"/>
                <a:sym typeface="Montserrat"/>
              </a:rPr>
              <a:t>:</a:t>
            </a:r>
            <a:endParaRPr sz="900">
              <a:latin typeface="Montserrat"/>
              <a:ea typeface="Montserrat"/>
              <a:cs typeface="Montserrat"/>
              <a:sym typeface="Montserrat"/>
            </a:endParaRPr>
          </a:p>
          <a:p>
            <a:pPr indent="-285750" lvl="1" marL="914400" rtl="0" algn="l">
              <a:lnSpc>
                <a:spcPct val="140000"/>
              </a:lnSpc>
              <a:spcBef>
                <a:spcPts val="0"/>
              </a:spcBef>
              <a:spcAft>
                <a:spcPts val="0"/>
              </a:spcAft>
              <a:buClr>
                <a:schemeClr val="lt1"/>
              </a:buClr>
              <a:buSzPts val="900"/>
              <a:buFont typeface="Montserrat"/>
              <a:buChar char="○"/>
            </a:pPr>
            <a:r>
              <a:rPr lang="en" sz="900">
                <a:latin typeface="Montserrat"/>
                <a:ea typeface="Montserrat"/>
                <a:cs typeface="Montserrat"/>
                <a:sym typeface="Montserrat"/>
              </a:rPr>
              <a:t>Data cleaning and transformation.</a:t>
            </a:r>
            <a:endParaRPr sz="900">
              <a:latin typeface="Montserrat"/>
              <a:ea typeface="Montserrat"/>
              <a:cs typeface="Montserrat"/>
              <a:sym typeface="Montserrat"/>
            </a:endParaRPr>
          </a:p>
          <a:p>
            <a:pPr indent="-285750" lvl="1" marL="914400" rtl="0" algn="l">
              <a:lnSpc>
                <a:spcPct val="140000"/>
              </a:lnSpc>
              <a:spcBef>
                <a:spcPts val="0"/>
              </a:spcBef>
              <a:spcAft>
                <a:spcPts val="0"/>
              </a:spcAft>
              <a:buClr>
                <a:schemeClr val="lt1"/>
              </a:buClr>
              <a:buSzPts val="900"/>
              <a:buFont typeface="Montserrat"/>
              <a:buChar char="○"/>
            </a:pPr>
            <a:r>
              <a:rPr lang="en" sz="900">
                <a:latin typeface="Montserrat"/>
                <a:ea typeface="Montserrat"/>
                <a:cs typeface="Montserrat"/>
                <a:sym typeface="Montserrat"/>
              </a:rPr>
              <a:t>Exploratory data analysis (EDA).</a:t>
            </a:r>
            <a:endParaRPr sz="900">
              <a:latin typeface="Montserrat"/>
              <a:ea typeface="Montserrat"/>
              <a:cs typeface="Montserrat"/>
              <a:sym typeface="Montserrat"/>
            </a:endParaRPr>
          </a:p>
          <a:p>
            <a:pPr indent="-285750" lvl="1" marL="914400" rtl="0" algn="l">
              <a:lnSpc>
                <a:spcPct val="140000"/>
              </a:lnSpc>
              <a:spcBef>
                <a:spcPts val="0"/>
              </a:spcBef>
              <a:spcAft>
                <a:spcPts val="0"/>
              </a:spcAft>
              <a:buClr>
                <a:schemeClr val="lt1"/>
              </a:buClr>
              <a:buSzPts val="900"/>
              <a:buFont typeface="Montserrat"/>
              <a:buChar char="○"/>
            </a:pPr>
            <a:r>
              <a:rPr lang="en" sz="900">
                <a:latin typeface="Montserrat"/>
                <a:ea typeface="Montserrat"/>
                <a:cs typeface="Montserrat"/>
                <a:sym typeface="Montserrat"/>
              </a:rPr>
              <a:t>Working with small to medium-sized structured datasets.</a:t>
            </a:r>
            <a:endParaRPr sz="900">
              <a:latin typeface="Montserrat"/>
              <a:ea typeface="Montserrat"/>
              <a:cs typeface="Montserrat"/>
              <a:sym typeface="Montserrat"/>
            </a:endParaRPr>
          </a:p>
          <a:p>
            <a:pPr indent="-285750" lvl="0" marL="457200" rtl="0" algn="l">
              <a:lnSpc>
                <a:spcPct val="140000"/>
              </a:lnSpc>
              <a:spcBef>
                <a:spcPts val="0"/>
              </a:spcBef>
              <a:spcAft>
                <a:spcPts val="0"/>
              </a:spcAft>
              <a:buClr>
                <a:schemeClr val="lt1"/>
              </a:buClr>
              <a:buSzPts val="900"/>
              <a:buFont typeface="Arial"/>
              <a:buChar char="●"/>
            </a:pPr>
            <a:r>
              <a:rPr b="1" lang="en" sz="900">
                <a:latin typeface="Montserrat"/>
                <a:ea typeface="Montserrat"/>
                <a:cs typeface="Montserrat"/>
                <a:sym typeface="Montserrat"/>
              </a:rPr>
              <a:t>Advantages</a:t>
            </a:r>
            <a:r>
              <a:rPr lang="en" sz="900">
                <a:latin typeface="Montserrat"/>
                <a:ea typeface="Montserrat"/>
                <a:cs typeface="Montserrat"/>
                <a:sym typeface="Montserrat"/>
              </a:rPr>
              <a:t>:</a:t>
            </a:r>
            <a:endParaRPr sz="900">
              <a:latin typeface="Montserrat"/>
              <a:ea typeface="Montserrat"/>
              <a:cs typeface="Montserrat"/>
              <a:sym typeface="Montserrat"/>
            </a:endParaRPr>
          </a:p>
          <a:p>
            <a:pPr indent="-285750" lvl="1" marL="914400" rtl="0" algn="l">
              <a:lnSpc>
                <a:spcPct val="140000"/>
              </a:lnSpc>
              <a:spcBef>
                <a:spcPts val="0"/>
              </a:spcBef>
              <a:spcAft>
                <a:spcPts val="0"/>
              </a:spcAft>
              <a:buClr>
                <a:schemeClr val="lt1"/>
              </a:buClr>
              <a:buSzPts val="900"/>
              <a:buFont typeface="Montserrat"/>
              <a:buChar char="○"/>
            </a:pPr>
            <a:r>
              <a:rPr lang="en" sz="900">
                <a:latin typeface="Montserrat"/>
                <a:ea typeface="Montserrat"/>
                <a:cs typeface="Montserrat"/>
                <a:sym typeface="Montserrat"/>
              </a:rPr>
              <a:t>Easy to use and intuitive API.</a:t>
            </a:r>
            <a:endParaRPr sz="900">
              <a:latin typeface="Montserrat"/>
              <a:ea typeface="Montserrat"/>
              <a:cs typeface="Montserrat"/>
              <a:sym typeface="Montserrat"/>
            </a:endParaRPr>
          </a:p>
          <a:p>
            <a:pPr indent="-285750" lvl="1" marL="914400" rtl="0" algn="l">
              <a:lnSpc>
                <a:spcPct val="140000"/>
              </a:lnSpc>
              <a:spcBef>
                <a:spcPts val="0"/>
              </a:spcBef>
              <a:spcAft>
                <a:spcPts val="0"/>
              </a:spcAft>
              <a:buClr>
                <a:schemeClr val="lt1"/>
              </a:buClr>
              <a:buSzPts val="900"/>
              <a:buFont typeface="Montserrat"/>
              <a:buChar char="○"/>
            </a:pPr>
            <a:r>
              <a:rPr lang="en" sz="900">
                <a:latin typeface="Montserrat"/>
                <a:ea typeface="Montserrat"/>
                <a:cs typeface="Montserrat"/>
                <a:sym typeface="Montserrat"/>
              </a:rPr>
              <a:t>Rich functionality for indexing, filtering, grouping, and aggregating data.</a:t>
            </a:r>
            <a:endParaRPr sz="900">
              <a:latin typeface="Montserrat"/>
              <a:ea typeface="Montserrat"/>
              <a:cs typeface="Montserrat"/>
              <a:sym typeface="Montserrat"/>
            </a:endParaRPr>
          </a:p>
          <a:p>
            <a:pPr indent="-285750" lvl="1" marL="914400" rtl="0" algn="l">
              <a:lnSpc>
                <a:spcPct val="140000"/>
              </a:lnSpc>
              <a:spcBef>
                <a:spcPts val="0"/>
              </a:spcBef>
              <a:spcAft>
                <a:spcPts val="0"/>
              </a:spcAft>
              <a:buClr>
                <a:schemeClr val="lt1"/>
              </a:buClr>
              <a:buSzPts val="900"/>
              <a:buFont typeface="Montserrat"/>
              <a:buChar char="○"/>
            </a:pPr>
            <a:r>
              <a:rPr lang="en" sz="900">
                <a:latin typeface="Montserrat"/>
                <a:ea typeface="Montserrat"/>
                <a:cs typeface="Montserrat"/>
                <a:sym typeface="Montserrat"/>
              </a:rPr>
              <a:t>Seamless integration with other Python libraries like NumPy and Matplotlib.</a:t>
            </a:r>
            <a:endParaRPr sz="900">
              <a:latin typeface="Montserrat"/>
              <a:ea typeface="Montserrat"/>
              <a:cs typeface="Montserrat"/>
              <a:sym typeface="Montserrat"/>
            </a:endParaRPr>
          </a:p>
          <a:p>
            <a:pPr indent="0" lvl="0" marL="0" rtl="0" algn="l">
              <a:lnSpc>
                <a:spcPct val="140000"/>
              </a:lnSpc>
              <a:spcBef>
                <a:spcPts val="1200"/>
              </a:spcBef>
              <a:spcAft>
                <a:spcPts val="1200"/>
              </a:spcAft>
              <a:buSzPts val="770"/>
              <a:buNone/>
            </a:pPr>
            <a:r>
              <a:t/>
            </a:r>
            <a:endParaRPr sz="900">
              <a:latin typeface="Montserrat"/>
              <a:ea typeface="Montserrat"/>
              <a:cs typeface="Montserrat"/>
              <a:sym typeface="Montserrat"/>
            </a:endParaRPr>
          </a:p>
        </p:txBody>
      </p:sp>
      <p:sp>
        <p:nvSpPr>
          <p:cNvPr id="145" name="Google Shape;145;p14"/>
          <p:cNvSpPr txBox="1"/>
          <p:nvPr>
            <p:ph idx="2" type="body"/>
          </p:nvPr>
        </p:nvSpPr>
        <p:spPr>
          <a:xfrm>
            <a:off x="4923900" y="1066975"/>
            <a:ext cx="3760800" cy="3308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850">
                <a:latin typeface="Montserrat"/>
                <a:ea typeface="Montserrat"/>
                <a:cs typeface="Montserrat"/>
                <a:sym typeface="Montserrat"/>
              </a:rPr>
              <a:t>While Pandas is great for many tasks, it faces significant limitations when handling large datasets, especially in terms of memory and scalability.</a:t>
            </a:r>
            <a:endParaRPr sz="850">
              <a:latin typeface="Montserrat"/>
              <a:ea typeface="Montserrat"/>
              <a:cs typeface="Montserrat"/>
              <a:sym typeface="Montserrat"/>
            </a:endParaRPr>
          </a:p>
          <a:p>
            <a:pPr indent="-282575" lvl="0" marL="457200" rtl="0" algn="just">
              <a:lnSpc>
                <a:spcPct val="150000"/>
              </a:lnSpc>
              <a:spcBef>
                <a:spcPts val="1200"/>
              </a:spcBef>
              <a:spcAft>
                <a:spcPts val="0"/>
              </a:spcAft>
              <a:buClr>
                <a:schemeClr val="lt1"/>
              </a:buClr>
              <a:buSzPts val="850"/>
              <a:buFont typeface="Arial"/>
              <a:buAutoNum type="arabicPeriod"/>
            </a:pPr>
            <a:r>
              <a:rPr b="1" lang="en" sz="850">
                <a:latin typeface="Montserrat"/>
                <a:ea typeface="Montserrat"/>
                <a:cs typeface="Montserrat"/>
                <a:sym typeface="Montserrat"/>
              </a:rPr>
              <a:t>In-Memory Processing</a:t>
            </a:r>
            <a:r>
              <a:rPr lang="en" sz="850">
                <a:latin typeface="Montserrat"/>
                <a:ea typeface="Montserrat"/>
                <a:cs typeface="Montserrat"/>
                <a:sym typeface="Montserrat"/>
              </a:rPr>
              <a:t>:</a:t>
            </a:r>
            <a:endParaRPr sz="850">
              <a:latin typeface="Montserrat"/>
              <a:ea typeface="Montserrat"/>
              <a:cs typeface="Montserrat"/>
              <a:sym typeface="Montserrat"/>
            </a:endParaRPr>
          </a:p>
          <a:p>
            <a:pPr indent="-282575" lvl="1" marL="914400" rtl="0" algn="just">
              <a:lnSpc>
                <a:spcPct val="150000"/>
              </a:lnSpc>
              <a:spcBef>
                <a:spcPts val="0"/>
              </a:spcBef>
              <a:spcAft>
                <a:spcPts val="0"/>
              </a:spcAft>
              <a:buClr>
                <a:schemeClr val="lt1"/>
              </a:buClr>
              <a:buSzPts val="850"/>
              <a:buFont typeface="Montserrat"/>
              <a:buChar char="○"/>
            </a:pPr>
            <a:r>
              <a:rPr lang="en" sz="850">
                <a:latin typeface="Montserrat"/>
                <a:ea typeface="Montserrat"/>
                <a:cs typeface="Montserrat"/>
                <a:sym typeface="Montserrat"/>
              </a:rPr>
              <a:t>Pandas loads entire datasets into memory (RAM), which can be limiting when working with large datasets.</a:t>
            </a:r>
            <a:endParaRPr sz="850">
              <a:latin typeface="Montserrat"/>
              <a:ea typeface="Montserrat"/>
              <a:cs typeface="Montserrat"/>
              <a:sym typeface="Montserrat"/>
            </a:endParaRPr>
          </a:p>
          <a:p>
            <a:pPr indent="-282575" lvl="1" marL="914400" rtl="0" algn="just">
              <a:lnSpc>
                <a:spcPct val="150000"/>
              </a:lnSpc>
              <a:spcBef>
                <a:spcPts val="0"/>
              </a:spcBef>
              <a:spcAft>
                <a:spcPts val="0"/>
              </a:spcAft>
              <a:buClr>
                <a:schemeClr val="lt1"/>
              </a:buClr>
              <a:buSzPts val="850"/>
              <a:buFont typeface="Montserrat"/>
              <a:buChar char="○"/>
            </a:pPr>
            <a:r>
              <a:rPr lang="en" sz="850">
                <a:latin typeface="Montserrat"/>
                <a:ea typeface="Montserrat"/>
                <a:cs typeface="Montserrat"/>
                <a:sym typeface="Montserrat"/>
              </a:rPr>
              <a:t>If the dataset size exceeds available memory, operations can crash or slow down significantly.</a:t>
            </a:r>
            <a:endParaRPr sz="850">
              <a:latin typeface="Montserrat"/>
              <a:ea typeface="Montserrat"/>
              <a:cs typeface="Montserrat"/>
              <a:sym typeface="Montserrat"/>
            </a:endParaRPr>
          </a:p>
          <a:p>
            <a:pPr indent="-282575" lvl="0" marL="457200" rtl="0" algn="just">
              <a:lnSpc>
                <a:spcPct val="150000"/>
              </a:lnSpc>
              <a:spcBef>
                <a:spcPts val="0"/>
              </a:spcBef>
              <a:spcAft>
                <a:spcPts val="0"/>
              </a:spcAft>
              <a:buClr>
                <a:schemeClr val="lt1"/>
              </a:buClr>
              <a:buSzPts val="850"/>
              <a:buFont typeface="Arial"/>
              <a:buAutoNum type="arabicPeriod"/>
            </a:pPr>
            <a:r>
              <a:rPr b="1" lang="en" sz="850">
                <a:latin typeface="Montserrat"/>
                <a:ea typeface="Montserrat"/>
                <a:cs typeface="Montserrat"/>
                <a:sym typeface="Montserrat"/>
              </a:rPr>
              <a:t>Single-Threaded Execution</a:t>
            </a:r>
            <a:r>
              <a:rPr lang="en" sz="850">
                <a:latin typeface="Montserrat"/>
                <a:ea typeface="Montserrat"/>
                <a:cs typeface="Montserrat"/>
                <a:sym typeface="Montserrat"/>
              </a:rPr>
              <a:t>:</a:t>
            </a:r>
            <a:endParaRPr sz="850">
              <a:latin typeface="Montserrat"/>
              <a:ea typeface="Montserrat"/>
              <a:cs typeface="Montserrat"/>
              <a:sym typeface="Montserrat"/>
            </a:endParaRPr>
          </a:p>
          <a:p>
            <a:pPr indent="-282575" lvl="1" marL="914400" rtl="0" algn="just">
              <a:lnSpc>
                <a:spcPct val="150000"/>
              </a:lnSpc>
              <a:spcBef>
                <a:spcPts val="0"/>
              </a:spcBef>
              <a:spcAft>
                <a:spcPts val="0"/>
              </a:spcAft>
              <a:buClr>
                <a:schemeClr val="lt1"/>
              </a:buClr>
              <a:buSzPts val="850"/>
              <a:buFont typeface="Montserrat"/>
              <a:buChar char="○"/>
            </a:pPr>
            <a:r>
              <a:rPr lang="en" sz="850">
                <a:latin typeface="Montserrat"/>
                <a:ea typeface="Montserrat"/>
                <a:cs typeface="Montserrat"/>
                <a:sym typeface="Montserrat"/>
              </a:rPr>
              <a:t>Operations in Pandas are performed on a single CPU core.</a:t>
            </a:r>
            <a:endParaRPr sz="850">
              <a:latin typeface="Montserrat"/>
              <a:ea typeface="Montserrat"/>
              <a:cs typeface="Montserrat"/>
              <a:sym typeface="Montserrat"/>
            </a:endParaRPr>
          </a:p>
          <a:p>
            <a:pPr indent="-282575" lvl="1" marL="914400" rtl="0" algn="just">
              <a:lnSpc>
                <a:spcPct val="150000"/>
              </a:lnSpc>
              <a:spcBef>
                <a:spcPts val="0"/>
              </a:spcBef>
              <a:spcAft>
                <a:spcPts val="0"/>
              </a:spcAft>
              <a:buClr>
                <a:schemeClr val="lt1"/>
              </a:buClr>
              <a:buSzPts val="850"/>
              <a:buFont typeface="Montserrat"/>
              <a:buChar char="○"/>
            </a:pPr>
            <a:r>
              <a:rPr lang="en" sz="850">
                <a:latin typeface="Montserrat"/>
                <a:ea typeface="Montserrat"/>
                <a:cs typeface="Montserrat"/>
                <a:sym typeface="Montserrat"/>
              </a:rPr>
              <a:t>This can be slow for computationally expensive or large-scale tasks.</a:t>
            </a:r>
            <a:endParaRPr sz="850">
              <a:latin typeface="Montserrat"/>
              <a:ea typeface="Montserrat"/>
              <a:cs typeface="Montserrat"/>
              <a:sym typeface="Montserrat"/>
            </a:endParaRPr>
          </a:p>
          <a:p>
            <a:pPr indent="-282575" lvl="0" marL="457200" rtl="0" algn="just">
              <a:lnSpc>
                <a:spcPct val="150000"/>
              </a:lnSpc>
              <a:spcBef>
                <a:spcPts val="0"/>
              </a:spcBef>
              <a:spcAft>
                <a:spcPts val="0"/>
              </a:spcAft>
              <a:buClr>
                <a:schemeClr val="lt1"/>
              </a:buClr>
              <a:buSzPts val="850"/>
              <a:buFont typeface="Arial"/>
              <a:buAutoNum type="arabicPeriod"/>
            </a:pPr>
            <a:r>
              <a:rPr b="1" lang="en" sz="850">
                <a:latin typeface="Montserrat"/>
                <a:ea typeface="Montserrat"/>
                <a:cs typeface="Montserrat"/>
                <a:sym typeface="Montserrat"/>
              </a:rPr>
              <a:t>Scaling Challenges</a:t>
            </a:r>
            <a:r>
              <a:rPr lang="en" sz="850">
                <a:latin typeface="Montserrat"/>
                <a:ea typeface="Montserrat"/>
                <a:cs typeface="Montserrat"/>
                <a:sym typeface="Montserrat"/>
              </a:rPr>
              <a:t>:</a:t>
            </a:r>
            <a:endParaRPr sz="850">
              <a:latin typeface="Montserrat"/>
              <a:ea typeface="Montserrat"/>
              <a:cs typeface="Montserrat"/>
              <a:sym typeface="Montserrat"/>
            </a:endParaRPr>
          </a:p>
          <a:p>
            <a:pPr indent="-282575" lvl="1" marL="914400" rtl="0" algn="just">
              <a:lnSpc>
                <a:spcPct val="150000"/>
              </a:lnSpc>
              <a:spcBef>
                <a:spcPts val="0"/>
              </a:spcBef>
              <a:spcAft>
                <a:spcPts val="0"/>
              </a:spcAft>
              <a:buClr>
                <a:schemeClr val="lt1"/>
              </a:buClr>
              <a:buSzPts val="850"/>
              <a:buFont typeface="Montserrat"/>
              <a:buChar char="○"/>
            </a:pPr>
            <a:r>
              <a:rPr lang="en" sz="850">
                <a:latin typeface="Montserrat"/>
                <a:ea typeface="Montserrat"/>
                <a:cs typeface="Montserrat"/>
                <a:sym typeface="Montserrat"/>
              </a:rPr>
              <a:t>Not designed for distributed computing or parallelization.</a:t>
            </a:r>
            <a:endParaRPr sz="850">
              <a:latin typeface="Montserrat"/>
              <a:ea typeface="Montserrat"/>
              <a:cs typeface="Montserrat"/>
              <a:sym typeface="Montserrat"/>
            </a:endParaRPr>
          </a:p>
          <a:p>
            <a:pPr indent="-282575" lvl="1" marL="914400" rtl="0" algn="just">
              <a:lnSpc>
                <a:spcPct val="150000"/>
              </a:lnSpc>
              <a:spcBef>
                <a:spcPts val="0"/>
              </a:spcBef>
              <a:spcAft>
                <a:spcPts val="0"/>
              </a:spcAft>
              <a:buClr>
                <a:schemeClr val="lt1"/>
              </a:buClr>
              <a:buSzPts val="850"/>
              <a:buFont typeface="Montserrat"/>
              <a:buChar char="○"/>
            </a:pPr>
            <a:r>
              <a:rPr lang="en" sz="850">
                <a:latin typeface="Montserrat"/>
                <a:ea typeface="Montserrat"/>
                <a:cs typeface="Montserrat"/>
                <a:sym typeface="Montserrat"/>
              </a:rPr>
              <a:t>Struggles with modern workloads that require scalability across multiple machines or cores.</a:t>
            </a:r>
            <a:endParaRPr sz="850">
              <a:latin typeface="Montserrat"/>
              <a:ea typeface="Montserrat"/>
              <a:cs typeface="Montserrat"/>
              <a:sym typeface="Montserrat"/>
            </a:endParaRPr>
          </a:p>
          <a:p>
            <a:pPr indent="0" lvl="0" marL="0" rtl="0" algn="just">
              <a:lnSpc>
                <a:spcPct val="150000"/>
              </a:lnSpc>
              <a:spcBef>
                <a:spcPts val="1200"/>
              </a:spcBef>
              <a:spcAft>
                <a:spcPts val="1200"/>
              </a:spcAft>
              <a:buSzPts val="935"/>
              <a:buNone/>
            </a:pPr>
            <a:r>
              <a:t/>
            </a:r>
            <a:endParaRPr sz="85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Dask &amp; Why It’s Better Than Pandas?</a:t>
            </a:r>
            <a:endParaRPr/>
          </a:p>
        </p:txBody>
      </p:sp>
      <p:sp>
        <p:nvSpPr>
          <p:cNvPr id="151" name="Google Shape;151;p15"/>
          <p:cNvSpPr txBox="1"/>
          <p:nvPr>
            <p:ph idx="1" type="body"/>
          </p:nvPr>
        </p:nvSpPr>
        <p:spPr>
          <a:xfrm>
            <a:off x="1297500" y="1009025"/>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900">
                <a:latin typeface="Montserrat"/>
                <a:ea typeface="Montserrat"/>
                <a:cs typeface="Montserrat"/>
                <a:sym typeface="Montserrat"/>
              </a:rPr>
              <a:t>What is Dask?</a:t>
            </a:r>
            <a:endParaRPr b="1" sz="900">
              <a:latin typeface="Montserrat"/>
              <a:ea typeface="Montserrat"/>
              <a:cs typeface="Montserrat"/>
              <a:sym typeface="Montserrat"/>
            </a:endParaRPr>
          </a:p>
          <a:p>
            <a:pPr indent="-285750" lvl="0" marL="457200" rtl="0" algn="l">
              <a:spcBef>
                <a:spcPts val="1200"/>
              </a:spcBef>
              <a:spcAft>
                <a:spcPts val="0"/>
              </a:spcAft>
              <a:buClr>
                <a:schemeClr val="lt1"/>
              </a:buClr>
              <a:buSzPts val="900"/>
              <a:buFont typeface="Montserrat"/>
              <a:buChar char="●"/>
            </a:pPr>
            <a:r>
              <a:rPr lang="en" sz="900">
                <a:latin typeface="Montserrat"/>
                <a:ea typeface="Montserrat"/>
                <a:cs typeface="Montserrat"/>
                <a:sym typeface="Montserrat"/>
              </a:rPr>
              <a:t>Dask is a flexible, parallel computing library built to scale Python code and work with large datasets.</a:t>
            </a:r>
            <a:endParaRPr sz="900">
              <a:latin typeface="Montserrat"/>
              <a:ea typeface="Montserrat"/>
              <a:cs typeface="Montserrat"/>
              <a:sym typeface="Montserrat"/>
            </a:endParaRPr>
          </a:p>
          <a:p>
            <a:pPr indent="-285750" lvl="0" marL="457200" rtl="0" algn="l">
              <a:spcBef>
                <a:spcPts val="0"/>
              </a:spcBef>
              <a:spcAft>
                <a:spcPts val="0"/>
              </a:spcAft>
              <a:buClr>
                <a:schemeClr val="lt1"/>
              </a:buClr>
              <a:buSzPts val="900"/>
              <a:buFont typeface="Arial"/>
              <a:buChar char="●"/>
            </a:pPr>
            <a:r>
              <a:rPr lang="en" sz="900">
                <a:latin typeface="Montserrat"/>
                <a:ea typeface="Montserrat"/>
                <a:cs typeface="Montserrat"/>
                <a:sym typeface="Montserrat"/>
              </a:rPr>
              <a:t>It operates by organizing </a:t>
            </a:r>
            <a:r>
              <a:rPr b="1" lang="en" sz="900">
                <a:latin typeface="Montserrat"/>
                <a:ea typeface="Montserrat"/>
                <a:cs typeface="Montserrat"/>
                <a:sym typeface="Montserrat"/>
              </a:rPr>
              <a:t>multiple Pandas DataFrames</a:t>
            </a:r>
            <a:r>
              <a:rPr lang="en" sz="900">
                <a:latin typeface="Montserrat"/>
                <a:ea typeface="Montserrat"/>
                <a:cs typeface="Montserrat"/>
                <a:sym typeface="Montserrat"/>
              </a:rPr>
              <a:t> into smaller, manageable chunks for parallel processing.</a:t>
            </a:r>
            <a:endParaRPr sz="900">
              <a:latin typeface="Montserrat"/>
              <a:ea typeface="Montserrat"/>
              <a:cs typeface="Montserrat"/>
              <a:sym typeface="Montserrat"/>
            </a:endParaRPr>
          </a:p>
          <a:p>
            <a:pPr indent="-285750" lvl="0" marL="457200" rtl="0" algn="l">
              <a:spcBef>
                <a:spcPts val="0"/>
              </a:spcBef>
              <a:spcAft>
                <a:spcPts val="0"/>
              </a:spcAft>
              <a:buClr>
                <a:schemeClr val="lt1"/>
              </a:buClr>
              <a:buSzPts val="900"/>
              <a:buFont typeface="Arial"/>
              <a:buChar char="●"/>
            </a:pPr>
            <a:r>
              <a:rPr lang="en" sz="900">
                <a:latin typeface="Montserrat"/>
                <a:ea typeface="Montserrat"/>
                <a:cs typeface="Montserrat"/>
                <a:sym typeface="Montserrat"/>
              </a:rPr>
              <a:t>Dask allows for </a:t>
            </a:r>
            <a:r>
              <a:rPr b="1" lang="en" sz="900">
                <a:latin typeface="Montserrat"/>
                <a:ea typeface="Montserrat"/>
                <a:cs typeface="Montserrat"/>
                <a:sym typeface="Montserrat"/>
              </a:rPr>
              <a:t>out-of-core processing</a:t>
            </a:r>
            <a:r>
              <a:rPr lang="en" sz="900">
                <a:latin typeface="Montserrat"/>
                <a:ea typeface="Montserrat"/>
                <a:cs typeface="Montserrat"/>
                <a:sym typeface="Montserrat"/>
              </a:rPr>
              <a:t>, meaning it can handle datasets larger than your computer’s memory by splitting them into manageable blocks.</a:t>
            </a:r>
            <a:endParaRPr sz="900">
              <a:latin typeface="Montserrat"/>
              <a:ea typeface="Montserrat"/>
              <a:cs typeface="Montserrat"/>
              <a:sym typeface="Montserrat"/>
            </a:endParaRPr>
          </a:p>
          <a:p>
            <a:pPr indent="0" lvl="0" marL="0" rtl="0" algn="l">
              <a:spcBef>
                <a:spcPts val="1200"/>
              </a:spcBef>
              <a:spcAft>
                <a:spcPts val="0"/>
              </a:spcAft>
              <a:buNone/>
            </a:pPr>
            <a:r>
              <a:rPr b="1" lang="en" sz="900">
                <a:latin typeface="Montserrat"/>
                <a:ea typeface="Montserrat"/>
                <a:cs typeface="Montserrat"/>
                <a:sym typeface="Montserrat"/>
              </a:rPr>
              <a:t>Why is Dask Better Than Pandas?</a:t>
            </a:r>
            <a:endParaRPr b="1" sz="900">
              <a:latin typeface="Montserrat"/>
              <a:ea typeface="Montserrat"/>
              <a:cs typeface="Montserrat"/>
              <a:sym typeface="Montserrat"/>
            </a:endParaRPr>
          </a:p>
          <a:p>
            <a:pPr indent="-285750" lvl="0" marL="457200" rtl="0" algn="l">
              <a:spcBef>
                <a:spcPts val="1200"/>
              </a:spcBef>
              <a:spcAft>
                <a:spcPts val="0"/>
              </a:spcAft>
              <a:buClr>
                <a:schemeClr val="lt1"/>
              </a:buClr>
              <a:buSzPts val="900"/>
              <a:buFont typeface="Arial"/>
              <a:buChar char="●"/>
            </a:pPr>
            <a:r>
              <a:rPr b="1" lang="en" sz="900">
                <a:latin typeface="Montserrat"/>
                <a:ea typeface="Montserrat"/>
                <a:cs typeface="Montserrat"/>
                <a:sym typeface="Montserrat"/>
              </a:rPr>
              <a:t>Parallel Execution</a:t>
            </a:r>
            <a:r>
              <a:rPr lang="en" sz="900">
                <a:latin typeface="Montserrat"/>
                <a:ea typeface="Montserrat"/>
                <a:cs typeface="Montserrat"/>
                <a:sym typeface="Montserrat"/>
              </a:rPr>
              <a:t>: Unlike Pandas, which uses a single core, Dask can run operations on multiple CPU cores and even across distributed machines.</a:t>
            </a:r>
            <a:endParaRPr sz="900">
              <a:latin typeface="Montserrat"/>
              <a:ea typeface="Montserrat"/>
              <a:cs typeface="Montserrat"/>
              <a:sym typeface="Montserrat"/>
            </a:endParaRPr>
          </a:p>
          <a:p>
            <a:pPr indent="-285750" lvl="0" marL="457200" rtl="0" algn="l">
              <a:spcBef>
                <a:spcPts val="0"/>
              </a:spcBef>
              <a:spcAft>
                <a:spcPts val="0"/>
              </a:spcAft>
              <a:buClr>
                <a:schemeClr val="lt1"/>
              </a:buClr>
              <a:buSzPts val="900"/>
              <a:buFont typeface="Arial"/>
              <a:buChar char="●"/>
            </a:pPr>
            <a:r>
              <a:rPr b="1" lang="en" sz="900">
                <a:latin typeface="Montserrat"/>
                <a:ea typeface="Montserrat"/>
                <a:cs typeface="Montserrat"/>
                <a:sym typeface="Montserrat"/>
              </a:rPr>
              <a:t>Scalability</a:t>
            </a:r>
            <a:r>
              <a:rPr lang="en" sz="900">
                <a:latin typeface="Montserrat"/>
                <a:ea typeface="Montserrat"/>
                <a:cs typeface="Montserrat"/>
                <a:sym typeface="Montserrat"/>
              </a:rPr>
              <a:t>: Dask can easily scale from a laptop to a large cluster, unlike Pandas, which struggles with very large datasets due to its memory limitations.</a:t>
            </a:r>
            <a:endParaRPr sz="900">
              <a:latin typeface="Montserrat"/>
              <a:ea typeface="Montserrat"/>
              <a:cs typeface="Montserrat"/>
              <a:sym typeface="Montserrat"/>
            </a:endParaRPr>
          </a:p>
          <a:p>
            <a:pPr indent="-285750" lvl="0" marL="457200" rtl="0" algn="l">
              <a:spcBef>
                <a:spcPts val="0"/>
              </a:spcBef>
              <a:spcAft>
                <a:spcPts val="0"/>
              </a:spcAft>
              <a:buClr>
                <a:schemeClr val="lt1"/>
              </a:buClr>
              <a:buSzPts val="900"/>
              <a:buFont typeface="Arial"/>
              <a:buChar char="●"/>
            </a:pPr>
            <a:r>
              <a:rPr b="1" lang="en" sz="900">
                <a:latin typeface="Montserrat"/>
                <a:ea typeface="Montserrat"/>
                <a:cs typeface="Montserrat"/>
                <a:sym typeface="Montserrat"/>
              </a:rPr>
              <a:t>Synergy with Python Ecosystem</a:t>
            </a:r>
            <a:r>
              <a:rPr lang="en" sz="900">
                <a:latin typeface="Montserrat"/>
                <a:ea typeface="Montserrat"/>
                <a:cs typeface="Montserrat"/>
                <a:sym typeface="Montserrat"/>
              </a:rPr>
              <a:t>: Dask works well with other Python libraries like NumPy, scikit-learn, and Pandas, making it highly compatible for data analysis workflows.</a:t>
            </a:r>
            <a:endParaRPr sz="900">
              <a:latin typeface="Montserrat"/>
              <a:ea typeface="Montserrat"/>
              <a:cs typeface="Montserrat"/>
              <a:sym typeface="Montserrat"/>
            </a:endParaRPr>
          </a:p>
          <a:p>
            <a:pPr indent="0" lvl="0" marL="0" rtl="0" algn="l">
              <a:spcBef>
                <a:spcPts val="1200"/>
              </a:spcBef>
              <a:spcAft>
                <a:spcPts val="0"/>
              </a:spcAft>
              <a:buNone/>
            </a:pPr>
            <a:r>
              <a:rPr b="1" lang="en" sz="900">
                <a:latin typeface="Montserrat"/>
                <a:ea typeface="Montserrat"/>
                <a:cs typeface="Montserrat"/>
                <a:sym typeface="Montserrat"/>
              </a:rPr>
              <a:t>Comparison with Apache Spark</a:t>
            </a:r>
            <a:endParaRPr b="1" sz="900">
              <a:latin typeface="Montserrat"/>
              <a:ea typeface="Montserrat"/>
              <a:cs typeface="Montserrat"/>
              <a:sym typeface="Montserrat"/>
            </a:endParaRPr>
          </a:p>
          <a:p>
            <a:pPr indent="-285750" lvl="0" marL="457200" rtl="0" algn="l">
              <a:spcBef>
                <a:spcPts val="1200"/>
              </a:spcBef>
              <a:spcAft>
                <a:spcPts val="0"/>
              </a:spcAft>
              <a:buClr>
                <a:schemeClr val="lt1"/>
              </a:buClr>
              <a:buSzPts val="900"/>
              <a:buFont typeface="Arial"/>
              <a:buChar char="●"/>
            </a:pPr>
            <a:r>
              <a:rPr b="1" lang="en" sz="900">
                <a:latin typeface="Montserrat"/>
                <a:ea typeface="Montserrat"/>
                <a:cs typeface="Montserrat"/>
                <a:sym typeface="Montserrat"/>
              </a:rPr>
              <a:t>Dask vs. Spark</a:t>
            </a:r>
            <a:r>
              <a:rPr lang="en" sz="900">
                <a:latin typeface="Montserrat"/>
                <a:ea typeface="Montserrat"/>
                <a:cs typeface="Montserrat"/>
                <a:sym typeface="Montserrat"/>
              </a:rPr>
              <a:t>: Unlike Apache Spark, which is a large-scale distributed computing framework, Dask’s goal is not to build a complete ecosystem. Instead, it is focused on providing seamless integration with Python tools while optimizing parallel computation and scalability. Dask leverages existing Python packages (like Pandas, NumPy, and scikit-learn) to provide greater flexibility and ease of use.</a:t>
            </a:r>
            <a:endParaRPr sz="900">
              <a:latin typeface="Montserrat"/>
              <a:ea typeface="Montserrat"/>
              <a:cs typeface="Montserrat"/>
              <a:sym typeface="Montserrat"/>
            </a:endParaRPr>
          </a:p>
          <a:p>
            <a:pPr indent="0" lvl="0" marL="0" rtl="0" algn="l">
              <a:spcBef>
                <a:spcPts val="1200"/>
              </a:spcBef>
              <a:spcAft>
                <a:spcPts val="1200"/>
              </a:spcAft>
              <a:buNone/>
            </a:pPr>
            <a:r>
              <a:t/>
            </a:r>
            <a:endParaRPr sz="9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Dask : </a:t>
            </a:r>
            <a:r>
              <a:rPr lang="en"/>
              <a:t>Use Cases and Limitations</a:t>
            </a:r>
            <a:endParaRPr/>
          </a:p>
        </p:txBody>
      </p:sp>
      <p:sp>
        <p:nvSpPr>
          <p:cNvPr id="157" name="Google Shape;157;p16"/>
          <p:cNvSpPr txBox="1"/>
          <p:nvPr>
            <p:ph idx="1" type="body"/>
          </p:nvPr>
        </p:nvSpPr>
        <p:spPr>
          <a:xfrm>
            <a:off x="1297500" y="1241975"/>
            <a:ext cx="3403200" cy="323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Use Cases</a:t>
            </a:r>
            <a:r>
              <a:rPr lang="en">
                <a:latin typeface="Montserrat"/>
                <a:ea typeface="Montserrat"/>
                <a:cs typeface="Montserrat"/>
                <a:sym typeface="Montserrat"/>
              </a:rPr>
              <a:t>:</a:t>
            </a:r>
            <a:endParaRPr>
              <a:latin typeface="Montserrat"/>
              <a:ea typeface="Montserrat"/>
              <a:cs typeface="Montserrat"/>
              <a:sym typeface="Montserrat"/>
            </a:endParaRPr>
          </a:p>
          <a:p>
            <a:pPr indent="-298450" lvl="0" marL="457200" rtl="0" algn="l">
              <a:spcBef>
                <a:spcPts val="1200"/>
              </a:spcBef>
              <a:spcAft>
                <a:spcPts val="0"/>
              </a:spcAft>
              <a:buClr>
                <a:schemeClr val="lt1"/>
              </a:buClr>
              <a:buSzPts val="1100"/>
              <a:buFont typeface="Montserrat"/>
              <a:buChar char="●"/>
            </a:pPr>
            <a:r>
              <a:rPr lang="en" sz="1100">
                <a:latin typeface="Montserrat"/>
                <a:ea typeface="Montserrat"/>
                <a:cs typeface="Montserrat"/>
                <a:sym typeface="Montserrat"/>
              </a:rPr>
              <a:t>Big Data Processing (Out-of-memory datasets)</a:t>
            </a:r>
            <a:br>
              <a:rPr lang="en" sz="1100">
                <a:latin typeface="Montserrat"/>
                <a:ea typeface="Montserrat"/>
                <a:cs typeface="Montserrat"/>
                <a:sym typeface="Montserrat"/>
              </a:rPr>
            </a:br>
            <a:endParaRPr sz="1100">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latin typeface="Montserrat"/>
                <a:ea typeface="Montserrat"/>
                <a:cs typeface="Montserrat"/>
                <a:sym typeface="Montserrat"/>
              </a:rPr>
              <a:t>Parallel Computing (Multi-core or distributed execution)</a:t>
            </a:r>
            <a:br>
              <a:rPr lang="en" sz="1100">
                <a:latin typeface="Montserrat"/>
                <a:ea typeface="Montserrat"/>
                <a:cs typeface="Montserrat"/>
                <a:sym typeface="Montserrat"/>
              </a:rPr>
            </a:br>
            <a:endParaRPr sz="1100">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latin typeface="Montserrat"/>
                <a:ea typeface="Montserrat"/>
                <a:cs typeface="Montserrat"/>
                <a:sym typeface="Montserrat"/>
              </a:rPr>
              <a:t>Scalable Machine Learning (Training large models)</a:t>
            </a:r>
            <a:br>
              <a:rPr lang="en" sz="1100">
                <a:latin typeface="Montserrat"/>
                <a:ea typeface="Montserrat"/>
                <a:cs typeface="Montserrat"/>
                <a:sym typeface="Montserrat"/>
              </a:rPr>
            </a:br>
            <a:endParaRPr sz="1100">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latin typeface="Montserrat"/>
                <a:ea typeface="Montserrat"/>
                <a:cs typeface="Montserrat"/>
                <a:sym typeface="Montserrat"/>
              </a:rPr>
              <a:t>Scientific Computing with Large Arrays (Multi-dimensional data)</a:t>
            </a:r>
            <a:endParaRPr sz="1100">
              <a:latin typeface="Montserrat"/>
              <a:ea typeface="Montserrat"/>
              <a:cs typeface="Montserrat"/>
              <a:sym typeface="Montserrat"/>
            </a:endParaRPr>
          </a:p>
        </p:txBody>
      </p:sp>
      <p:sp>
        <p:nvSpPr>
          <p:cNvPr id="158" name="Google Shape;158;p16"/>
          <p:cNvSpPr txBox="1"/>
          <p:nvPr>
            <p:ph idx="2" type="body"/>
          </p:nvPr>
        </p:nvSpPr>
        <p:spPr>
          <a:xfrm>
            <a:off x="4933196" y="124197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Limitations</a:t>
            </a:r>
            <a:r>
              <a:rPr lang="en">
                <a:latin typeface="Montserrat"/>
                <a:ea typeface="Montserrat"/>
                <a:cs typeface="Montserrat"/>
                <a:sym typeface="Montserrat"/>
              </a:rPr>
              <a:t>:</a:t>
            </a:r>
            <a:endParaRPr>
              <a:latin typeface="Montserrat"/>
              <a:ea typeface="Montserrat"/>
              <a:cs typeface="Montserrat"/>
              <a:sym typeface="Montserrat"/>
            </a:endParaRPr>
          </a:p>
          <a:p>
            <a:pPr indent="-298450" lvl="0" marL="457200" rtl="0" algn="l">
              <a:spcBef>
                <a:spcPts val="1200"/>
              </a:spcBef>
              <a:spcAft>
                <a:spcPts val="0"/>
              </a:spcAft>
              <a:buClr>
                <a:schemeClr val="lt1"/>
              </a:buClr>
              <a:buSzPts val="1100"/>
              <a:buFont typeface="Montserrat"/>
              <a:buChar char="●"/>
            </a:pPr>
            <a:r>
              <a:rPr lang="en" sz="1100">
                <a:latin typeface="Montserrat"/>
                <a:ea typeface="Montserrat"/>
                <a:cs typeface="Montserrat"/>
                <a:sym typeface="Montserrat"/>
              </a:rPr>
              <a:t>Complexity (Overhead for simple tasks)</a:t>
            </a:r>
            <a:br>
              <a:rPr lang="en" sz="1100">
                <a:latin typeface="Montserrat"/>
                <a:ea typeface="Montserrat"/>
                <a:cs typeface="Montserrat"/>
                <a:sym typeface="Montserrat"/>
              </a:rPr>
            </a:br>
            <a:endParaRPr sz="1100">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latin typeface="Montserrat"/>
                <a:ea typeface="Montserrat"/>
                <a:cs typeface="Montserrat"/>
                <a:sym typeface="Montserrat"/>
              </a:rPr>
              <a:t>Debugging (Challenging in parallel processing)</a:t>
            </a:r>
            <a:br>
              <a:rPr lang="en" sz="1100">
                <a:latin typeface="Montserrat"/>
                <a:ea typeface="Montserrat"/>
                <a:cs typeface="Montserrat"/>
                <a:sym typeface="Montserrat"/>
              </a:rPr>
            </a:br>
            <a:endParaRPr sz="1100">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latin typeface="Montserrat"/>
                <a:ea typeface="Montserrat"/>
                <a:cs typeface="Montserrat"/>
                <a:sym typeface="Montserrat"/>
              </a:rPr>
              <a:t>Smaller Ecosystem (Fewer built-in functions than Pandas)</a:t>
            </a:r>
            <a:br>
              <a:rPr lang="en" sz="1100">
                <a:latin typeface="Montserrat"/>
                <a:ea typeface="Montserrat"/>
                <a:cs typeface="Montserrat"/>
                <a:sym typeface="Montserrat"/>
              </a:rPr>
            </a:br>
            <a:endParaRPr sz="1100">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latin typeface="Montserrat"/>
                <a:ea typeface="Montserrat"/>
                <a:cs typeface="Montserrat"/>
                <a:sym typeface="Montserrat"/>
              </a:rPr>
              <a:t>Memory Management Overhead (Slower for smaller datasets)</a:t>
            </a:r>
            <a:endParaRPr sz="11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Thankyou!</a:t>
            </a:r>
            <a:endParaRPr/>
          </a:p>
        </p:txBody>
      </p:sp>
      <p:sp>
        <p:nvSpPr>
          <p:cNvPr id="164" name="Google Shape;164;p17"/>
          <p:cNvSpPr txBox="1"/>
          <p:nvPr/>
        </p:nvSpPr>
        <p:spPr>
          <a:xfrm>
            <a:off x="3028500" y="2720700"/>
            <a:ext cx="57195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