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6" r:id="rId6"/>
    <p:sldId id="289" r:id="rId7"/>
    <p:sldId id="288" r:id="rId8"/>
    <p:sldId id="277" r:id="rId9"/>
    <p:sldId id="278" r:id="rId10"/>
    <p:sldId id="290" r:id="rId11"/>
    <p:sldId id="291" r:id="rId12"/>
    <p:sldId id="292" r:id="rId13"/>
    <p:sldId id="293" r:id="rId14"/>
    <p:sldId id="294" r:id="rId15"/>
    <p:sldId id="280" r:id="rId16"/>
    <p:sldId id="283" r:id="rId17"/>
    <p:sldId id="295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3" d="100"/>
          <a:sy n="83" d="100"/>
        </p:scale>
        <p:origin x="686" y="77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094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248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894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902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0071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117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5219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383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hushiramMeena/Powerplay-Analyst/blob/main/khushiram_meena_powerplay_assignment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022554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Product Analyst Intern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Assignment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0" y="2297291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2" name="Picture 11" descr="A blue and black logo&#10;&#10;Description automatically generated">
            <a:extLst>
              <a:ext uri="{FF2B5EF4-FFF2-40B4-BE49-F238E27FC236}">
                <a16:creationId xmlns:a16="http://schemas.microsoft.com/office/drawing/2014/main" id="{1C595645-20A4-7A73-4531-398048927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000" y="129309"/>
            <a:ext cx="2175197" cy="4941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95C17E-7BCA-FECC-7F55-EF099AC8AC1B}"/>
              </a:ext>
            </a:extLst>
          </p:cNvPr>
          <p:cNvSpPr txBox="1"/>
          <p:nvPr/>
        </p:nvSpPr>
        <p:spPr>
          <a:xfrm>
            <a:off x="8636000" y="4907760"/>
            <a:ext cx="34913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- Khushiram Meena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72945" y="522898"/>
            <a:ext cx="351905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Org and Project level Insights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50981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FBCD689-269B-1A61-7384-C8072E1E1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6097"/>
            <a:ext cx="10515600" cy="52108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</a:rPr>
              <a:t>org_project_summary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</a:rPr>
              <a:t>merged_df.groupby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</a:rPr>
              <a:t>(['</a:t>
            </a: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</a:rPr>
              <a:t>org_id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</a:rPr>
              <a:t>', '</a:t>
            </a: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</a:rPr>
              <a:t>project_id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</a:rPr>
              <a:t>'])['event'].count()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plotted bar chart using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</a:rPr>
              <a:t>Matplotlib</a:t>
            </a: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Overview of how many events occurred for each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 organization-project pair.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It helps you understand event activity related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 to different projects within each organization.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Highest event activity </a:t>
            </a:r>
            <a:b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</a:rPr>
            </a:br>
            <a:r>
              <a:rPr lang="en-US" sz="1600" b="1" dirty="0" err="1">
                <a:solidFill>
                  <a:schemeClr val="accent3"/>
                </a:solidFill>
                <a:latin typeface="Courier New" panose="02070309020205020404" pitchFamily="49" charset="0"/>
              </a:rPr>
              <a:t>material_profile_material_load</a:t>
            </a:r>
            <a:endParaRPr lang="en-US" sz="1600" b="1" dirty="0">
              <a:solidFill>
                <a:schemeClr val="accent3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No.of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occurrences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</a:rPr>
              <a:t>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10114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83854-0384-467D-C839-F5FE15B10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362" y="1481867"/>
            <a:ext cx="4693365" cy="4785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B30AA7-556D-CF0B-665B-D612B6FD10C6}"/>
              </a:ext>
            </a:extLst>
          </p:cNvPr>
          <p:cNvCxnSpPr>
            <a:cxnSpLocks/>
          </p:cNvCxnSpPr>
          <p:nvPr/>
        </p:nvCxnSpPr>
        <p:spPr>
          <a:xfrm>
            <a:off x="938356" y="2523836"/>
            <a:ext cx="6237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863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72945" y="522898"/>
            <a:ext cx="351905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</a:rPr>
              <a:t>Top-10 most active users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50981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FBCD689-269B-1A61-7384-C8072E1E1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6097"/>
            <a:ext cx="10515600" cy="52108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</a:rPr>
              <a:t>user_event_counts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</a:rPr>
              <a:t>df_user.groupby</a:t>
            </a:r>
            <a:r>
              <a:rPr lang="en-US" sz="1600" b="1" dirty="0">
                <a:solidFill>
                  <a:srgbClr val="0070C0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1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chemeClr val="accent1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user_id</a:t>
            </a:r>
            <a:r>
              <a:rPr lang="en-US" sz="1600" b="1" dirty="0">
                <a:solidFill>
                  <a:schemeClr val="accent1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"</a:t>
            </a:r>
            <a:r>
              <a:rPr lang="en-US" sz="1600" b="1" dirty="0">
                <a:solidFill>
                  <a:srgbClr val="0070C0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)</a:t>
            </a:r>
            <a:r>
              <a:rPr lang="en-US" sz="1600" b="1" dirty="0">
                <a:solidFill>
                  <a:srgbClr val="00B050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chemeClr val="accent1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"event"</a:t>
            </a:r>
            <a:r>
              <a:rPr lang="en-US" sz="1600" b="1" dirty="0">
                <a:solidFill>
                  <a:srgbClr val="00B050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]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</a:rPr>
              <a:t>.count</a:t>
            </a:r>
            <a:r>
              <a:rPr lang="en-US" sz="1600" b="1" dirty="0">
                <a:solidFill>
                  <a:srgbClr val="0070C0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()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</a:rPr>
              <a:t>.</a:t>
            </a: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</a:rPr>
              <a:t>reset_index</a:t>
            </a:r>
            <a:r>
              <a:rPr lang="en-US" sz="1600" b="1" dirty="0">
                <a:solidFill>
                  <a:srgbClr val="0070C0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</a:rPr>
              <a:t>user_event_counts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</a:rPr>
              <a:t>user_event_counts.sort_values</a:t>
            </a:r>
            <a:r>
              <a:rPr lang="en-US" sz="1600" b="1" dirty="0">
                <a:solidFill>
                  <a:schemeClr val="accent5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(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</a:rPr>
              <a:t>by=</a:t>
            </a:r>
            <a:r>
              <a:rPr lang="en-US" sz="1600" b="1" dirty="0">
                <a:solidFill>
                  <a:schemeClr val="accent1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"event"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</a:rPr>
              <a:t>, ascending=False</a:t>
            </a:r>
            <a:r>
              <a:rPr lang="en-US" sz="1600" b="1" dirty="0">
                <a:solidFill>
                  <a:schemeClr val="accent5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</a:rPr>
              <a:t>top_10_users = </a:t>
            </a: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</a:rPr>
              <a:t>user_event_counts.head</a:t>
            </a:r>
            <a:r>
              <a:rPr lang="en-US" sz="1600" b="1" dirty="0">
                <a:solidFill>
                  <a:schemeClr val="accent5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(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chemeClr val="accent5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                                    </a:t>
            </a: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7F2323-E4A0-1748-C760-7AE457F34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593" y="2263343"/>
            <a:ext cx="2914650" cy="41814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B068AC-E556-738B-9BE0-03544DB3D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368" y="2829213"/>
            <a:ext cx="4762500" cy="24003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0756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6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80085C-28C9-98D8-1F96-29B54B0B3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5296"/>
            <a:ext cx="10515600" cy="547980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 Dataset contain 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415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day’s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of unique Users : 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543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of unique Projects : 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914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of unique Companies : 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most frequent loaded page(event): </a:t>
            </a:r>
            <a:r>
              <a:rPr lang="en-US" sz="16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material_profile_material_load</a:t>
            </a:r>
            <a:endParaRPr lang="en-US" sz="16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Most active User ID : 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USR509149973276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 ID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</a:rPr>
              <a:t>PRJ256203650640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 maximum no of active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ID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</a:rPr>
              <a:t>USR289696600578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associated with maximum no of projects in given datasets.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</a:rPr>
              <a:t>2022-06-07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had the most events in given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Date-wise event counts have been calculated to track the distribution of events over each day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I have examined user behavior by focusing on specific event descriptions such as "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</a:rPr>
              <a:t>Successfully creating a new project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" and "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</a:rPr>
              <a:t>Successfully creating a task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“.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Extracted top 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users list.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“ We can get more insights from given datasets according to company’s requirements ”</a:t>
            </a:r>
          </a:p>
          <a:p>
            <a:pPr marL="0" indent="0">
              <a:buNone/>
            </a:pPr>
            <a:endParaRPr lang="en-US" sz="16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45379" y="522898"/>
            <a:ext cx="494662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94662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About Given Data 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POSITIVE ASPECTS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NEGATIVE ASPECTS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197600" y="2104573"/>
            <a:ext cx="58058" cy="23843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281195"/>
            <a:ext cx="4162870" cy="24006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dataset provides clear mappings between events, their descriptions, and sections, making it easy to understand the context of each event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descriptions of events are informative, helping to understand what each event signifies in the context of the organization's activities.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data is structured and organized, making it suitable for analysis and visualization.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595966" y="2341218"/>
            <a:ext cx="4162870" cy="187743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There is no information about the completeness of the data. Missing or incomplete data can skew the analysis and lead to incorrect conclusion.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While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user_ids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are provided, there is no detailed information about user behavior patterns, preferences, or demographics. Understanding user behavior is essential for user experience analysis and system optimization.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</a:rPr>
              <a:t>Source Code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2677-49B7-38AF-2278-506A94DB8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Git-hub :- </a:t>
            </a:r>
            <a:r>
              <a:rPr lang="en-US" sz="1200" dirty="0">
                <a:hlinkClick r:id="rId3"/>
              </a:rPr>
              <a:t>https://github.com/KhushiramMeena/Powerplay-Analyst/blob/main/khushiram_meena_powerplay_assignment.ipynb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16365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 !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582679-9D07-4C8E-879F-7D2EF56E8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90" y="855297"/>
            <a:ext cx="10928927" cy="5370011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Given two datasets :-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Goal :-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             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We have to identify patterns &amp; insights from the dataset !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Statement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79BE069D-A631-3CD5-C6B9-874BE9D6B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0279" y="1583359"/>
            <a:ext cx="914400" cy="914400"/>
          </a:xfrm>
          <a:prstGeom prst="rect">
            <a:avLst/>
          </a:prstGeom>
        </p:spPr>
      </p:pic>
      <p:pic>
        <p:nvPicPr>
          <p:cNvPr id="17" name="Graphic 16" descr="Document with solid fill">
            <a:extLst>
              <a:ext uri="{FF2B5EF4-FFF2-40B4-BE49-F238E27FC236}">
                <a16:creationId xmlns:a16="http://schemas.microsoft.com/office/drawing/2014/main" id="{4B4E7E78-525E-79B1-B636-A6DF15B0E8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44522" y="1583359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B648A85-1299-917F-1518-229317328233}"/>
              </a:ext>
            </a:extLst>
          </p:cNvPr>
          <p:cNvSpPr txBox="1"/>
          <p:nvPr/>
        </p:nvSpPr>
        <p:spPr>
          <a:xfrm>
            <a:off x="3436401" y="2501635"/>
            <a:ext cx="28043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Abadi" panose="020B0604020104020204" pitchFamily="34" charset="0"/>
              </a:rPr>
              <a:t>Event Description Mapping.csv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9B92D9-B5B0-A056-D581-6350C1647142}"/>
              </a:ext>
            </a:extLst>
          </p:cNvPr>
          <p:cNvSpPr txBox="1"/>
          <p:nvPr/>
        </p:nvSpPr>
        <p:spPr>
          <a:xfrm>
            <a:off x="6687127" y="2497759"/>
            <a:ext cx="29614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</a:rPr>
              <a:t>  </a:t>
            </a:r>
            <a:r>
              <a:rPr lang="en-US" sz="1600" b="1" dirty="0">
                <a:latin typeface="Abadi" panose="020B0604020104020204" pitchFamily="34" charset="0"/>
              </a:rPr>
              <a:t>User – Event Raw Dataset.csv </a:t>
            </a: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0CBA74-8DC0-0DA1-AA74-9D0D14710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165" y="620985"/>
            <a:ext cx="5035221" cy="850449"/>
          </a:xfrm>
        </p:spPr>
        <p:txBody>
          <a:bodyPr/>
          <a:lstStyle/>
          <a:p>
            <a:r>
              <a:rPr lang="en-US" sz="2400" b="1" dirty="0">
                <a:latin typeface="Abadi" panose="020B0604020104020204" pitchFamily="34" charset="0"/>
              </a:rPr>
              <a:t>Event Description Mapping.csv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F69936B-EA34-9176-204F-A4D37D8C8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42511" y="620985"/>
            <a:ext cx="5563153" cy="804756"/>
          </a:xfrm>
        </p:spPr>
        <p:txBody>
          <a:bodyPr/>
          <a:lstStyle/>
          <a:p>
            <a:r>
              <a:rPr lang="en-US" sz="2400" b="1" dirty="0">
                <a:latin typeface="Abadi" panose="020B0604020104020204" pitchFamily="34" charset="0"/>
              </a:rPr>
              <a:t>User – Event Raw Dataset.csv</a:t>
            </a:r>
            <a:endParaRPr lang="en-US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FA552193-BD55-056C-8310-AF7D52288FF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776904819"/>
              </p:ext>
            </p:extLst>
          </p:nvPr>
        </p:nvGraphicFramePr>
        <p:xfrm>
          <a:off x="5642512" y="1443466"/>
          <a:ext cx="6152325" cy="3708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30465">
                  <a:extLst>
                    <a:ext uri="{9D8B030D-6E8A-4147-A177-3AD203B41FA5}">
                      <a16:colId xmlns:a16="http://schemas.microsoft.com/office/drawing/2014/main" val="3992487995"/>
                    </a:ext>
                  </a:extLst>
                </a:gridCol>
                <a:gridCol w="1230465">
                  <a:extLst>
                    <a:ext uri="{9D8B030D-6E8A-4147-A177-3AD203B41FA5}">
                      <a16:colId xmlns:a16="http://schemas.microsoft.com/office/drawing/2014/main" val="1340730592"/>
                    </a:ext>
                  </a:extLst>
                </a:gridCol>
                <a:gridCol w="1230465">
                  <a:extLst>
                    <a:ext uri="{9D8B030D-6E8A-4147-A177-3AD203B41FA5}">
                      <a16:colId xmlns:a16="http://schemas.microsoft.com/office/drawing/2014/main" val="3324731904"/>
                    </a:ext>
                  </a:extLst>
                </a:gridCol>
                <a:gridCol w="1230465">
                  <a:extLst>
                    <a:ext uri="{9D8B030D-6E8A-4147-A177-3AD203B41FA5}">
                      <a16:colId xmlns:a16="http://schemas.microsoft.com/office/drawing/2014/main" val="3023717231"/>
                    </a:ext>
                  </a:extLst>
                </a:gridCol>
                <a:gridCol w="1230465">
                  <a:extLst>
                    <a:ext uri="{9D8B030D-6E8A-4147-A177-3AD203B41FA5}">
                      <a16:colId xmlns:a16="http://schemas.microsoft.com/office/drawing/2014/main" val="4293520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created_at_time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   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org_id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project_id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  </a:t>
                      </a:r>
                      <a:r>
                        <a:rPr lang="en-US" sz="1200" dirty="0" err="1"/>
                        <a:t>user_id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307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2022-04-20</a:t>
                      </a:r>
                      <a:r>
                        <a:rPr lang="en-US" sz="1000" dirty="0"/>
                        <a:t> 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project_creation</a:t>
                      </a:r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ORG-2nufoaj370k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PRJ4k2kct6c5854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USRl50abktx6cc1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38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2022-04-25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task_log_create</a:t>
                      </a:r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ORG-7fcq2k7b4g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PRJ0ypqfy9v4kii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USRcsxgn7-vnztk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03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2022-04-26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task_creation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ORG-2nufoaj370k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PRJ1jrd11tr99dc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USRhnr-cha95rm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3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2022-04-27 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stock_material</a:t>
                      </a:r>
                      <a:r>
                        <a:rPr lang="en-US" sz="1100" dirty="0"/>
                        <a:t>_...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ORG-iluuim4club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PRJ4k2kct6c5854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USRl50abktx6cc1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8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2022-04-30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task_log_create</a:t>
                      </a:r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ORG-7fcq2k7b4g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PRJ0ypqfy9v4kii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USRl50abktx6cc1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92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2022-05-01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new_material</a:t>
                      </a:r>
                      <a:r>
                        <a:rPr lang="en-US" sz="1100" dirty="0"/>
                        <a:t>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ORG-2nufoaj370k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PRJ1jrd11tr99dc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USRcsxgn7-vnztk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92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2022-05-03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indent_create</a:t>
                      </a:r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ORG-iluuim4club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PRJ4k2kct6c5854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USRhnr-cha9rvm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78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2022-06-20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generate_report</a:t>
                      </a:r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ORG-7fcq2k7b4g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PRJ0ypqfy9v4kii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USRcsxgn7-vnztk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574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2022-06-25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generate_report</a:t>
                      </a:r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ORG-iluuim4club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PRJpeqlb7r8z05r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USRhnr-cha9rvm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085962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</a:rPr>
              <a:t>Datasets Preview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161A8068-8C7B-26AF-F6D3-4372B34937B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41466827"/>
              </p:ext>
            </p:extLst>
          </p:nvPr>
        </p:nvGraphicFramePr>
        <p:xfrm>
          <a:off x="228600" y="1443466"/>
          <a:ext cx="5157786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4074260442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1403395795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1277205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88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err="1"/>
                        <a:t>add_attendance_success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Successfully adding 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Labour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24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err="1"/>
                        <a:t>assigned_people_on_task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Assigned another person..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1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err="1"/>
                        <a:t>attendance_list_accessed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Attendance list page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93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err="1"/>
                        <a:t>channel_message_sent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Message sent on chat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Material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64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err="1"/>
                        <a:t>followup_button_clicked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Clicking </a:t>
                      </a:r>
                      <a:r>
                        <a:rPr lang="en-US" sz="1100" dirty="0" err="1"/>
                        <a:t>Followup</a:t>
                      </a:r>
                      <a:r>
                        <a:rPr lang="en-US" sz="1100" dirty="0"/>
                        <a:t> on a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7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err="1"/>
                        <a:t>generate_report_success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Report for the overall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Labour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08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err="1"/>
                        <a:t>image_upload_success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User uploads an image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978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err="1"/>
                        <a:t>indent_create_success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Material Added to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Labour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64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err="1"/>
                        <a:t>task_creation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Successfully creating a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Material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091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28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</a:rPr>
              <a:t>Tools &amp; Tech-Stacks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white"/>
                </a:solidFill>
                <a:latin typeface="Segoe UI Light"/>
              </a:rPr>
              <a:t>GOOGLE-COLAB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white"/>
                </a:solidFill>
                <a:latin typeface="Segoe UI Light"/>
              </a:rPr>
              <a:t>JUPYTER-NOTEBOOK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white"/>
                </a:solidFill>
                <a:latin typeface="Segoe UI Light"/>
              </a:rPr>
              <a:t>MATPLOTLIB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white"/>
                </a:solidFill>
                <a:latin typeface="Segoe UI Light"/>
              </a:rPr>
              <a:t>PYTHON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white"/>
                </a:solidFill>
                <a:latin typeface="Segoe UI Light"/>
              </a:rPr>
              <a:t>NUMPY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white"/>
                </a:solidFill>
                <a:latin typeface="Segoe UI Light"/>
              </a:rPr>
              <a:t>PANDAS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3" name="Graphic 2" descr="Internet outline">
            <a:extLst>
              <a:ext uri="{FF2B5EF4-FFF2-40B4-BE49-F238E27FC236}">
                <a16:creationId xmlns:a16="http://schemas.microsoft.com/office/drawing/2014/main" id="{0D5305E1-F24C-B5C0-D9AD-438BCC794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14768" y="3260725"/>
            <a:ext cx="914400" cy="914400"/>
          </a:xfrm>
          <a:prstGeom prst="rect">
            <a:avLst/>
          </a:prstGeom>
        </p:spPr>
      </p:pic>
      <p:pic>
        <p:nvPicPr>
          <p:cNvPr id="6" name="Graphic 5" descr="Bar chart with solid fill">
            <a:extLst>
              <a:ext uri="{FF2B5EF4-FFF2-40B4-BE49-F238E27FC236}">
                <a16:creationId xmlns:a16="http://schemas.microsoft.com/office/drawing/2014/main" id="{600C2EA5-1F7F-9EC0-3492-27832F6CED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48427" y="5254379"/>
            <a:ext cx="508146" cy="50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3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Approach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DATASETS LOADED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INTEGRATION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EXPLORATORYDATA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DATASET INSIGHTS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74086" y="3652972"/>
            <a:ext cx="1495870" cy="1323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Obtained valuable insights, including user behavior patterns, and app section preferences</a:t>
            </a: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Read data from  CSV files(Datasets) and loaded into a pandas Data-Frame.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Combined data from both data-frames to provide a unified view, which enabling comprehensive analysis and insights across both datasets.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Understanding data through statistical summaries and visualizations.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Plotted Bar chart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Time-series analysis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Analyze User Behavior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Top active users</a:t>
            </a: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BC831D-4A18-3701-60C2-31AB53250CFC}"/>
              </a:ext>
            </a:extLst>
          </p:cNvPr>
          <p:cNvSpPr/>
          <p:nvPr/>
        </p:nvSpPr>
        <p:spPr>
          <a:xfrm>
            <a:off x="9774086" y="2886560"/>
            <a:ext cx="149587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CONCLUSION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OR RESULTS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Statistics-1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FBCD689-269B-1A61-7384-C8072E1E1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6097"/>
            <a:ext cx="10515600" cy="52108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df_user.describe</a:t>
            </a:r>
            <a:r>
              <a:rPr lang="en-US" sz="1600" b="1" dirty="0">
                <a:solidFill>
                  <a:srgbClr val="00B05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Total distinct Users </a:t>
            </a:r>
            <a:r>
              <a:rPr lang="en-US" sz="1600" b="1" dirty="0">
                <a:latin typeface="Courier New" panose="02070309020205020404" pitchFamily="49" charset="0"/>
              </a:rPr>
              <a:t>: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</a:rPr>
              <a:t>543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Total distinct Projects </a:t>
            </a:r>
            <a:r>
              <a:rPr lang="en-US" sz="1600" b="1" dirty="0">
                <a:latin typeface="Courier New" panose="02070309020205020404" pitchFamily="49" charset="0"/>
              </a:rPr>
              <a:t>: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</a:rPr>
              <a:t>914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Total distinct Organizations </a:t>
            </a:r>
            <a:r>
              <a:rPr lang="en-US" sz="1600" b="1" dirty="0">
                <a:latin typeface="Courier New" panose="02070309020205020404" pitchFamily="49" charset="0"/>
              </a:rPr>
              <a:t>: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</a:rPr>
              <a:t>386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Most active user </a:t>
            </a:r>
            <a:r>
              <a:rPr lang="en-US" sz="1600" b="1" dirty="0">
                <a:latin typeface="Courier New" panose="02070309020205020404" pitchFamily="49" charset="0"/>
              </a:rPr>
              <a:t>: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</a:rPr>
              <a:t>USR509149973276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(which appears 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</a:rPr>
              <a:t>9594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times)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The most frequently opened page(Material List) which has been opened 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</a:rPr>
              <a:t>10114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times by clicking on </a:t>
            </a:r>
            <a:r>
              <a:rPr lang="en-US" sz="1600" b="1" dirty="0" err="1">
                <a:solidFill>
                  <a:schemeClr val="accent3"/>
                </a:solidFill>
                <a:latin typeface="Courier New" panose="02070309020205020404" pitchFamily="49" charset="0"/>
              </a:rPr>
              <a:t>material_profile_material_load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button.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7883D2-5532-FFCE-BA8C-E4F19A13B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54" y="1741694"/>
            <a:ext cx="11517746" cy="193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Statistics-2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FBCD689-269B-1A61-7384-C8072E1E1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6096"/>
            <a:ext cx="10515600" cy="561019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df_user.groupby</a:t>
            </a:r>
            <a:r>
              <a:rPr lang="en-US" sz="1600" b="1" dirty="0">
                <a:solidFill>
                  <a:schemeClr val="accent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chemeClr val="accent1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chemeClr val="accent1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project_id</a:t>
            </a:r>
            <a:r>
              <a:rPr lang="en-US" sz="1600" b="1" dirty="0">
                <a:solidFill>
                  <a:schemeClr val="accent1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"</a:t>
            </a:r>
            <a:r>
              <a:rPr lang="en-US" sz="1600" b="1" dirty="0">
                <a:solidFill>
                  <a:srgbClr val="00B05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]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as_index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chemeClr val="accent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False)</a:t>
            </a:r>
            <a:r>
              <a:rPr lang="en-US" sz="1600" b="1" dirty="0"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user_id.count</a:t>
            </a:r>
            <a:r>
              <a:rPr lang="en-US" sz="1600" b="1" dirty="0">
                <a:solidFill>
                  <a:schemeClr val="accent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It counting all users entries associated with each project, so if a user appears multiple times for the same project, each appearance is counted.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Project ID with the maximum users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: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</a:rPr>
              <a:t>PRJ256203650640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No of users associated with this project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: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</a:rPr>
              <a:t> 12820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49A70C-1190-8DED-9292-3EC04A361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226" y="1521505"/>
            <a:ext cx="2425556" cy="34754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A44BDA-930B-A590-22C7-1C6454DF9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575" y="2156185"/>
            <a:ext cx="4724400" cy="23907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243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Statistics-3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FBCD689-269B-1A61-7384-C8072E1E1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6097"/>
            <a:ext cx="10515600" cy="52108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df_user.groupby</a:t>
            </a:r>
            <a:r>
              <a:rPr lang="en-US" sz="1600" b="1" dirty="0">
                <a:solidFill>
                  <a:schemeClr val="accent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chemeClr val="accent1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chemeClr val="accent1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user_id</a:t>
            </a:r>
            <a:r>
              <a:rPr lang="en-US" sz="1600" b="1" dirty="0">
                <a:solidFill>
                  <a:schemeClr val="accent1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"</a:t>
            </a:r>
            <a:r>
              <a:rPr lang="en-US" sz="1600" b="1" dirty="0">
                <a:solidFill>
                  <a:srgbClr val="00B05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]</a:t>
            </a:r>
            <a:r>
              <a:rPr lang="en-US" sz="1600" b="1" dirty="0">
                <a:solidFill>
                  <a:schemeClr val="accent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)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project_id.count</a:t>
            </a:r>
            <a:r>
              <a:rPr lang="en-US" sz="1600" b="1" dirty="0">
                <a:solidFill>
                  <a:schemeClr val="accent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result = 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df_user.groupby</a:t>
            </a:r>
            <a:r>
              <a:rPr lang="en-US" sz="1600" b="1" dirty="0">
                <a:solidFill>
                  <a:schemeClr val="accent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chemeClr val="accent1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user_id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"</a:t>
            </a:r>
            <a:r>
              <a:rPr lang="en-US" sz="1600" b="1" dirty="0">
                <a:solidFill>
                  <a:srgbClr val="00B05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]</a:t>
            </a:r>
            <a:r>
              <a:rPr lang="en-US" sz="1600" b="1" dirty="0">
                <a:solidFill>
                  <a:schemeClr val="accent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)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project_id.nunique</a:t>
            </a:r>
            <a:r>
              <a:rPr lang="en-US" sz="1600" b="1" dirty="0">
                <a:solidFill>
                  <a:schemeClr val="accent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max_projects_user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= result</a:t>
            </a:r>
            <a:r>
              <a:rPr lang="en-US" sz="1600" b="1" dirty="0">
                <a:solidFill>
                  <a:srgbClr val="00B05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result == 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result.max</a:t>
            </a:r>
            <a:r>
              <a:rPr lang="en-US" sz="1600" b="1" dirty="0">
                <a:solidFill>
                  <a:schemeClr val="accent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()</a:t>
            </a:r>
            <a:r>
              <a:rPr lang="en-US" sz="1600" b="1" dirty="0">
                <a:solidFill>
                  <a:srgbClr val="00B05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]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ffectLst/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Counted total occurrences of project for each user.</a:t>
            </a:r>
            <a:endParaRPr lang="en-US" sz="1600" b="1" dirty="0">
              <a:solidFill>
                <a:schemeClr val="accent4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User which is associated with the maximum unique projects: 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</a:rPr>
              <a:t>USR289696600578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Total no of unique projects </a:t>
            </a:r>
            <a:r>
              <a:rPr lang="en-US" sz="1600" b="1" dirty="0">
                <a:latin typeface="Courier New" panose="02070309020205020404" pitchFamily="49" charset="0"/>
              </a:rPr>
              <a:t>: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</a:rPr>
              <a:t>29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600" b="1" dirty="0">
              <a:solidFill>
                <a:schemeClr val="accent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</a:rPr>
              <a:t>We can find any results according to organization’s requirements</a:t>
            </a: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CC4F6-F22F-6967-40F5-CE71C5514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802" y="1173884"/>
            <a:ext cx="2305050" cy="25336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C81D38-E020-6CD2-33CE-7C2346F8CBED}"/>
              </a:ext>
            </a:extLst>
          </p:cNvPr>
          <p:cNvCxnSpPr>
            <a:cxnSpLocks/>
          </p:cNvCxnSpPr>
          <p:nvPr/>
        </p:nvCxnSpPr>
        <p:spPr>
          <a:xfrm>
            <a:off x="969818" y="2440709"/>
            <a:ext cx="77051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34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</a:rPr>
              <a:t>Time-Series Analysis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FBCD689-269B-1A61-7384-C8072E1E1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6097"/>
            <a:ext cx="10515600" cy="52108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merged_df</a:t>
            </a:r>
            <a:r>
              <a:rPr lang="en-US" sz="1600" b="1" dirty="0">
                <a:solidFill>
                  <a:srgbClr val="00B05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chemeClr val="accent1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</a:t>
            </a:r>
            <a:r>
              <a:rPr lang="en-US" sz="1600" b="1" dirty="0" err="1">
                <a:solidFill>
                  <a:schemeClr val="accent1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created_at_time</a:t>
            </a:r>
            <a:r>
              <a:rPr lang="en-US" sz="1600" b="1" dirty="0">
                <a:solidFill>
                  <a:schemeClr val="accent1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00B05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]</a:t>
            </a:r>
            <a:r>
              <a:rPr lang="en-US" sz="1600" b="1" dirty="0">
                <a:solidFill>
                  <a:schemeClr val="accent1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= </a:t>
            </a:r>
            <a:r>
              <a:rPr lang="en-US" sz="1600" b="1" dirty="0" err="1"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pd.to_datetime</a:t>
            </a:r>
            <a:r>
              <a:rPr lang="en-US" sz="1600" b="1" dirty="0">
                <a:solidFill>
                  <a:schemeClr val="accent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merged_df</a:t>
            </a:r>
            <a:r>
              <a:rPr lang="en-US" sz="1600" b="1" dirty="0">
                <a:solidFill>
                  <a:srgbClr val="00B05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chemeClr val="accent1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</a:t>
            </a:r>
            <a:r>
              <a:rPr lang="en-US" sz="1600" b="1" dirty="0" err="1">
                <a:solidFill>
                  <a:schemeClr val="accent1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created_at_time</a:t>
            </a:r>
            <a:r>
              <a:rPr lang="en-US" sz="1600" b="1" dirty="0">
                <a:solidFill>
                  <a:schemeClr val="accent1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’</a:t>
            </a:r>
            <a:r>
              <a:rPr lang="en-US" sz="1600" b="1" dirty="0">
                <a:solidFill>
                  <a:srgbClr val="00B05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]</a:t>
            </a:r>
            <a:r>
              <a:rPr lang="en-US" sz="1600" b="1" dirty="0">
                <a:solidFill>
                  <a:schemeClr val="accent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merged_df</a:t>
            </a:r>
            <a:r>
              <a:rPr lang="en-US" sz="1600" b="1" dirty="0">
                <a:solidFill>
                  <a:srgbClr val="00B05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chemeClr val="accent1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'date'</a:t>
            </a:r>
            <a:r>
              <a:rPr lang="en-US" sz="1600" b="1" dirty="0">
                <a:solidFill>
                  <a:srgbClr val="00B05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]</a:t>
            </a:r>
            <a:r>
              <a:rPr lang="en-US" sz="1600" b="1" dirty="0"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merged_df</a:t>
            </a:r>
            <a:r>
              <a:rPr lang="en-US" sz="1600" b="1" dirty="0">
                <a:solidFill>
                  <a:srgbClr val="00B05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chemeClr val="accent1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</a:t>
            </a:r>
            <a:r>
              <a:rPr lang="en-US" sz="1600" b="1" dirty="0" err="1">
                <a:solidFill>
                  <a:schemeClr val="accent1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created_at_time</a:t>
            </a:r>
            <a:r>
              <a:rPr lang="en-US" sz="1600" b="1" dirty="0">
                <a:solidFill>
                  <a:schemeClr val="accent1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00B05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]</a:t>
            </a:r>
            <a:r>
              <a:rPr lang="en-US" sz="1600" b="1" dirty="0"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.</a:t>
            </a:r>
            <a:r>
              <a:rPr lang="en-US" sz="1600" b="1" dirty="0" err="1"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dt.date</a:t>
            </a:r>
            <a:endParaRPr lang="en-US" sz="1600" b="1" dirty="0">
              <a:effectLst/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date_event_counts</a:t>
            </a:r>
            <a:r>
              <a:rPr lang="en-US" sz="1600" b="1" dirty="0"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merged_df</a:t>
            </a:r>
            <a:r>
              <a:rPr lang="en-US" sz="1600" b="1" dirty="0">
                <a:solidFill>
                  <a:srgbClr val="00B05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chemeClr val="accent1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'date'</a:t>
            </a:r>
            <a:r>
              <a:rPr lang="en-US" sz="1600" b="1" dirty="0">
                <a:solidFill>
                  <a:srgbClr val="00B05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]</a:t>
            </a:r>
            <a:r>
              <a:rPr lang="en-US" sz="1600" b="1" dirty="0"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.</a:t>
            </a:r>
            <a:r>
              <a:rPr lang="en-US" sz="1600" b="1" dirty="0" err="1"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value_counts</a:t>
            </a:r>
            <a:r>
              <a:rPr lang="en-US" sz="1600" b="1" dirty="0">
                <a:solidFill>
                  <a:schemeClr val="accent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()</a:t>
            </a:r>
            <a:r>
              <a:rPr lang="en-US" sz="1600" b="1" dirty="0"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.</a:t>
            </a:r>
            <a:r>
              <a:rPr lang="en-US" sz="1600" b="1" dirty="0" err="1"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sort_index</a:t>
            </a:r>
            <a:r>
              <a:rPr lang="en-US" sz="1600" b="1" dirty="0">
                <a:solidFill>
                  <a:schemeClr val="accent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Total no of unique days in given dataset </a:t>
            </a:r>
            <a:r>
              <a:rPr lang="en-US" sz="1600" b="1" dirty="0">
                <a:latin typeface="Courier New" panose="02070309020205020404" pitchFamily="49" charset="0"/>
              </a:rPr>
              <a:t>: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</a:rPr>
              <a:t>415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</a:rPr>
              <a:t>2022-06-07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had the most events in given dataset.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Total no of events on 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</a:rPr>
              <a:t>2022-06-07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</a:rPr>
              <a:t>: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</a:rPr>
              <a:t>396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It helps to understand the temporal behavior of events or activities.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It will helps us to gain insights into how events are distributed across different dates, providing valuable information about the temporal aspects of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E3483F-3588-DEC1-6CB2-650E9D0A7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818" y="1986973"/>
            <a:ext cx="1828800" cy="2514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0A4E03-8BE6-3F99-EF06-77598E184353}"/>
              </a:ext>
            </a:extLst>
          </p:cNvPr>
          <p:cNvCxnSpPr>
            <a:cxnSpLocks/>
          </p:cNvCxnSpPr>
          <p:nvPr/>
        </p:nvCxnSpPr>
        <p:spPr>
          <a:xfrm>
            <a:off x="997527" y="3271981"/>
            <a:ext cx="7961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569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8</TotalTime>
  <Words>1223</Words>
  <Application>Microsoft Office PowerPoint</Application>
  <PresentationFormat>Widescreen</PresentationFormat>
  <Paragraphs>268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Abadi</vt:lpstr>
      <vt:lpstr>ADLaM Display</vt:lpstr>
      <vt:lpstr>Arial</vt:lpstr>
      <vt:lpstr>Calibri</vt:lpstr>
      <vt:lpstr>Century Gothic</vt:lpstr>
      <vt:lpstr>Courier New</vt:lpstr>
      <vt:lpstr>Segoe UI Light</vt:lpstr>
      <vt:lpstr>Wingdings</vt:lpstr>
      <vt:lpstr>Office Theme</vt:lpstr>
      <vt:lpstr>Product Analyst Intern Assignment</vt:lpstr>
      <vt:lpstr>Project analysis slide 2</vt:lpstr>
      <vt:lpstr>Project analysis slide 2</vt:lpstr>
      <vt:lpstr>Project analysis slide 2</vt:lpstr>
      <vt:lpstr>Project analysis slide 3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6</vt:lpstr>
      <vt:lpstr>Project analysis slide 8</vt:lpstr>
      <vt:lpstr>Project analysis slide 8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Analyst Intern Assignment</dc:title>
  <dc:creator>khushiram meena</dc:creator>
  <cp:lastModifiedBy>khushiram meena</cp:lastModifiedBy>
  <cp:revision>3</cp:revision>
  <dcterms:created xsi:type="dcterms:W3CDTF">2023-10-17T15:49:05Z</dcterms:created>
  <dcterms:modified xsi:type="dcterms:W3CDTF">2023-10-18T09:50:04Z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2023-10-18T09:29:36Z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633ab495-98fe-4338-8108-5ee94d86d02a</vt:lpwstr>
  </property>
  <property fmtid="{D5CDD505-2E9C-101B-9397-08002B2CF9AE}" pid="8" name="MSIP_Label_defa4170-0d19-0005-0004-bc88714345d2_ActionId">
    <vt:lpwstr>bc16abab-59dc-453c-be28-26f7bbe0a5b5</vt:lpwstr>
  </property>
  <property fmtid="{D5CDD505-2E9C-101B-9397-08002B2CF9AE}" pid="9" name="MSIP_Label_defa4170-0d19-0005-0004-bc88714345d2_ContentBits">
    <vt:lpwstr>0</vt:lpwstr>
  </property>
</Properties>
</file>