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8d412539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8d412539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8d412539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8d41253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8d412539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8d412539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8d412539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8d412539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8d412539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8d412539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8d412539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8d412539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8d412539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8d412539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8d412539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8d412539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8d412539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8d412539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8d412539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8d412539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8d4125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8d4125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8d412539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8d412539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8d412539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8d412539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8d41253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8d41253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8d41253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8d41253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8d41253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8d41253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8d412539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8d412539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8d412539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8d41253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8d412539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8d412539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8d412539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8d412539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9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Brazilian E-Commerce Public Dataset by Olist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Building::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45250"/>
            <a:ext cx="86073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1 : </a:t>
            </a:r>
            <a:r>
              <a:rPr lang="en">
                <a:solidFill>
                  <a:srgbClr val="38761D"/>
                </a:solidFill>
              </a:rPr>
              <a:t>Sentiment Analysis of Customer Reviews</a:t>
            </a:r>
            <a:endParaRPr>
              <a:solidFill>
                <a:srgbClr val="38761D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Understanding Customer Feedback:</a:t>
            </a:r>
            <a:r>
              <a:rPr lang="en" sz="1500">
                <a:solidFill>
                  <a:schemeClr val="dk1"/>
                </a:solidFill>
              </a:rPr>
              <a:t> The goal is to analyze customer reviews to identify </a:t>
            </a:r>
            <a:r>
              <a:rPr b="1" lang="en" sz="1500">
                <a:solidFill>
                  <a:schemeClr val="dk1"/>
                </a:solidFill>
              </a:rPr>
              <a:t>overall sentiment</a:t>
            </a:r>
            <a:r>
              <a:rPr lang="en" sz="1500">
                <a:solidFill>
                  <a:schemeClr val="dk1"/>
                </a:solidFill>
              </a:rPr>
              <a:t> (Positive, Neutral, or Negative).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Improving Customer Satisfaction:</a:t>
            </a:r>
            <a:r>
              <a:rPr lang="en" sz="1500">
                <a:solidFill>
                  <a:schemeClr val="dk1"/>
                </a:solidFill>
              </a:rPr>
              <a:t> By identifying trends in </a:t>
            </a:r>
            <a:r>
              <a:rPr b="1" lang="en" sz="1500">
                <a:solidFill>
                  <a:schemeClr val="dk1"/>
                </a:solidFill>
              </a:rPr>
              <a:t>customer feedback</a:t>
            </a:r>
            <a:r>
              <a:rPr lang="en" sz="1500">
                <a:solidFill>
                  <a:schemeClr val="dk1"/>
                </a:solidFill>
              </a:rPr>
              <a:t>, businesses can improve products, services, and customer experience.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Automating Sentiment Analysis:</a:t>
            </a:r>
            <a:r>
              <a:rPr lang="en" sz="1500">
                <a:solidFill>
                  <a:schemeClr val="dk1"/>
                </a:solidFill>
              </a:rPr>
              <a:t> Instead of manually reviewing thousands of comments, the model </a:t>
            </a:r>
            <a:r>
              <a:rPr b="1" lang="en" sz="1500">
                <a:solidFill>
                  <a:schemeClr val="dk1"/>
                </a:solidFill>
              </a:rPr>
              <a:t>automates sentiment classification</a:t>
            </a:r>
            <a:r>
              <a:rPr lang="en" sz="1500">
                <a:solidFill>
                  <a:schemeClr val="dk1"/>
                </a:solidFill>
              </a:rPr>
              <a:t> for efficient decision-making.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Data-Driven Insights for Business Strategy:</a:t>
            </a:r>
            <a:r>
              <a:rPr lang="en" sz="1500">
                <a:solidFill>
                  <a:schemeClr val="dk1"/>
                </a:solidFill>
              </a:rPr>
              <a:t> Helps companies track customer perception over time, identifying </a:t>
            </a:r>
            <a:r>
              <a:rPr b="1" lang="en" sz="1500">
                <a:solidFill>
                  <a:schemeClr val="dk1"/>
                </a:solidFill>
              </a:rPr>
              <a:t>areas of improvement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successful product features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411300"/>
            <a:ext cx="8520600" cy="4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0296"/>
              <a:buFont typeface="Arial"/>
              <a:buNone/>
            </a:pPr>
            <a:r>
              <a:rPr b="1" lang="en" sz="1824">
                <a:solidFill>
                  <a:schemeClr val="dk1"/>
                </a:solidFill>
              </a:rPr>
              <a:t>Approach &amp; Methodology</a:t>
            </a:r>
            <a:endParaRPr b="1" sz="1824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Data Preparation &amp; Cleaning:</a:t>
            </a:r>
            <a:br>
              <a:rPr b="1" lang="en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Extracted relevant columns (</a:t>
            </a:r>
            <a:r>
              <a:rPr b="1" lang="en" sz="1500">
                <a:solidFill>
                  <a:schemeClr val="dk1"/>
                </a:solidFill>
              </a:rPr>
              <a:t>review comment, product category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Cleaned text by </a:t>
            </a:r>
            <a:r>
              <a:rPr b="1" lang="en" sz="1500">
                <a:solidFill>
                  <a:schemeClr val="dk1"/>
                </a:solidFill>
              </a:rPr>
              <a:t>removing punctuation, stopwords, and tokenizing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Dropped duplicates and missing values.</a:t>
            </a:r>
            <a:endParaRPr sz="15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Sentiment Analysis Using LeIA:</a:t>
            </a:r>
            <a:br>
              <a:rPr b="1" lang="en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Applied </a:t>
            </a:r>
            <a:r>
              <a:rPr b="1" lang="en" sz="1500">
                <a:solidFill>
                  <a:schemeClr val="dk1"/>
                </a:solidFill>
              </a:rPr>
              <a:t>SentimentIntensityAnalyzer</a:t>
            </a:r>
            <a:r>
              <a:rPr lang="en" sz="1500">
                <a:solidFill>
                  <a:schemeClr val="dk1"/>
                </a:solidFill>
              </a:rPr>
              <a:t> to classify reviews as </a:t>
            </a:r>
            <a:r>
              <a:rPr b="1" lang="en" sz="1500">
                <a:solidFill>
                  <a:schemeClr val="dk1"/>
                </a:solidFill>
              </a:rPr>
              <a:t>Positive, Neutral, or Negative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Used </a:t>
            </a:r>
            <a:r>
              <a:rPr b="1" lang="en" sz="1500">
                <a:solidFill>
                  <a:schemeClr val="dk1"/>
                </a:solidFill>
              </a:rPr>
              <a:t>compound sentiment scores</a:t>
            </a:r>
            <a:r>
              <a:rPr lang="en" sz="1500">
                <a:solidFill>
                  <a:schemeClr val="dk1"/>
                </a:solidFill>
              </a:rPr>
              <a:t> to determine polarity.</a:t>
            </a:r>
            <a:endParaRPr sz="15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Feature Engineering:</a:t>
            </a:r>
            <a:br>
              <a:rPr b="1" lang="en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Extracted </a:t>
            </a:r>
            <a:r>
              <a:rPr b="1" lang="en" sz="1500">
                <a:solidFill>
                  <a:schemeClr val="dk1"/>
                </a:solidFill>
              </a:rPr>
              <a:t>frequent words and bigrams</a:t>
            </a:r>
            <a:r>
              <a:rPr lang="en" sz="1500">
                <a:solidFill>
                  <a:schemeClr val="dk1"/>
                </a:solidFill>
              </a:rPr>
              <a:t> from reviews.</a:t>
            </a:r>
            <a:endParaRPr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Transformed text into </a:t>
            </a:r>
            <a:r>
              <a:rPr b="1" lang="en" sz="1500">
                <a:solidFill>
                  <a:schemeClr val="dk1"/>
                </a:solidFill>
              </a:rPr>
              <a:t>numerical features using TF-IDF vectorization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Model Training &amp; Evaluation:</a:t>
            </a:r>
            <a:br>
              <a:rPr b="1" lang="en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Encoded sentiment labels and </a:t>
            </a:r>
            <a:r>
              <a:rPr b="1" lang="en" sz="1500">
                <a:solidFill>
                  <a:schemeClr val="dk1"/>
                </a:solidFill>
              </a:rPr>
              <a:t>split data into training (80%) and testing (20%) sets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Trained multiple models including </a:t>
            </a:r>
            <a:r>
              <a:rPr b="1" lang="en" sz="1500">
                <a:solidFill>
                  <a:schemeClr val="dk1"/>
                </a:solidFill>
              </a:rPr>
              <a:t>Naïve Bayes, Decision Tree, Random Forest, Logistic Regression, XGBoost, LGBM, SVM, AdaBoost, CatBoost, KNN, and Gradient Boosting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500">
                <a:solidFill>
                  <a:schemeClr val="dk1"/>
                </a:solidFill>
              </a:rPr>
              <a:t>Final Model:</a:t>
            </a:r>
            <a:r>
              <a:rPr lang="en" sz="1500">
                <a:solidFill>
                  <a:schemeClr val="dk1"/>
                </a:solidFill>
              </a:rPr>
              <a:t> CatBoostClassifier achieved </a:t>
            </a:r>
            <a:r>
              <a:rPr b="1" lang="en" sz="1500">
                <a:solidFill>
                  <a:schemeClr val="dk1"/>
                </a:solidFill>
              </a:rPr>
              <a:t>90% accuracy</a:t>
            </a:r>
            <a:r>
              <a:rPr lang="en" sz="1500">
                <a:solidFill>
                  <a:schemeClr val="dk1"/>
                </a:solidFill>
              </a:rPr>
              <a:t> on both training and testing datasets.</a:t>
            </a:r>
            <a:endParaRPr sz="150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Model Deployment:</a:t>
            </a:r>
            <a:br>
              <a:rPr b="1" lang="en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Saved the </a:t>
            </a:r>
            <a:r>
              <a:rPr b="1" lang="en" sz="1500">
                <a:solidFill>
                  <a:schemeClr val="dk1"/>
                </a:solidFill>
              </a:rPr>
              <a:t>trained model, TF-IDF vectorizer, and label encoder</a:t>
            </a:r>
            <a:r>
              <a:rPr lang="en" sz="1500">
                <a:solidFill>
                  <a:schemeClr val="dk1"/>
                </a:solidFill>
              </a:rPr>
              <a:t> using Pickle for future use.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158750" y="264925"/>
            <a:ext cx="8522100" cy="4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Output Achieved: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 title="Screenshot from 2025-03-21 11-44-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" y="1252851"/>
            <a:ext cx="4144325" cy="29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 title="Screenshot from 2025-03-21 11-44-5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300" y="1187884"/>
            <a:ext cx="4224776" cy="31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55850" y="449700"/>
            <a:ext cx="8832300" cy="4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Conclusion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High Accuracy Achieved:</a:t>
            </a:r>
            <a:r>
              <a:rPr lang="en" sz="1500">
                <a:solidFill>
                  <a:schemeClr val="dk1"/>
                </a:solidFill>
              </a:rPr>
              <a:t> The </a:t>
            </a:r>
            <a:r>
              <a:rPr b="1" lang="en" sz="1500">
                <a:solidFill>
                  <a:schemeClr val="dk1"/>
                </a:solidFill>
              </a:rPr>
              <a:t>CatBoostClassifier performed best</a:t>
            </a:r>
            <a:r>
              <a:rPr lang="en" sz="1500">
                <a:solidFill>
                  <a:schemeClr val="dk1"/>
                </a:solidFill>
              </a:rPr>
              <a:t>, achieving </a:t>
            </a:r>
            <a:r>
              <a:rPr b="1" lang="en" sz="1500">
                <a:solidFill>
                  <a:schemeClr val="dk1"/>
                </a:solidFill>
              </a:rPr>
              <a:t>90% accuracy</a:t>
            </a:r>
            <a:r>
              <a:rPr lang="en" sz="1500">
                <a:solidFill>
                  <a:schemeClr val="dk1"/>
                </a:solidFill>
              </a:rPr>
              <a:t> for sentiment classification.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chemeClr val="dk1"/>
                </a:solidFill>
              </a:rPr>
              <a:t>2</a:t>
            </a:r>
            <a:r>
              <a:rPr b="1" lang="en" sz="1500">
                <a:solidFill>
                  <a:schemeClr val="dk1"/>
                </a:solidFill>
              </a:rPr>
              <a:t>.    Business Insights from Sentiment Analysis: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Majority of customers left </a:t>
            </a:r>
            <a:r>
              <a:rPr b="1" lang="en" sz="1500">
                <a:solidFill>
                  <a:schemeClr val="dk1"/>
                </a:solidFill>
              </a:rPr>
              <a:t>Positive reviews</a:t>
            </a:r>
            <a:r>
              <a:rPr lang="en" sz="1500">
                <a:solidFill>
                  <a:schemeClr val="dk1"/>
                </a:solidFill>
              </a:rPr>
              <a:t>, indicating overall satisfaction.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Negative reviews highlighted </a:t>
            </a:r>
            <a:r>
              <a:rPr b="1" lang="en" sz="1500">
                <a:solidFill>
                  <a:schemeClr val="dk1"/>
                </a:solidFill>
              </a:rPr>
              <a:t>specific product issues</a:t>
            </a:r>
            <a:r>
              <a:rPr lang="en" sz="1500">
                <a:solidFill>
                  <a:schemeClr val="dk1"/>
                </a:solidFill>
              </a:rPr>
              <a:t>, helping businesses improve quality.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chemeClr val="dk1"/>
                </a:solidFill>
              </a:rPr>
              <a:t>3</a:t>
            </a:r>
            <a:r>
              <a:rPr b="1" lang="en" sz="1500">
                <a:solidFill>
                  <a:schemeClr val="dk1"/>
                </a:solidFill>
              </a:rPr>
              <a:t>.   Scalability &amp; Automation:</a:t>
            </a:r>
            <a:r>
              <a:rPr lang="en" sz="1500">
                <a:solidFill>
                  <a:schemeClr val="dk1"/>
                </a:solidFill>
              </a:rPr>
              <a:t> The model allows for </a:t>
            </a:r>
            <a:r>
              <a:rPr b="1" lang="en" sz="1500">
                <a:solidFill>
                  <a:schemeClr val="dk1"/>
                </a:solidFill>
              </a:rPr>
              <a:t>real-time sentiment analysis</a:t>
            </a:r>
            <a:r>
              <a:rPr lang="en" sz="1500">
                <a:solidFill>
                  <a:schemeClr val="dk1"/>
                </a:solidFill>
              </a:rPr>
              <a:t>, reducing manual effort and providing </a:t>
            </a:r>
            <a:r>
              <a:rPr b="1" lang="en" sz="1500">
                <a:solidFill>
                  <a:schemeClr val="dk1"/>
                </a:solidFill>
              </a:rPr>
              <a:t>quick insights</a:t>
            </a:r>
            <a:r>
              <a:rPr lang="en" sz="1500">
                <a:solidFill>
                  <a:schemeClr val="dk1"/>
                </a:solidFill>
              </a:rPr>
              <a:t> for decision-making.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87625"/>
            <a:ext cx="8520600" cy="4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Problem Statement 2 : </a:t>
            </a:r>
            <a:r>
              <a:rPr lang="en" sz="2000">
                <a:solidFill>
                  <a:srgbClr val="38761D"/>
                </a:solidFill>
              </a:rPr>
              <a:t>Customer Segmentation Analysis</a:t>
            </a:r>
            <a:endParaRPr sz="2000">
              <a:solidFill>
                <a:srgbClr val="38761D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Customer Segmentation Challenge</a:t>
            </a:r>
            <a:r>
              <a:rPr lang="en" sz="1600">
                <a:solidFill>
                  <a:schemeClr val="dk1"/>
                </a:solidFill>
              </a:rPr>
              <a:t>: Businesses need to identify different types of customers based on their purchasing behavior to enhance marketing strategies.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Understanding Customer Value</a:t>
            </a:r>
            <a:r>
              <a:rPr lang="en" sz="1600">
                <a:solidFill>
                  <a:schemeClr val="dk1"/>
                </a:solidFill>
              </a:rPr>
              <a:t>: Some customers shop frequently, while others make high-value purchases occasionally. A segmentation model helps differentiate them.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Improving Business Decision-Making</a:t>
            </a:r>
            <a:r>
              <a:rPr lang="en" sz="1600">
                <a:solidFill>
                  <a:schemeClr val="dk1"/>
                </a:solidFill>
              </a:rPr>
              <a:t>: By categorizing customers into meaningful groups, businesses can </a:t>
            </a:r>
            <a:r>
              <a:rPr b="1" lang="en" sz="1600">
                <a:solidFill>
                  <a:schemeClr val="dk1"/>
                </a:solidFill>
              </a:rPr>
              <a:t>personalize offers, optimize retention strategies, and improve customer engagement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Data-Driven Targeting</a:t>
            </a:r>
            <a:r>
              <a:rPr lang="en" sz="1600">
                <a:solidFill>
                  <a:schemeClr val="dk1"/>
                </a:solidFill>
              </a:rPr>
              <a:t>: Instead of applying the same strategy for all customers, a segmentation model ensures </a:t>
            </a:r>
            <a:r>
              <a:rPr b="1" lang="en" sz="1600">
                <a:solidFill>
                  <a:schemeClr val="dk1"/>
                </a:solidFill>
              </a:rPr>
              <a:t>better resource allocation and revenue growth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281425"/>
            <a:ext cx="87372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087">
                <a:solidFill>
                  <a:schemeClr val="dk1"/>
                </a:solidFill>
              </a:rPr>
              <a:t>Approach &amp; Methodology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449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886">
                <a:solidFill>
                  <a:schemeClr val="dk1"/>
                </a:solidFill>
              </a:rPr>
              <a:t>Data Preparation &amp; Cleaning:</a:t>
            </a:r>
            <a:br>
              <a:rPr b="1" lang="en" sz="1886">
                <a:solidFill>
                  <a:schemeClr val="dk1"/>
                </a:solidFill>
              </a:rPr>
            </a:br>
            <a:endParaRPr b="1" sz="1886">
              <a:solidFill>
                <a:schemeClr val="dk1"/>
              </a:solidFill>
            </a:endParaRPr>
          </a:p>
          <a:p>
            <a:pPr indent="-2944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86">
                <a:solidFill>
                  <a:schemeClr val="dk1"/>
                </a:solidFill>
              </a:rPr>
              <a:t>Extracted relevant columns (</a:t>
            </a:r>
            <a:r>
              <a:rPr b="1" lang="en" sz="1886">
                <a:solidFill>
                  <a:schemeClr val="dk1"/>
                </a:solidFill>
              </a:rPr>
              <a:t>order history, customer ID, purchase timestamps, and total spending</a:t>
            </a:r>
            <a:r>
              <a:rPr lang="en" sz="1886">
                <a:solidFill>
                  <a:schemeClr val="dk1"/>
                </a:solidFill>
              </a:rPr>
              <a:t>).</a:t>
            </a:r>
            <a:endParaRPr sz="1886">
              <a:solidFill>
                <a:schemeClr val="dk1"/>
              </a:solidFill>
            </a:endParaRPr>
          </a:p>
          <a:p>
            <a:pPr indent="-2944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86">
                <a:solidFill>
                  <a:schemeClr val="dk1"/>
                </a:solidFill>
              </a:rPr>
              <a:t>Converted timestamps into </a:t>
            </a:r>
            <a:r>
              <a:rPr b="1" lang="en" sz="1886">
                <a:solidFill>
                  <a:schemeClr val="dk1"/>
                </a:solidFill>
              </a:rPr>
              <a:t>datetime format</a:t>
            </a:r>
            <a:r>
              <a:rPr lang="en" sz="1886">
                <a:solidFill>
                  <a:schemeClr val="dk1"/>
                </a:solidFill>
              </a:rPr>
              <a:t> and computed days since last purchase (Recency).</a:t>
            </a:r>
            <a:endParaRPr sz="1886">
              <a:solidFill>
                <a:schemeClr val="dk1"/>
              </a:solidFill>
            </a:endParaRPr>
          </a:p>
          <a:p>
            <a:pPr indent="-2944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886">
                <a:solidFill>
                  <a:schemeClr val="dk1"/>
                </a:solidFill>
              </a:rPr>
              <a:t>Feature Engineering (RFM Analysis):</a:t>
            </a:r>
            <a:br>
              <a:rPr b="1" lang="en" sz="1886">
                <a:solidFill>
                  <a:schemeClr val="dk1"/>
                </a:solidFill>
              </a:rPr>
            </a:br>
            <a:endParaRPr b="1" sz="1886">
              <a:solidFill>
                <a:schemeClr val="dk1"/>
              </a:solidFill>
            </a:endParaRPr>
          </a:p>
          <a:p>
            <a:pPr indent="-2944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886">
                <a:solidFill>
                  <a:schemeClr val="dk1"/>
                </a:solidFill>
              </a:rPr>
              <a:t>Recency (R):</a:t>
            </a:r>
            <a:r>
              <a:rPr lang="en" sz="1886">
                <a:solidFill>
                  <a:schemeClr val="dk1"/>
                </a:solidFill>
              </a:rPr>
              <a:t> Days since the last purchase.</a:t>
            </a:r>
            <a:endParaRPr sz="1886">
              <a:solidFill>
                <a:schemeClr val="dk1"/>
              </a:solidFill>
            </a:endParaRPr>
          </a:p>
          <a:p>
            <a:pPr indent="-2944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886">
                <a:solidFill>
                  <a:schemeClr val="dk1"/>
                </a:solidFill>
              </a:rPr>
              <a:t>Frequency (F):</a:t>
            </a:r>
            <a:r>
              <a:rPr lang="en" sz="1886">
                <a:solidFill>
                  <a:schemeClr val="dk1"/>
                </a:solidFill>
              </a:rPr>
              <a:t> Total number of purchases per customer.</a:t>
            </a:r>
            <a:endParaRPr sz="1886">
              <a:solidFill>
                <a:schemeClr val="dk1"/>
              </a:solidFill>
            </a:endParaRPr>
          </a:p>
          <a:p>
            <a:pPr indent="-2944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886">
                <a:solidFill>
                  <a:schemeClr val="dk1"/>
                </a:solidFill>
              </a:rPr>
              <a:t>Monetary Value (M):</a:t>
            </a:r>
            <a:r>
              <a:rPr lang="en" sz="1886">
                <a:solidFill>
                  <a:schemeClr val="dk1"/>
                </a:solidFill>
              </a:rPr>
              <a:t> Total amount spent by each customer.</a:t>
            </a:r>
            <a:endParaRPr sz="1886">
              <a:solidFill>
                <a:schemeClr val="dk1"/>
              </a:solidFill>
            </a:endParaRPr>
          </a:p>
          <a:p>
            <a:pPr indent="-2944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886">
                <a:solidFill>
                  <a:schemeClr val="dk1"/>
                </a:solidFill>
              </a:rPr>
              <a:t>Data Normalization:</a:t>
            </a:r>
            <a:br>
              <a:rPr b="1" lang="en" sz="1886">
                <a:solidFill>
                  <a:schemeClr val="dk1"/>
                </a:solidFill>
              </a:rPr>
            </a:br>
            <a:endParaRPr b="1" sz="1886">
              <a:solidFill>
                <a:schemeClr val="dk1"/>
              </a:solidFill>
            </a:endParaRPr>
          </a:p>
          <a:p>
            <a:pPr indent="-2944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86">
                <a:solidFill>
                  <a:schemeClr val="dk1"/>
                </a:solidFill>
              </a:rPr>
              <a:t>Used </a:t>
            </a:r>
            <a:r>
              <a:rPr b="1" lang="en" sz="1886">
                <a:solidFill>
                  <a:schemeClr val="dk1"/>
                </a:solidFill>
              </a:rPr>
              <a:t>StandardScaler</a:t>
            </a:r>
            <a:r>
              <a:rPr lang="en" sz="1886">
                <a:solidFill>
                  <a:schemeClr val="dk1"/>
                </a:solidFill>
              </a:rPr>
              <a:t> to normalize RFM values for better clustering performance.</a:t>
            </a:r>
            <a:endParaRPr sz="1886">
              <a:solidFill>
                <a:schemeClr val="dk1"/>
              </a:solidFill>
            </a:endParaRPr>
          </a:p>
          <a:p>
            <a:pPr indent="-2944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886">
                <a:solidFill>
                  <a:schemeClr val="dk1"/>
                </a:solidFill>
              </a:rPr>
              <a:t>Clustering Model - K-Means:</a:t>
            </a:r>
            <a:br>
              <a:rPr b="1" lang="en" sz="1886">
                <a:solidFill>
                  <a:schemeClr val="dk1"/>
                </a:solidFill>
              </a:rPr>
            </a:br>
            <a:endParaRPr b="1" sz="1886">
              <a:solidFill>
                <a:schemeClr val="dk1"/>
              </a:solidFill>
            </a:endParaRPr>
          </a:p>
          <a:p>
            <a:pPr indent="-2944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86">
                <a:solidFill>
                  <a:schemeClr val="dk1"/>
                </a:solidFill>
              </a:rPr>
              <a:t>Applied </a:t>
            </a:r>
            <a:r>
              <a:rPr b="1" lang="en" sz="1886">
                <a:solidFill>
                  <a:schemeClr val="dk1"/>
                </a:solidFill>
              </a:rPr>
              <a:t>K-Means Clustering (k=4)</a:t>
            </a:r>
            <a:r>
              <a:rPr lang="en" sz="1886">
                <a:solidFill>
                  <a:schemeClr val="dk1"/>
                </a:solidFill>
              </a:rPr>
              <a:t> to segment customers into different groups.</a:t>
            </a:r>
            <a:endParaRPr sz="1886">
              <a:solidFill>
                <a:schemeClr val="dk1"/>
              </a:solidFill>
            </a:endParaRPr>
          </a:p>
          <a:p>
            <a:pPr indent="-2944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86">
                <a:solidFill>
                  <a:schemeClr val="dk1"/>
                </a:solidFill>
              </a:rPr>
              <a:t>Labeled clusters into </a:t>
            </a:r>
            <a:r>
              <a:rPr b="1" lang="en" sz="1886">
                <a:solidFill>
                  <a:schemeClr val="dk1"/>
                </a:solidFill>
              </a:rPr>
              <a:t>VIP Buyers, Loyal Buyers, Frequent Buyers, and Budget Buyers</a:t>
            </a:r>
            <a:r>
              <a:rPr lang="en" sz="1886">
                <a:solidFill>
                  <a:schemeClr val="dk1"/>
                </a:solidFill>
              </a:rPr>
              <a:t> based on RFM scores.</a:t>
            </a:r>
            <a:endParaRPr sz="1886">
              <a:solidFill>
                <a:schemeClr val="dk1"/>
              </a:solidFill>
            </a:endParaRPr>
          </a:p>
          <a:p>
            <a:pPr indent="-2944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886">
                <a:solidFill>
                  <a:schemeClr val="dk1"/>
                </a:solidFill>
              </a:rPr>
              <a:t>Cluster Visualization:</a:t>
            </a:r>
            <a:br>
              <a:rPr b="1" lang="en" sz="1886">
                <a:solidFill>
                  <a:schemeClr val="dk1"/>
                </a:solidFill>
              </a:rPr>
            </a:br>
            <a:endParaRPr b="1" sz="1886">
              <a:solidFill>
                <a:schemeClr val="dk1"/>
              </a:solidFill>
            </a:endParaRPr>
          </a:p>
          <a:p>
            <a:pPr indent="-2944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86">
                <a:solidFill>
                  <a:schemeClr val="dk1"/>
                </a:solidFill>
              </a:rPr>
              <a:t>Created </a:t>
            </a:r>
            <a:r>
              <a:rPr b="1" lang="en" sz="1886">
                <a:solidFill>
                  <a:schemeClr val="dk1"/>
                </a:solidFill>
              </a:rPr>
              <a:t>scatter plots</a:t>
            </a:r>
            <a:r>
              <a:rPr lang="en" sz="1886">
                <a:solidFill>
                  <a:schemeClr val="dk1"/>
                </a:solidFill>
              </a:rPr>
              <a:t> for </a:t>
            </a:r>
            <a:r>
              <a:rPr b="1" lang="en" sz="1886">
                <a:solidFill>
                  <a:schemeClr val="dk1"/>
                </a:solidFill>
              </a:rPr>
              <a:t>Monetary Value vs. Frequency</a:t>
            </a:r>
            <a:r>
              <a:rPr lang="en" sz="1886">
                <a:solidFill>
                  <a:schemeClr val="dk1"/>
                </a:solidFill>
              </a:rPr>
              <a:t> and </a:t>
            </a:r>
            <a:r>
              <a:rPr b="1" lang="en" sz="1886">
                <a:solidFill>
                  <a:schemeClr val="dk1"/>
                </a:solidFill>
              </a:rPr>
              <a:t>Recency vs. Frequency</a:t>
            </a:r>
            <a:r>
              <a:rPr lang="en" sz="1886">
                <a:solidFill>
                  <a:schemeClr val="dk1"/>
                </a:solidFill>
              </a:rPr>
              <a:t> to understand segment distribution.</a:t>
            </a:r>
            <a:endParaRPr sz="188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158750" y="151525"/>
            <a:ext cx="8673600" cy="4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Output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00" y="841775"/>
            <a:ext cx="8331799" cy="40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264150" y="417150"/>
            <a:ext cx="86157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Conclusion</a:t>
            </a:r>
            <a:endParaRPr sz="2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Successful Customer Segmentation Achieved</a:t>
            </a:r>
            <a:r>
              <a:rPr lang="en" sz="1500">
                <a:solidFill>
                  <a:schemeClr val="dk1"/>
                </a:solidFill>
              </a:rPr>
              <a:t>: Customers were </a:t>
            </a:r>
            <a:r>
              <a:rPr b="1" lang="en" sz="1500">
                <a:solidFill>
                  <a:schemeClr val="dk1"/>
                </a:solidFill>
              </a:rPr>
              <a:t>grouped into four distinct segments</a:t>
            </a:r>
            <a:r>
              <a:rPr lang="en" sz="1500">
                <a:solidFill>
                  <a:schemeClr val="dk1"/>
                </a:solidFill>
              </a:rPr>
              <a:t>, helping businesses target them efficiently.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Business Insights Gained: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VIP Buyers</a:t>
            </a:r>
            <a:r>
              <a:rPr lang="en" sz="1500">
                <a:solidFill>
                  <a:schemeClr val="dk1"/>
                </a:solidFill>
              </a:rPr>
              <a:t>: High-spending, frequent shoppers who should be targeted with exclusive offers.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Loyal Buyers</a:t>
            </a:r>
            <a:r>
              <a:rPr lang="en" sz="1500">
                <a:solidFill>
                  <a:schemeClr val="dk1"/>
                </a:solidFill>
              </a:rPr>
              <a:t>: Less frequent but high-value customers, ideal for retention programs.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Frequent Buyers</a:t>
            </a:r>
            <a:r>
              <a:rPr lang="en" sz="1500">
                <a:solidFill>
                  <a:schemeClr val="dk1"/>
                </a:solidFill>
              </a:rPr>
              <a:t>: Regular customers who can be encouraged to spend more.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Budget Buyers</a:t>
            </a:r>
            <a:r>
              <a:rPr lang="en" sz="1500">
                <a:solidFill>
                  <a:schemeClr val="dk1"/>
                </a:solidFill>
              </a:rPr>
              <a:t>: Price-sensitive shoppers who may need discounts or promotions.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Actionable Business Strategies: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Helps in </a:t>
            </a:r>
            <a:r>
              <a:rPr b="1" lang="en" sz="1500">
                <a:solidFill>
                  <a:schemeClr val="dk1"/>
                </a:solidFill>
              </a:rPr>
              <a:t>personalized marketing, loyalty programs, and customer retention efforts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Provides data-driven insights for </a:t>
            </a:r>
            <a:r>
              <a:rPr b="1" lang="en" sz="1500">
                <a:solidFill>
                  <a:schemeClr val="dk1"/>
                </a:solidFill>
              </a:rPr>
              <a:t>optimizing promotions and inventory management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0275" y="288625"/>
            <a:ext cx="8572500" cy="4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Problem Statement 3 : </a:t>
            </a:r>
            <a:r>
              <a:rPr lang="en" sz="2000">
                <a:solidFill>
                  <a:srgbClr val="38761D"/>
                </a:solidFill>
              </a:rPr>
              <a:t>Product Status Classification	</a:t>
            </a:r>
            <a:endParaRPr sz="2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Identifying Product Performance:</a:t>
            </a:r>
            <a:r>
              <a:rPr lang="en" sz="1600">
                <a:solidFill>
                  <a:schemeClr val="dk1"/>
                </a:solidFill>
              </a:rPr>
              <a:t> Businesses need to classify products as </a:t>
            </a:r>
            <a:r>
              <a:rPr b="1" lang="en" sz="1600">
                <a:solidFill>
                  <a:schemeClr val="dk1"/>
                </a:solidFill>
              </a:rPr>
              <a:t>Hit, Neutral, or Flop</a:t>
            </a:r>
            <a:r>
              <a:rPr lang="en" sz="1600">
                <a:solidFill>
                  <a:schemeClr val="dk1"/>
                </a:solidFill>
              </a:rPr>
              <a:t> based on their market performance.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Understanding Key Success Factors:</a:t>
            </a:r>
            <a:r>
              <a:rPr lang="en" sz="1600">
                <a:solidFill>
                  <a:schemeClr val="dk1"/>
                </a:solidFill>
              </a:rPr>
              <a:t> Helps in analyzing how </a:t>
            </a:r>
            <a:r>
              <a:rPr b="1" lang="en" sz="1600">
                <a:solidFill>
                  <a:schemeClr val="dk1"/>
                </a:solidFill>
              </a:rPr>
              <a:t>sales, customer reviews, and repeat purchases</a:t>
            </a:r>
            <a:r>
              <a:rPr lang="en" sz="1600">
                <a:solidFill>
                  <a:schemeClr val="dk1"/>
                </a:solidFill>
              </a:rPr>
              <a:t> impact product success.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Optimizing Inventory &amp; Marketing:</a:t>
            </a:r>
            <a:r>
              <a:rPr lang="en" sz="1600">
                <a:solidFill>
                  <a:schemeClr val="dk1"/>
                </a:solidFill>
              </a:rPr>
              <a:t> By categorizing products, businesses can </a:t>
            </a:r>
            <a:r>
              <a:rPr b="1" lang="en" sz="1600">
                <a:solidFill>
                  <a:schemeClr val="dk1"/>
                </a:solidFill>
              </a:rPr>
              <a:t>invest more in top-performing items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adjust pricing for underperforming products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Data-Driven Decision-Making:</a:t>
            </a:r>
            <a:r>
              <a:rPr lang="en" sz="1600">
                <a:solidFill>
                  <a:schemeClr val="dk1"/>
                </a:solidFill>
              </a:rPr>
              <a:t> Instead of relying on manual evaluation, a </a:t>
            </a:r>
            <a:r>
              <a:rPr b="1" lang="en" sz="1600">
                <a:solidFill>
                  <a:schemeClr val="dk1"/>
                </a:solidFill>
              </a:rPr>
              <a:t>machine learning model automates product classification</a:t>
            </a:r>
            <a:r>
              <a:rPr lang="en" sz="1600">
                <a:solidFill>
                  <a:schemeClr val="dk1"/>
                </a:solidFill>
              </a:rPr>
              <a:t> for better accuracy.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288625"/>
            <a:ext cx="8693700" cy="4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Approach &amp; Methodology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Data Preparation &amp; Feature Engineering: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Extracted relevant features: </a:t>
            </a:r>
            <a:r>
              <a:rPr b="1" lang="en" sz="1100">
                <a:solidFill>
                  <a:schemeClr val="dk1"/>
                </a:solidFill>
              </a:rPr>
              <a:t>total sales, units sold, average review score, repeat customers, and original price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Created a </a:t>
            </a:r>
            <a:r>
              <a:rPr b="1" lang="en" sz="1100">
                <a:solidFill>
                  <a:schemeClr val="dk1"/>
                </a:solidFill>
              </a:rPr>
              <a:t>new feature: total price per product</a:t>
            </a:r>
            <a:r>
              <a:rPr lang="en" sz="1100">
                <a:solidFill>
                  <a:schemeClr val="dk1"/>
                </a:solidFill>
              </a:rPr>
              <a:t>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price × order_item_id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Product Performance Calculation: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Performance Score</a:t>
            </a:r>
            <a:r>
              <a:rPr lang="en" sz="1100">
                <a:solidFill>
                  <a:schemeClr val="dk1"/>
                </a:solidFill>
              </a:rPr>
              <a:t> = Weighted average of </a:t>
            </a:r>
            <a:r>
              <a:rPr b="1" lang="en" sz="1100">
                <a:solidFill>
                  <a:schemeClr val="dk1"/>
                </a:solidFill>
              </a:rPr>
              <a:t>total sales, review scores, and repeat customers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Applied </a:t>
            </a:r>
            <a:r>
              <a:rPr b="1" lang="en" sz="1100">
                <a:solidFill>
                  <a:schemeClr val="dk1"/>
                </a:solidFill>
              </a:rPr>
              <a:t>statistical thresholds</a:t>
            </a:r>
            <a:r>
              <a:rPr lang="en" sz="1100">
                <a:solidFill>
                  <a:schemeClr val="dk1"/>
                </a:solidFill>
              </a:rPr>
              <a:t> to classify products: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Hit:</a:t>
            </a:r>
            <a:r>
              <a:rPr lang="en" sz="1100">
                <a:solidFill>
                  <a:schemeClr val="dk1"/>
                </a:solidFill>
              </a:rPr>
              <a:t> Performance score </a:t>
            </a:r>
            <a:r>
              <a:rPr b="1" lang="en" sz="1100">
                <a:solidFill>
                  <a:schemeClr val="dk1"/>
                </a:solidFill>
              </a:rPr>
              <a:t>above the 75th percentile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Neutral:</a:t>
            </a:r>
            <a:r>
              <a:rPr lang="en" sz="1100">
                <a:solidFill>
                  <a:schemeClr val="dk1"/>
                </a:solidFill>
              </a:rPr>
              <a:t> Products with an </a:t>
            </a:r>
            <a:r>
              <a:rPr b="1" lang="en" sz="1100">
                <a:solidFill>
                  <a:schemeClr val="dk1"/>
                </a:solidFill>
              </a:rPr>
              <a:t>average performance score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</a:rPr>
              <a:t>Flop:</a:t>
            </a:r>
            <a:r>
              <a:rPr lang="en" sz="1100">
                <a:solidFill>
                  <a:schemeClr val="dk1"/>
                </a:solidFill>
              </a:rPr>
              <a:t> Performance score </a:t>
            </a:r>
            <a:r>
              <a:rPr b="1" lang="en" sz="1100">
                <a:solidFill>
                  <a:schemeClr val="dk1"/>
                </a:solidFill>
              </a:rPr>
              <a:t>below the 25th percentile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Model Training &amp; Classification: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Encoded product status labels (</a:t>
            </a:r>
            <a:r>
              <a:rPr b="1" lang="en" sz="1100">
                <a:solidFill>
                  <a:schemeClr val="dk1"/>
                </a:solidFill>
              </a:rPr>
              <a:t>Hit = 1, Neutral = 0, Flop = -1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Used </a:t>
            </a:r>
            <a:r>
              <a:rPr b="1" lang="en" sz="1100">
                <a:solidFill>
                  <a:schemeClr val="dk1"/>
                </a:solidFill>
              </a:rPr>
              <a:t>TF-IDF vectorization</a:t>
            </a:r>
            <a:r>
              <a:rPr lang="en" sz="1100">
                <a:solidFill>
                  <a:schemeClr val="dk1"/>
                </a:solidFill>
              </a:rPr>
              <a:t> for text-based features.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Trained multiple classifiers, including </a:t>
            </a:r>
            <a:r>
              <a:rPr b="1" lang="en" sz="1100">
                <a:solidFill>
                  <a:schemeClr val="dk1"/>
                </a:solidFill>
              </a:rPr>
              <a:t>Decision Trees, Random Forest, Logistic Regression, XGBoost, LGBM, CatBoost, and SVM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Final Model: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CatBoostClassifier</a:t>
            </a:r>
            <a:r>
              <a:rPr lang="en" sz="1100">
                <a:solidFill>
                  <a:schemeClr val="dk1"/>
                </a:solidFill>
              </a:rPr>
              <a:t> achieved the best accuracy for classification.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Visualization &amp; Analysis: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Plotted the </a:t>
            </a:r>
            <a:r>
              <a:rPr b="1" lang="en" sz="1100">
                <a:solidFill>
                  <a:schemeClr val="dk1"/>
                </a:solidFill>
              </a:rPr>
              <a:t>distribution of product categories</a:t>
            </a:r>
            <a:r>
              <a:rPr lang="en" sz="1100">
                <a:solidFill>
                  <a:schemeClr val="dk1"/>
                </a:solidFill>
              </a:rPr>
              <a:t> based on performance classification.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Compared </a:t>
            </a:r>
            <a:r>
              <a:rPr b="1" lang="en" sz="1100">
                <a:solidFill>
                  <a:schemeClr val="dk1"/>
                </a:solidFill>
              </a:rPr>
              <a:t>previous product classification methods</a:t>
            </a:r>
            <a:r>
              <a:rPr lang="en" sz="1100">
                <a:solidFill>
                  <a:schemeClr val="dk1"/>
                </a:solidFill>
              </a:rPr>
              <a:t> with the </a:t>
            </a:r>
            <a:r>
              <a:rPr b="1" lang="en" sz="1100">
                <a:solidFill>
                  <a:schemeClr val="dk1"/>
                </a:solidFill>
              </a:rPr>
              <a:t>new improved model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::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</a:rPr>
              <a:t>The dataset used is the </a:t>
            </a:r>
            <a:r>
              <a:rPr b="1" lang="en" sz="1200">
                <a:solidFill>
                  <a:srgbClr val="202124"/>
                </a:solidFill>
              </a:rPr>
              <a:t>Brazilian E-Commerce Public Dataset by Olist</a:t>
            </a:r>
            <a:r>
              <a:rPr lang="en" sz="1200">
                <a:solidFill>
                  <a:srgbClr val="202124"/>
                </a:solidFill>
              </a:rPr>
              <a:t>, containing </a:t>
            </a:r>
            <a:r>
              <a:rPr b="1" lang="en" sz="1200">
                <a:solidFill>
                  <a:srgbClr val="202124"/>
                </a:solidFill>
              </a:rPr>
              <a:t>100,000+ orders</a:t>
            </a:r>
            <a:r>
              <a:rPr lang="en" sz="1200">
                <a:solidFill>
                  <a:srgbClr val="202124"/>
                </a:solidFill>
              </a:rPr>
              <a:t> from </a:t>
            </a:r>
            <a:r>
              <a:rPr b="1" lang="en" sz="1200">
                <a:solidFill>
                  <a:srgbClr val="202124"/>
                </a:solidFill>
              </a:rPr>
              <a:t>2016 to 2018</a:t>
            </a:r>
            <a:r>
              <a:rPr lang="en" sz="1200">
                <a:solidFill>
                  <a:srgbClr val="202124"/>
                </a:solidFill>
              </a:rPr>
              <a:t> across multiple marketplaces in Brazil. It provides a comprehensive view of e-commerce transactions, including:</a:t>
            </a: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b="1" lang="en" sz="1200">
                <a:solidFill>
                  <a:srgbClr val="202124"/>
                </a:solidFill>
              </a:rPr>
              <a:t>Orders:</a:t>
            </a:r>
            <a:r>
              <a:rPr lang="en" sz="1200">
                <a:solidFill>
                  <a:srgbClr val="202124"/>
                </a:solidFill>
              </a:rPr>
              <a:t> Status, timestamps, and fulfillment details.</a:t>
            </a: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b="1" lang="en" sz="1200">
                <a:solidFill>
                  <a:srgbClr val="202124"/>
                </a:solidFill>
              </a:rPr>
              <a:t>Payments:</a:t>
            </a:r>
            <a:r>
              <a:rPr lang="en" sz="1200">
                <a:solidFill>
                  <a:srgbClr val="202124"/>
                </a:solidFill>
              </a:rPr>
              <a:t> Transaction amounts, types, and installment plans.</a:t>
            </a: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b="1" lang="en" sz="1200">
                <a:solidFill>
                  <a:srgbClr val="202124"/>
                </a:solidFill>
              </a:rPr>
              <a:t>Shipping &amp; Logistics:</a:t>
            </a:r>
            <a:r>
              <a:rPr lang="en" sz="1200">
                <a:solidFill>
                  <a:srgbClr val="202124"/>
                </a:solidFill>
              </a:rPr>
              <a:t> Delivery performance, freight costs, and delays.</a:t>
            </a: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b="1" lang="en" sz="1200">
                <a:solidFill>
                  <a:srgbClr val="202124"/>
                </a:solidFill>
              </a:rPr>
              <a:t>Customers:</a:t>
            </a:r>
            <a:r>
              <a:rPr lang="en" sz="1200">
                <a:solidFill>
                  <a:srgbClr val="202124"/>
                </a:solidFill>
              </a:rPr>
              <a:t> Anonymized location data mapped to ZIP codes.</a:t>
            </a: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b="1" lang="en" sz="1200">
                <a:solidFill>
                  <a:srgbClr val="202124"/>
                </a:solidFill>
              </a:rPr>
              <a:t>Products:</a:t>
            </a:r>
            <a:r>
              <a:rPr lang="en" sz="1200">
                <a:solidFill>
                  <a:srgbClr val="202124"/>
                </a:solidFill>
              </a:rPr>
              <a:t> Categories, dimensions, and seller details.</a:t>
            </a: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b="1" lang="en" sz="1200">
                <a:solidFill>
                  <a:srgbClr val="202124"/>
                </a:solidFill>
              </a:rPr>
              <a:t>Reviews:</a:t>
            </a:r>
            <a:r>
              <a:rPr lang="en" sz="1200">
                <a:solidFill>
                  <a:srgbClr val="202124"/>
                </a:solidFill>
              </a:rPr>
              <a:t> Customer ratings and textual feedback.</a:t>
            </a: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b="1" lang="en" sz="1200">
                <a:solidFill>
                  <a:srgbClr val="202124"/>
                </a:solidFill>
              </a:rPr>
              <a:t>Geolocation:</a:t>
            </a:r>
            <a:r>
              <a:rPr lang="en" sz="1200">
                <a:solidFill>
                  <a:srgbClr val="202124"/>
                </a:solidFill>
              </a:rPr>
              <a:t> Mapping ZIP codes to latitude/longitude for spatial analysis.</a:t>
            </a:r>
            <a:endParaRPr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</a:rPr>
              <a:t>The dataset was provided by </a:t>
            </a:r>
            <a:r>
              <a:rPr b="1" lang="en" sz="1200">
                <a:solidFill>
                  <a:srgbClr val="202124"/>
                </a:solidFill>
              </a:rPr>
              <a:t>Olist</a:t>
            </a:r>
            <a:r>
              <a:rPr lang="en" sz="1200">
                <a:solidFill>
                  <a:srgbClr val="202124"/>
                </a:solidFill>
              </a:rPr>
              <a:t>, a platform connecting small businesses to marketplaces, facilitating order fulfillment through logistics partners. Additionally, a </a:t>
            </a:r>
            <a:r>
              <a:rPr b="1" lang="en" sz="1200">
                <a:solidFill>
                  <a:srgbClr val="202124"/>
                </a:solidFill>
              </a:rPr>
              <a:t>Marketing Funnel dataset</a:t>
            </a:r>
            <a:r>
              <a:rPr lang="en" sz="1200">
                <a:solidFill>
                  <a:srgbClr val="202124"/>
                </a:solidFill>
              </a:rPr>
              <a:t> is available for analyzing the customer journey from ad exposure to purchase.</a:t>
            </a:r>
            <a:endParaRPr sz="1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267000" y="216475"/>
            <a:ext cx="85653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2" title="Screenshot from 2025-03-21 12-33-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00" y="1031875"/>
            <a:ext cx="5045225" cy="32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 title="Screenshot from 2025-03-21 12-33-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825" y="803150"/>
            <a:ext cx="3369825" cy="35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115450" y="180400"/>
            <a:ext cx="8911500" cy="4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Conclusion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Effective Product Classification Achieved:</a:t>
            </a:r>
            <a:r>
              <a:rPr lang="en" sz="1600">
                <a:solidFill>
                  <a:schemeClr val="dk1"/>
                </a:solidFill>
              </a:rPr>
              <a:t> The model successfully categorized products into </a:t>
            </a:r>
            <a:r>
              <a:rPr b="1" lang="en" sz="1600">
                <a:solidFill>
                  <a:schemeClr val="dk1"/>
                </a:solidFill>
              </a:rPr>
              <a:t>Hit, Neutral, or Flop</a:t>
            </a:r>
            <a:r>
              <a:rPr lang="en" sz="1600">
                <a:solidFill>
                  <a:schemeClr val="dk1"/>
                </a:solidFill>
              </a:rPr>
              <a:t> based on real-world sales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Key Business Insights: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Hit Products:</a:t>
            </a:r>
            <a:r>
              <a:rPr lang="en" sz="1600">
                <a:solidFill>
                  <a:schemeClr val="dk1"/>
                </a:solidFill>
              </a:rPr>
              <a:t> Ideal for </a:t>
            </a:r>
            <a:r>
              <a:rPr b="1" lang="en" sz="1600">
                <a:solidFill>
                  <a:schemeClr val="dk1"/>
                </a:solidFill>
              </a:rPr>
              <a:t>further promotions, discounts, and increased inventory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Neutral Products:</a:t>
            </a:r>
            <a:r>
              <a:rPr lang="en" sz="1600">
                <a:solidFill>
                  <a:schemeClr val="dk1"/>
                </a:solidFill>
              </a:rPr>
              <a:t> Potential candidates for </a:t>
            </a:r>
            <a:r>
              <a:rPr b="1" lang="en" sz="1600">
                <a:solidFill>
                  <a:schemeClr val="dk1"/>
                </a:solidFill>
              </a:rPr>
              <a:t>price adjustments and bundling strategies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Flop Products:</a:t>
            </a:r>
            <a:r>
              <a:rPr lang="en" sz="1600">
                <a:solidFill>
                  <a:schemeClr val="dk1"/>
                </a:solidFill>
              </a:rPr>
              <a:t> Require </a:t>
            </a:r>
            <a:r>
              <a:rPr b="1" lang="en" sz="1600">
                <a:solidFill>
                  <a:schemeClr val="dk1"/>
                </a:solidFill>
              </a:rPr>
              <a:t>re-evaluation, possible discontinuation, or heavy discounts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Strategic Business Benefits: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Helps </a:t>
            </a:r>
            <a:r>
              <a:rPr b="1" lang="en" sz="1600">
                <a:solidFill>
                  <a:schemeClr val="dk1"/>
                </a:solidFill>
              </a:rPr>
              <a:t>reduce inventory waste</a:t>
            </a:r>
            <a:r>
              <a:rPr lang="en" sz="1600">
                <a:solidFill>
                  <a:schemeClr val="dk1"/>
                </a:solidFill>
              </a:rPr>
              <a:t> by focusing on high-demand products.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Enables </a:t>
            </a:r>
            <a:r>
              <a:rPr b="1" lang="en" sz="1600">
                <a:solidFill>
                  <a:schemeClr val="dk1"/>
                </a:solidFill>
              </a:rPr>
              <a:t>better marketing and pricing strategies</a:t>
            </a:r>
            <a:r>
              <a:rPr lang="en" sz="1600">
                <a:solidFill>
                  <a:schemeClr val="dk1"/>
                </a:solidFill>
              </a:rPr>
              <a:t> for underperforming products.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Allows businesses to </a:t>
            </a:r>
            <a:r>
              <a:rPr b="1" lang="en" sz="1600">
                <a:solidFill>
                  <a:schemeClr val="dk1"/>
                </a:solidFill>
              </a:rPr>
              <a:t>forecast future product success</a:t>
            </a:r>
            <a:r>
              <a:rPr lang="en" sz="1600">
                <a:solidFill>
                  <a:schemeClr val="dk1"/>
                </a:solidFill>
              </a:rPr>
              <a:t> based on past trends.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of the Project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Understanding customer behavior and optimizing business strategies</a:t>
            </a:r>
            <a:r>
              <a:rPr lang="en" sz="1600">
                <a:solidFill>
                  <a:schemeClr val="dk1"/>
                </a:solidFill>
              </a:rPr>
              <a:t> based on data-driven insights.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This project aims to: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Identify Customer Segments</a:t>
            </a:r>
            <a:r>
              <a:rPr lang="en" sz="1600">
                <a:solidFill>
                  <a:schemeClr val="dk1"/>
                </a:solidFill>
              </a:rPr>
              <a:t> – To help businesses </a:t>
            </a:r>
            <a:r>
              <a:rPr b="1" lang="en" sz="1600">
                <a:solidFill>
                  <a:schemeClr val="dk1"/>
                </a:solidFill>
              </a:rPr>
              <a:t>target marketing strategies</a:t>
            </a:r>
            <a:r>
              <a:rPr lang="en" sz="1600">
                <a:solidFill>
                  <a:schemeClr val="dk1"/>
                </a:solidFill>
              </a:rPr>
              <a:t> effectively.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Analyze Customer Sentiment</a:t>
            </a:r>
            <a:r>
              <a:rPr lang="en" sz="1600">
                <a:solidFill>
                  <a:schemeClr val="dk1"/>
                </a:solidFill>
              </a:rPr>
              <a:t> – To understand customer feedback and </a:t>
            </a:r>
            <a:r>
              <a:rPr b="1" lang="en" sz="1600">
                <a:solidFill>
                  <a:schemeClr val="dk1"/>
                </a:solidFill>
              </a:rPr>
              <a:t>improve product experience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Classify Product Performance</a:t>
            </a:r>
            <a:r>
              <a:rPr lang="en" sz="1600">
                <a:solidFill>
                  <a:schemeClr val="dk1"/>
                </a:solidFill>
              </a:rPr>
              <a:t> – To identify </a:t>
            </a:r>
            <a:r>
              <a:rPr b="1" lang="en" sz="1600">
                <a:solidFill>
                  <a:schemeClr val="dk1"/>
                </a:solidFill>
              </a:rPr>
              <a:t>high-performing and low-performing products</a:t>
            </a:r>
            <a:r>
              <a:rPr lang="en" sz="1600">
                <a:solidFill>
                  <a:schemeClr val="dk1"/>
                </a:solidFill>
              </a:rPr>
              <a:t> for better inventory and pricing decisions.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24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Cleaning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24800" y="1130700"/>
            <a:ext cx="8894400" cy="3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Handling Missing Values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Dropped Highly Missing Columns &amp; Rows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Columns with more than </a:t>
            </a:r>
            <a:r>
              <a:rPr b="1" lang="en" sz="1100">
                <a:solidFill>
                  <a:schemeClr val="dk1"/>
                </a:solidFill>
              </a:rPr>
              <a:t>50% missing values</a:t>
            </a:r>
            <a:r>
              <a:rPr lang="en" sz="1100">
                <a:solidFill>
                  <a:schemeClr val="dk1"/>
                </a:solidFill>
              </a:rPr>
              <a:t>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review_comment_message</a:t>
            </a:r>
            <a:r>
              <a:rPr lang="en" sz="1100">
                <a:solidFill>
                  <a:schemeClr val="dk1"/>
                </a:solidFill>
              </a:rPr>
              <a:t>) were </a:t>
            </a:r>
            <a:r>
              <a:rPr b="1" lang="en" sz="1100">
                <a:solidFill>
                  <a:schemeClr val="dk1"/>
                </a:solidFill>
              </a:rPr>
              <a:t>dropped</a:t>
            </a:r>
            <a:r>
              <a:rPr lang="en" sz="1100">
                <a:solidFill>
                  <a:schemeClr val="dk1"/>
                </a:solidFill>
              </a:rPr>
              <a:t> to ensure data integrity.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Rows with missing values were </a:t>
            </a:r>
            <a:r>
              <a:rPr b="1" lang="en" sz="1100">
                <a:solidFill>
                  <a:schemeClr val="dk1"/>
                </a:solidFill>
              </a:rPr>
              <a:t>removed</a:t>
            </a:r>
            <a:r>
              <a:rPr lang="en" sz="1100">
                <a:solidFill>
                  <a:schemeClr val="dk1"/>
                </a:solidFill>
              </a:rPr>
              <a:t> where necessary to maintain analysis accuracy.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Imputation for Delivery Dates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Missing values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order_delivered_customer_date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order_delivered_carrier_date</a:t>
            </a:r>
            <a:r>
              <a:rPr lang="en" sz="1100">
                <a:solidFill>
                  <a:schemeClr val="dk1"/>
                </a:solidFill>
              </a:rPr>
              <a:t> were imputed using the </a:t>
            </a:r>
            <a:r>
              <a:rPr b="1" lang="en" sz="1100">
                <a:solidFill>
                  <a:schemeClr val="dk1"/>
                </a:solidFill>
              </a:rPr>
              <a:t>average delivery and carrier time</a:t>
            </a:r>
            <a:r>
              <a:rPr lang="en" sz="1100">
                <a:solidFill>
                  <a:schemeClr val="dk1"/>
                </a:solidFill>
              </a:rPr>
              <a:t> for each </a:t>
            </a:r>
            <a:r>
              <a:rPr b="1" lang="en" sz="1100">
                <a:solidFill>
                  <a:schemeClr val="dk1"/>
                </a:solidFill>
              </a:rPr>
              <a:t>(product_id, customer_city)</a:t>
            </a:r>
            <a:r>
              <a:rPr lang="en" sz="1100">
                <a:solidFill>
                  <a:schemeClr val="dk1"/>
                </a:solidFill>
              </a:rPr>
              <a:t> based on past orders.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missing values were calculated by </a:t>
            </a:r>
            <a:r>
              <a:rPr b="1" lang="en" sz="1100">
                <a:solidFill>
                  <a:schemeClr val="dk1"/>
                </a:solidFill>
              </a:rPr>
              <a:t>adding the respective average time</a:t>
            </a:r>
            <a:r>
              <a:rPr lang="en" sz="1100">
                <a:solidFill>
                  <a:schemeClr val="dk1"/>
                </a:solidFill>
              </a:rPr>
              <a:t>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order_approved_at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Mean Imputation for Product Attributes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Missing values in </a:t>
            </a:r>
            <a:r>
              <a:rPr b="1" lang="en" sz="1100">
                <a:solidFill>
                  <a:schemeClr val="dk1"/>
                </a:solidFill>
              </a:rPr>
              <a:t>product-related features</a:t>
            </a:r>
            <a:r>
              <a:rPr lang="en" sz="1100">
                <a:solidFill>
                  <a:schemeClr val="dk1"/>
                </a:solidFill>
              </a:rPr>
              <a:t> were filled with their respective </a:t>
            </a:r>
            <a:r>
              <a:rPr b="1" lang="en" sz="1100">
                <a:solidFill>
                  <a:schemeClr val="dk1"/>
                </a:solidFill>
              </a:rPr>
              <a:t>mean values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product_category_name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product_name_length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product_description_length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product_photos_qty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product_weight_g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product_length_cm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product_height_cm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product_width_cm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88375" y="24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Handling Outliers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Outliers were detected and removed using the </a:t>
            </a:r>
            <a:r>
              <a:rPr b="1" lang="en" sz="1100">
                <a:solidFill>
                  <a:schemeClr val="dk1"/>
                </a:solidFill>
              </a:rPr>
              <a:t>Interquartile Range (IQR) method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Instead of using the standard </a:t>
            </a:r>
            <a:r>
              <a:rPr b="1" lang="en" sz="1100">
                <a:solidFill>
                  <a:schemeClr val="dk1"/>
                </a:solidFill>
              </a:rPr>
              <a:t>25th and 75th percentiles</a:t>
            </a:r>
            <a:r>
              <a:rPr lang="en" sz="1100">
                <a:solidFill>
                  <a:schemeClr val="dk1"/>
                </a:solidFill>
              </a:rPr>
              <a:t>, we applied the </a:t>
            </a:r>
            <a:r>
              <a:rPr b="1" lang="en" sz="1100">
                <a:solidFill>
                  <a:schemeClr val="dk1"/>
                </a:solidFill>
              </a:rPr>
              <a:t>20th and 85th percentiles</a:t>
            </a:r>
            <a:r>
              <a:rPr lang="en" sz="1100">
                <a:solidFill>
                  <a:schemeClr val="dk1"/>
                </a:solidFill>
              </a:rPr>
              <a:t>, ensuring extreme outliers were excluded while retaining meaningful variations.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helped improve the </a:t>
            </a:r>
            <a:r>
              <a:rPr b="1" lang="en" sz="1100">
                <a:solidFill>
                  <a:schemeClr val="dk1"/>
                </a:solidFill>
              </a:rPr>
              <a:t>accuracy of customer segmentation, pricing analysis, and product performance classification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 title="Screenshot from 2025-03-20 18-56-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25" y="1646400"/>
            <a:ext cx="7319874" cy="2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500575" y="4236675"/>
            <a:ext cx="80382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✔ Removing extreme data points helps </a:t>
            </a:r>
            <a:r>
              <a:rPr b="1" lang="en" sz="1100">
                <a:solidFill>
                  <a:schemeClr val="dk1"/>
                </a:solidFill>
              </a:rPr>
              <a:t>identify real spending trends</a:t>
            </a:r>
            <a:r>
              <a:rPr lang="en" sz="1100">
                <a:solidFill>
                  <a:schemeClr val="dk1"/>
                </a:solidFill>
              </a:rPr>
              <a:t> rather than being influenced by rare, high-value transactions.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✔ Ensures </a:t>
            </a:r>
            <a:r>
              <a:rPr b="1" lang="en" sz="1100">
                <a:solidFill>
                  <a:schemeClr val="dk1"/>
                </a:solidFill>
              </a:rPr>
              <a:t>better customer segmentation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more accurate pricing analysis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8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46425" y="166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200">
                <a:solidFill>
                  <a:schemeClr val="dk1"/>
                </a:solidFill>
              </a:rPr>
              <a:t>1</a:t>
            </a:r>
            <a:r>
              <a:rPr lang="en" sz="4200"/>
              <a:t>.</a:t>
            </a:r>
            <a:r>
              <a:rPr lang="en" sz="4200">
                <a:solidFill>
                  <a:schemeClr val="dk1"/>
                </a:solidFill>
              </a:rPr>
              <a:t>price and payment_value (0.74) indicate that higher product prices lead to higher payment values.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200">
                <a:solidFill>
                  <a:schemeClr val="dk1"/>
                </a:solidFill>
              </a:rPr>
              <a:t>2.freight_value and price (0.42) suggest that expensive products tend to have higher shipping costs.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200">
                <a:solidFill>
                  <a:schemeClr val="dk1"/>
                </a:solidFill>
              </a:rPr>
              <a:t>3.product_weight_g has a notable correlation with freight_value (0.61), meaning heavier products incur higher shipping costs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125" y="843388"/>
            <a:ext cx="3917384" cy="31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46375" y="13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Sales Trend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212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49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83">
                <a:solidFill>
                  <a:schemeClr val="dk1"/>
                </a:solidFill>
              </a:rPr>
              <a:t>Overall Growth Trend: Sales increased consistently from late 2016 to early 2018, indicating rising customer demand and business expansion.</a:t>
            </a:r>
            <a:endParaRPr sz="2383">
              <a:solidFill>
                <a:schemeClr val="dk1"/>
              </a:solidFill>
            </a:endParaRPr>
          </a:p>
          <a:p>
            <a:pPr indent="-30049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83">
                <a:solidFill>
                  <a:schemeClr val="dk1"/>
                </a:solidFill>
              </a:rPr>
              <a:t>Peak Sales Period: Sales peaked in late 2017 and early 2018, suggesting strong seasonal demand or promotional campaigns.</a:t>
            </a:r>
            <a:endParaRPr sz="2383">
              <a:solidFill>
                <a:schemeClr val="dk1"/>
              </a:solidFill>
            </a:endParaRPr>
          </a:p>
          <a:p>
            <a:pPr indent="-30049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83">
                <a:solidFill>
                  <a:schemeClr val="dk1"/>
                </a:solidFill>
              </a:rPr>
              <a:t>Stable Sales in 2018: After the peak, sales remained high and stable from January 2018 to mid-2018.</a:t>
            </a:r>
            <a:endParaRPr sz="2383">
              <a:solidFill>
                <a:schemeClr val="dk1"/>
              </a:solidFill>
            </a:endParaRPr>
          </a:p>
          <a:p>
            <a:pPr indent="-30049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83">
                <a:solidFill>
                  <a:schemeClr val="dk1"/>
                </a:solidFill>
              </a:rPr>
              <a:t>Sudden Drop in September 2018: A sharp decline in sales occurred due to data unavailability, with only three data points, all canceled orders.</a:t>
            </a:r>
            <a:endParaRPr sz="238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425" y="671052"/>
            <a:ext cx="6453150" cy="31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32325" y="4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Selling Products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199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Top Category - "bed_bath_table"</a:t>
            </a:r>
            <a:r>
              <a:rPr lang="en" sz="1000">
                <a:solidFill>
                  <a:schemeClr val="dk1"/>
                </a:solidFill>
              </a:rPr>
              <a:t>: Highest number of orders, indicating strong consumer demand for home essentials.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Second Most Popular - "health_beauty"</a:t>
            </a:r>
            <a:r>
              <a:rPr lang="en" sz="1000">
                <a:solidFill>
                  <a:schemeClr val="dk1"/>
                </a:solidFill>
              </a:rPr>
              <a:t>: High sales reflect a growing interest in personal care and wellness products.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Moderate Sales</a:t>
            </a:r>
            <a:r>
              <a:rPr lang="en" sz="1000">
                <a:solidFill>
                  <a:schemeClr val="dk1"/>
                </a:solidFill>
              </a:rPr>
              <a:t>: Categories like </a:t>
            </a:r>
            <a:r>
              <a:rPr b="1" lang="en" sz="1000">
                <a:solidFill>
                  <a:schemeClr val="dk1"/>
                </a:solidFill>
              </a:rPr>
              <a:t>"sports_leisure," "furniture_decor," and "computers_accessories"</a:t>
            </a:r>
            <a:r>
              <a:rPr lang="en" sz="1000">
                <a:solidFill>
                  <a:schemeClr val="dk1"/>
                </a:solidFill>
              </a:rPr>
              <a:t> have similar order volumes, showing steady demand.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Steady Performers - "housewares" and "telephony"</a:t>
            </a:r>
            <a:r>
              <a:rPr lang="en" sz="1000">
                <a:solidFill>
                  <a:schemeClr val="dk1"/>
                </a:solidFill>
              </a:rPr>
              <a:t>: Consistent sales highlight the ongoing demand for household essentials and electronic gadgets.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00" y="577550"/>
            <a:ext cx="5494450" cy="27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7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24100" y="157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50">
                <a:solidFill>
                  <a:schemeClr val="dk1"/>
                </a:solidFill>
              </a:rPr>
              <a:t>Key Insights:</a:t>
            </a:r>
            <a:endParaRPr b="1"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b="1" lang="en" sz="950">
                <a:solidFill>
                  <a:schemeClr val="dk1"/>
                </a:solidFill>
              </a:rPr>
              <a:t>Credit Card is the Most Preferred Payment Method</a:t>
            </a:r>
            <a:r>
              <a:rPr lang="en" sz="950">
                <a:solidFill>
                  <a:schemeClr val="dk1"/>
                </a:solidFill>
              </a:rPr>
              <a:t>: The majority of customers use credit cards, making it the dominant mode of payment.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b="1" lang="en" sz="950">
                <a:solidFill>
                  <a:schemeClr val="dk1"/>
                </a:solidFill>
              </a:rPr>
              <a:t>"Boleto" is the Second Most Used Payment Method</a:t>
            </a:r>
            <a:r>
              <a:rPr lang="en" sz="950">
                <a:solidFill>
                  <a:schemeClr val="dk1"/>
                </a:solidFill>
              </a:rPr>
              <a:t>: A significant portion of customers opt for bank payment slips, a common payment method in Brazil.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b="1" lang="en" sz="950">
                <a:solidFill>
                  <a:schemeClr val="dk1"/>
                </a:solidFill>
              </a:rPr>
              <a:t>Low Usage of Vouchers and Debit Cards</a:t>
            </a:r>
            <a:r>
              <a:rPr lang="en" sz="950">
                <a:solidFill>
                  <a:schemeClr val="dk1"/>
                </a:solidFill>
              </a:rPr>
              <a:t>: These methods account for a smaller fraction of transactions, indicating lower customer preference.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b="1" lang="en" sz="950">
                <a:solidFill>
                  <a:schemeClr val="dk1"/>
                </a:solidFill>
              </a:rPr>
              <a:t>Negligible "Not Defined" Payments</a:t>
            </a:r>
            <a:r>
              <a:rPr lang="en" sz="950">
                <a:solidFill>
                  <a:schemeClr val="dk1"/>
                </a:solidFill>
              </a:rPr>
              <a:t>: Only a very small portion of transactions fall under an undefined category, suggesting minimal data inconsistencies.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5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450" y="786825"/>
            <a:ext cx="4846025" cy="2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