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Image Steganography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Khushi Srivastava</a:t>
            </a:r>
          </a:p>
          <a:p>
            <a:r>
              <a:rPr lang="en-US" sz="2000" b="1" dirty="0">
                <a:solidFill>
                  <a:schemeClr val="accent1">
                    <a:lumMod val="75000"/>
                  </a:schemeClr>
                </a:solidFill>
                <a:latin typeface="Arial"/>
                <a:cs typeface="Arial"/>
              </a:rPr>
              <a:t>College Name &amp; Department : IEC College of Engineering and Technology, Greater Noida.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just">
              <a:buFont typeface="+mj-lt"/>
              <a:buAutoNum type="arabicPeriod"/>
            </a:pPr>
            <a:r>
              <a:rPr lang="en-US" b="1" dirty="0">
                <a:latin typeface="Arial" panose="020B0604020202020204" pitchFamily="34" charset="0"/>
                <a:cs typeface="Arial" panose="020B0604020202020204" pitchFamily="34" charset="0"/>
              </a:rPr>
              <a:t>Advanced Steganography Techniques</a:t>
            </a:r>
            <a:r>
              <a:rPr lang="en-US" dirty="0">
                <a:latin typeface="Arial" panose="020B0604020202020204" pitchFamily="34" charset="0"/>
                <a:cs typeface="Arial" panose="020B0604020202020204" pitchFamily="34" charset="0"/>
              </a:rPr>
              <a:t> – Implementing </a:t>
            </a:r>
            <a:r>
              <a:rPr lang="en-US" b="1" dirty="0">
                <a:latin typeface="Arial" panose="020B0604020202020204" pitchFamily="34" charset="0"/>
                <a:cs typeface="Arial" panose="020B0604020202020204" pitchFamily="34" charset="0"/>
              </a:rPr>
              <a:t>Least Significant Bit (LSB)</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Deep Learning-based</a:t>
            </a:r>
            <a:r>
              <a:rPr lang="en-US" dirty="0">
                <a:latin typeface="Arial" panose="020B0604020202020204" pitchFamily="34" charset="0"/>
                <a:cs typeface="Arial" panose="020B0604020202020204" pitchFamily="34" charset="0"/>
              </a:rPr>
              <a:t> steganography for higher security.</a:t>
            </a:r>
          </a:p>
          <a:p>
            <a:pPr algn="just">
              <a:buFont typeface="+mj-lt"/>
              <a:buAutoNum type="arabicPeriod"/>
            </a:pPr>
            <a:r>
              <a:rPr lang="en-US" b="1" dirty="0">
                <a:latin typeface="Arial" panose="020B0604020202020204" pitchFamily="34" charset="0"/>
                <a:cs typeface="Arial" panose="020B0604020202020204" pitchFamily="34" charset="0"/>
              </a:rPr>
              <a:t>Increased Data Capacity</a:t>
            </a:r>
            <a:r>
              <a:rPr lang="en-US" dirty="0">
                <a:latin typeface="Arial" panose="020B0604020202020204" pitchFamily="34" charset="0"/>
                <a:cs typeface="Arial" panose="020B0604020202020204" pitchFamily="34" charset="0"/>
              </a:rPr>
              <a:t> – Optimizing storage to hide larger messages without noticeable image distortion.</a:t>
            </a:r>
          </a:p>
          <a:p>
            <a:pPr algn="just">
              <a:buFont typeface="+mj-lt"/>
              <a:buAutoNum type="arabicPeriod"/>
            </a:pPr>
            <a:r>
              <a:rPr lang="en-US" b="1" dirty="0">
                <a:latin typeface="Arial" panose="020B0604020202020204" pitchFamily="34" charset="0"/>
                <a:cs typeface="Arial" panose="020B0604020202020204" pitchFamily="34" charset="0"/>
              </a:rPr>
              <a:t>Multi-Level Encryption</a:t>
            </a:r>
            <a:r>
              <a:rPr lang="en-US" dirty="0">
                <a:latin typeface="Arial" panose="020B0604020202020204" pitchFamily="34" charset="0"/>
                <a:cs typeface="Arial" panose="020B0604020202020204" pitchFamily="34" charset="0"/>
              </a:rPr>
              <a:t> – Adding additional layers of encryption to make extraction even more secure.</a:t>
            </a:r>
          </a:p>
          <a:p>
            <a:pPr algn="just">
              <a:buFont typeface="+mj-lt"/>
              <a:buAutoNum type="arabicPeriod"/>
            </a:pPr>
            <a:r>
              <a:rPr lang="en-US" b="1" dirty="0">
                <a:latin typeface="Arial" panose="020B0604020202020204" pitchFamily="34" charset="0"/>
                <a:cs typeface="Arial" panose="020B0604020202020204" pitchFamily="34" charset="0"/>
              </a:rPr>
              <a:t>Video &amp; Audio Steganography</a:t>
            </a:r>
            <a:r>
              <a:rPr lang="en-US" dirty="0">
                <a:latin typeface="Arial" panose="020B0604020202020204" pitchFamily="34" charset="0"/>
                <a:cs typeface="Arial" panose="020B0604020202020204" pitchFamily="34" charset="0"/>
              </a:rPr>
              <a:t> – Extending the technique to hide messages in </a:t>
            </a:r>
            <a:r>
              <a:rPr lang="en-US" b="1" dirty="0">
                <a:latin typeface="Arial" panose="020B0604020202020204" pitchFamily="34" charset="0"/>
                <a:cs typeface="Arial" panose="020B0604020202020204" pitchFamily="34" charset="0"/>
              </a:rPr>
              <a:t>videos and audio files</a:t>
            </a:r>
            <a:r>
              <a:rPr lang="en-US" dirty="0">
                <a:latin typeface="Arial" panose="020B0604020202020204" pitchFamily="34" charset="0"/>
                <a:cs typeface="Arial" panose="020B0604020202020204" pitchFamily="34" charset="0"/>
              </a:rPr>
              <a:t> for broader applications.</a:t>
            </a:r>
          </a:p>
          <a:p>
            <a:pPr algn="just">
              <a:buFont typeface="+mj-lt"/>
              <a:buAutoNum type="arabicPeriod"/>
            </a:pPr>
            <a:r>
              <a:rPr lang="en-US" b="1" dirty="0">
                <a:latin typeface="Arial" panose="020B0604020202020204" pitchFamily="34" charset="0"/>
                <a:cs typeface="Arial" panose="020B0604020202020204" pitchFamily="34" charset="0"/>
              </a:rPr>
              <a:t>Mobile &amp; Web Integration</a:t>
            </a:r>
            <a:r>
              <a:rPr lang="en-US" dirty="0">
                <a:latin typeface="Arial" panose="020B0604020202020204" pitchFamily="34" charset="0"/>
                <a:cs typeface="Arial" panose="020B0604020202020204" pitchFamily="34" charset="0"/>
              </a:rPr>
              <a:t> – Developing a </a:t>
            </a:r>
            <a:r>
              <a:rPr lang="en-US" b="1" dirty="0">
                <a:latin typeface="Arial" panose="020B0604020202020204" pitchFamily="34" charset="0"/>
                <a:cs typeface="Arial" panose="020B0604020202020204" pitchFamily="34" charset="0"/>
              </a:rPr>
              <a:t>mobile app or web-based tool</a:t>
            </a:r>
            <a:r>
              <a:rPr lang="en-US" dirty="0">
                <a:latin typeface="Arial" panose="020B0604020202020204" pitchFamily="34" charset="0"/>
                <a:cs typeface="Arial" panose="020B0604020202020204" pitchFamily="34" charset="0"/>
              </a:rPr>
              <a:t> for easy access and usability.</a:t>
            </a:r>
          </a:p>
          <a:p>
            <a:pPr marL="305435" indent="-305435" algn="just"/>
            <a:endParaRPr lang="en-US"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b="1" dirty="0">
                <a:latin typeface="Arial" panose="020B0604020202020204" pitchFamily="34" charset="0"/>
                <a:cs typeface="Arial" panose="020B0604020202020204" pitchFamily="34" charset="0"/>
              </a:rPr>
              <a:t>With the rise of digital communication, ensuring secure message transmission is crucial. Traditional encryption methods are vulnerable to interception and decryption. This project aims to implement Image Steganography, where secret messages are embedded within an image at the pixel level, making them invisible to unauthorized users. Only individuals with the correct passcode can retrieve the hidden message, ensuring secure and confidential communication.</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B79CC670-C6AA-76AE-22A8-39D7584E8BD0}"/>
              </a:ext>
            </a:extLst>
          </p:cNvPr>
          <p:cNvSpPr>
            <a:spLocks noGrp="1" noChangeArrowheads="1"/>
          </p:cNvSpPr>
          <p:nvPr>
            <p:ph idx="1"/>
          </p:nvPr>
        </p:nvSpPr>
        <p:spPr bwMode="auto">
          <a:xfrm>
            <a:off x="441325" y="2161371"/>
            <a:ext cx="91486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Python – for implementing encryption and decryption logic.</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Library Used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OpenCV (cv2)</a:t>
            </a:r>
            <a:r>
              <a:rPr kumimoji="0" lang="en-US" altLang="en-US" sz="1800" b="0" i="0" u="none" strike="noStrike" cap="none" normalizeH="0" baseline="0" dirty="0">
                <a:ln>
                  <a:noFill/>
                </a:ln>
                <a:solidFill>
                  <a:schemeClr val="tx1"/>
                </a:solidFill>
                <a:effectLst/>
                <a:latin typeface="Arial" panose="020B0604020202020204" pitchFamily="34" charset="0"/>
              </a:rPr>
              <a:t> – for image processing and pixel manipulation.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OS Module</a:t>
            </a:r>
            <a:r>
              <a:rPr kumimoji="0" lang="en-US" altLang="en-US" sz="1800" b="0" i="0" u="none" strike="noStrike" cap="none" normalizeH="0" baseline="0" dirty="0">
                <a:ln>
                  <a:noFill/>
                </a:ln>
                <a:solidFill>
                  <a:schemeClr val="tx1"/>
                </a:solidFill>
                <a:effectLst/>
                <a:latin typeface="Arial" panose="020B0604020202020204" pitchFamily="34" charset="0"/>
              </a:rPr>
              <a:t> – for file handling and executing system commands.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Data Structures</a:t>
            </a:r>
            <a:r>
              <a:rPr kumimoji="0" lang="en-US" altLang="en-US" sz="1800" b="0" i="0" u="none" strike="noStrike" cap="none" normalizeH="0" baseline="0" dirty="0">
                <a:ln>
                  <a:noFill/>
                </a:ln>
                <a:solidFill>
                  <a:schemeClr val="tx1"/>
                </a:solidFill>
                <a:effectLst/>
                <a:latin typeface="Arial" panose="020B0604020202020204" pitchFamily="34" charset="0"/>
              </a:rPr>
              <a:t>: Dictionary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Concepts Applied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Image Processing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Steganography (Data Hiding in Images)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File Handling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Basic Cryptography with Passcode Protection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DE7E8A03-91DB-FB23-36B7-82AE246C2DD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Invisible Message Encryption</a:t>
            </a:r>
            <a:r>
              <a:rPr kumimoji="0" lang="en-US" altLang="en-US" sz="1800" b="0" i="0" u="none" strike="noStrike" cap="none" normalizeH="0" baseline="0">
                <a:ln>
                  <a:noFill/>
                </a:ln>
                <a:solidFill>
                  <a:schemeClr val="tx1"/>
                </a:solidFill>
                <a:effectLst/>
                <a:latin typeface="Arial" panose="020B0604020202020204" pitchFamily="34" charset="0"/>
              </a:rPr>
              <a:t> – Hides data inside an image without altering its appearance.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Dual Security</a:t>
            </a:r>
            <a:r>
              <a:rPr kumimoji="0" lang="en-US" altLang="en-US" sz="1800" b="0" i="0" u="none" strike="noStrike" cap="none" normalizeH="0" baseline="0">
                <a:ln>
                  <a:noFill/>
                </a:ln>
                <a:solidFill>
                  <a:schemeClr val="tx1"/>
                </a:solidFill>
                <a:effectLst/>
                <a:latin typeface="Arial" panose="020B0604020202020204" pitchFamily="34" charset="0"/>
              </a:rPr>
              <a:t> – Requires a passcode for decryption, adding extra protection.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Minimal Image Distortion</a:t>
            </a:r>
            <a:r>
              <a:rPr kumimoji="0" lang="en-US" altLang="en-US" sz="1800" b="0" i="0" u="none" strike="noStrike" cap="none" normalizeH="0" baseline="0">
                <a:ln>
                  <a:noFill/>
                </a:ln>
                <a:solidFill>
                  <a:schemeClr val="tx1"/>
                </a:solidFill>
                <a:effectLst/>
                <a:latin typeface="Arial" panose="020B0604020202020204" pitchFamily="34" charset="0"/>
              </a:rPr>
              <a:t> – Embedded messages do not visibly affect the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Lightweight &amp; Fast</a:t>
            </a:r>
            <a:r>
              <a:rPr kumimoji="0" lang="en-US" altLang="en-US" sz="1800" b="0" i="0" u="none" strike="noStrike" cap="none" normalizeH="0" baseline="0">
                <a:ln>
                  <a:noFill/>
                </a:ln>
                <a:solidFill>
                  <a:schemeClr val="tx1"/>
                </a:solidFill>
                <a:effectLst/>
                <a:latin typeface="Arial" panose="020B0604020202020204" pitchFamily="34" charset="0"/>
              </a:rPr>
              <a:t> – Uses Python and OpenCV for efficient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Real-World Applications</a:t>
            </a:r>
            <a:r>
              <a:rPr kumimoji="0" lang="en-US" altLang="en-US" sz="1800" b="0" i="0" u="none" strike="noStrike" cap="none" normalizeH="0" baseline="0">
                <a:ln>
                  <a:noFill/>
                </a:ln>
                <a:solidFill>
                  <a:schemeClr val="tx1"/>
                </a:solidFill>
                <a:effectLst/>
                <a:latin typeface="Arial" panose="020B0604020202020204" pitchFamily="34" charset="0"/>
              </a:rPr>
              <a:t> – Useful in cybersecurity, digital watermarking, and secure communication.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mj-lt"/>
              <a:buAutoNum type="arabicPeriod"/>
            </a:pPr>
            <a:r>
              <a:rPr lang="en-US" b="1" dirty="0"/>
              <a:t>Cybersecurity Professionals</a:t>
            </a:r>
            <a:r>
              <a:rPr lang="en-US" dirty="0"/>
              <a:t> – For secure data transmission and hidden communication.</a:t>
            </a:r>
          </a:p>
          <a:p>
            <a:pPr>
              <a:buFont typeface="+mj-lt"/>
              <a:buAutoNum type="arabicPeriod"/>
            </a:pPr>
            <a:r>
              <a:rPr lang="en-US" b="1" dirty="0"/>
              <a:t>Journalists &amp; Whistleblowers</a:t>
            </a:r>
            <a:r>
              <a:rPr lang="en-US" dirty="0"/>
              <a:t> – To protect confidential information from surveillance.</a:t>
            </a:r>
          </a:p>
          <a:p>
            <a:pPr>
              <a:buFont typeface="+mj-lt"/>
              <a:buAutoNum type="arabicPeriod"/>
            </a:pPr>
            <a:r>
              <a:rPr lang="en-US" b="1" dirty="0"/>
              <a:t>Government &amp; Intelligence Agencies</a:t>
            </a:r>
            <a:r>
              <a:rPr lang="en-US" dirty="0"/>
              <a:t> – For covert messaging and secure communication.</a:t>
            </a:r>
          </a:p>
          <a:p>
            <a:pPr>
              <a:buFont typeface="+mj-lt"/>
              <a:buAutoNum type="arabicPeriod"/>
            </a:pPr>
            <a:r>
              <a:rPr lang="en-US" b="1" dirty="0"/>
              <a:t>Digital Forensics Experts</a:t>
            </a:r>
            <a:r>
              <a:rPr lang="en-US" dirty="0"/>
              <a:t> – To embed hidden information in images for evidence tracking.</a:t>
            </a:r>
          </a:p>
          <a:p>
            <a:pPr>
              <a:buFont typeface="+mj-lt"/>
              <a:buAutoNum type="arabicPeriod"/>
            </a:pPr>
            <a:r>
              <a:rPr lang="en-US" b="1" dirty="0"/>
              <a:t>General Users &amp; Businesses</a:t>
            </a:r>
            <a:r>
              <a:rPr lang="en-US" dirty="0"/>
              <a:t> – For personal data protection and watermarking sensitive images.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diamond on a surface">
            <a:extLst>
              <a:ext uri="{FF2B5EF4-FFF2-40B4-BE49-F238E27FC236}">
                <a16:creationId xmlns:a16="http://schemas.microsoft.com/office/drawing/2014/main" id="{DC018F53-4AA7-BF11-D9C7-DCF407396B1B}"/>
              </a:ext>
            </a:extLst>
          </p:cNvPr>
          <p:cNvPicPr>
            <a:picLocks noGrp="1" noChangeAspect="1"/>
          </p:cNvPicPr>
          <p:nvPr>
            <p:ph idx="1"/>
          </p:nvPr>
        </p:nvPicPr>
        <p:blipFill>
          <a:blip r:embed="rId2"/>
          <a:stretch>
            <a:fillRect/>
          </a:stretch>
        </p:blipFill>
        <p:spPr>
          <a:xfrm>
            <a:off x="3485536" y="1482244"/>
            <a:ext cx="5498352"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buNone/>
            </a:pPr>
            <a:r>
              <a:rPr lang="en-US" dirty="0">
                <a:latin typeface="Arial" panose="020B0604020202020204" pitchFamily="34" charset="0"/>
                <a:cs typeface="Arial" panose="020B0604020202020204" pitchFamily="34" charset="0"/>
              </a:rPr>
              <a:t>     This project successfully implements Image Steganography, providing a secure way to hide messages inside images. By modifying pixel values, we ensure that confidential information remains invisible while maintaining the image's integrity. The dual-layer security with passcode protection adds an extra layer of safety, making unauthorized access difficult.</a:t>
            </a:r>
          </a:p>
          <a:p>
            <a:r>
              <a:rPr lang="en-US" dirty="0">
                <a:latin typeface="Arial" panose="020B0604020202020204" pitchFamily="34" charset="0"/>
                <a:cs typeface="Arial" panose="020B0604020202020204" pitchFamily="34" charset="0"/>
              </a:rPr>
              <a:t>Compared to traditional encryption methods, this technique offers stealth and efficiency, making it useful for secure communication, digital watermarking, and forensic applications. Future improvements can enhance data capacity and strengthen encryption, making it even more robust for real-world cybersecurity needs.</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https://github.com/Khushisrivastava02/aicte_khushisrivastava28/upload/main</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48</TotalTime>
  <Words>523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Image Steganography using Python</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Khushi Srivastava</cp:lastModifiedBy>
  <cp:revision>26</cp:revision>
  <dcterms:created xsi:type="dcterms:W3CDTF">2021-05-26T16:50:10Z</dcterms:created>
  <dcterms:modified xsi:type="dcterms:W3CDTF">2025-02-26T16:10:29Z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