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8288000" cy="10287000"/>
  <p:notesSz cx="6858000" cy="9144000"/>
  <p:embeddedFontLst>
    <p:embeddedFont>
      <p:font typeface="Arial Bold" panose="020B0704020202020204" pitchFamily="34" charset="0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Canva Sans" panose="020B0604020202020204" charset="0"/>
      <p:regular r:id="rId26"/>
    </p:embeddedFont>
    <p:embeddedFont>
      <p:font typeface="Montserrat Bold" panose="020B0604020202020204" charset="0"/>
      <p:regular r:id="rId27"/>
    </p:embeddedFont>
    <p:embeddedFont>
      <p:font typeface="Montserrat Ultra-Bold" panose="020B0604020202020204" charset="0"/>
      <p:regular r:id="rId28"/>
    </p:embeddedFont>
    <p:embeddedFont>
      <p:font typeface="Open Sauce" panose="020B0604020202020204" charset="0"/>
      <p:regular r:id="rId29"/>
    </p:embeddedFont>
    <p:embeddedFont>
      <p:font typeface="Open Sauce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0881B-AA25-4CED-9F54-E9E910DA929E}" v="85" dt="2025-05-15T04:37:12.94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26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tapariya" userId="d2986a163ac1a6b9" providerId="LiveId" clId="{B190881B-AA25-4CED-9F54-E9E910DA929E}"/>
    <pc:docChg chg="undo custSel addSld delSld modSld">
      <pc:chgData name="khushi tapariya" userId="d2986a163ac1a6b9" providerId="LiveId" clId="{B190881B-AA25-4CED-9F54-E9E910DA929E}" dt="2025-06-27T05:06:53.668" v="1358" actId="20577"/>
      <pc:docMkLst>
        <pc:docMk/>
      </pc:docMkLst>
      <pc:sldChg chg="delSp mod">
        <pc:chgData name="khushi tapariya" userId="d2986a163ac1a6b9" providerId="LiveId" clId="{B190881B-AA25-4CED-9F54-E9E910DA929E}" dt="2025-05-14T14:09:09.677" v="396" actId="21"/>
        <pc:sldMkLst>
          <pc:docMk/>
          <pc:sldMk cId="0" sldId="257"/>
        </pc:sldMkLst>
      </pc:sldChg>
      <pc:sldChg chg="addSp delSp modSp mod">
        <pc:chgData name="khushi tapariya" userId="d2986a163ac1a6b9" providerId="LiveId" clId="{B190881B-AA25-4CED-9F54-E9E910DA929E}" dt="2025-05-14T14:09:00.725" v="395" actId="21"/>
        <pc:sldMkLst>
          <pc:docMk/>
          <pc:sldMk cId="0" sldId="258"/>
        </pc:sldMkLst>
        <pc:spChg chg="mod">
          <ac:chgData name="khushi tapariya" userId="d2986a163ac1a6b9" providerId="LiveId" clId="{B190881B-AA25-4CED-9F54-E9E910DA929E}" dt="2025-05-14T13:55:30.144" v="317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55:23.849" v="316" actId="1038"/>
          <ac:spMkLst>
            <pc:docMk/>
            <pc:sldMk cId="0" sldId="258"/>
            <ac:spMk id="4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53:38.952" v="302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54:44.339" v="310" actId="1076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khushi tapariya" userId="d2986a163ac1a6b9" providerId="LiveId" clId="{B190881B-AA25-4CED-9F54-E9E910DA929E}" dt="2025-05-14T13:55:17.933" v="314" actId="20577"/>
          <ac:spMkLst>
            <pc:docMk/>
            <pc:sldMk cId="0" sldId="258"/>
            <ac:spMk id="9" creationId="{A21E787B-8ED8-A58F-04BC-3571240F2B6B}"/>
          </ac:spMkLst>
        </pc:spChg>
      </pc:sldChg>
      <pc:sldChg chg="addSp delSp modSp mod">
        <pc:chgData name="khushi tapariya" userId="d2986a163ac1a6b9" providerId="LiveId" clId="{B190881B-AA25-4CED-9F54-E9E910DA929E}" dt="2025-05-14T13:51:04.439" v="267" actId="1076"/>
        <pc:sldMkLst>
          <pc:docMk/>
          <pc:sldMk cId="0" sldId="259"/>
        </pc:sldMkLst>
        <pc:spChg chg="mod">
          <ac:chgData name="khushi tapariya" userId="d2986a163ac1a6b9" providerId="LiveId" clId="{B190881B-AA25-4CED-9F54-E9E910DA929E}" dt="2025-05-14T13:48:28.218" v="260" actId="20577"/>
          <ac:spMkLst>
            <pc:docMk/>
            <pc:sldMk cId="0" sldId="259"/>
            <ac:spMk id="4" creationId="{00000000-0000-0000-0000-000000000000}"/>
          </ac:spMkLst>
        </pc:spChg>
        <pc:picChg chg="add mod">
          <ac:chgData name="khushi tapariya" userId="d2986a163ac1a6b9" providerId="LiveId" clId="{B190881B-AA25-4CED-9F54-E9E910DA929E}" dt="2025-05-14T13:51:04.439" v="267" actId="1076"/>
          <ac:picMkLst>
            <pc:docMk/>
            <pc:sldMk cId="0" sldId="259"/>
            <ac:picMk id="10" creationId="{FB237DE8-661C-4F21-ADDB-E6E1D0B1F466}"/>
          </ac:picMkLst>
        </pc:picChg>
      </pc:sldChg>
      <pc:sldChg chg="addSp modSp mod">
        <pc:chgData name="khushi tapariya" userId="d2986a163ac1a6b9" providerId="LiveId" clId="{B190881B-AA25-4CED-9F54-E9E910DA929E}" dt="2025-05-14T15:43:46.519" v="424" actId="1038"/>
        <pc:sldMkLst>
          <pc:docMk/>
          <pc:sldMk cId="0" sldId="260"/>
        </pc:sldMkLst>
        <pc:spChg chg="mod">
          <ac:chgData name="khushi tapariya" userId="d2986a163ac1a6b9" providerId="LiveId" clId="{B190881B-AA25-4CED-9F54-E9E910DA929E}" dt="2025-05-14T13:46:29.395" v="256" actId="14100"/>
          <ac:spMkLst>
            <pc:docMk/>
            <pc:sldMk cId="0" sldId="260"/>
            <ac:spMk id="4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5:43:44.161" v="423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5:43:46.519" v="424" actId="1038"/>
          <ac:spMkLst>
            <pc:docMk/>
            <pc:sldMk cId="0" sldId="260"/>
            <ac:spMk id="6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4:22:28.534" v="410" actId="1076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khushi tapariya" userId="d2986a163ac1a6b9" providerId="LiveId" clId="{B190881B-AA25-4CED-9F54-E9E910DA929E}" dt="2025-05-14T14:08:11.243" v="394"/>
          <ac:spMkLst>
            <pc:docMk/>
            <pc:sldMk cId="0" sldId="260"/>
            <ac:spMk id="9" creationId="{2699DD53-5522-EF96-C516-2813A76E10CD}"/>
          </ac:spMkLst>
        </pc:spChg>
        <pc:spChg chg="add mod">
          <ac:chgData name="khushi tapariya" userId="d2986a163ac1a6b9" providerId="LiveId" clId="{B190881B-AA25-4CED-9F54-E9E910DA929E}" dt="2025-05-14T14:16:47.523" v="404" actId="20577"/>
          <ac:spMkLst>
            <pc:docMk/>
            <pc:sldMk cId="0" sldId="260"/>
            <ac:spMk id="10" creationId="{3D3192DF-04B4-253E-3A0E-BC4256F80077}"/>
          </ac:spMkLst>
        </pc:spChg>
        <pc:spChg chg="mod">
          <ac:chgData name="khushi tapariya" userId="d2986a163ac1a6b9" providerId="LiveId" clId="{B190881B-AA25-4CED-9F54-E9E910DA929E}" dt="2025-05-14T14:19:09.437" v="406" actId="1076"/>
          <ac:spMkLst>
            <pc:docMk/>
            <pc:sldMk cId="0" sldId="260"/>
            <ac:spMk id="11" creationId="{C2166C1D-C6F7-C9D7-472A-C6452A328AB1}"/>
          </ac:spMkLst>
        </pc:spChg>
        <pc:spChg chg="add mod">
          <ac:chgData name="khushi tapariya" userId="d2986a163ac1a6b9" providerId="LiveId" clId="{B190881B-AA25-4CED-9F54-E9E910DA929E}" dt="2025-05-14T14:22:21.269" v="409" actId="1076"/>
          <ac:spMkLst>
            <pc:docMk/>
            <pc:sldMk cId="0" sldId="260"/>
            <ac:spMk id="12" creationId="{FF3728C3-4597-94B6-2D2B-EBC4D660ACF3}"/>
          </ac:spMkLst>
        </pc:spChg>
        <pc:spChg chg="add mod">
          <ac:chgData name="khushi tapariya" userId="d2986a163ac1a6b9" providerId="LiveId" clId="{B190881B-AA25-4CED-9F54-E9E910DA929E}" dt="2025-05-14T14:23:28.314" v="418" actId="1076"/>
          <ac:spMkLst>
            <pc:docMk/>
            <pc:sldMk cId="0" sldId="260"/>
            <ac:spMk id="14" creationId="{593AD93D-FE4B-2FFE-21A4-C1ACA34B3042}"/>
          </ac:spMkLst>
        </pc:spChg>
      </pc:sldChg>
      <pc:sldChg chg="addSp delSp modSp mod">
        <pc:chgData name="khushi tapariya" userId="d2986a163ac1a6b9" providerId="LiveId" clId="{B190881B-AA25-4CED-9F54-E9E910DA929E}" dt="2025-05-14T14:07:34.146" v="389" actId="21"/>
        <pc:sldMkLst>
          <pc:docMk/>
          <pc:sldMk cId="0" sldId="261"/>
        </pc:sldMkLst>
        <pc:spChg chg="mod">
          <ac:chgData name="khushi tapariya" userId="d2986a163ac1a6b9" providerId="LiveId" clId="{B190881B-AA25-4CED-9F54-E9E910DA929E}" dt="2025-05-14T14:07:22.099" v="387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43:57.959" v="230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43:50.066" v="228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khushi tapariya" userId="d2986a163ac1a6b9" providerId="LiveId" clId="{B190881B-AA25-4CED-9F54-E9E910DA929E}" dt="2025-05-13T08:03:39.219" v="9" actId="20577"/>
          <ac:spMkLst>
            <pc:docMk/>
            <pc:sldMk cId="0" sldId="261"/>
            <ac:spMk id="8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45:56.539" v="249" actId="20577"/>
          <ac:spMkLst>
            <pc:docMk/>
            <pc:sldMk cId="0" sldId="261"/>
            <ac:spMk id="9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44:06.449" v="232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44:00.904" v="231" actId="1076"/>
          <ac:spMkLst>
            <pc:docMk/>
            <pc:sldMk cId="0" sldId="261"/>
            <ac:spMk id="11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43:55.426" v="229" actId="1076"/>
          <ac:spMkLst>
            <pc:docMk/>
            <pc:sldMk cId="0" sldId="261"/>
            <ac:spMk id="12" creationId="{00000000-0000-0000-0000-000000000000}"/>
          </ac:spMkLst>
        </pc:spChg>
        <pc:spChg chg="add mod">
          <ac:chgData name="khushi tapariya" userId="d2986a163ac1a6b9" providerId="LiveId" clId="{B190881B-AA25-4CED-9F54-E9E910DA929E}" dt="2025-05-14T14:07:27.228" v="388" actId="1076"/>
          <ac:spMkLst>
            <pc:docMk/>
            <pc:sldMk cId="0" sldId="261"/>
            <ac:spMk id="14" creationId="{F18772B7-210B-DD61-593D-923F354BF53E}"/>
          </ac:spMkLst>
        </pc:spChg>
      </pc:sldChg>
      <pc:sldChg chg="addSp delSp modSp mod">
        <pc:chgData name="khushi tapariya" userId="d2986a163ac1a6b9" providerId="LiveId" clId="{B190881B-AA25-4CED-9F54-E9E910DA929E}" dt="2025-05-14T14:07:40.091" v="390" actId="21"/>
        <pc:sldMkLst>
          <pc:docMk/>
          <pc:sldMk cId="0" sldId="262"/>
        </pc:sldMkLst>
        <pc:spChg chg="mod">
          <ac:chgData name="khushi tapariya" userId="d2986a163ac1a6b9" providerId="LiveId" clId="{B190881B-AA25-4CED-9F54-E9E910DA929E}" dt="2025-05-13T08:03:33.715" v="8" actId="20577"/>
          <ac:spMkLst>
            <pc:docMk/>
            <pc:sldMk cId="0" sldId="262"/>
            <ac:spMk id="9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39:08.981" v="170" actId="2057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39:04.988" v="169"/>
          <ac:spMkLst>
            <pc:docMk/>
            <pc:sldMk cId="0" sldId="262"/>
            <ac:spMk id="13" creationId="{00000000-0000-0000-0000-000000000000}"/>
          </ac:spMkLst>
        </pc:spChg>
        <pc:spChg chg="add mod">
          <ac:chgData name="khushi tapariya" userId="d2986a163ac1a6b9" providerId="LiveId" clId="{B190881B-AA25-4CED-9F54-E9E910DA929E}" dt="2025-05-14T14:07:08.746" v="385" actId="1038"/>
          <ac:spMkLst>
            <pc:docMk/>
            <pc:sldMk cId="0" sldId="262"/>
            <ac:spMk id="15" creationId="{5B4A86A2-55C1-287F-2E6A-C793556EC7C6}"/>
          </ac:spMkLst>
        </pc:spChg>
      </pc:sldChg>
      <pc:sldChg chg="addSp delSp modSp mod">
        <pc:chgData name="khushi tapariya" userId="d2986a163ac1a6b9" providerId="LiveId" clId="{B190881B-AA25-4CED-9F54-E9E910DA929E}" dt="2025-05-14T14:07:45.469" v="391" actId="21"/>
        <pc:sldMkLst>
          <pc:docMk/>
          <pc:sldMk cId="0" sldId="263"/>
        </pc:sldMkLst>
        <pc:spChg chg="mod">
          <ac:chgData name="khushi tapariya" userId="d2986a163ac1a6b9" providerId="LiveId" clId="{B190881B-AA25-4CED-9F54-E9E910DA929E}" dt="2025-05-13T08:04:43.127" v="12" actId="14100"/>
          <ac:spMkLst>
            <pc:docMk/>
            <pc:sldMk cId="0" sldId="263"/>
            <ac:spMk id="8" creationId="{00000000-0000-0000-0000-000000000000}"/>
          </ac:spMkLst>
        </pc:spChg>
        <pc:spChg chg="mod">
          <ac:chgData name="khushi tapariya" userId="d2986a163ac1a6b9" providerId="LiveId" clId="{B190881B-AA25-4CED-9F54-E9E910DA929E}" dt="2025-05-13T08:03:21.567" v="7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35:05.993" v="162" actId="404"/>
          <ac:spMkLst>
            <pc:docMk/>
            <pc:sldMk cId="0" sldId="263"/>
            <ac:spMk id="10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56:27.912" v="319" actId="404"/>
          <ac:spMkLst>
            <pc:docMk/>
            <pc:sldMk cId="0" sldId="263"/>
            <ac:spMk id="11" creationId="{00000000-0000-0000-0000-000000000000}"/>
          </ac:spMkLst>
        </pc:spChg>
        <pc:spChg chg="mod">
          <ac:chgData name="khushi tapariya" userId="d2986a163ac1a6b9" providerId="LiveId" clId="{B190881B-AA25-4CED-9F54-E9E910DA929E}" dt="2025-05-13T08:04:38.226" v="11" actId="14100"/>
          <ac:spMkLst>
            <pc:docMk/>
            <pc:sldMk cId="0" sldId="263"/>
            <ac:spMk id="12" creationId="{00000000-0000-0000-0000-000000000000}"/>
          </ac:spMkLst>
        </pc:spChg>
        <pc:spChg chg="add mod">
          <ac:chgData name="khushi tapariya" userId="d2986a163ac1a6b9" providerId="LiveId" clId="{B190881B-AA25-4CED-9F54-E9E910DA929E}" dt="2025-05-14T14:06:52.780" v="382" actId="1076"/>
          <ac:spMkLst>
            <pc:docMk/>
            <pc:sldMk cId="0" sldId="263"/>
            <ac:spMk id="14" creationId="{A26E5DC4-2DD5-9B9B-805E-2CF36C211049}"/>
          </ac:spMkLst>
        </pc:spChg>
      </pc:sldChg>
      <pc:sldChg chg="addSp modSp mod">
        <pc:chgData name="khushi tapariya" userId="d2986a163ac1a6b9" providerId="LiveId" clId="{B190881B-AA25-4CED-9F54-E9E910DA929E}" dt="2025-05-13T08:14:29.648" v="101" actId="20577"/>
        <pc:sldMkLst>
          <pc:docMk/>
          <pc:sldMk cId="0" sldId="264"/>
        </pc:sldMkLst>
        <pc:spChg chg="mod">
          <ac:chgData name="khushi tapariya" userId="d2986a163ac1a6b9" providerId="LiveId" clId="{B190881B-AA25-4CED-9F54-E9E910DA929E}" dt="2025-05-13T08:14:29.648" v="101" actId="20577"/>
          <ac:spMkLst>
            <pc:docMk/>
            <pc:sldMk cId="0" sldId="264"/>
            <ac:spMk id="8" creationId="{00000000-0000-0000-0000-000000000000}"/>
          </ac:spMkLst>
        </pc:spChg>
        <pc:spChg chg="mod">
          <ac:chgData name="khushi tapariya" userId="d2986a163ac1a6b9" providerId="LiveId" clId="{B190881B-AA25-4CED-9F54-E9E910DA929E}" dt="2025-05-13T08:12:24.349" v="77" actId="207"/>
          <ac:spMkLst>
            <pc:docMk/>
            <pc:sldMk cId="0" sldId="264"/>
            <ac:spMk id="9" creationId="{00000000-0000-0000-0000-000000000000}"/>
          </ac:spMkLst>
        </pc:spChg>
        <pc:spChg chg="add mod">
          <ac:chgData name="khushi tapariya" userId="d2986a163ac1a6b9" providerId="LiveId" clId="{B190881B-AA25-4CED-9F54-E9E910DA929E}" dt="2025-05-13T08:14:26.850" v="100" actId="20577"/>
          <ac:spMkLst>
            <pc:docMk/>
            <pc:sldMk cId="0" sldId="264"/>
            <ac:spMk id="10" creationId="{EB6A59D2-96DD-3646-4E13-C2A33AAE7FA0}"/>
          </ac:spMkLst>
        </pc:spChg>
      </pc:sldChg>
      <pc:sldChg chg="modSp mod">
        <pc:chgData name="khushi tapariya" userId="d2986a163ac1a6b9" providerId="LiveId" clId="{B190881B-AA25-4CED-9F54-E9E910DA929E}" dt="2025-05-14T13:57:42.054" v="345" actId="14100"/>
        <pc:sldMkLst>
          <pc:docMk/>
          <pc:sldMk cId="0" sldId="265"/>
        </pc:sldMkLst>
        <pc:spChg chg="mod">
          <ac:chgData name="khushi tapariya" userId="d2986a163ac1a6b9" providerId="LiveId" clId="{B190881B-AA25-4CED-9F54-E9E910DA929E}" dt="2025-05-14T13:57:42.054" v="345" actId="14100"/>
          <ac:spMkLst>
            <pc:docMk/>
            <pc:sldMk cId="0" sldId="265"/>
            <ac:spMk id="10" creationId="{00000000-0000-0000-0000-000000000000}"/>
          </ac:spMkLst>
        </pc:spChg>
      </pc:sldChg>
      <pc:sldChg chg="modSp mod">
        <pc:chgData name="khushi tapariya" userId="d2986a163ac1a6b9" providerId="LiveId" clId="{B190881B-AA25-4CED-9F54-E9E910DA929E}" dt="2025-05-14T13:57:25.873" v="338"/>
        <pc:sldMkLst>
          <pc:docMk/>
          <pc:sldMk cId="0" sldId="266"/>
        </pc:sldMkLst>
        <pc:spChg chg="mod">
          <ac:chgData name="khushi tapariya" userId="d2986a163ac1a6b9" providerId="LiveId" clId="{B190881B-AA25-4CED-9F54-E9E910DA929E}" dt="2025-05-14T13:57:25.873" v="338"/>
          <ac:spMkLst>
            <pc:docMk/>
            <pc:sldMk cId="0" sldId="266"/>
            <ac:spMk id="11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3:57:05.583" v="337" actId="403"/>
          <ac:spMkLst>
            <pc:docMk/>
            <pc:sldMk cId="0" sldId="266"/>
            <ac:spMk id="12" creationId="{00000000-0000-0000-0000-000000000000}"/>
          </ac:spMkLst>
        </pc:spChg>
      </pc:sldChg>
      <pc:sldChg chg="addSp delSp modSp mod">
        <pc:chgData name="khushi tapariya" userId="d2986a163ac1a6b9" providerId="LiveId" clId="{B190881B-AA25-4CED-9F54-E9E910DA929E}" dt="2025-05-14T14:03:44.622" v="352" actId="1076"/>
        <pc:sldMkLst>
          <pc:docMk/>
          <pc:sldMk cId="0" sldId="267"/>
        </pc:sldMkLst>
        <pc:picChg chg="add mod">
          <ac:chgData name="khushi tapariya" userId="d2986a163ac1a6b9" providerId="LiveId" clId="{B190881B-AA25-4CED-9F54-E9E910DA929E}" dt="2025-05-14T14:03:44.622" v="352" actId="1076"/>
          <ac:picMkLst>
            <pc:docMk/>
            <pc:sldMk cId="0" sldId="267"/>
            <ac:picMk id="1026" creationId="{632146A5-C9B3-B57F-583F-CC975AB4E6EB}"/>
          </ac:picMkLst>
        </pc:picChg>
      </pc:sldChg>
      <pc:sldChg chg="addSp delSp modSp mod">
        <pc:chgData name="khushi tapariya" userId="d2986a163ac1a6b9" providerId="LiveId" clId="{B190881B-AA25-4CED-9F54-E9E910DA929E}" dt="2025-05-14T14:02:35.740" v="347" actId="21"/>
        <pc:sldMkLst>
          <pc:docMk/>
          <pc:sldMk cId="0" sldId="269"/>
        </pc:sldMkLst>
        <pc:picChg chg="add mod">
          <ac:chgData name="khushi tapariya" userId="d2986a163ac1a6b9" providerId="LiveId" clId="{B190881B-AA25-4CED-9F54-E9E910DA929E}" dt="2025-05-13T08:00:13.324" v="4" actId="1076"/>
          <ac:picMkLst>
            <pc:docMk/>
            <pc:sldMk cId="0" sldId="269"/>
            <ac:picMk id="15" creationId="{8DF481BD-48B9-62E4-3F2B-E16926A3428B}"/>
          </ac:picMkLst>
        </pc:picChg>
      </pc:sldChg>
      <pc:sldChg chg="addSp delSp modSp mod">
        <pc:chgData name="khushi tapariya" userId="d2986a163ac1a6b9" providerId="LiveId" clId="{B190881B-AA25-4CED-9F54-E9E910DA929E}" dt="2025-05-13T11:17:39.696" v="136" actId="1076"/>
        <pc:sldMkLst>
          <pc:docMk/>
          <pc:sldMk cId="0" sldId="270"/>
        </pc:sldMkLst>
        <pc:spChg chg="mod">
          <ac:chgData name="khushi tapariya" userId="d2986a163ac1a6b9" providerId="LiveId" clId="{B190881B-AA25-4CED-9F54-E9E910DA929E}" dt="2025-05-13T11:17:33.360" v="135" actId="1076"/>
          <ac:spMkLst>
            <pc:docMk/>
            <pc:sldMk cId="0" sldId="270"/>
            <ac:spMk id="8" creationId="{00000000-0000-0000-0000-000000000000}"/>
          </ac:spMkLst>
        </pc:spChg>
        <pc:spChg chg="mod">
          <ac:chgData name="khushi tapariya" userId="d2986a163ac1a6b9" providerId="LiveId" clId="{B190881B-AA25-4CED-9F54-E9E910DA929E}" dt="2025-05-13T11:17:39.696" v="136" actId="1076"/>
          <ac:spMkLst>
            <pc:docMk/>
            <pc:sldMk cId="0" sldId="270"/>
            <ac:spMk id="9" creationId="{00000000-0000-0000-0000-000000000000}"/>
          </ac:spMkLst>
        </pc:spChg>
      </pc:sldChg>
      <pc:sldChg chg="modSp mod">
        <pc:chgData name="khushi tapariya" userId="d2986a163ac1a6b9" providerId="LiveId" clId="{B190881B-AA25-4CED-9F54-E9E910DA929E}" dt="2025-05-14T14:12:26.863" v="399" actId="1038"/>
        <pc:sldMkLst>
          <pc:docMk/>
          <pc:sldMk cId="0" sldId="271"/>
        </pc:sldMkLst>
        <pc:spChg chg="mod">
          <ac:chgData name="khushi tapariya" userId="d2986a163ac1a6b9" providerId="LiveId" clId="{B190881B-AA25-4CED-9F54-E9E910DA929E}" dt="2025-05-14T14:12:26.863" v="399" actId="1038"/>
          <ac:spMkLst>
            <pc:docMk/>
            <pc:sldMk cId="0" sldId="271"/>
            <ac:spMk id="6" creationId="{00000000-0000-0000-0000-000000000000}"/>
          </ac:spMkLst>
        </pc:spChg>
      </pc:sldChg>
      <pc:sldChg chg="modSp mod">
        <pc:chgData name="khushi tapariya" userId="d2986a163ac1a6b9" providerId="LiveId" clId="{B190881B-AA25-4CED-9F54-E9E910DA929E}" dt="2025-05-14T14:24:09.366" v="421" actId="14100"/>
        <pc:sldMkLst>
          <pc:docMk/>
          <pc:sldMk cId="0" sldId="272"/>
        </pc:sldMkLst>
        <pc:spChg chg="mod">
          <ac:chgData name="khushi tapariya" userId="d2986a163ac1a6b9" providerId="LiveId" clId="{B190881B-AA25-4CED-9F54-E9E910DA929E}" dt="2025-05-13T11:21:08.111" v="141" actId="1037"/>
          <ac:spMkLst>
            <pc:docMk/>
            <pc:sldMk cId="0" sldId="272"/>
            <ac:spMk id="7" creationId="{00000000-0000-0000-0000-000000000000}"/>
          </ac:spMkLst>
        </pc:spChg>
        <pc:spChg chg="mod">
          <ac:chgData name="khushi tapariya" userId="d2986a163ac1a6b9" providerId="LiveId" clId="{B190881B-AA25-4CED-9F54-E9E910DA929E}" dt="2025-05-14T14:24:09.366" v="421" actId="14100"/>
          <ac:spMkLst>
            <pc:docMk/>
            <pc:sldMk cId="0" sldId="272"/>
            <ac:spMk id="9" creationId="{00000000-0000-0000-0000-000000000000}"/>
          </ac:spMkLst>
        </pc:spChg>
      </pc:sldChg>
      <pc:sldChg chg="modSp mod">
        <pc:chgData name="khushi tapariya" userId="d2986a163ac1a6b9" providerId="LiveId" clId="{B190881B-AA25-4CED-9F54-E9E910DA929E}" dt="2025-06-27T05:06:53.668" v="1358" actId="20577"/>
        <pc:sldMkLst>
          <pc:docMk/>
          <pc:sldMk cId="0" sldId="273"/>
        </pc:sldMkLst>
        <pc:spChg chg="mod">
          <ac:chgData name="khushi tapariya" userId="d2986a163ac1a6b9" providerId="LiveId" clId="{B190881B-AA25-4CED-9F54-E9E910DA929E}" dt="2025-06-27T05:06:53.668" v="1358" actId="20577"/>
          <ac:spMkLst>
            <pc:docMk/>
            <pc:sldMk cId="0" sldId="273"/>
            <ac:spMk id="6" creationId="{00000000-0000-0000-0000-000000000000}"/>
          </ac:spMkLst>
        </pc:spChg>
      </pc:sldChg>
      <pc:sldChg chg="addSp delSp modSp add mod">
        <pc:chgData name="khushi tapariya" userId="d2986a163ac1a6b9" providerId="LiveId" clId="{B190881B-AA25-4CED-9F54-E9E910DA929E}" dt="2025-05-15T04:37:04.442" v="1350" actId="1076"/>
        <pc:sldMkLst>
          <pc:docMk/>
          <pc:sldMk cId="3252979935" sldId="274"/>
        </pc:sldMkLst>
        <pc:spChg chg="mod">
          <ac:chgData name="khushi tapariya" userId="d2986a163ac1a6b9" providerId="LiveId" clId="{B190881B-AA25-4CED-9F54-E9E910DA929E}" dt="2025-05-14T16:28:01.589" v="689" actId="1076"/>
          <ac:spMkLst>
            <pc:docMk/>
            <pc:sldMk cId="3252979935" sldId="274"/>
            <ac:spMk id="2" creationId="{C3CA2111-8760-8E17-A813-E3F0FD2CE5F0}"/>
          </ac:spMkLst>
        </pc:spChg>
        <pc:spChg chg="mod">
          <ac:chgData name="khushi tapariya" userId="d2986a163ac1a6b9" providerId="LiveId" clId="{B190881B-AA25-4CED-9F54-E9E910DA929E}" dt="2025-05-15T04:36:56.227" v="1349" actId="1076"/>
          <ac:spMkLst>
            <pc:docMk/>
            <pc:sldMk cId="3252979935" sldId="274"/>
            <ac:spMk id="3" creationId="{F31EF3CA-1F02-B8C9-C5C0-88A4ACEE607C}"/>
          </ac:spMkLst>
        </pc:spChg>
        <pc:spChg chg="add mod">
          <ac:chgData name="khushi tapariya" userId="d2986a163ac1a6b9" providerId="LiveId" clId="{B190881B-AA25-4CED-9F54-E9E910DA929E}" dt="2025-05-15T04:37:04.442" v="1350" actId="1076"/>
          <ac:spMkLst>
            <pc:docMk/>
            <pc:sldMk cId="3252979935" sldId="274"/>
            <ac:spMk id="4" creationId="{06FA196F-59EF-71BC-E9FC-F1BC6461FB45}"/>
          </ac:spMkLst>
        </pc:spChg>
        <pc:spChg chg="mod">
          <ac:chgData name="khushi tapariya" userId="d2986a163ac1a6b9" providerId="LiveId" clId="{B190881B-AA25-4CED-9F54-E9E910DA929E}" dt="2025-05-14T17:09:56.157" v="1309" actId="1076"/>
          <ac:spMkLst>
            <pc:docMk/>
            <pc:sldMk cId="3252979935" sldId="274"/>
            <ac:spMk id="5" creationId="{B3351379-231F-170D-D8F8-107A38F458C2}"/>
          </ac:spMkLst>
        </pc:spChg>
        <pc:spChg chg="mod">
          <ac:chgData name="khushi tapariya" userId="d2986a163ac1a6b9" providerId="LiveId" clId="{B190881B-AA25-4CED-9F54-E9E910DA929E}" dt="2025-05-14T16:22:58.042" v="672" actId="1076"/>
          <ac:spMkLst>
            <pc:docMk/>
            <pc:sldMk cId="3252979935" sldId="274"/>
            <ac:spMk id="7" creationId="{7B514A25-7731-0AB2-0111-AE2B8DA79B84}"/>
          </ac:spMkLst>
        </pc:spChg>
        <pc:spChg chg="add del mod">
          <ac:chgData name="khushi tapariya" userId="d2986a163ac1a6b9" providerId="LiveId" clId="{B190881B-AA25-4CED-9F54-E9E910DA929E}" dt="2025-05-14T16:29:11.296" v="761" actId="1076"/>
          <ac:spMkLst>
            <pc:docMk/>
            <pc:sldMk cId="3252979935" sldId="274"/>
            <ac:spMk id="16" creationId="{2C8C2FBC-4860-1E79-F573-0D0672CDBC76}"/>
          </ac:spMkLst>
        </pc:spChg>
        <pc:spChg chg="add mod">
          <ac:chgData name="khushi tapariya" userId="d2986a163ac1a6b9" providerId="LiveId" clId="{B190881B-AA25-4CED-9F54-E9E910DA929E}" dt="2025-05-14T16:30:39.690" v="805" actId="1076"/>
          <ac:spMkLst>
            <pc:docMk/>
            <pc:sldMk cId="3252979935" sldId="274"/>
            <ac:spMk id="21" creationId="{708CB7AD-70ED-8D62-AF72-1873C0C7D92D}"/>
          </ac:spMkLst>
        </pc:spChg>
        <pc:spChg chg="mod">
          <ac:chgData name="khushi tapariya" userId="d2986a163ac1a6b9" providerId="LiveId" clId="{B190881B-AA25-4CED-9F54-E9E910DA929E}" dt="2025-05-14T16:51:57.487" v="889"/>
          <ac:spMkLst>
            <pc:docMk/>
            <pc:sldMk cId="3252979935" sldId="274"/>
            <ac:spMk id="22" creationId="{7A4E1B69-15F9-7D30-15DC-D488DD5A9295}"/>
          </ac:spMkLst>
        </pc:spChg>
        <pc:spChg chg="add mod">
          <ac:chgData name="khushi tapariya" userId="d2986a163ac1a6b9" providerId="LiveId" clId="{B190881B-AA25-4CED-9F54-E9E910DA929E}" dt="2025-05-14T16:52:03.533" v="890"/>
          <ac:spMkLst>
            <pc:docMk/>
            <pc:sldMk cId="3252979935" sldId="274"/>
            <ac:spMk id="23" creationId="{75C7DE9B-F0C9-0791-51D0-45B0F42BF3F9}"/>
          </ac:spMkLst>
        </pc:spChg>
        <pc:spChg chg="add mod">
          <ac:chgData name="khushi tapariya" userId="d2986a163ac1a6b9" providerId="LiveId" clId="{B190881B-AA25-4CED-9F54-E9E910DA929E}" dt="2025-05-14T16:49:37.503" v="870" actId="1076"/>
          <ac:spMkLst>
            <pc:docMk/>
            <pc:sldMk cId="3252979935" sldId="274"/>
            <ac:spMk id="24" creationId="{CFC8D6FB-FE40-7D49-6020-047066E74667}"/>
          </ac:spMkLst>
        </pc:spChg>
        <pc:spChg chg="add mod">
          <ac:chgData name="khushi tapariya" userId="d2986a163ac1a6b9" providerId="LiveId" clId="{B190881B-AA25-4CED-9F54-E9E910DA929E}" dt="2025-05-14T16:49:32.568" v="869" actId="1076"/>
          <ac:spMkLst>
            <pc:docMk/>
            <pc:sldMk cId="3252979935" sldId="274"/>
            <ac:spMk id="25" creationId="{B9A90926-3DF9-E3C6-184F-7FEF9FC7260F}"/>
          </ac:spMkLst>
        </pc:spChg>
        <pc:spChg chg="add mod">
          <ac:chgData name="khushi tapariya" userId="d2986a163ac1a6b9" providerId="LiveId" clId="{B190881B-AA25-4CED-9F54-E9E910DA929E}" dt="2025-05-14T16:54:37.678" v="962" actId="20577"/>
          <ac:spMkLst>
            <pc:docMk/>
            <pc:sldMk cId="3252979935" sldId="274"/>
            <ac:spMk id="28" creationId="{2183865D-9DDE-7847-CED5-8D91118C29E3}"/>
          </ac:spMkLst>
        </pc:spChg>
        <pc:picChg chg="add mod">
          <ac:chgData name="khushi tapariya" userId="d2986a163ac1a6b9" providerId="LiveId" clId="{B190881B-AA25-4CED-9F54-E9E910DA929E}" dt="2025-05-14T16:28:05.717" v="690" actId="1076"/>
          <ac:picMkLst>
            <pc:docMk/>
            <pc:sldMk cId="3252979935" sldId="274"/>
            <ac:picMk id="15" creationId="{F07BCC06-05BA-A75A-67F6-E142DD9E1558}"/>
          </ac:picMkLst>
        </pc:picChg>
        <pc:picChg chg="add mod">
          <ac:chgData name="khushi tapariya" userId="d2986a163ac1a6b9" providerId="LiveId" clId="{B190881B-AA25-4CED-9F54-E9E910DA929E}" dt="2025-05-14T16:27:51.163" v="687" actId="14100"/>
          <ac:picMkLst>
            <pc:docMk/>
            <pc:sldMk cId="3252979935" sldId="274"/>
            <ac:picMk id="18" creationId="{BF44FC8B-9FCD-2ED0-1A41-F13146BC44D4}"/>
          </ac:picMkLst>
        </pc:picChg>
        <pc:picChg chg="add mod">
          <ac:chgData name="khushi tapariya" userId="d2986a163ac1a6b9" providerId="LiveId" clId="{B190881B-AA25-4CED-9F54-E9E910DA929E}" dt="2025-05-14T16:29:40.276" v="764" actId="14100"/>
          <ac:picMkLst>
            <pc:docMk/>
            <pc:sldMk cId="3252979935" sldId="274"/>
            <ac:picMk id="20" creationId="{77522ADF-05AF-3248-EBEE-99392BAB4B6E}"/>
          </ac:picMkLst>
        </pc:picChg>
        <pc:picChg chg="add mod">
          <ac:chgData name="khushi tapariya" userId="d2986a163ac1a6b9" providerId="LiveId" clId="{B190881B-AA25-4CED-9F54-E9E910DA929E}" dt="2025-05-14T16:54:23.365" v="958" actId="1076"/>
          <ac:picMkLst>
            <pc:docMk/>
            <pc:sldMk cId="3252979935" sldId="274"/>
            <ac:picMk id="27" creationId="{4829DEED-94EF-165E-B69B-D6516BB116E8}"/>
          </ac:picMkLst>
        </pc:picChg>
      </pc:sldChg>
      <pc:sldChg chg="addSp delSp modSp add mod">
        <pc:chgData name="khushi tapariya" userId="d2986a163ac1a6b9" providerId="LiveId" clId="{B190881B-AA25-4CED-9F54-E9E910DA929E}" dt="2025-05-15T04:37:17.811" v="1352" actId="1076"/>
        <pc:sldMkLst>
          <pc:docMk/>
          <pc:sldMk cId="565283234" sldId="275"/>
        </pc:sldMkLst>
        <pc:spChg chg="add mod">
          <ac:chgData name="khushi tapariya" userId="d2986a163ac1a6b9" providerId="LiveId" clId="{B190881B-AA25-4CED-9F54-E9E910DA929E}" dt="2025-05-15T04:37:17.811" v="1352" actId="1076"/>
          <ac:spMkLst>
            <pc:docMk/>
            <pc:sldMk cId="565283234" sldId="275"/>
            <ac:spMk id="4" creationId="{1A24E2EC-4DAD-87BA-A5FC-4A7E914A8359}"/>
          </ac:spMkLst>
        </pc:spChg>
        <pc:spChg chg="mod">
          <ac:chgData name="khushi tapariya" userId="d2986a163ac1a6b9" providerId="LiveId" clId="{B190881B-AA25-4CED-9F54-E9E910DA929E}" dt="2025-05-14T17:02:25.632" v="1306" actId="1076"/>
          <ac:spMkLst>
            <pc:docMk/>
            <pc:sldMk cId="565283234" sldId="275"/>
            <ac:spMk id="5" creationId="{E204AD8D-71CE-810F-7AC6-04D67609DCA3}"/>
          </ac:spMkLst>
        </pc:spChg>
        <pc:spChg chg="add mod">
          <ac:chgData name="khushi tapariya" userId="d2986a163ac1a6b9" providerId="LiveId" clId="{B190881B-AA25-4CED-9F54-E9E910DA929E}" dt="2025-05-14T17:13:36.600" v="1313" actId="20577"/>
          <ac:spMkLst>
            <pc:docMk/>
            <pc:sldMk cId="565283234" sldId="275"/>
            <ac:spMk id="17" creationId="{C5909102-3CC4-9785-026D-82086645986D}"/>
          </ac:spMkLst>
        </pc:spChg>
        <pc:picChg chg="add mod">
          <ac:chgData name="khushi tapariya" userId="d2986a163ac1a6b9" providerId="LiveId" clId="{B190881B-AA25-4CED-9F54-E9E910DA929E}" dt="2025-05-14T17:02:17.564" v="1304" actId="1076"/>
          <ac:picMkLst>
            <pc:docMk/>
            <pc:sldMk cId="565283234" sldId="275"/>
            <ac:picMk id="6" creationId="{22A80DC3-857D-5111-14E4-8D78E6AB4A50}"/>
          </ac:picMkLst>
        </pc:picChg>
        <pc:picChg chg="add mod">
          <ac:chgData name="khushi tapariya" userId="d2986a163ac1a6b9" providerId="LiveId" clId="{B190881B-AA25-4CED-9F54-E9E910DA929E}" dt="2025-05-14T17:02:14.964" v="1303" actId="1076"/>
          <ac:picMkLst>
            <pc:docMk/>
            <pc:sldMk cId="565283234" sldId="275"/>
            <ac:picMk id="9" creationId="{9F83F729-1125-FEB9-65BA-C363E110CC93}"/>
          </ac:picMkLst>
        </pc:picChg>
        <pc:picChg chg="add mod">
          <ac:chgData name="khushi tapariya" userId="d2986a163ac1a6b9" providerId="LiveId" clId="{B190881B-AA25-4CED-9F54-E9E910DA929E}" dt="2025-05-14T17:02:11.956" v="1302" actId="1076"/>
          <ac:picMkLst>
            <pc:docMk/>
            <pc:sldMk cId="565283234" sldId="275"/>
            <ac:picMk id="12" creationId="{66C28851-DE41-3196-67EE-A4451CF28D62}"/>
          </ac:picMkLst>
        </pc:picChg>
        <pc:picChg chg="add mod">
          <ac:chgData name="khushi tapariya" userId="d2986a163ac1a6b9" providerId="LiveId" clId="{B190881B-AA25-4CED-9F54-E9E910DA929E}" dt="2025-05-14T17:02:06.165" v="1301" actId="1076"/>
          <ac:picMkLst>
            <pc:docMk/>
            <pc:sldMk cId="565283234" sldId="275"/>
            <ac:picMk id="14" creationId="{86054AA7-B37B-291C-6406-4B5269100575}"/>
          </ac:picMkLst>
        </pc:picChg>
        <pc:picChg chg="mod">
          <ac:chgData name="khushi tapariya" userId="d2986a163ac1a6b9" providerId="LiveId" clId="{B190881B-AA25-4CED-9F54-E9E910DA929E}" dt="2025-05-14T17:02:20.760" v="1305" actId="1076"/>
          <ac:picMkLst>
            <pc:docMk/>
            <pc:sldMk cId="565283234" sldId="275"/>
            <ac:picMk id="27" creationId="{BEEC15E6-7CF8-AE66-7122-F086A5DD8552}"/>
          </ac:picMkLst>
        </pc:picChg>
      </pc:sldChg>
      <pc:sldChg chg="new del">
        <pc:chgData name="khushi tapariya" userId="d2986a163ac1a6b9" providerId="LiveId" clId="{B190881B-AA25-4CED-9F54-E9E910DA929E}" dt="2025-05-14T16:54:47.675" v="964" actId="680"/>
        <pc:sldMkLst>
          <pc:docMk/>
          <pc:sldMk cId="182296434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DD42C-7DC3-4C7E-8C6E-01766B9036DC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BCCD-D419-4025-A8F3-33814F02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4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4D53-C319-419F-B7B0-FDDB4A0374B2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F329-B8C7-486C-8D13-D933D97ACF86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B98-E0E4-4D7A-8581-A25E27438591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248A-A998-4D24-BCC4-EC3170B2957F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740-FA12-4B5D-9406-D2C7E876B3B9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5D76-750D-4812-B3D5-AFBCD0CA33D7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3FF-3F4D-4111-BE8A-C4B234A80CBB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C01C-23E7-4838-9BA3-CA9196B9F378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0E3-A09C-4B25-A784-B634951CA552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DFCC-C972-4737-85EF-7762F257C8A3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63D4-234B-4B6A-A044-0F6DAA4A4CF7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7FCC9-C323-444A-A420-4E1D593BF029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sv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sv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5.sv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sv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566177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3" y="0"/>
                </a:lnTo>
                <a:lnTo>
                  <a:pt x="19879023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9144000" cy="10287000"/>
            <a:chOff x="0" y="0"/>
            <a:chExt cx="812800" cy="914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914400"/>
            </a:xfrm>
            <a:custGeom>
              <a:avLst/>
              <a:gdLst/>
              <a:ahLst/>
              <a:cxnLst/>
              <a:rect l="l" t="t" r="r" b="b"/>
              <a:pathLst>
                <a:path w="812800" h="914400">
                  <a:moveTo>
                    <a:pt x="0" y="0"/>
                  </a:moveTo>
                  <a:lnTo>
                    <a:pt x="812800" y="0"/>
                  </a:lnTo>
                  <a:lnTo>
                    <a:pt x="812800" y="914400"/>
                  </a:lnTo>
                  <a:lnTo>
                    <a:pt x="0" y="914400"/>
                  </a:lnTo>
                  <a:close/>
                </a:path>
              </a:pathLst>
            </a:custGeom>
            <a:blipFill>
              <a:blip r:embed="rId4"/>
              <a:stretch>
                <a:fillRect l="-35551" r="-3555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9767603" y="441774"/>
            <a:ext cx="7737478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54"/>
              </a:lnSpc>
            </a:pPr>
            <a:r>
              <a:rPr lang="en-US" sz="5776" b="1" dirty="0">
                <a:solidFill>
                  <a:srgbClr val="011535"/>
                </a:solidFill>
                <a:latin typeface="Arial Bold"/>
                <a:ea typeface="Arial Bold"/>
                <a:cs typeface="Arial Bold"/>
                <a:sym typeface="Arial Bold"/>
              </a:rPr>
              <a:t>CP301-Development Engineering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67603" y="3308350"/>
            <a:ext cx="7737478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99"/>
              </a:lnSpc>
            </a:pPr>
            <a:r>
              <a:rPr lang="en-US" sz="3499" b="1" dirty="0">
                <a:solidFill>
                  <a:srgbClr val="0518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Development of a Python Toolbox to Calculate the Excitation Spectrum of Dipolar Condensates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67603" y="2543570"/>
            <a:ext cx="528435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Supervisor: Dr. Sundeep Gautam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67603" y="7269315"/>
            <a:ext cx="502057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b="1">
                <a:solidFill>
                  <a:srgbClr val="0518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Khushi Tapariya-2022EPB1235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67603" y="7734327"/>
            <a:ext cx="528435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b="1">
                <a:solidFill>
                  <a:srgbClr val="0518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Priyanshu Kumar-2022EPB1243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08EC01-B0E9-3B52-A8F1-FE6A2CC1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61130" y="4910049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4" name="Freeform 4"/>
          <p:cNvSpPr/>
          <p:nvPr/>
        </p:nvSpPr>
        <p:spPr>
          <a:xfrm flipH="1" flipV="1">
            <a:off x="-1811392" y="-462621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95512" y="858165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6088" y="2172053"/>
            <a:ext cx="6502952" cy="2454157"/>
          </a:xfrm>
          <a:custGeom>
            <a:avLst/>
            <a:gdLst/>
            <a:ahLst/>
            <a:cxnLst/>
            <a:rect l="l" t="t" r="r" b="b"/>
            <a:pathLst>
              <a:path w="6502952" h="2454157">
                <a:moveTo>
                  <a:pt x="0" y="0"/>
                </a:moveTo>
                <a:lnTo>
                  <a:pt x="6502951" y="0"/>
                </a:lnTo>
                <a:lnTo>
                  <a:pt x="6502951" y="2454157"/>
                </a:lnTo>
                <a:lnTo>
                  <a:pt x="0" y="24541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88577" y="5688270"/>
            <a:ext cx="5197973" cy="597156"/>
          </a:xfrm>
          <a:custGeom>
            <a:avLst/>
            <a:gdLst/>
            <a:ahLst/>
            <a:cxnLst/>
            <a:rect l="l" t="t" r="r" b="b"/>
            <a:pathLst>
              <a:path w="5197973" h="597156">
                <a:moveTo>
                  <a:pt x="0" y="0"/>
                </a:moveTo>
                <a:lnTo>
                  <a:pt x="5197973" y="0"/>
                </a:lnTo>
                <a:lnTo>
                  <a:pt x="5197973" y="597156"/>
                </a:lnTo>
                <a:lnTo>
                  <a:pt x="0" y="5971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88576" y="7155376"/>
            <a:ext cx="5531423" cy="862224"/>
          </a:xfrm>
          <a:custGeom>
            <a:avLst/>
            <a:gdLst/>
            <a:ahLst/>
            <a:cxnLst/>
            <a:rect l="l" t="t" r="r" b="b"/>
            <a:pathLst>
              <a:path w="5285554" h="809702">
                <a:moveTo>
                  <a:pt x="0" y="0"/>
                </a:moveTo>
                <a:lnTo>
                  <a:pt x="5285553" y="0"/>
                </a:lnTo>
                <a:lnTo>
                  <a:pt x="5285553" y="809702"/>
                </a:lnTo>
                <a:lnTo>
                  <a:pt x="0" y="8097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646098"/>
            <a:ext cx="9358278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MATHEMATICAL FRAMEWORK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3601" y="1502664"/>
            <a:ext cx="7727926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The Function </a:t>
            </a:r>
            <a:r>
              <a:rPr lang="en-US" sz="2800" b="0" i="0" dirty="0">
                <a:solidFill>
                  <a:srgbClr val="051838"/>
                </a:solidFill>
                <a:effectLst/>
              </a:rPr>
              <a:t>X</a:t>
            </a:r>
            <a:r>
              <a:rPr lang="en-US" sz="2000" b="0" i="0" dirty="0">
                <a:solidFill>
                  <a:srgbClr val="051838"/>
                </a:solidFill>
                <a:effectLst/>
              </a:rPr>
              <a:t>1</a:t>
            </a:r>
            <a:r>
              <a:rPr lang="en-US" sz="2800" b="0" i="0" dirty="0">
                <a:solidFill>
                  <a:srgbClr val="051838"/>
                </a:solidFill>
                <a:effectLst/>
              </a:rPr>
              <a:t>, X</a:t>
            </a:r>
            <a:r>
              <a:rPr lang="en-US" b="0" i="0" dirty="0">
                <a:solidFill>
                  <a:srgbClr val="051838"/>
                </a:solidFill>
                <a:effectLst/>
              </a:rPr>
              <a:t>2</a:t>
            </a:r>
            <a:r>
              <a:rPr lang="en-US" sz="2800" b="0" i="0" dirty="0">
                <a:solidFill>
                  <a:srgbClr val="051838"/>
                </a:solidFill>
                <a:effectLst/>
              </a:rPr>
              <a:t>, X</a:t>
            </a:r>
            <a:r>
              <a:rPr lang="en-US" sz="2000" b="0" i="0" dirty="0">
                <a:solidFill>
                  <a:srgbClr val="051838"/>
                </a:solidFill>
                <a:effectLst/>
              </a:rPr>
              <a:t>3</a:t>
            </a:r>
            <a:r>
              <a:rPr lang="en-US" sz="2800" b="0" i="0" dirty="0">
                <a:solidFill>
                  <a:srgbClr val="051838"/>
                </a:solidFill>
                <a:effectLst/>
              </a:rPr>
              <a:t> and X</a:t>
            </a:r>
            <a:r>
              <a:rPr lang="en-US" b="0" i="0" dirty="0">
                <a:solidFill>
                  <a:srgbClr val="051838"/>
                </a:solidFill>
                <a:effectLst/>
              </a:rPr>
              <a:t>4</a:t>
            </a:r>
            <a:r>
              <a:rPr lang="en-US" sz="2800" b="0" i="0" dirty="0">
                <a:solidFill>
                  <a:srgbClr val="051838"/>
                </a:solidFill>
                <a:effectLst/>
              </a:rPr>
              <a:t> 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like this: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8225" y="5018345"/>
            <a:ext cx="4032647" cy="431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Dipolar potential </a:t>
            </a:r>
            <a:r>
              <a:rPr lang="el-GR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Φ</a:t>
            </a:r>
            <a:r>
              <a:rPr lang="en-US" sz="12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d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(x):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5956" y="6439107"/>
            <a:ext cx="519797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Quantum Fluctuation term: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E5DC4-2DD5-9B9B-805E-2CF36C211049}"/>
              </a:ext>
            </a:extLst>
          </p:cNvPr>
          <p:cNvSpPr txBox="1"/>
          <p:nvPr/>
        </p:nvSpPr>
        <p:spPr>
          <a:xfrm>
            <a:off x="844383" y="8696733"/>
            <a:ext cx="667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</a:t>
            </a:r>
            <a:r>
              <a:rPr lang="fr-FR" dirty="0"/>
              <a:t>P Blair </a:t>
            </a:r>
            <a:r>
              <a:rPr lang="fr-FR" dirty="0" err="1"/>
              <a:t>Blakie</a:t>
            </a:r>
            <a:r>
              <a:rPr lang="fr-FR" dirty="0"/>
              <a:t> et al 2020 Commun. </a:t>
            </a:r>
            <a:r>
              <a:rPr lang="fr-FR" dirty="0" err="1"/>
              <a:t>Theor</a:t>
            </a:r>
            <a:r>
              <a:rPr lang="fr-FR" dirty="0"/>
              <a:t>. Phys. 72 085501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52285" y="-1655401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3671601" y="5143500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5052" y="811213"/>
            <a:ext cx="3136549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b="1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CODE</a:t>
            </a:r>
          </a:p>
        </p:txBody>
      </p:sp>
      <p:sp>
        <p:nvSpPr>
          <p:cNvPr id="8" name="Freeform 8"/>
          <p:cNvSpPr/>
          <p:nvPr/>
        </p:nvSpPr>
        <p:spPr>
          <a:xfrm>
            <a:off x="-795512" y="858165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1028700" y="1968575"/>
            <a:ext cx="14104223" cy="444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Library Used: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latin typeface="Open Sauce Bold"/>
                <a:ea typeface="Open Sauce Bold"/>
                <a:cs typeface="Open Sauce Bold"/>
                <a:sym typeface="Open Sauce Bold"/>
              </a:rPr>
              <a:t>NumPy: 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Used for efficient numerical computations, array manipulations, and mathematical operations.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Eg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np.linspace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np.sqrt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np.exp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3499"/>
              </a:lnSpc>
            </a:pPr>
            <a:endParaRPr lang="en-US" sz="2499" dirty="0"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 dirty="0" err="1">
                <a:latin typeface="Open Sauce Bold"/>
                <a:ea typeface="Open Sauce Bold"/>
                <a:cs typeface="Open Sauce Bold"/>
                <a:sym typeface="Open Sauce Bold"/>
              </a:rPr>
              <a:t>Scipy</a:t>
            </a:r>
            <a:r>
              <a:rPr lang="en-US" sz="2499" b="1" dirty="0">
                <a:latin typeface="Open Sauce Bold"/>
                <a:ea typeface="Open Sauce Bold"/>
                <a:cs typeface="Open Sauce Bold"/>
                <a:sym typeface="Open Sauce Bold"/>
              </a:rPr>
              <a:t>: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 Provides scientific computing functions, including linear algebra, numerical integration, and special mathematical functions.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Eg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scipy.special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scipy.linalg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, 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scipy.fft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 ,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scipy.integrate.simpson</a:t>
            </a:r>
            <a:endParaRPr lang="en-US" sz="2499" dirty="0"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dirty="0" err="1">
                <a:latin typeface="Open Sauce Bold"/>
                <a:ea typeface="Open Sauce Bold"/>
                <a:cs typeface="Open Sauce Bold"/>
                <a:sym typeface="Open Sauce Bold"/>
              </a:rPr>
              <a:t>MatPlot</a:t>
            </a:r>
            <a:r>
              <a:rPr lang="en-US" sz="2499" b="1" dirty="0">
                <a:latin typeface="Open Sauce Bold"/>
                <a:ea typeface="Open Sauce Bold"/>
                <a:cs typeface="Open Sauce Bold"/>
                <a:sym typeface="Open Sauce Bold"/>
              </a:rPr>
              <a:t>: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 Used for data visualization and plotting graphs.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Eg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plt.show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(),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plt.plot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2499" dirty="0" err="1">
                <a:latin typeface="Open Sauce"/>
                <a:ea typeface="Open Sauce"/>
                <a:cs typeface="Open Sauce"/>
                <a:sym typeface="Open Sauce"/>
              </a:rPr>
              <a:t>plt.scatter</a:t>
            </a:r>
            <a:r>
              <a:rPr lang="en-US" sz="2499" dirty="0"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59D2-96DD-3646-4E13-C2A33AAE7FA0}"/>
              </a:ext>
            </a:extLst>
          </p:cNvPr>
          <p:cNvSpPr txBox="1"/>
          <p:nvPr/>
        </p:nvSpPr>
        <p:spPr>
          <a:xfrm>
            <a:off x="1028700" y="7088276"/>
            <a:ext cx="15326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>
                <a:latin typeface="Open Sauce" panose="020B0604020202020204" charset="0"/>
                <a:cs typeface="Arial" panose="020B0604020202020204" pitchFamily="34" charset="0"/>
              </a:rPr>
              <a:t>Flow chart:</a:t>
            </a:r>
          </a:p>
          <a:p>
            <a:r>
              <a:rPr lang="en-IN" sz="2500" dirty="0">
                <a:latin typeface="Open Sauce" panose="020B0604020202020204" charset="0"/>
                <a:cs typeface="Arial" panose="020B0604020202020204" pitchFamily="34" charset="0"/>
              </a:rPr>
              <a:t>       Input parameters → Compute HO basis → Construct </a:t>
            </a:r>
            <a:r>
              <a:rPr lang="en-IN" sz="2500" dirty="0" err="1">
                <a:latin typeface="Open Sauce" panose="020B0604020202020204" charset="0"/>
                <a:cs typeface="Arial" panose="020B0604020202020204" pitchFamily="34" charset="0"/>
              </a:rPr>
              <a:t>BdG</a:t>
            </a:r>
            <a:r>
              <a:rPr lang="en-IN" sz="2500" dirty="0">
                <a:latin typeface="Open Sauce" panose="020B0604020202020204" charset="0"/>
                <a:cs typeface="Arial" panose="020B0604020202020204" pitchFamily="34" charset="0"/>
              </a:rPr>
              <a:t> Matrix → Diagonalize → Plot Spectra</a:t>
            </a:r>
          </a:p>
          <a:p>
            <a:endParaRPr lang="en-IN" sz="25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7D991A-78A3-6052-55E4-1D429AF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9835" y="-2735530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4643624" y="5586699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95512" y="8811128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9504" y="1696088"/>
            <a:ext cx="8756645" cy="5823169"/>
          </a:xfrm>
          <a:custGeom>
            <a:avLst/>
            <a:gdLst/>
            <a:ahLst/>
            <a:cxnLst/>
            <a:rect l="l" t="t" r="r" b="b"/>
            <a:pathLst>
              <a:path w="8756645" h="5823169">
                <a:moveTo>
                  <a:pt x="0" y="0"/>
                </a:moveTo>
                <a:lnTo>
                  <a:pt x="8756646" y="0"/>
                </a:lnTo>
                <a:lnTo>
                  <a:pt x="8756646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351548" y="1722059"/>
            <a:ext cx="9070690" cy="5771226"/>
          </a:xfrm>
          <a:custGeom>
            <a:avLst/>
            <a:gdLst/>
            <a:ahLst/>
            <a:cxnLst/>
            <a:rect l="l" t="t" r="r" b="b"/>
            <a:pathLst>
              <a:path w="9070690" h="5771226">
                <a:moveTo>
                  <a:pt x="0" y="0"/>
                </a:moveTo>
                <a:lnTo>
                  <a:pt x="9070690" y="0"/>
                </a:lnTo>
                <a:lnTo>
                  <a:pt x="9070690" y="5771227"/>
                </a:lnTo>
                <a:lnTo>
                  <a:pt x="0" y="57712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9504" y="701121"/>
            <a:ext cx="6376096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Defining the Input Parameter used: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51548" y="482046"/>
            <a:ext cx="6726729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Function For integration and Calculation of Harmonic Oscillator basis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5690E8D-0D0F-2260-6F09-A2EEA884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9835" y="-2735530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4643624" y="5586699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877587" y="925830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3" y="0"/>
                </a:lnTo>
                <a:lnTo>
                  <a:pt x="19879023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94462" y="819652"/>
            <a:ext cx="11301259" cy="4661769"/>
          </a:xfrm>
          <a:custGeom>
            <a:avLst/>
            <a:gdLst/>
            <a:ahLst/>
            <a:cxnLst/>
            <a:rect l="l" t="t" r="r" b="b"/>
            <a:pathLst>
              <a:path w="11301259" h="4661769">
                <a:moveTo>
                  <a:pt x="0" y="0"/>
                </a:moveTo>
                <a:lnTo>
                  <a:pt x="11301259" y="0"/>
                </a:lnTo>
                <a:lnTo>
                  <a:pt x="11301259" y="4661770"/>
                </a:lnTo>
                <a:lnTo>
                  <a:pt x="0" y="4661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50" y="6260883"/>
            <a:ext cx="7673669" cy="3740914"/>
          </a:xfrm>
          <a:custGeom>
            <a:avLst/>
            <a:gdLst/>
            <a:ahLst/>
            <a:cxnLst/>
            <a:rect l="l" t="t" r="r" b="b"/>
            <a:pathLst>
              <a:path w="7673669" h="3740914">
                <a:moveTo>
                  <a:pt x="0" y="0"/>
                </a:moveTo>
                <a:lnTo>
                  <a:pt x="7673669" y="0"/>
                </a:lnTo>
                <a:lnTo>
                  <a:pt x="7673669" y="3740914"/>
                </a:lnTo>
                <a:lnTo>
                  <a:pt x="0" y="37409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85442" y="6260883"/>
            <a:ext cx="6020558" cy="1439969"/>
          </a:xfrm>
          <a:custGeom>
            <a:avLst/>
            <a:gdLst/>
            <a:ahLst/>
            <a:cxnLst/>
            <a:rect l="l" t="t" r="r" b="b"/>
            <a:pathLst>
              <a:path w="6020558" h="1439969">
                <a:moveTo>
                  <a:pt x="0" y="0"/>
                </a:moveTo>
                <a:lnTo>
                  <a:pt x="6020558" y="0"/>
                </a:lnTo>
                <a:lnTo>
                  <a:pt x="6020558" y="1439969"/>
                </a:lnTo>
                <a:lnTo>
                  <a:pt x="0" y="1439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09004" y="292100"/>
            <a:ext cx="887696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Calculation Of 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Ũ</a:t>
            </a:r>
            <a:r>
              <a:rPr lang="en-US" sz="1400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x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(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k</a:t>
            </a:r>
            <a:r>
              <a:rPr lang="en-US" sz="1600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x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) and Quantum Fluctuation term: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9004" y="5793079"/>
            <a:ext cx="3810596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1</a:t>
            </a: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X</a:t>
            </a:r>
            <a:r>
              <a:rPr lang="en-US" sz="16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2</a:t>
            </a: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X</a:t>
            </a:r>
            <a:r>
              <a:rPr lang="en-US" sz="16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and X</a:t>
            </a:r>
            <a:r>
              <a:rPr lang="en-US" sz="16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  <a:r>
              <a:rPr lang="en-US" sz="24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B94A770-9569-3916-CECA-13BA25F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9835" y="-2735530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4643624" y="5586699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95512" y="9045653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4795" y="1504578"/>
            <a:ext cx="9157056" cy="5757499"/>
          </a:xfrm>
          <a:custGeom>
            <a:avLst/>
            <a:gdLst/>
            <a:ahLst/>
            <a:cxnLst/>
            <a:rect l="l" t="t" r="r" b="b"/>
            <a:pathLst>
              <a:path w="9157056" h="5757499">
                <a:moveTo>
                  <a:pt x="0" y="0"/>
                </a:moveTo>
                <a:lnTo>
                  <a:pt x="9157056" y="0"/>
                </a:lnTo>
                <a:lnTo>
                  <a:pt x="9157056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84795" y="606425"/>
            <a:ext cx="429048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BDG Matrix Formation: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0DD4DF-44F4-BA66-B1F1-B65C9C6E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2146A5-C9B3-B57F-583F-CC975AB4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866900"/>
            <a:ext cx="8263103" cy="51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9835" y="-2735530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4643624" y="5586699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95512" y="9045653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1159173"/>
            <a:ext cx="7558131" cy="6613364"/>
          </a:xfrm>
          <a:custGeom>
            <a:avLst/>
            <a:gdLst/>
            <a:ahLst/>
            <a:cxnLst/>
            <a:rect l="l" t="t" r="r" b="b"/>
            <a:pathLst>
              <a:path w="7558131" h="6613364">
                <a:moveTo>
                  <a:pt x="0" y="0"/>
                </a:moveTo>
                <a:lnTo>
                  <a:pt x="7558131" y="0"/>
                </a:lnTo>
                <a:lnTo>
                  <a:pt x="7558131" y="6613365"/>
                </a:lnTo>
                <a:lnTo>
                  <a:pt x="0" y="661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009163" y="1159173"/>
            <a:ext cx="8052803" cy="6613364"/>
          </a:xfrm>
          <a:custGeom>
            <a:avLst/>
            <a:gdLst/>
            <a:ahLst/>
            <a:cxnLst/>
            <a:rect l="l" t="t" r="r" b="b"/>
            <a:pathLst>
              <a:path w="8052803" h="6613364">
                <a:moveTo>
                  <a:pt x="0" y="0"/>
                </a:moveTo>
                <a:lnTo>
                  <a:pt x="8052803" y="0"/>
                </a:lnTo>
                <a:lnTo>
                  <a:pt x="8052803" y="6613365"/>
                </a:lnTo>
                <a:lnTo>
                  <a:pt x="0" y="66133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03629" y="232257"/>
            <a:ext cx="936916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518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Ploting Of eigen values vs a_s scattering length:</a:t>
            </a:r>
            <a:r>
              <a:rPr lang="en-US" sz="2499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B20BF9-7429-4A67-0B5C-F894D7DE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9835" y="-2735530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4643624" y="5586699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95512" y="9045653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03629" y="1785913"/>
            <a:ext cx="3364221" cy="6356958"/>
          </a:xfrm>
          <a:custGeom>
            <a:avLst/>
            <a:gdLst/>
            <a:ahLst/>
            <a:cxnLst/>
            <a:rect l="l" t="t" r="r" b="b"/>
            <a:pathLst>
              <a:path w="3364221" h="6356958">
                <a:moveTo>
                  <a:pt x="0" y="0"/>
                </a:moveTo>
                <a:lnTo>
                  <a:pt x="3364221" y="0"/>
                </a:lnTo>
                <a:lnTo>
                  <a:pt x="3364221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124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89805" y="1785913"/>
            <a:ext cx="2812954" cy="6356958"/>
          </a:xfrm>
          <a:custGeom>
            <a:avLst/>
            <a:gdLst/>
            <a:ahLst/>
            <a:cxnLst/>
            <a:rect l="l" t="t" r="r" b="b"/>
            <a:pathLst>
              <a:path w="2812954" h="6356958">
                <a:moveTo>
                  <a:pt x="0" y="0"/>
                </a:moveTo>
                <a:lnTo>
                  <a:pt x="2812954" y="0"/>
                </a:lnTo>
                <a:lnTo>
                  <a:pt x="2812954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03629" y="203682"/>
            <a:ext cx="936916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0518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 and Demonstration</a:t>
            </a:r>
            <a:r>
              <a:rPr lang="en-US" sz="3999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9876" y="1099573"/>
            <a:ext cx="594438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Excitation Energy spectra: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74436" y="981075"/>
            <a:ext cx="687514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Graph of Eigen vlaue Vs scattering length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F481BD-48B9-62E4-3F2B-E16926A34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436" y="2149801"/>
            <a:ext cx="9113589" cy="51116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9835" y="-2735530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4643624" y="5586699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95512" y="9387834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2"/>
                </a:lnTo>
                <a:lnTo>
                  <a:pt x="0" y="2087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82615" y="822366"/>
            <a:ext cx="936916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4000" b="1" dirty="0">
                <a:solidFill>
                  <a:srgbClr val="0518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Future Enhancements: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3052" y="1894627"/>
            <a:ext cx="16522768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endParaRPr lang="en-US" sz="2699" b="1" dirty="0">
              <a:solidFill>
                <a:srgbClr val="051838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Parallelization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Leverage multiprocessing or GPU-based computing to speed up large matrix calculations.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Extension to 3D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Generalize the code to handle 3D dipolar BECs and explore richer excitation spectra.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Web-Based Interface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Develop a user-friendly GUI or website to allow users to run simulations without coding knowledge.</a:t>
            </a:r>
          </a:p>
          <a:p>
            <a:pPr algn="ctr">
              <a:lnSpc>
                <a:spcPts val="349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7D2AB3-8175-90D0-A451-7BD94A4C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4198" y="2232166"/>
            <a:ext cx="13124093" cy="5822668"/>
            <a:chOff x="0" y="0"/>
            <a:chExt cx="17498791" cy="7763558"/>
          </a:xfrm>
        </p:grpSpPr>
        <p:sp>
          <p:nvSpPr>
            <p:cNvPr id="3" name="TextBox 3"/>
            <p:cNvSpPr txBox="1"/>
            <p:nvPr/>
          </p:nvSpPr>
          <p:spPr>
            <a:xfrm>
              <a:off x="0" y="1656806"/>
              <a:ext cx="17498791" cy="6106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8077" lvl="1" indent="-289039" algn="l">
                <a:lnSpc>
                  <a:spcPts val="374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77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Developed a robust Python toolbox to compute excitation spectra of 1D dipolar Bose-Einstein condensates.</a:t>
              </a:r>
            </a:p>
            <a:p>
              <a:pPr marL="578077" lvl="1" indent="-289039" algn="l">
                <a:lnSpc>
                  <a:spcPts val="374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77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Ensures accurate and efficient numerical analysis using </a:t>
              </a:r>
              <a:r>
                <a:rPr lang="en-US" sz="2677" dirty="0" err="1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BdG</a:t>
              </a:r>
              <a:r>
                <a:rPr lang="en-US" sz="2677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formalism and harmonic oscillator basis.</a:t>
              </a:r>
            </a:p>
            <a:p>
              <a:pPr marL="578077" lvl="1" indent="-289039" algn="l">
                <a:lnSpc>
                  <a:spcPts val="374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77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Aids in understanding the role of dipolar interactions and quantum fluctuations in low-dimensional systems.</a:t>
              </a:r>
            </a:p>
            <a:p>
              <a:pPr marL="578077" lvl="1" indent="-289039" algn="l">
                <a:lnSpc>
                  <a:spcPts val="374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77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However, computation time is longer than desired, affecting efficiency.</a:t>
              </a:r>
            </a:p>
            <a:p>
              <a:pPr marL="578077" lvl="1" indent="-289039" algn="l">
                <a:lnSpc>
                  <a:spcPts val="374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77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Optimization will also help in handling larger systems more effectively.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endParaRPr lang="en-US" sz="2677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endParaRPr lang="en-US" sz="2677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17498791" cy="722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9"/>
                </a:lnSpc>
              </a:pPr>
              <a:r>
                <a:rPr lang="en-US" sz="3999" b="1">
                  <a:solidFill>
                    <a:srgbClr val="051838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29023" y="8966519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C0C95-3726-D3D5-94E4-6FBCBB67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9835" y="-2735530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4643624" y="5586699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flipV="1">
            <a:off x="-1275260" y="-723622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219200" y="8521662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3" y="0"/>
                </a:lnTo>
                <a:lnTo>
                  <a:pt x="19879023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16297" y="650875"/>
            <a:ext cx="936916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0518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References: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412" y="1968575"/>
            <a:ext cx="12418188" cy="2394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C. Pethick and H. Smith, Bose-Einstein Condensation in Dilute Gases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Lahaye</a:t>
            </a:r>
            <a:r>
              <a:rPr lang="en-US" sz="27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et al., Rep. Prog. Phys., 72 (2009)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W. Bao and Y. Cai, J. </a:t>
            </a:r>
            <a:r>
              <a:rPr lang="en-US" sz="2700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Comput</a:t>
            </a:r>
            <a:r>
              <a:rPr lang="en-US" sz="27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. Phys. (2013)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fr-FR" sz="2800" dirty="0"/>
              <a:t>P Blair </a:t>
            </a:r>
            <a:r>
              <a:rPr lang="fr-FR" sz="2800" dirty="0" err="1"/>
              <a:t>Blakie</a:t>
            </a:r>
            <a:r>
              <a:rPr lang="fr-FR" sz="2800" dirty="0"/>
              <a:t> et al 2020 Commun. </a:t>
            </a:r>
            <a:r>
              <a:rPr lang="fr-FR" sz="2800" dirty="0" err="1"/>
              <a:t>Theor</a:t>
            </a:r>
            <a:r>
              <a:rPr lang="fr-FR" sz="2800" dirty="0"/>
              <a:t>. Phys. 72 085501</a:t>
            </a:r>
            <a:endParaRPr lang="en-US" sz="2700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NumPy, SciPy, Matplotlib Documentation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D64D47-C201-72B9-91E2-2A4AD760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51838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051838"/>
            </a:solidFill>
          </p:spPr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51838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3512702" y="367390"/>
            <a:ext cx="13557206" cy="9552220"/>
            <a:chOff x="0" y="0"/>
            <a:chExt cx="18076275" cy="12736293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18076275" cy="837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99"/>
                </a:lnSpc>
              </a:pPr>
              <a:r>
                <a:rPr lang="en-US" sz="3999" b="1">
                  <a:solidFill>
                    <a:srgbClr val="051838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MOTIVATION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207993"/>
              <a:ext cx="18076275" cy="1052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l">
                <a:lnSpc>
                  <a:spcPts val="374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To understand the concept of Bose-Einstein Condensates</a:t>
              </a:r>
            </a:p>
            <a:p>
              <a:pPr marL="539749" lvl="1" indent="-269875" algn="l">
                <a:lnSpc>
                  <a:spcPts val="3749"/>
                </a:lnSpc>
                <a:buFont typeface="Arial"/>
                <a:buChar char="•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Important for studying quantum many-body systems and exotic phenomena like </a:t>
              </a:r>
              <a:r>
                <a:rPr lang="en-US" sz="2499" u="none" dirty="0" err="1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roton</a:t>
              </a: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modes and structured phases.</a:t>
              </a:r>
            </a:p>
            <a:p>
              <a:pPr algn="l">
                <a:lnSpc>
                  <a:spcPts val="3749"/>
                </a:lnSpc>
              </a:pPr>
              <a:endParaRPr lang="en-US" sz="2499" u="none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3749"/>
                </a:lnSpc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Excitation spectrum reveals:</a:t>
              </a:r>
            </a:p>
            <a:p>
              <a:pPr algn="l">
                <a:lnSpc>
                  <a:spcPts val="3749"/>
                </a:lnSpc>
              </a:pPr>
              <a:endParaRPr lang="en-US" sz="2499" u="none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39749" lvl="1" indent="-269875" algn="l">
                <a:lnSpc>
                  <a:spcPts val="3749"/>
                </a:lnSpc>
                <a:buAutoNum type="arabicPeriod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Collective excitations</a:t>
              </a:r>
            </a:p>
            <a:p>
              <a:pPr marL="539749" lvl="1" indent="-269875" algn="l">
                <a:lnSpc>
                  <a:spcPts val="3749"/>
                </a:lnSpc>
                <a:buAutoNum type="arabicPeriod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Stability and instabilities</a:t>
              </a:r>
            </a:p>
            <a:p>
              <a:pPr marL="539749" lvl="1" indent="-269875" algn="l">
                <a:lnSpc>
                  <a:spcPts val="3749"/>
                </a:lnSpc>
                <a:buAutoNum type="arabicPeriod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Phase transitions</a:t>
              </a:r>
            </a:p>
            <a:p>
              <a:pPr algn="l">
                <a:lnSpc>
                  <a:spcPts val="3749"/>
                </a:lnSpc>
              </a:pPr>
              <a:endParaRPr lang="en-US" sz="2499" u="none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39749" lvl="1" indent="-269875" algn="l">
                <a:lnSpc>
                  <a:spcPts val="3749"/>
                </a:lnSpc>
                <a:buFont typeface="Arial"/>
                <a:buChar char="•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Analytical solutions are limited — numerical tools are essential.</a:t>
              </a:r>
            </a:p>
            <a:p>
              <a:pPr marL="0" lvl="0" indent="0" algn="l">
                <a:lnSpc>
                  <a:spcPts val="3749"/>
                </a:lnSpc>
              </a:pPr>
              <a:endParaRPr lang="en-US" sz="2499" u="none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0" lvl="0" indent="0" algn="l">
                <a:lnSpc>
                  <a:spcPts val="3749"/>
                </a:lnSpc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Need for a Python toolbox that:</a:t>
              </a:r>
            </a:p>
            <a:p>
              <a:pPr marL="0" lvl="0" indent="0" algn="l">
                <a:lnSpc>
                  <a:spcPts val="3749"/>
                </a:lnSpc>
              </a:pPr>
              <a:endParaRPr lang="en-US" sz="2499" u="none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39749" lvl="1" indent="-269875" algn="l">
                <a:lnSpc>
                  <a:spcPts val="3749"/>
                </a:lnSpc>
                <a:buAutoNum type="arabicPeriod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Computes ground states and excited state energy spectra</a:t>
              </a:r>
            </a:p>
            <a:p>
              <a:pPr marL="539749" lvl="1" indent="-269875" algn="l">
                <a:lnSpc>
                  <a:spcPts val="3749"/>
                </a:lnSpc>
                <a:buAutoNum type="arabicPeriod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Handles dipolar interactions</a:t>
              </a:r>
            </a:p>
            <a:p>
              <a:pPr marL="539749" lvl="1" indent="-269875" algn="l">
                <a:lnSpc>
                  <a:spcPts val="3749"/>
                </a:lnSpc>
                <a:buAutoNum type="arabicPeriod"/>
              </a:pPr>
              <a:r>
                <a:rPr lang="en-US" sz="2499" u="none" dirty="0">
                  <a:solidFill>
                    <a:srgbClr val="05183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User friendly and extend for research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298902"/>
              <a:ext cx="1324627" cy="223120"/>
            </a:xfrm>
            <a:prstGeom prst="rect">
              <a:avLst/>
            </a:prstGeom>
            <a:solidFill>
              <a:srgbClr val="051838"/>
            </a:solidFill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52285" y="-1655401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3671601" y="5143500"/>
            <a:ext cx="7343202" cy="73432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6075756" y="3401322"/>
            <a:ext cx="4894465" cy="2127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6"/>
              </a:lnSpc>
            </a:pPr>
            <a:r>
              <a:rPr lang="en-US" sz="8196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</a:t>
            </a:r>
          </a:p>
          <a:p>
            <a:pPr algn="ctr">
              <a:lnSpc>
                <a:spcPts val="8196"/>
              </a:lnSpc>
              <a:spcBef>
                <a:spcPct val="0"/>
              </a:spcBef>
            </a:pPr>
            <a:r>
              <a:rPr lang="en-US" sz="8196" b="1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 </a:t>
            </a:r>
          </a:p>
        </p:txBody>
      </p:sp>
      <p:sp>
        <p:nvSpPr>
          <p:cNvPr id="7" name="Freeform 7"/>
          <p:cNvSpPr/>
          <p:nvPr/>
        </p:nvSpPr>
        <p:spPr>
          <a:xfrm>
            <a:off x="-795512" y="858165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-1432830" y="-4332318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-1280430" y="-4179918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0" y="9252420"/>
                </a:moveTo>
                <a:lnTo>
                  <a:pt x="20099392" y="9252420"/>
                </a:lnTo>
                <a:lnTo>
                  <a:pt x="20099392" y="0"/>
                </a:lnTo>
                <a:lnTo>
                  <a:pt x="0" y="0"/>
                </a:lnTo>
                <a:lnTo>
                  <a:pt x="0" y="925242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410987-40E3-2C89-ED53-3E71184C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432830" y="-4332318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739650"/>
            <a:ext cx="10405103" cy="623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A Bose-Einstein Condensate (BEC) is a unique state of matter formed when a gas of bosons is cooled to temperatures near absolute zero.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At these ultra-cold temperatures, a large fraction of the particles occupy the lowest quantum state, behaving as a single coherent quantum entity.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BECs provide a powerful platform to study macroscopic quantum phenomena, such as superfluidity and quantized vortices.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In conventional BECs, particles interact through short-range contact interactions.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In dipolar BECs, however, atoms possess magnetic or electric dipole moments, leading to long-range and anisotropic interactions.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Here we consider that the system in a quasi-one-dimensional (quasi-1D) configuration. </a:t>
            </a:r>
          </a:p>
          <a:p>
            <a:pPr algn="l">
              <a:lnSpc>
                <a:spcPts val="274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74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752823" y="858165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240468" y="4346975"/>
            <a:ext cx="7047532" cy="3408465"/>
          </a:xfrm>
          <a:custGeom>
            <a:avLst/>
            <a:gdLst/>
            <a:ahLst/>
            <a:cxnLst/>
            <a:rect l="l" t="t" r="r" b="b"/>
            <a:pathLst>
              <a:path w="7047532" h="3408465">
                <a:moveTo>
                  <a:pt x="0" y="0"/>
                </a:moveTo>
                <a:lnTo>
                  <a:pt x="7047532" y="0"/>
                </a:lnTo>
                <a:lnTo>
                  <a:pt x="7047532" y="3408466"/>
                </a:lnTo>
                <a:lnTo>
                  <a:pt x="0" y="3408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32" t="-58360" r="-2432" b="-425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344" y="1114425"/>
            <a:ext cx="9358278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BOSE-EINSTEIN CONDENSATES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20600" y="3958426"/>
            <a:ext cx="4097836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51838"/>
                </a:solidFill>
                <a:latin typeface="Canva Sans"/>
                <a:ea typeface="Canva Sans"/>
                <a:cs typeface="Canva Sans"/>
                <a:sym typeface="Canva Sans"/>
              </a:rPr>
              <a:t>quasi-1D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E787B-8ED8-A58F-04BC-3571240F2B6B}"/>
              </a:ext>
            </a:extLst>
          </p:cNvPr>
          <p:cNvSpPr txBox="1"/>
          <p:nvPr/>
        </p:nvSpPr>
        <p:spPr>
          <a:xfrm>
            <a:off x="13370198" y="7755440"/>
            <a:ext cx="28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taken from Wikipedia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432830" y="-4332318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95512" y="858165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22132" y="3158612"/>
            <a:ext cx="15053393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The behavior of a Bose-Einstein Condensate (BEC) at low temperatures is effectively described by the Gross-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Pitaevskii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Equation (GPE), a nonlinear Schrödinger equation. It governs the evolution of the macroscopic wavefunction </a:t>
            </a:r>
            <a:r>
              <a:rPr lang="el-GR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ξ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(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x,t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) of the condensate.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For a dipolar BEC, the GPE includes both contact interactions (local, short-range) and dipole-dipole interactions (nonlocal, long-range). The equation in 1D takes the form: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477765"/>
            <a:ext cx="10628049" cy="102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GROSS PITAEVSKII EQUATION </a:t>
            </a:r>
          </a:p>
          <a:p>
            <a:pPr algn="l">
              <a:lnSpc>
                <a:spcPts val="3999"/>
              </a:lnSpc>
            </a:pPr>
            <a:endParaRPr lang="en-US" sz="3999" b="1">
              <a:solidFill>
                <a:srgbClr val="051838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5DBD-2683-BDA0-D2EA-0AD1D97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237DE8-661C-4F21-ADDB-E6E1D0B1F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5927151"/>
            <a:ext cx="7244042" cy="8583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432830" y="-4332318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95512" y="8857361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2"/>
                </a:lnTo>
                <a:lnTo>
                  <a:pt x="0" y="2087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542576"/>
            <a:ext cx="12687300" cy="1734524"/>
          </a:xfrm>
          <a:custGeom>
            <a:avLst/>
            <a:gdLst/>
            <a:ahLst/>
            <a:cxnLst/>
            <a:rect l="l" t="t" r="r" b="b"/>
            <a:pathLst>
              <a:path w="12432178" h="1647264">
                <a:moveTo>
                  <a:pt x="0" y="0"/>
                </a:moveTo>
                <a:lnTo>
                  <a:pt x="12432178" y="0"/>
                </a:lnTo>
                <a:lnTo>
                  <a:pt x="12432178" y="1647263"/>
                </a:lnTo>
                <a:lnTo>
                  <a:pt x="0" y="16472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6239" y="1114425"/>
            <a:ext cx="12432178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BOGOLIUBOV-de GENNES (</a:t>
            </a:r>
            <a:r>
              <a:rPr lang="en-US" sz="3999" b="1" dirty="0" err="1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BdG</a:t>
            </a:r>
            <a:r>
              <a:rPr lang="en-US" sz="3999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) EQUATIONS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0299" y="2333134"/>
            <a:ext cx="13197101" cy="355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BdG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equations describe elementary excitations of a Bose-Einstein Condensate (BEC) around its ground state.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Derived by linearizing the Gross-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Pitaevskii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Equation, they allow us to study small oscillations in the condensate.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In dipolar BECs, the 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BdG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equations incorporate both contact and dipolar interactions, making the analysis more complex but richer in physics.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the BDG  equation: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457200" y="8045003"/>
            <a:ext cx="12279035" cy="431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The eigenvalues ω give the excitation spectrum of the condensate.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663BE-26BA-6419-D6BD-CB1BA62A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9DD53-5522-EF96-C516-2813A76E10CD}"/>
              </a:ext>
            </a:extLst>
          </p:cNvPr>
          <p:cNvSpPr txBox="1"/>
          <p:nvPr/>
        </p:nvSpPr>
        <p:spPr>
          <a:xfrm>
            <a:off x="796415" y="8696733"/>
            <a:ext cx="667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</a:t>
            </a:r>
            <a:r>
              <a:rPr lang="fr-FR" dirty="0"/>
              <a:t>P Blair </a:t>
            </a:r>
            <a:r>
              <a:rPr lang="fr-FR" dirty="0" err="1"/>
              <a:t>Blakie</a:t>
            </a:r>
            <a:r>
              <a:rPr lang="fr-FR" dirty="0"/>
              <a:t> et al 2020 Commun. </a:t>
            </a:r>
            <a:r>
              <a:rPr lang="fr-FR" dirty="0" err="1"/>
              <a:t>Theor</a:t>
            </a:r>
            <a:r>
              <a:rPr lang="fr-FR" dirty="0"/>
              <a:t>. Phys. 72 085501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192DF-04B4-253E-3A0E-BC4256F80077}"/>
              </a:ext>
            </a:extLst>
          </p:cNvPr>
          <p:cNvSpPr txBox="1"/>
          <p:nvPr/>
        </p:nvSpPr>
        <p:spPr>
          <a:xfrm>
            <a:off x="8368145" y="2847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66C1D-C6F7-C9D7-472A-C6452A328AB1}"/>
                  </a:ext>
                </a:extLst>
              </p:cNvPr>
              <p:cNvSpPr txBox="1"/>
              <p:nvPr/>
            </p:nvSpPr>
            <p:spPr>
              <a:xfrm>
                <a:off x="15157485" y="5495826"/>
                <a:ext cx="1892954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66C1D-C6F7-C9D7-472A-C6452A32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485" y="5495826"/>
                <a:ext cx="1892954" cy="7791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3728C3-4597-94B6-2D2B-EBC4D660ACF3}"/>
                  </a:ext>
                </a:extLst>
              </p:cNvPr>
              <p:cNvSpPr txBox="1"/>
              <p:nvPr/>
            </p:nvSpPr>
            <p:spPr>
              <a:xfrm>
                <a:off x="15271235" y="6538912"/>
                <a:ext cx="191873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3728C3-4597-94B6-2D2B-EBC4D660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235" y="6538912"/>
                <a:ext cx="1918730" cy="7791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93AD93D-FE4B-2FFE-21A4-C1ACA34B3042}"/>
              </a:ext>
            </a:extLst>
          </p:cNvPr>
          <p:cNvSpPr txBox="1"/>
          <p:nvPr/>
        </p:nvSpPr>
        <p:spPr>
          <a:xfrm>
            <a:off x="13998064" y="5700722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Where,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9ABEF-1572-5FF4-2701-91F619FA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CA2111-8760-8E17-A813-E3F0FD2CE5F0}"/>
              </a:ext>
            </a:extLst>
          </p:cNvPr>
          <p:cNvSpPr/>
          <p:nvPr/>
        </p:nvSpPr>
        <p:spPr>
          <a:xfrm flipH="1" flipV="1">
            <a:off x="-1219200" y="-4457654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31EF3CA-1F02-B8C9-C5C0-88A4ACEE607C}"/>
              </a:ext>
            </a:extLst>
          </p:cNvPr>
          <p:cNvSpPr/>
          <p:nvPr/>
        </p:nvSpPr>
        <p:spPr>
          <a:xfrm>
            <a:off x="-795512" y="9256422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2"/>
                </a:lnTo>
                <a:lnTo>
                  <a:pt x="0" y="2087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3351379-231F-170D-D8F8-107A38F458C2}"/>
              </a:ext>
            </a:extLst>
          </p:cNvPr>
          <p:cNvSpPr txBox="1"/>
          <p:nvPr/>
        </p:nvSpPr>
        <p:spPr>
          <a:xfrm>
            <a:off x="817196" y="776925"/>
            <a:ext cx="12432178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BASIS EXPANSION METHOD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B514A25-7731-0AB2-0111-AE2B8DA79B84}"/>
              </a:ext>
            </a:extLst>
          </p:cNvPr>
          <p:cNvSpPr txBox="1"/>
          <p:nvPr/>
        </p:nvSpPr>
        <p:spPr>
          <a:xfrm>
            <a:off x="152400" y="1605905"/>
            <a:ext cx="15392400" cy="877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To solve the 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BdG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matrix, we use Basis Expansion method. </a:t>
            </a:r>
            <a:r>
              <a:rPr lang="en-US" sz="2800" dirty="0"/>
              <a:t>In 1D, they are written as coupled differential equations for the quasiparticle amplitudes u(x) and v(x):</a:t>
            </a: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81A3C-80C8-C584-A602-53C38209C9F2}"/>
              </a:ext>
            </a:extLst>
          </p:cNvPr>
          <p:cNvSpPr txBox="1"/>
          <p:nvPr/>
        </p:nvSpPr>
        <p:spPr>
          <a:xfrm>
            <a:off x="8368145" y="2847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7BCC06-05BA-A75A-67F6-E142DD9E1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15" y="2751248"/>
            <a:ext cx="4258318" cy="1128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8C2FBC-4860-1E79-F573-0D0672CDBC76}"/>
              </a:ext>
            </a:extLst>
          </p:cNvPr>
          <p:cNvSpPr txBox="1"/>
          <p:nvPr/>
        </p:nvSpPr>
        <p:spPr>
          <a:xfrm>
            <a:off x="304800" y="3945370"/>
            <a:ext cx="4300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And if we consider 2 basis then,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4FC8B-9FCD-2ED0-1A41-F13146BC4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751248"/>
            <a:ext cx="10469302" cy="11289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522ADF-05AF-3248-EBEE-99392BAB4B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855" y="4340390"/>
            <a:ext cx="4438939" cy="8776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8CB7AD-70ED-8D62-AF72-1873C0C7D92D}"/>
              </a:ext>
            </a:extLst>
          </p:cNvPr>
          <p:cNvSpPr txBox="1"/>
          <p:nvPr/>
        </p:nvSpPr>
        <p:spPr>
          <a:xfrm>
            <a:off x="277581" y="5378363"/>
            <a:ext cx="4354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Now after matrix multiplication: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4E1B69-15F9-7D30-15DC-D488DD5A9295}"/>
                  </a:ext>
                </a:extLst>
              </p:cNvPr>
              <p:cNvSpPr txBox="1"/>
              <p:nvPr/>
            </p:nvSpPr>
            <p:spPr>
              <a:xfrm>
                <a:off x="796415" y="5855416"/>
                <a:ext cx="9414385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𝜘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4E1B69-15F9-7D30-15DC-D488DD5A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5" y="5855416"/>
                <a:ext cx="9414385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C7DE9B-F0C9-0791-51D0-45B0F42BF3F9}"/>
                  </a:ext>
                </a:extLst>
              </p:cNvPr>
              <p:cNvSpPr txBox="1"/>
              <p:nvPr/>
            </p:nvSpPr>
            <p:spPr>
              <a:xfrm>
                <a:off x="796414" y="6634930"/>
                <a:ext cx="9414385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𝜘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C7DE9B-F0C9-0791-51D0-45B0F42B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4" y="6634930"/>
                <a:ext cx="941438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FC8D6FB-FE40-7D49-6020-047066E74667}"/>
              </a:ext>
            </a:extLst>
          </p:cNvPr>
          <p:cNvSpPr txBox="1"/>
          <p:nvPr/>
        </p:nvSpPr>
        <p:spPr>
          <a:xfrm>
            <a:off x="10779488" y="605225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Row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90926-3DF9-E3C6-184F-7FEF9FC7260F}"/>
              </a:ext>
            </a:extLst>
          </p:cNvPr>
          <p:cNvSpPr txBox="1"/>
          <p:nvPr/>
        </p:nvSpPr>
        <p:spPr>
          <a:xfrm>
            <a:off x="10820400" y="6761439"/>
            <a:ext cx="13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Second Row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29DEED-94EF-165E-B69B-D6516BB116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3400" y="8160705"/>
            <a:ext cx="4591691" cy="11812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83865D-9DDE-7847-CED5-8D91118C29E3}"/>
              </a:ext>
            </a:extLst>
          </p:cNvPr>
          <p:cNvSpPr txBox="1"/>
          <p:nvPr/>
        </p:nvSpPr>
        <p:spPr>
          <a:xfrm>
            <a:off x="304800" y="7573422"/>
            <a:ext cx="16230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Now express the </a:t>
            </a:r>
            <a:r>
              <a:rPr lang="en-IN" sz="2500" dirty="0" err="1"/>
              <a:t>BdG</a:t>
            </a:r>
            <a:r>
              <a:rPr lang="en-IN" sz="2500" dirty="0"/>
              <a:t> operator (after multiplication) in Final Matrix Form - with the result projected onto the harmonic oscillator basis {</a:t>
            </a:r>
            <a:r>
              <a:rPr lang="el-GR" sz="2500" dirty="0"/>
              <a:t>ψ0​(</a:t>
            </a:r>
            <a:r>
              <a:rPr lang="en-IN" sz="2500" dirty="0"/>
              <a:t>x),</a:t>
            </a:r>
            <a:r>
              <a:rPr lang="el-GR" sz="2500" dirty="0"/>
              <a:t>ψ1​(</a:t>
            </a:r>
            <a:r>
              <a:rPr lang="en-IN" sz="2500" dirty="0"/>
              <a:t>x)}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A196F-59EF-71BC-E9FC-F1BC6461FB45}"/>
              </a:ext>
            </a:extLst>
          </p:cNvPr>
          <p:cNvSpPr txBox="1"/>
          <p:nvPr/>
        </p:nvSpPr>
        <p:spPr>
          <a:xfrm>
            <a:off x="381000" y="9530852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</a:t>
            </a:r>
            <a:r>
              <a:rPr lang="en-US" dirty="0"/>
              <a:t>Finite Temperature Effects in the Condensates of Dilute Atomic Gases Thesis by </a:t>
            </a:r>
            <a:r>
              <a:rPr lang="en-IN" dirty="0"/>
              <a:t>Arko Roy </a:t>
            </a:r>
          </a:p>
        </p:txBody>
      </p:sp>
    </p:spTree>
    <p:extLst>
      <p:ext uri="{BB962C8B-B14F-4D97-AF65-F5344CB8AC3E}">
        <p14:creationId xmlns:p14="http://schemas.microsoft.com/office/powerpoint/2010/main" val="325297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4C1F-6FE2-59FB-20B6-5759C9BAC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8307760-C722-7E35-F8D1-11AB201E0542}"/>
              </a:ext>
            </a:extLst>
          </p:cNvPr>
          <p:cNvSpPr/>
          <p:nvPr/>
        </p:nvSpPr>
        <p:spPr>
          <a:xfrm flipH="1" flipV="1">
            <a:off x="-1219200" y="-4457654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2EA7822-456A-36C4-BFE9-0C1D4467560C}"/>
              </a:ext>
            </a:extLst>
          </p:cNvPr>
          <p:cNvSpPr/>
          <p:nvPr/>
        </p:nvSpPr>
        <p:spPr>
          <a:xfrm>
            <a:off x="-795512" y="8857361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2"/>
                </a:lnTo>
                <a:lnTo>
                  <a:pt x="0" y="2087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204AD8D-71CE-810F-7AC6-04D67609DCA3}"/>
              </a:ext>
            </a:extLst>
          </p:cNvPr>
          <p:cNvSpPr txBox="1"/>
          <p:nvPr/>
        </p:nvSpPr>
        <p:spPr>
          <a:xfrm>
            <a:off x="609600" y="1043423"/>
            <a:ext cx="12432178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BASIS EXPANSION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86C02-F562-178E-6F01-694F7B8FA40F}"/>
              </a:ext>
            </a:extLst>
          </p:cNvPr>
          <p:cNvSpPr txBox="1"/>
          <p:nvPr/>
        </p:nvSpPr>
        <p:spPr>
          <a:xfrm>
            <a:off x="8368145" y="2847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EEC15E6-7CF8-AE66-7122-F086A5DD8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74" y="1804343"/>
            <a:ext cx="4591691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80DC3-857D-5111-14E4-8D78E6AB4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837" y="3433320"/>
            <a:ext cx="5582429" cy="5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3F729-1125-FEB9-65BA-C363E110CC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937" y="4343566"/>
            <a:ext cx="4591691" cy="539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28851-DE41-3196-67EE-A4451CF28D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5196919"/>
            <a:ext cx="4410691" cy="590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054AA7-B37B-291C-6406-4B5269100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" y="5951002"/>
            <a:ext cx="5582429" cy="5620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909102-3CC4-9785-026D-82086645986D}"/>
              </a:ext>
            </a:extLst>
          </p:cNvPr>
          <p:cNvSpPr txBox="1"/>
          <p:nvPr/>
        </p:nvSpPr>
        <p:spPr>
          <a:xfrm>
            <a:off x="359566" y="6839351"/>
            <a:ext cx="169418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This is how we get 4X4 matrix for Nb </a:t>
            </a:r>
            <a:r>
              <a:rPr lang="en-IN" sz="2500"/>
              <a:t>= 2.</a:t>
            </a:r>
          </a:p>
          <a:p>
            <a:r>
              <a:rPr lang="en-IN" sz="2500" dirty="0"/>
              <a:t>So for Nb = n we get 2n X 2n </a:t>
            </a:r>
            <a:r>
              <a:rPr lang="en-IN" sz="2500" dirty="0" err="1"/>
              <a:t>BdG</a:t>
            </a:r>
            <a:r>
              <a:rPr lang="en-IN" sz="2500" dirty="0"/>
              <a:t> matrix and then by diagonalizing the matrix we get the Eigen value Of that matrix and these Eigen Values are the Energy spectra of Bose Einstein Condensate.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4E2EC-4DAD-87BA-A5FC-4A7E914A8359}"/>
              </a:ext>
            </a:extLst>
          </p:cNvPr>
          <p:cNvSpPr txBox="1"/>
          <p:nvPr/>
        </p:nvSpPr>
        <p:spPr>
          <a:xfrm>
            <a:off x="380348" y="885692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</a:t>
            </a:r>
            <a:r>
              <a:rPr lang="en-US" dirty="0"/>
              <a:t>Finite Temperature Effects in the Condensates of Dilute Atomic Gases Thesis by </a:t>
            </a:r>
            <a:r>
              <a:rPr lang="en-IN" dirty="0"/>
              <a:t>Arko Roy </a:t>
            </a:r>
          </a:p>
        </p:txBody>
      </p:sp>
    </p:spTree>
    <p:extLst>
      <p:ext uri="{BB962C8B-B14F-4D97-AF65-F5344CB8AC3E}">
        <p14:creationId xmlns:p14="http://schemas.microsoft.com/office/powerpoint/2010/main" val="56528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61130" y="4910049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4" name="Freeform 4"/>
          <p:cNvSpPr/>
          <p:nvPr/>
        </p:nvSpPr>
        <p:spPr>
          <a:xfrm flipH="1" flipV="1">
            <a:off x="-1811392" y="-462621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95512" y="858165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2072704" y="4802699"/>
            <a:ext cx="9204894" cy="2635763"/>
          </a:xfrm>
          <a:custGeom>
            <a:avLst/>
            <a:gdLst/>
            <a:ahLst/>
            <a:cxnLst/>
            <a:rect l="l" t="t" r="r" b="b"/>
            <a:pathLst>
              <a:path w="9204894" h="2635763">
                <a:moveTo>
                  <a:pt x="0" y="0"/>
                </a:moveTo>
                <a:lnTo>
                  <a:pt x="9204894" y="0"/>
                </a:lnTo>
                <a:lnTo>
                  <a:pt x="9204894" y="2635763"/>
                </a:lnTo>
                <a:lnTo>
                  <a:pt x="0" y="26357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173675" y="7819525"/>
            <a:ext cx="7002955" cy="1127370"/>
          </a:xfrm>
          <a:custGeom>
            <a:avLst/>
            <a:gdLst/>
            <a:ahLst/>
            <a:cxnLst/>
            <a:rect l="l" t="t" r="r" b="b"/>
            <a:pathLst>
              <a:path w="7002955" h="1127370">
                <a:moveTo>
                  <a:pt x="0" y="0"/>
                </a:moveTo>
                <a:lnTo>
                  <a:pt x="7002954" y="0"/>
                </a:lnTo>
                <a:lnTo>
                  <a:pt x="7002954" y="1127369"/>
                </a:lnTo>
                <a:lnTo>
                  <a:pt x="0" y="11273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46098"/>
            <a:ext cx="9358278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MATHEMATICAL FRAMEWORK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3966" y="1789444"/>
            <a:ext cx="14160873" cy="104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The Potential energy and kinetic energy term of the L can be written as the total energy in quantum state which is (n + 0.5) ℏ</a:t>
            </a:r>
            <a:r>
              <a:rPr lang="el-GR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ω</a:t>
            </a:r>
            <a:r>
              <a:rPr lang="en-IN" sz="14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x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. after Scaling with higher trapping frequency we can write it (n+0.5)</a:t>
            </a:r>
            <a:r>
              <a:rPr lang="el-GR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 ω</a:t>
            </a:r>
            <a:r>
              <a:rPr lang="en-IN" sz="14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x 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/</a:t>
            </a:r>
            <a:r>
              <a:rPr lang="el-GR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ω</a:t>
            </a:r>
            <a:r>
              <a:rPr lang="en-IN" sz="14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z</a:t>
            </a: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2291" y="3017623"/>
            <a:ext cx="6390909" cy="445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30" lvl="1" indent="-291465" algn="ctr">
              <a:lnSpc>
                <a:spcPts val="3779"/>
              </a:lnSpc>
              <a:buFont typeface="Arial"/>
              <a:buChar char="•"/>
            </a:pPr>
            <a:r>
              <a:rPr lang="en-US" sz="2700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For Harmonic Oscillator Basis: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9200" y="3677993"/>
            <a:ext cx="11577556" cy="1298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Here we are using the Recurrence Relation for Hermite Functions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The wavefunctions are generated using the recursive relation:</a:t>
            </a:r>
          </a:p>
          <a:p>
            <a:pPr algn="ctr">
              <a:lnSpc>
                <a:spcPts val="3499"/>
              </a:lnSpc>
            </a:pPr>
            <a:endParaRPr lang="en-US" sz="2499" dirty="0">
              <a:solidFill>
                <a:srgbClr val="051838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9822" y="7343535"/>
            <a:ext cx="1285065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Ũ</a:t>
            </a:r>
            <a:r>
              <a:rPr lang="en-US" sz="1400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x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(</a:t>
            </a:r>
            <a:r>
              <a:rPr lang="en-US" sz="2499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k</a:t>
            </a:r>
            <a:r>
              <a:rPr lang="en-US" sz="1600" dirty="0" err="1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x</a:t>
            </a: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) denotes the Fourier transform of interaction strength and is given 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772B7-210B-DD61-593D-923F354BF53E}"/>
              </a:ext>
            </a:extLst>
          </p:cNvPr>
          <p:cNvSpPr txBox="1"/>
          <p:nvPr/>
        </p:nvSpPr>
        <p:spPr>
          <a:xfrm>
            <a:off x="879542" y="8932008"/>
            <a:ext cx="667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</a:t>
            </a:r>
            <a:r>
              <a:rPr lang="fr-FR" dirty="0"/>
              <a:t>P Blair </a:t>
            </a:r>
            <a:r>
              <a:rPr lang="fr-FR" dirty="0" err="1"/>
              <a:t>Blakie</a:t>
            </a:r>
            <a:r>
              <a:rPr lang="fr-FR" dirty="0"/>
              <a:t> et al 2020 Commun. </a:t>
            </a:r>
            <a:r>
              <a:rPr lang="fr-FR" dirty="0" err="1"/>
              <a:t>Theor</a:t>
            </a:r>
            <a:r>
              <a:rPr lang="fr-FR" dirty="0"/>
              <a:t>. Phys. 72 085501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61130" y="4910049"/>
            <a:ext cx="7343202" cy="73432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4" name="Freeform 4"/>
          <p:cNvSpPr/>
          <p:nvPr/>
        </p:nvSpPr>
        <p:spPr>
          <a:xfrm flipH="1" flipV="1">
            <a:off x="-1811392" y="-4626210"/>
            <a:ext cx="20099392" cy="9252420"/>
          </a:xfrm>
          <a:custGeom>
            <a:avLst/>
            <a:gdLst/>
            <a:ahLst/>
            <a:cxnLst/>
            <a:rect l="l" t="t" r="r" b="b"/>
            <a:pathLst>
              <a:path w="20099392" h="9252420">
                <a:moveTo>
                  <a:pt x="20099392" y="9252420"/>
                </a:moveTo>
                <a:lnTo>
                  <a:pt x="0" y="9252420"/>
                </a:lnTo>
                <a:lnTo>
                  <a:pt x="0" y="0"/>
                </a:lnTo>
                <a:lnTo>
                  <a:pt x="20099392" y="0"/>
                </a:lnTo>
                <a:lnTo>
                  <a:pt x="20099392" y="92524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95512" y="8581650"/>
            <a:ext cx="19879023" cy="2087751"/>
          </a:xfrm>
          <a:custGeom>
            <a:avLst/>
            <a:gdLst/>
            <a:ahLst/>
            <a:cxnLst/>
            <a:rect l="l" t="t" r="r" b="b"/>
            <a:pathLst>
              <a:path w="19879023" h="2087751">
                <a:moveTo>
                  <a:pt x="0" y="0"/>
                </a:moveTo>
                <a:lnTo>
                  <a:pt x="19879024" y="0"/>
                </a:lnTo>
                <a:lnTo>
                  <a:pt x="19879024" y="2087751"/>
                </a:lnTo>
                <a:lnTo>
                  <a:pt x="0" y="2087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4077" y="1858091"/>
            <a:ext cx="8074296" cy="3871040"/>
          </a:xfrm>
          <a:custGeom>
            <a:avLst/>
            <a:gdLst/>
            <a:ahLst/>
            <a:cxnLst/>
            <a:rect l="l" t="t" r="r" b="b"/>
            <a:pathLst>
              <a:path w="8074296" h="3871040">
                <a:moveTo>
                  <a:pt x="0" y="0"/>
                </a:moveTo>
                <a:lnTo>
                  <a:pt x="8074296" y="0"/>
                </a:lnTo>
                <a:lnTo>
                  <a:pt x="8074296" y="3871040"/>
                </a:lnTo>
                <a:lnTo>
                  <a:pt x="0" y="38710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4202103" y="6564300"/>
            <a:ext cx="4326973" cy="979488"/>
          </a:xfrm>
          <a:custGeom>
            <a:avLst/>
            <a:gdLst/>
            <a:ahLst/>
            <a:cxnLst/>
            <a:rect l="l" t="t" r="r" b="b"/>
            <a:pathLst>
              <a:path w="4181587" h="893774">
                <a:moveTo>
                  <a:pt x="0" y="0"/>
                </a:moveTo>
                <a:lnTo>
                  <a:pt x="4181587" y="0"/>
                </a:lnTo>
                <a:lnTo>
                  <a:pt x="4181587" y="893774"/>
                </a:lnTo>
                <a:lnTo>
                  <a:pt x="0" y="8937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669879" y="7602161"/>
            <a:ext cx="4531521" cy="1046539"/>
          </a:xfrm>
          <a:custGeom>
            <a:avLst/>
            <a:gdLst/>
            <a:ahLst/>
            <a:cxnLst/>
            <a:rect l="l" t="t" r="r" b="b"/>
            <a:pathLst>
              <a:path w="4326973" h="979489">
                <a:moveTo>
                  <a:pt x="0" y="0"/>
                </a:moveTo>
                <a:lnTo>
                  <a:pt x="4326973" y="0"/>
                </a:lnTo>
                <a:lnTo>
                  <a:pt x="4326973" y="979489"/>
                </a:lnTo>
                <a:lnTo>
                  <a:pt x="0" y="9794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646098"/>
            <a:ext cx="9358278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 dirty="0">
                <a:solidFill>
                  <a:srgbClr val="05183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MATHEMATICAL FRAMEWORK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9704" y="1301307"/>
            <a:ext cx="132923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51838"/>
                </a:solidFill>
                <a:latin typeface="Canva Sans"/>
                <a:ea typeface="Canva Sans"/>
                <a:cs typeface="Canva Sans"/>
                <a:sym typeface="Canva Sans"/>
              </a:rPr>
              <a:t>Where,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3814" y="5878092"/>
            <a:ext cx="4036785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for limiting behavior: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9704" y="6790112"/>
            <a:ext cx="2740296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2774" lvl="1" indent="-342900" algn="ctr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when u –&gt;0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9703" y="7795799"/>
            <a:ext cx="5600175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ctr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51838"/>
                </a:solidFill>
                <a:latin typeface="Open Sauce"/>
                <a:ea typeface="Open Sauce"/>
                <a:cs typeface="Open Sauce"/>
                <a:sym typeface="Open Sauce"/>
              </a:rPr>
              <a:t>when u –&gt; infinite or very large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A86A2-55C1-287F-2E6A-C793556EC7C6}"/>
              </a:ext>
            </a:extLst>
          </p:cNvPr>
          <p:cNvSpPr txBox="1"/>
          <p:nvPr/>
        </p:nvSpPr>
        <p:spPr>
          <a:xfrm>
            <a:off x="796415" y="8696733"/>
            <a:ext cx="667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</a:t>
            </a:r>
            <a:r>
              <a:rPr lang="fr-FR" dirty="0"/>
              <a:t>P Blair </a:t>
            </a:r>
            <a:r>
              <a:rPr lang="fr-FR" dirty="0" err="1"/>
              <a:t>Blakie</a:t>
            </a:r>
            <a:r>
              <a:rPr lang="fr-FR" dirty="0"/>
              <a:t> et al 2020 Commun. </a:t>
            </a:r>
            <a:r>
              <a:rPr lang="fr-FR" dirty="0" err="1"/>
              <a:t>Theor</a:t>
            </a:r>
            <a:r>
              <a:rPr lang="fr-FR" dirty="0"/>
              <a:t>. Phys. 72 085501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1151</Words>
  <Application>Microsoft Office PowerPoint</Application>
  <PresentationFormat>Custom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Open Sauce</vt:lpstr>
      <vt:lpstr>Calibri</vt:lpstr>
      <vt:lpstr>Open Sauce Bold</vt:lpstr>
      <vt:lpstr>Montserrat Ultra-Bold</vt:lpstr>
      <vt:lpstr>Montserrat Bold</vt:lpstr>
      <vt:lpstr>Canva Sans</vt:lpstr>
      <vt:lpstr>Arial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CP301-DEPARTMENT ENGINEERING PROJECT</dc:title>
  <dc:creator>khushi tapariya</dc:creator>
  <cp:lastModifiedBy>khushi tapariya</cp:lastModifiedBy>
  <cp:revision>2</cp:revision>
  <dcterms:created xsi:type="dcterms:W3CDTF">2006-08-16T00:00:00Z</dcterms:created>
  <dcterms:modified xsi:type="dcterms:W3CDTF">2025-06-27T05:07:05Z</dcterms:modified>
  <dc:identifier>DAGijmGlfFg</dc:identifier>
</cp:coreProperties>
</file>