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5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6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7.xml" ContentType="application/vnd.openxmlformats-officedocument.presentationml.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FC000"/>
    <a:srgbClr val="47474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wnloads\amazon%20Sale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wnloads\amazon%20Sales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wnloads\amazon%20Sales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wnloads\amazon%20Sales.xlsx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wnloads\amazon%20Sales.xlsx" TargetMode="External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1028861662556607"/>
                  <c:y val="-0.3782635617597956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0.003193403049540661"/>
                  <c:y val="-0.361199040176646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.0010644676831802204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.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0.0"/>
                  <c:y val="-0.29294095384405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6"/>
              <c:layout>
                <c:manualLayout>
                  <c:x val="0.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7"/>
              <c:layout>
                <c:manualLayout>
                  <c:x val="0.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8"/>
              <c:layout>
                <c:manualLayout>
                  <c:x val="-1.56120123353445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22447772.2</c:v>
                </c:pt>
                <c:pt idx="3">
                  <c:v>19839937.51</c:v>
                </c:pt>
                <c:pt idx="4">
                  <c:v>20360324.63</c:v>
                </c:pt>
                <c:pt idx="5">
                  <c:v>17306756.89</c:v>
                </c:pt>
                <c:pt idx="6">
                  <c:v>18199348.47</c:v>
                </c:pt>
                <c:pt idx="7">
                  <c:v>21260027.96</c:v>
                </c:pt>
                <c:pt idx="8">
                  <c:v>19349703.91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8388188.55</c:v>
                </c:pt>
                <c:pt idx="1">
                  <c:v>7163218.44</c:v>
                </c:pt>
                <c:pt idx="2">
                  <c:v>7253621.83</c:v>
                </c:pt>
                <c:pt idx="3">
                  <c:v>5586380.24</c:v>
                </c:pt>
                <c:pt idx="4">
                  <c:v>5859866.52</c:v>
                </c:pt>
                <c:pt idx="5">
                  <c:v>8584117.31</c:v>
                </c:pt>
                <c:pt idx="6">
                  <c:v>6307640.84</c:v>
                </c:pt>
                <c:pt idx="7">
                  <c:v>7688765.35</c:v>
                </c:pt>
                <c:pt idx="8">
                  <c:v>8451366.01</c:v>
                </c:pt>
                <c:pt idx="9">
                  <c:v>6069072.69</c:v>
                </c:pt>
                <c:pt idx="10">
                  <c:v>6790334.34</c:v>
                </c:pt>
                <c:pt idx="11">
                  <c:v>6980530.48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</c:v>
                </c:pt>
                <c:pt idx="1">
                  <c:v>6652728.42</c:v>
                </c:pt>
                <c:pt idx="2">
                  <c:v>6152910.84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6477566.63</c:v>
                </c:pt>
                <c:pt idx="2">
                  <c:v>7658844.24</c:v>
                </c:pt>
                <c:pt idx="3">
                  <c:v>6142780.65</c:v>
                </c:pt>
                <c:pt idx="4">
                  <c:v>4969402.91</c:v>
                </c:pt>
                <c:pt idx="5">
                  <c:v>7087164.91</c:v>
                </c:pt>
                <c:pt idx="6">
                  <c:v>6846463.69</c:v>
                </c:pt>
                <c:pt idx="7">
                  <c:v>6745209.14</c:v>
                </c:pt>
                <c:pt idx="8">
                  <c:v>7668355.13</c:v>
                </c:pt>
                <c:pt idx="9">
                  <c:v>6069850.86</c:v>
                </c:pt>
                <c:pt idx="10">
                  <c:v>6421980.87</c:v>
                </c:pt>
                <c:pt idx="11">
                  <c:v>6857872.18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.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0">
              <a:schemeClr val="lt1"/>
            </a:gs>
            <a:gs pos="100000">
              <a:schemeClr val="lt1">
                <a:lumMod val="9500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0.00469305920093320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035455818022747165"/>
              <c:y val="-0.017790172061825604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0.0055825313502479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0.00469305920093320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0.0055825313502479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035455818022747165"/>
              <c:y val="-0.017790172061825604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0.00469305920093320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0.0055825313502479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035455818022747165"/>
              <c:y val="-0.017790172061825604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28631452318460193"/>
                  <c:y val="0.004693059200933206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.15876531058617674"/>
                  <c:y val="-0.00558253135024797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0.035455818022747165"/>
                  <c:y val="-0.017790172061825604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10958648.5000000</c:v>
                </c:pt>
                <c:pt idx="1">
                  <c:v>6206764.15000000</c:v>
                </c:pt>
                <c:pt idx="2">
                  <c:v>2106712.62000000</c:v>
                </c:pt>
                <c:pt idx="3">
                  <c:v>15498790.1200000</c:v>
                </c:pt>
                <c:pt idx="4">
                  <c:v>95690589.5100000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"/>
          <c:y val="0.32364780693701645"/>
          <c:w val="0.056837325272471755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</c:v>
              </c:pt>
              <c:pt idx="1">
                <c:v>2243137.78</c:v>
              </c:pt>
              <c:pt idx="2">
                <c:v>2356595.66000000</c:v>
              </c:pt>
              <c:pt idx="3">
                <c:v>2994077.19000000</c:v>
              </c:pt>
              <c:pt idx="4">
                <c:v>2996290.75000000</c:v>
              </c:pt>
              <c:pt idx="5">
                <c:v>3250786.04000000</c:v>
              </c:pt>
              <c:pt idx="6">
                <c:v>3275015.91</c:v>
              </c:pt>
              <c:pt idx="7">
                <c:v>5433005.93</c:v>
              </c:pt>
              <c:pt idx="8">
                <c:v>10843991.2300000</c:v>
              </c:pt>
              <c:pt idx="9">
                <c:v>11397206.3600000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"/>
          <c:y val="0.02977570813752839"/>
          <c:w val="0.7343343623865352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</c:v>
                </c:pt>
                <c:pt idx="2">
                  <c:v>4975348.35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</c:v>
                </c:pt>
                <c:pt idx="7">
                  <c:v>5711486.45</c:v>
                </c:pt>
                <c:pt idx="8">
                  <c:v>13368414.53</c:v>
                </c:pt>
                <c:pt idx="9">
                  <c:v>15454172.47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0">
            <a:schemeClr val="lt1"/>
          </a:gs>
          <a:gs pos="100000">
            <a:schemeClr val="lt1">
              <a:lumMod val="9500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91" name="Rectangle 8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97" name="Rectangle 10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72" name="Rectangle 12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73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4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5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6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7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7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8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8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indent="0" marL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6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64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65" name="Oval 13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6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7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0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71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ah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7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Rectangle 12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49" name="Rectangle 1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50" name="Oval 19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1" name="Oval 21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2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3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4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5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56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5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58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96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048759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96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61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5" name="Rectangle 18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49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50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1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2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3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4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5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56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95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9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9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98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9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80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145734" name="Straight Connector 16"/>
          <p:cNvCxnSpPr>
            <a:cxnSpLocks/>
          </p:cNvCxnSpPr>
          <p:nvPr/>
        </p:nvCxnSpPr>
        <p:spPr>
          <a:xfrm>
            <a:off x="440397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7"/>
          <p:cNvCxnSpPr>
            <a:cxnSpLocks/>
          </p:cNvCxnSpPr>
          <p:nvPr/>
        </p:nvCxnSpPr>
        <p:spPr>
          <a:xfrm>
            <a:off x="777240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0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80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8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9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1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4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145732" name="Straight Connector 42"/>
          <p:cNvCxnSpPr>
            <a:cxnSpLocks/>
          </p:cNvCxnSpPr>
          <p:nvPr/>
        </p:nvCxnSpPr>
        <p:spPr>
          <a:xfrm>
            <a:off x="440583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43"/>
          <p:cNvCxnSpPr>
            <a:cxnSpLocks/>
          </p:cNvCxnSpPr>
          <p:nvPr/>
        </p:nvCxnSpPr>
        <p:spPr>
          <a:xfrm>
            <a:off x="7797802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0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0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p>
            <a:endParaRPr lang="en-US"/>
          </a:p>
        </p:txBody>
      </p:sp>
      <p:sp>
        <p:nvSpPr>
          <p:cNvPr id="104870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anchor="t" anchorCtr="0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23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8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33" name="Rectangle 11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34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5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6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7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8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9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0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41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4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43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45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68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09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10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1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2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3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4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5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19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0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algn="l" indent="0" marL="0">
              <a:buNone/>
              <a:defRPr cap="all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3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89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90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6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7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29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7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6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6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Rectangle 6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804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805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6" name="Oval 18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7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8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9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0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1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8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8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814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15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6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indent="0" marL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8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8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9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79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80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1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2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3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4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5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6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87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8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algn="ctr" indent="0" lvl="0" marL="0">
              <a:buNone/>
            </a:pPr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1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indent="0" marL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6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4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jpe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76" name="Rectangle 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12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85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1000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1" sz="1000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9" name="Rectangle 20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b="0" sz="360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8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6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3"/>
          <p:cNvSpPr txBox="1"/>
          <p:nvPr/>
        </p:nvSpPr>
        <p:spPr>
          <a:xfrm>
            <a:off x="849907" y="2598003"/>
            <a:ext cx="10492185" cy="16002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 algn="ctr"/>
            <a:r>
              <a:rPr b="1" dirty="0" sz="5400"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b="1" dirty="0" sz="5400"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104883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83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834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extBox 5"/>
          <p:cNvSpPr txBox="1"/>
          <p:nvPr/>
        </p:nvSpPr>
        <p:spPr>
          <a:xfrm>
            <a:off x="470647" y="285108"/>
            <a:ext cx="6830040" cy="830997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048643" name="Minus Sign 10"/>
          <p:cNvSpPr/>
          <p:nvPr/>
        </p:nvSpPr>
        <p:spPr>
          <a:xfrm rot="5400000">
            <a:off x="-3857707" y="3320677"/>
            <a:ext cx="8186061" cy="470646"/>
          </a:xfrm>
          <a:prstGeom prst="mathMinus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44" name="Rectangle 25"/>
          <p:cNvSpPr/>
          <p:nvPr/>
        </p:nvSpPr>
        <p:spPr>
          <a:xfrm>
            <a:off x="470647" y="1401213"/>
            <a:ext cx="11193416" cy="5355312"/>
          </a:xfrm>
          <a:prstGeom prst="rect"/>
        </p:spPr>
        <p:txBody>
          <a:bodyPr bIns="0" lIns="0" rIns="0" tIns="0" wrap="square">
            <a:spAutoFit/>
          </a:bodyPr>
          <a:p>
            <a:r>
              <a:rPr dirty="0" sz="2400" lang="en-US"/>
              <a:t>1. 2017 had the highest Revenue at 85.12M, followed by 2019 at 76.12 and 2018 at 20.36M</a:t>
            </a:r>
          </a:p>
          <a:p>
            <a:endParaRPr dirty="0" sz="2400" lang="en-US"/>
          </a:p>
          <a:p>
            <a:r>
              <a:rPr dirty="0" sz="2400" lang="en-US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dirty="0" sz="2400" lang="en-US"/>
          </a:p>
          <a:p>
            <a:r>
              <a:rPr dirty="0" sz="2400" lang="en-US"/>
              <a:t>3. The sales for the US are highest among all countries and lowest in Iran (IR).</a:t>
            </a:r>
          </a:p>
          <a:p>
            <a:endParaRPr dirty="0" sz="2400" lang="en-US"/>
          </a:p>
          <a:p>
            <a:r>
              <a:rPr dirty="0" sz="2400" lang="en-US"/>
              <a:t>4. The Better Large Canned Shrimp &amp; High Top Dried Mushrooms are the highest selling products in domestic and international markets. </a:t>
            </a:r>
          </a:p>
          <a:p>
            <a:endParaRPr dirty="0" sz="2400" lang="en-US"/>
          </a:p>
          <a:p>
            <a:r>
              <a:rPr dirty="0" sz="2400" lang="en-US"/>
              <a:t>5. Paracel Gigaplace &amp; </a:t>
            </a:r>
            <a:r>
              <a:rPr dirty="0" sz="2400" lang="en-US" err="1"/>
              <a:t>Pereras</a:t>
            </a:r>
            <a:r>
              <a:rPr dirty="0" sz="2400" lang="en-US"/>
              <a:t> are the top customers who generated the highest revenue.</a:t>
            </a:r>
          </a:p>
          <a:p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b="1" dirty="0" lang="en-US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Parallelogram 1"/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06" name="TextBox 2"/>
          <p:cNvSpPr txBox="1"/>
          <p:nvPr/>
        </p:nvSpPr>
        <p:spPr>
          <a:xfrm>
            <a:off x="291254" y="1006417"/>
            <a:ext cx="3411414" cy="67710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 algn="ctr"/>
            <a:r>
              <a:rPr b="1" dirty="0" sz="4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1048607" name="Rectangle 3"/>
          <p:cNvSpPr/>
          <p:nvPr/>
        </p:nvSpPr>
        <p:spPr>
          <a:xfrm>
            <a:off x="8566831" y="2377118"/>
            <a:ext cx="3215846" cy="2743200"/>
          </a:xfrm>
          <a:prstGeom prst="rect"/>
        </p:spPr>
        <p:txBody>
          <a:bodyPr bIns="0" lIns="0" rIns="0" tIns="0" wrap="square">
            <a:spAutoFit/>
          </a:bodyPr>
          <a:p>
            <a:pPr algn="ctr"/>
            <a:r>
              <a:rPr b="1" dirty="0" sz="2000" lang="en-US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1048608" name="TextBox 4"/>
          <p:cNvSpPr txBox="1"/>
          <p:nvPr/>
        </p:nvSpPr>
        <p:spPr>
          <a:xfrm>
            <a:off x="4293117" y="1006417"/>
            <a:ext cx="3411414" cy="677108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 algn="ctr"/>
            <a:r>
              <a:rPr b="1" dirty="0" sz="4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1048609" name="TextBox 5"/>
          <p:cNvSpPr txBox="1"/>
          <p:nvPr/>
        </p:nvSpPr>
        <p:spPr>
          <a:xfrm>
            <a:off x="8371263" y="667862"/>
            <a:ext cx="3411414" cy="13208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 algn="ctr"/>
            <a:r>
              <a:rPr b="1" dirty="0" sz="4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1048610" name="Rectangle 6"/>
          <p:cNvSpPr/>
          <p:nvPr/>
        </p:nvSpPr>
        <p:spPr>
          <a:xfrm>
            <a:off x="4390901" y="2069342"/>
            <a:ext cx="3215846" cy="3352800"/>
          </a:xfrm>
          <a:prstGeom prst="rect"/>
        </p:spPr>
        <p:txBody>
          <a:bodyPr bIns="0" lIns="0" rIns="0" tIns="0" wrap="square">
            <a:spAutoFit/>
          </a:bodyPr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1048611" name="Rectangle 7"/>
          <p:cNvSpPr/>
          <p:nvPr/>
        </p:nvSpPr>
        <p:spPr>
          <a:xfrm>
            <a:off x="227665" y="2223229"/>
            <a:ext cx="3538593" cy="3048000"/>
          </a:xfrm>
          <a:prstGeom prst="rect"/>
        </p:spPr>
        <p:txBody>
          <a:bodyPr bIns="0" lIns="0" rIns="0" tIns="0" wrap="square">
            <a:spAutoFit/>
          </a:bodyPr>
          <a:p>
            <a:pPr algn="ctr"/>
            <a:r>
              <a:rPr b="1" dirty="0" sz="2000" lang="en-US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b="1" dirty="0" sz="2000" lang="en-US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b="1" dirty="0" sz="2000" lang="en-US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b="1" dirty="0" sz="2000" lang="en-US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extBox 5"/>
          <p:cNvSpPr txBox="1"/>
          <p:nvPr/>
        </p:nvSpPr>
        <p:spPr>
          <a:xfrm>
            <a:off x="470646" y="285108"/>
            <a:ext cx="9957039" cy="8001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048613" name="Minus Sign 10"/>
          <p:cNvSpPr/>
          <p:nvPr/>
        </p:nvSpPr>
        <p:spPr>
          <a:xfrm rot="5400000">
            <a:off x="-746312" y="746312"/>
            <a:ext cx="1963270" cy="470646"/>
          </a:xfrm>
          <a:prstGeom prst="mathMinus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4" name="Rectangle 25"/>
          <p:cNvSpPr/>
          <p:nvPr/>
        </p:nvSpPr>
        <p:spPr>
          <a:xfrm>
            <a:off x="470645" y="961713"/>
            <a:ext cx="11193416" cy="800101"/>
          </a:xfrm>
          <a:prstGeom prst="rect"/>
        </p:spPr>
        <p:txBody>
          <a:bodyPr bIns="0" lIns="0" rIns="0" tIns="0" wrap="square">
            <a:spAutoFit/>
          </a:bodyPr>
          <a:p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dirty="0" lang="en-US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b="1" dirty="0" lang="en-US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8615" name="TextBox 4"/>
          <p:cNvSpPr txBox="1"/>
          <p:nvPr/>
        </p:nvSpPr>
        <p:spPr>
          <a:xfrm>
            <a:off x="957941" y="2075935"/>
            <a:ext cx="3077029" cy="1412240"/>
          </a:xfrm>
          <a:prstGeom prst="rect"/>
          <a:solidFill>
            <a:schemeClr val="accent4"/>
          </a:solidFill>
          <a:effectLst>
            <a:outerShdw algn="t" blurRad="50800" dir="5400000" dist="38100" rotWithShape="0">
              <a:prstClr val="black">
                <a:alpha val="40000"/>
              </a:prstClr>
            </a:outerShdw>
            <a:reflection algn="bl" blurRad="12700" dir="5400000" dist="50800" endPos="0" rotWithShape="0" sy="-100000"/>
          </a:effectLst>
        </p:spPr>
        <p:txBody>
          <a:bodyPr rtlCol="0" wrap="square">
            <a:spAutoFit/>
          </a:bodyPr>
          <a:p>
            <a:pPr algn="ctr"/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dirty="0" sz="4400" lang="en-US"/>
              <a:t> </a:t>
            </a:r>
          </a:p>
          <a:p>
            <a:pPr algn="ctr"/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048616" name="TextBox 15"/>
          <p:cNvSpPr txBox="1"/>
          <p:nvPr/>
        </p:nvSpPr>
        <p:spPr>
          <a:xfrm>
            <a:off x="4557485" y="2101122"/>
            <a:ext cx="3077029" cy="1412241"/>
          </a:xfrm>
          <a:prstGeom prst="rect"/>
          <a:solidFill>
            <a:schemeClr val="accent4"/>
          </a:solidFill>
          <a:effectLst>
            <a:outerShdw algn="t" blurRad="50800" dir="5400000" dist="38100" rotWithShape="0">
              <a:prstClr val="black">
                <a:alpha val="40000"/>
              </a:prstClr>
            </a:outerShdw>
            <a:reflection algn="bl" blurRad="12700" dir="5400000" dist="50800" endPos="0" rotWithShape="0" sy="-100000"/>
          </a:effectLst>
        </p:spPr>
        <p:txBody>
          <a:bodyPr rtlCol="0" wrap="square">
            <a:spAutoFit/>
          </a:bodyPr>
          <a:p>
            <a:pPr algn="ctr"/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dirty="0" sz="4400" lang="en-US"/>
              <a:t> </a:t>
            </a:r>
          </a:p>
          <a:p>
            <a:pPr algn="ctr"/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1048617" name="TextBox 19"/>
          <p:cNvSpPr txBox="1"/>
          <p:nvPr/>
        </p:nvSpPr>
        <p:spPr>
          <a:xfrm>
            <a:off x="8157029" y="2101122"/>
            <a:ext cx="3077029" cy="1412241"/>
          </a:xfrm>
          <a:prstGeom prst="rect"/>
          <a:solidFill>
            <a:srgbClr val="FFC000"/>
          </a:solidFill>
          <a:effectLst>
            <a:outerShdw algn="t" blurRad="50800" dir="5400000" dist="38100" rotWithShape="0">
              <a:prstClr val="black">
                <a:alpha val="40000"/>
              </a:prstClr>
            </a:outerShdw>
            <a:reflection algn="bl" blurRad="12700" dir="5400000" dist="50800" endPos="0" rotWithShape="0" sy="-100000"/>
          </a:effectLst>
        </p:spPr>
        <p:txBody>
          <a:bodyPr rtlCol="0" wrap="square">
            <a:spAutoFit/>
          </a:bodyPr>
          <a:p>
            <a:pPr algn="ctr"/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dirty="0" sz="4400" lang="en-US"/>
              <a:t> </a:t>
            </a:r>
          </a:p>
          <a:p>
            <a:pPr algn="ctr"/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1048618" name="TextBox 20"/>
          <p:cNvSpPr txBox="1"/>
          <p:nvPr/>
        </p:nvSpPr>
        <p:spPr>
          <a:xfrm>
            <a:off x="2676934" y="4342016"/>
            <a:ext cx="3077029" cy="1412240"/>
          </a:xfrm>
          <a:prstGeom prst="rect"/>
          <a:solidFill>
            <a:schemeClr val="accent4"/>
          </a:solidFill>
          <a:effectLst>
            <a:outerShdw algn="t" blurRad="50800" dir="5400000" dist="38100" rotWithShape="0">
              <a:prstClr val="black">
                <a:alpha val="40000"/>
              </a:prstClr>
            </a:outerShdw>
            <a:reflection algn="bl" blurRad="12700" dir="5400000" dist="50800" endPos="0" rotWithShape="0" sy="-100000"/>
          </a:effectLst>
        </p:spPr>
        <p:txBody>
          <a:bodyPr rtlCol="0" wrap="square">
            <a:spAutoFit/>
          </a:bodyPr>
          <a:p>
            <a:pPr algn="ctr"/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dirty="0" sz="4400" lang="en-US"/>
              <a:t> </a:t>
            </a:r>
          </a:p>
          <a:p>
            <a:pPr algn="ctr"/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1048619" name="TextBox 21"/>
          <p:cNvSpPr txBox="1"/>
          <p:nvPr/>
        </p:nvSpPr>
        <p:spPr>
          <a:xfrm>
            <a:off x="6438037" y="4342016"/>
            <a:ext cx="3077029" cy="1412240"/>
          </a:xfrm>
          <a:prstGeom prst="rect"/>
          <a:solidFill>
            <a:schemeClr val="accent4"/>
          </a:solidFill>
          <a:effectLst>
            <a:outerShdw algn="t" blurRad="50800" dir="5400000" dist="38100" rotWithShape="0">
              <a:prstClr val="black">
                <a:alpha val="40000"/>
              </a:prstClr>
            </a:outerShdw>
            <a:reflection algn="bl" blurRad="12700" dir="5400000" dist="50800" endPos="0" rotWithShape="0" sy="-100000"/>
          </a:effectLst>
        </p:spPr>
        <p:txBody>
          <a:bodyPr rtlCol="0" wrap="square">
            <a:spAutoFit/>
          </a:bodyPr>
          <a:p>
            <a:pPr algn="ctr"/>
            <a:r>
              <a:rPr b="1" dirty="0" sz="6000"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dirty="0" sz="4400" lang="en-US"/>
              <a:t> </a:t>
            </a:r>
          </a:p>
          <a:p>
            <a:pPr algn="ctr"/>
            <a:r>
              <a:rPr dirty="0" sz="2800" lang="en-US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extBox 5"/>
          <p:cNvSpPr txBox="1"/>
          <p:nvPr/>
        </p:nvSpPr>
        <p:spPr>
          <a:xfrm>
            <a:off x="470646" y="285108"/>
            <a:ext cx="9957039" cy="8001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048621" name="Minus Sign 10"/>
          <p:cNvSpPr/>
          <p:nvPr/>
        </p:nvSpPr>
        <p:spPr>
          <a:xfrm rot="5400000">
            <a:off x="-746312" y="746312"/>
            <a:ext cx="1963270" cy="470646"/>
          </a:xfrm>
          <a:prstGeom prst="mathMinus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22" name="TextBox 16"/>
          <p:cNvSpPr txBox="1"/>
          <p:nvPr/>
        </p:nvSpPr>
        <p:spPr>
          <a:xfrm>
            <a:off x="2636046" y="1882654"/>
            <a:ext cx="1216207" cy="246221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 algn="ctr"/>
            <a:r>
              <a:rPr b="1" dirty="0" sz="1600" lang="en-US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048623" name="TextBox 17"/>
          <p:cNvSpPr txBox="1"/>
          <p:nvPr/>
        </p:nvSpPr>
        <p:spPr>
          <a:xfrm>
            <a:off x="5823106" y="1862750"/>
            <a:ext cx="1216207" cy="246221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 algn="ctr"/>
            <a:r>
              <a:rPr b="1" dirty="0" sz="1600" lang="en-US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048624" name="TextBox 18"/>
          <p:cNvSpPr txBox="1"/>
          <p:nvPr/>
        </p:nvSpPr>
        <p:spPr>
          <a:xfrm>
            <a:off x="8963900" y="1834190"/>
            <a:ext cx="1216207" cy="246221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 algn="ctr"/>
            <a:r>
              <a:rPr b="1" dirty="0" sz="1600" lang="en-US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1048625" name="Rectangle 25"/>
          <p:cNvSpPr/>
          <p:nvPr/>
        </p:nvSpPr>
        <p:spPr>
          <a:xfrm>
            <a:off x="470645" y="961713"/>
            <a:ext cx="11193416" cy="800101"/>
          </a:xfrm>
          <a:prstGeom prst="rect"/>
        </p:spPr>
        <p:txBody>
          <a:bodyPr bIns="0" lIns="0" rIns="0" tIns="0" wrap="square">
            <a:spAutoFit/>
          </a:bodyPr>
          <a:p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b="1" dirty="0" lang="en-US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145728" name="Straight Connector 27"/>
          <p:cNvCxnSpPr>
            <a:cxnSpLocks/>
          </p:cNvCxnSpPr>
          <p:nvPr/>
        </p:nvCxnSpPr>
        <p:spPr>
          <a:xfrm flipV="1">
            <a:off x="5823106" y="1834190"/>
            <a:ext cx="0" cy="4044096"/>
          </a:xfrm>
          <a:prstGeom prst="line"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5729" name="Straight Connector 28"/>
          <p:cNvCxnSpPr>
            <a:cxnSpLocks/>
          </p:cNvCxnSpPr>
          <p:nvPr/>
        </p:nvCxnSpPr>
        <p:spPr>
          <a:xfrm flipV="1">
            <a:off x="7039313" y="1834190"/>
            <a:ext cx="0" cy="4044096"/>
          </a:xfrm>
          <a:prstGeom prst="line"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5730" name="Straight Connector 29"/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/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5731" name="Straight Connector 33"/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/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Box 5"/>
          <p:cNvSpPr txBox="1"/>
          <p:nvPr/>
        </p:nvSpPr>
        <p:spPr>
          <a:xfrm>
            <a:off x="470646" y="285108"/>
            <a:ext cx="11460097" cy="8001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048627" name="Minus Sign 10"/>
          <p:cNvSpPr/>
          <p:nvPr/>
        </p:nvSpPr>
        <p:spPr>
          <a:xfrm rot="5400000">
            <a:off x="-746312" y="746312"/>
            <a:ext cx="1963270" cy="470646"/>
          </a:xfrm>
          <a:prstGeom prst="mathMinus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8" name="Rectangle 25"/>
          <p:cNvSpPr/>
          <p:nvPr/>
        </p:nvSpPr>
        <p:spPr>
          <a:xfrm>
            <a:off x="441235" y="1116105"/>
            <a:ext cx="11193416" cy="553998"/>
          </a:xfrm>
          <a:prstGeom prst="rect"/>
        </p:spPr>
        <p:txBody>
          <a:bodyPr bIns="0" lIns="0" rIns="0" tIns="0" wrap="square">
            <a:spAutoFit/>
          </a:bodyPr>
          <a:p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b="1" dirty="0" lang="en-US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194305" name="Chart 12"/>
          <p:cNvGraphicFramePr>
            <a:graphicFrameLocks/>
          </p:cNvGraphicFramePr>
          <p:nvPr/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extBox 5"/>
          <p:cNvSpPr txBox="1"/>
          <p:nvPr/>
        </p:nvSpPr>
        <p:spPr>
          <a:xfrm>
            <a:off x="470646" y="285108"/>
            <a:ext cx="11486032" cy="800100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048630" name="Minus Sign 10"/>
          <p:cNvSpPr/>
          <p:nvPr/>
        </p:nvSpPr>
        <p:spPr>
          <a:xfrm rot="5400000">
            <a:off x="-746312" y="746312"/>
            <a:ext cx="1963270" cy="470646"/>
          </a:xfrm>
          <a:prstGeom prst="mathMinus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1" name="Rectangle 25"/>
          <p:cNvSpPr/>
          <p:nvPr/>
        </p:nvSpPr>
        <p:spPr>
          <a:xfrm>
            <a:off x="470646" y="1177408"/>
            <a:ext cx="11193416" cy="266701"/>
          </a:xfrm>
          <a:prstGeom prst="rect"/>
        </p:spPr>
        <p:txBody>
          <a:bodyPr bIns="0" lIns="0" rIns="0" tIns="0" wrap="square">
            <a:spAutoFit/>
          </a:bodyPr>
          <a:p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b="1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b="1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b="1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b="1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b="1" dirty="0" lang="en-US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194306" name="Chart 13"/>
          <p:cNvGraphicFramePr>
            <a:graphicFrameLocks/>
          </p:cNvGraphicFramePr>
          <p:nvPr/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5"/>
          <p:cNvSpPr txBox="1"/>
          <p:nvPr/>
        </p:nvSpPr>
        <p:spPr>
          <a:xfrm>
            <a:off x="470646" y="285108"/>
            <a:ext cx="10763411" cy="830997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048633" name="Minus Sign 10"/>
          <p:cNvSpPr/>
          <p:nvPr/>
        </p:nvSpPr>
        <p:spPr>
          <a:xfrm rot="5400000">
            <a:off x="-746312" y="746312"/>
            <a:ext cx="1963270" cy="470646"/>
          </a:xfrm>
          <a:prstGeom prst="mathMinus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4" name="Rectangle 25"/>
          <p:cNvSpPr/>
          <p:nvPr/>
        </p:nvSpPr>
        <p:spPr>
          <a:xfrm>
            <a:off x="499292" y="1227816"/>
            <a:ext cx="11193416" cy="276999"/>
          </a:xfrm>
          <a:prstGeom prst="rect"/>
        </p:spPr>
        <p:txBody>
          <a:bodyPr bIns="0" lIns="0" rIns="0" tIns="0" wrap="square">
            <a:spAutoFit/>
          </a:bodyPr>
          <a:p>
            <a:r>
              <a:rPr b="1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b="1" dirty="0" lang="en-US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b="1" dirty="0" i="0" lang="en-US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b="1" dirty="0" lang="en-US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194307" name="Chart 6"/>
          <p:cNvGraphicFramePr>
            <a:graphicFrameLocks/>
          </p:cNvGraphicFramePr>
          <p:nvPr/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extBox 5"/>
          <p:cNvSpPr txBox="1"/>
          <p:nvPr/>
        </p:nvSpPr>
        <p:spPr>
          <a:xfrm>
            <a:off x="470646" y="285108"/>
            <a:ext cx="11532668" cy="830997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048636" name="Minus Sign 10"/>
          <p:cNvSpPr/>
          <p:nvPr/>
        </p:nvSpPr>
        <p:spPr>
          <a:xfrm rot="5400000">
            <a:off x="-746312" y="746312"/>
            <a:ext cx="1963270" cy="470646"/>
          </a:xfrm>
          <a:prstGeom prst="mathMinus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7" name="Rectangle 25"/>
          <p:cNvSpPr/>
          <p:nvPr/>
        </p:nvSpPr>
        <p:spPr>
          <a:xfrm>
            <a:off x="470646" y="1192348"/>
            <a:ext cx="11193416" cy="276999"/>
          </a:xfrm>
          <a:prstGeom prst="rect"/>
        </p:spPr>
        <p:txBody>
          <a:bodyPr bIns="0" lIns="0" rIns="0" tIns="0" wrap="square">
            <a:spAutoFit/>
          </a:bodyPr>
          <a:p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b="1" dirty="0" lang="en-US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8638" name="TextBox 8"/>
          <p:cNvSpPr txBox="1"/>
          <p:nvPr/>
        </p:nvSpPr>
        <p:spPr>
          <a:xfrm>
            <a:off x="609600" y="2641600"/>
            <a:ext cx="2307771" cy="3599543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</p:txBody>
      </p:sp>
      <p:graphicFrame>
        <p:nvGraphicFramePr>
          <p:cNvPr id="4194308" name="Table 12"/>
          <p:cNvGraphicFramePr>
            <a:graphicFrameLocks noGrp="1"/>
          </p:cNvGraphicFramePr>
          <p:nvPr/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/>
                <a:gridCol w="2238683"/>
                <a:gridCol w="2238683"/>
                <a:gridCol w="2238683"/>
                <a:gridCol w="2238683"/>
              </a:tblGrid>
              <a:tr h="641393">
                <a:tc>
                  <a:txBody>
                    <a:bodyPr/>
                    <a:p>
                      <a:pPr algn="ctr" fontAlgn="b"/>
                      <a:r>
                        <a:rPr baseline="0" b="1" dirty="0" sz="1600" lang="en-US" strike="noStrike" u="none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baseline="0" b="1" dirty="0" sz="1600" i="0" lang="en-US" strike="noStrike" u="none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1" dirty="0" sz="1600" lang="en-US" strike="noStrike" u="none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baseline="0" b="1" dirty="0" sz="1600" i="0" lang="en-US" strike="noStrike" u="none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1" dirty="0" sz="1600" lang="en-US" strike="noStrike" u="none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baseline="0" b="1" dirty="0" sz="1600" i="0" lang="en-US" strike="noStrike" u="none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1" dirty="0" sz="1600" lang="en-US" strike="noStrike" u="none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baseline="0" b="1" dirty="0" sz="1600" i="0" lang="en-US" strike="noStrike" u="none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1" dirty="0" sz="1600" lang="en-US" strike="noStrike" u="none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baseline="0" b="1" dirty="0" sz="1600" i="0" lang="en-US" strike="noStrike" u="none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59951">
                <a:tc>
                  <a:txBody>
                    <a:bodyPr/>
                    <a:p>
                      <a:pPr algn="ctr" fontAlgn="b"/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baseline="0" b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baseline="0" b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41393">
                <a:tc>
                  <a:txBody>
                    <a:bodyPr/>
                    <a:p>
                      <a:pPr algn="ctr" fontAlgn="b"/>
                      <a:r>
                        <a:rPr baseline="0" b="0" dirty="0" sz="1600" lang="en-US" err="1" strike="noStrike" u="none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baseline="0" b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baseline="0" b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59951">
                <a:tc>
                  <a:txBody>
                    <a:bodyPr/>
                    <a:p>
                      <a:pPr algn="ctr" fontAlgn="b"/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dirty="0" sz="1600" lang="en-US" err="1" strike="noStrike" u="none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baseline="0" b="0" dirty="0" sz="1600" lang="en-US" err="1" strike="noStrike" u="none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dirty="0" sz="1600" lang="en-US" err="1" strike="noStrike" u="none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baseline="0" b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59951">
                <a:tc>
                  <a:txBody>
                    <a:bodyPr/>
                    <a:p>
                      <a:pPr algn="ctr" fontAlgn="b"/>
                      <a:r>
                        <a:rPr baseline="0" b="0" dirty="0" sz="1600" lang="en-US" err="1" strike="noStrike" u="none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baseline="0" b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baseline="0" b="0" dirty="0" sz="1600" lang="en-US" err="1" strike="noStrike" u="none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59951">
                <a:tc>
                  <a:txBody>
                    <a:bodyPr/>
                    <a:p>
                      <a:pPr algn="ctr" fontAlgn="b"/>
                      <a:r>
                        <a:rPr baseline="0" b="0" dirty="0" sz="1600" lang="en-US" err="1" strike="noStrike" u="none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baseline="0" b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b"/>
                      <a:r>
                        <a:rPr baseline="0" b="0" dirty="0" sz="1600" lang="en-US" strike="noStrike" u="none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baseline="0" b="0" dirty="0" sz="1600" i="0" lang="en-US" strike="noStrike" u="none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extBox 5"/>
          <p:cNvSpPr txBox="1"/>
          <p:nvPr/>
        </p:nvSpPr>
        <p:spPr>
          <a:xfrm>
            <a:off x="470646" y="285108"/>
            <a:ext cx="11547183" cy="830997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r>
              <a:rPr b="1" dirty="0" sz="5400"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048640" name="Minus Sign 10"/>
          <p:cNvSpPr/>
          <p:nvPr/>
        </p:nvSpPr>
        <p:spPr>
          <a:xfrm rot="5400000">
            <a:off x="-746312" y="746312"/>
            <a:ext cx="1963270" cy="470646"/>
          </a:xfrm>
          <a:prstGeom prst="mathMinus"/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41" name="Rectangle 25"/>
          <p:cNvSpPr/>
          <p:nvPr/>
        </p:nvSpPr>
        <p:spPr>
          <a:xfrm>
            <a:off x="470645" y="961713"/>
            <a:ext cx="11193416" cy="1107996"/>
          </a:xfrm>
          <a:prstGeom prst="rect"/>
        </p:spPr>
        <p:txBody>
          <a:bodyPr bIns="0" lIns="0" rIns="0" tIns="0" wrap="square">
            <a:spAutoFit/>
          </a:bodyPr>
          <a:p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dirty="0" lang="en-US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b="0" dirty="0" i="0" lang="en-US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b="1" dirty="0" lang="en-US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194309" name="Chart 7"/>
          <p:cNvGraphicFramePr>
            <a:graphicFrameLocks/>
          </p:cNvGraphicFramePr>
          <p:nvPr/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lastClr="000000" val="windowText"/>
      </a:dk1>
      <a:lt1>
        <a:sysClr lastClr="FFFFFF" val="window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ashish raykar</dc:creator>
  <cp:lastModifiedBy>Gokusen Set</cp:lastModifiedBy>
  <dcterms:created xsi:type="dcterms:W3CDTF">2021-12-22T20:21:38Z</dcterms:created>
  <dcterms:modified xsi:type="dcterms:W3CDTF">2024-06-17T19:41:00Z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facb93c7d6f84518be2606c5877b5a37</vt:lpwstr>
  </property>
</Properties>
</file>