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6" d="100"/>
          <a:sy n="76" d="100"/>
        </p:scale>
        <p:origin x="917"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0"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p>
            <a:fld id="{F6A2B8F4-EC65-4FD2-83D0-C32FEFB1776C}" type="datetimeFigureOut">
              <a:rPr lang="en-IN" smtClean="0"/>
              <a:t>22-11-2022</a:t>
            </a:fld>
            <a:endParaRPr lang="en-IN"/>
          </a:p>
        </p:txBody>
      </p:sp>
      <p:sp>
        <p:nvSpPr>
          <p:cNvPr id="1048612" name="Footer Placeholder 4"/>
          <p:cNvSpPr>
            <a:spLocks noGrp="1"/>
          </p:cNvSpPr>
          <p:nvPr>
            <p:ph type="ftr" sz="quarter" idx="11"/>
          </p:nvPr>
        </p:nvSpPr>
        <p:spPr/>
        <p:txBody>
          <a:bodyPr/>
          <a:p>
            <a:endParaRPr lang="en-IN"/>
          </a:p>
        </p:txBody>
      </p:sp>
      <p:sp>
        <p:nvSpPr>
          <p:cNvPr id="1048613" name="Slide Number Placeholder 5"/>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4" name="Title 1"/>
          <p:cNvSpPr>
            <a:spLocks noGrp="1"/>
          </p:cNvSpPr>
          <p:nvPr>
            <p:ph type="title"/>
          </p:nvPr>
        </p:nvSpPr>
        <p:spPr/>
        <p:txBody>
          <a:bodyPr/>
          <a:p>
            <a:r>
              <a:rPr lang="en-US"/>
              <a:t>Click to edit Master title style</a:t>
            </a:r>
            <a:endParaRPr lang="en-IN"/>
          </a:p>
        </p:txBody>
      </p:sp>
      <p:sp>
        <p:nvSpPr>
          <p:cNvPr id="104863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F6A2B8F4-EC65-4FD2-83D0-C32FEFB1776C}" type="datetimeFigureOut">
              <a:rPr lang="en-IN" smtClean="0"/>
              <a:t>22-11-2022</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p>
            <a:fld id="{F6A2B8F4-EC65-4FD2-83D0-C32FEFB1776C}" type="datetimeFigureOut">
              <a:rPr lang="en-IN" smtClean="0"/>
              <a:t>22-11-2022</a:t>
            </a:fld>
            <a:endParaRPr lang="en-IN"/>
          </a:p>
        </p:txBody>
      </p:sp>
      <p:sp>
        <p:nvSpPr>
          <p:cNvPr id="1048621" name="Footer Placeholder 4"/>
          <p:cNvSpPr>
            <a:spLocks noGrp="1"/>
          </p:cNvSpPr>
          <p:nvPr>
            <p:ph type="ftr" sz="quarter" idx="11"/>
          </p:nvPr>
        </p:nvSpPr>
        <p:spPr/>
        <p:txBody>
          <a:bodyPr/>
          <a:p>
            <a:endParaRPr lang="en-IN"/>
          </a:p>
        </p:txBody>
      </p:sp>
      <p:sp>
        <p:nvSpPr>
          <p:cNvPr id="1048622" name="Slide Number Placeholder 5"/>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endParaRPr lang="en-IN"/>
          </a:p>
        </p:txBody>
      </p:sp>
      <p:sp>
        <p:nvSpPr>
          <p:cNvPr id="104862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5" name="Date Placeholder 3"/>
          <p:cNvSpPr>
            <a:spLocks noGrp="1"/>
          </p:cNvSpPr>
          <p:nvPr>
            <p:ph type="dt" sz="half" idx="10"/>
          </p:nvPr>
        </p:nvSpPr>
        <p:spPr/>
        <p:txBody>
          <a:bodyPr/>
          <a:p>
            <a:fld id="{F6A2B8F4-EC65-4FD2-83D0-C32FEFB1776C}" type="datetimeFigureOut">
              <a:rPr lang="en-IN" smtClean="0"/>
              <a:t>22-11-2022</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3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4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p>
            <a:fld id="{F6A2B8F4-EC65-4FD2-83D0-C32FEFB1776C}" type="datetimeFigureOut">
              <a:rPr lang="en-IN" smtClean="0"/>
              <a:t>22-11-2022</a:t>
            </a:fld>
            <a:endParaRPr lang="en-IN"/>
          </a:p>
        </p:txBody>
      </p:sp>
      <p:sp>
        <p:nvSpPr>
          <p:cNvPr id="1048642" name="Footer Placeholder 4"/>
          <p:cNvSpPr>
            <a:spLocks noGrp="1"/>
          </p:cNvSpPr>
          <p:nvPr>
            <p:ph type="ftr" sz="quarter" idx="11"/>
          </p:nvPr>
        </p:nvSpPr>
        <p:spPr/>
        <p:txBody>
          <a:bodyPr/>
          <a:p>
            <a:endParaRPr lang="en-IN"/>
          </a:p>
        </p:txBody>
      </p:sp>
      <p:sp>
        <p:nvSpPr>
          <p:cNvPr id="1048643" name="Slide Number Placeholder 5"/>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4" name="Title 1"/>
          <p:cNvSpPr>
            <a:spLocks noGrp="1"/>
          </p:cNvSpPr>
          <p:nvPr>
            <p:ph type="title"/>
          </p:nvPr>
        </p:nvSpPr>
        <p:spPr/>
        <p:txBody>
          <a:bodyPr/>
          <a:p>
            <a:r>
              <a:rPr lang="en-US"/>
              <a:t>Click to edit Master title style</a:t>
            </a:r>
            <a:endParaRPr lang="en-IN"/>
          </a:p>
        </p:txBody>
      </p:sp>
      <p:sp>
        <p:nvSpPr>
          <p:cNvPr id="104864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4"/>
          <p:cNvSpPr>
            <a:spLocks noGrp="1"/>
          </p:cNvSpPr>
          <p:nvPr>
            <p:ph type="dt" sz="half" idx="10"/>
          </p:nvPr>
        </p:nvSpPr>
        <p:spPr/>
        <p:txBody>
          <a:bodyPr/>
          <a:p>
            <a:fld id="{F6A2B8F4-EC65-4FD2-83D0-C32FEFB1776C}" type="datetimeFigureOut">
              <a:rPr lang="en-IN" smtClean="0"/>
              <a:t>22-11-2022</a:t>
            </a:fld>
            <a:endParaRPr lang="en-IN"/>
          </a:p>
        </p:txBody>
      </p:sp>
      <p:sp>
        <p:nvSpPr>
          <p:cNvPr id="1048648" name="Footer Placeholder 5"/>
          <p:cNvSpPr>
            <a:spLocks noGrp="1"/>
          </p:cNvSpPr>
          <p:nvPr>
            <p:ph type="ftr" sz="quarter" idx="11"/>
          </p:nvPr>
        </p:nvSpPr>
        <p:spPr/>
        <p:txBody>
          <a:bodyPr/>
          <a:p>
            <a:endParaRPr lang="en-IN"/>
          </a:p>
        </p:txBody>
      </p:sp>
      <p:sp>
        <p:nvSpPr>
          <p:cNvPr id="1048649" name="Slide Number Placeholder 6"/>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50"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5" name="Date Placeholder 6"/>
          <p:cNvSpPr>
            <a:spLocks noGrp="1"/>
          </p:cNvSpPr>
          <p:nvPr>
            <p:ph type="dt" sz="half" idx="10"/>
          </p:nvPr>
        </p:nvSpPr>
        <p:spPr/>
        <p:txBody>
          <a:bodyPr/>
          <a:p>
            <a:fld id="{F6A2B8F4-EC65-4FD2-83D0-C32FEFB1776C}" type="datetimeFigureOut">
              <a:rPr lang="en-IN" smtClean="0"/>
              <a:t>22-11-2022</a:t>
            </a:fld>
            <a:endParaRPr lang="en-IN"/>
          </a:p>
        </p:txBody>
      </p:sp>
      <p:sp>
        <p:nvSpPr>
          <p:cNvPr id="1048656" name="Footer Placeholder 7"/>
          <p:cNvSpPr>
            <a:spLocks noGrp="1"/>
          </p:cNvSpPr>
          <p:nvPr>
            <p:ph type="ftr" sz="quarter" idx="11"/>
          </p:nvPr>
        </p:nvSpPr>
        <p:spPr/>
        <p:txBody>
          <a:bodyPr/>
          <a:p>
            <a:endParaRPr lang="en-IN"/>
          </a:p>
        </p:txBody>
      </p:sp>
      <p:sp>
        <p:nvSpPr>
          <p:cNvPr id="1048657" name="Slide Number Placeholder 8"/>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lang="en-IN"/>
          </a:p>
        </p:txBody>
      </p:sp>
      <p:sp>
        <p:nvSpPr>
          <p:cNvPr id="1048615" name="Date Placeholder 2"/>
          <p:cNvSpPr>
            <a:spLocks noGrp="1"/>
          </p:cNvSpPr>
          <p:nvPr>
            <p:ph type="dt" sz="half" idx="10"/>
          </p:nvPr>
        </p:nvSpPr>
        <p:spPr/>
        <p:txBody>
          <a:bodyPr/>
          <a:p>
            <a:fld id="{F6A2B8F4-EC65-4FD2-83D0-C32FEFB1776C}" type="datetimeFigureOut">
              <a:rPr lang="en-IN" smtClean="0"/>
              <a:t>22-11-2022</a:t>
            </a:fld>
            <a:endParaRPr lang="en-IN"/>
          </a:p>
        </p:txBody>
      </p:sp>
      <p:sp>
        <p:nvSpPr>
          <p:cNvPr id="1048616" name="Footer Placeholder 3"/>
          <p:cNvSpPr>
            <a:spLocks noGrp="1"/>
          </p:cNvSpPr>
          <p:nvPr>
            <p:ph type="ftr" sz="quarter" idx="11"/>
          </p:nvPr>
        </p:nvSpPr>
        <p:spPr/>
        <p:txBody>
          <a:bodyPr/>
          <a:p>
            <a:endParaRPr lang="en-IN"/>
          </a:p>
        </p:txBody>
      </p:sp>
      <p:sp>
        <p:nvSpPr>
          <p:cNvPr id="1048617" name="Slide Number Placeholder 4"/>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F6A2B8F4-EC65-4FD2-83D0-C32FEFB1776C}" type="datetimeFigureOut">
              <a:rPr lang="en-IN" smtClean="0"/>
              <a:t>22-11-2022</a:t>
            </a:fld>
            <a:endParaRPr lang="en-IN"/>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5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p>
            <a:fld id="{F6A2B8F4-EC65-4FD2-83D0-C32FEFB1776C}" type="datetimeFigureOut">
              <a:rPr lang="en-IN" smtClean="0"/>
              <a:t>22-11-2022</a:t>
            </a:fld>
            <a:endParaRPr lang="en-IN"/>
          </a:p>
        </p:txBody>
      </p:sp>
      <p:sp>
        <p:nvSpPr>
          <p:cNvPr id="1048662" name="Footer Placeholder 5"/>
          <p:cNvSpPr>
            <a:spLocks noGrp="1"/>
          </p:cNvSpPr>
          <p:nvPr>
            <p:ph type="ftr" sz="quarter" idx="11"/>
          </p:nvPr>
        </p:nvSpPr>
        <p:spPr/>
        <p:txBody>
          <a:bodyPr/>
          <a:p>
            <a:endParaRPr lang="en-IN"/>
          </a:p>
        </p:txBody>
      </p:sp>
      <p:sp>
        <p:nvSpPr>
          <p:cNvPr id="1048663" name="Slide Number Placeholder 6"/>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2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3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F6A2B8F4-EC65-4FD2-83D0-C32FEFB1776C}" type="datetimeFigureOut">
              <a:rPr lang="en-IN" smtClean="0"/>
              <a:t>22-11-2022</a:t>
            </a:fld>
            <a:endParaRPr lang="en-IN"/>
          </a:p>
        </p:txBody>
      </p:sp>
      <p:sp>
        <p:nvSpPr>
          <p:cNvPr id="1048632" name="Footer Placeholder 5"/>
          <p:cNvSpPr>
            <a:spLocks noGrp="1"/>
          </p:cNvSpPr>
          <p:nvPr>
            <p:ph type="ftr" sz="quarter" idx="11"/>
          </p:nvPr>
        </p:nvSpPr>
        <p:spPr/>
        <p:txBody>
          <a:bodyPr/>
          <a:p>
            <a:endParaRPr lang="en-IN"/>
          </a:p>
        </p:txBody>
      </p:sp>
      <p:sp>
        <p:nvSpPr>
          <p:cNvPr id="1048633" name="Slide Number Placeholder 6"/>
          <p:cNvSpPr>
            <a:spLocks noGrp="1"/>
          </p:cNvSpPr>
          <p:nvPr>
            <p:ph type="sldNum" sz="quarter" idx="12"/>
          </p:nvPr>
        </p:nvSpPr>
        <p:spPr/>
        <p:txBody>
          <a:bodyPr/>
          <a:p>
            <a:fld id="{729835D5-CDDF-44E9-A882-89041B0ED2E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F6A2B8F4-EC65-4FD2-83D0-C32FEFB1776C}" type="datetimeFigureOut">
              <a:rPr lang="en-IN" smtClean="0"/>
              <a:t>22-11-2022</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29835D5-CDDF-44E9-A882-89041B0ED2EC}"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2207288" y="474050"/>
            <a:ext cx="7777423" cy="4017563"/>
          </a:xfrm>
          <a:prstGeom prst="rect"/>
          <a:noFill/>
        </p:spPr>
      </p:pic>
      <p:sp>
        <p:nvSpPr>
          <p:cNvPr id="1048584" name="TextBox 1"/>
          <p:cNvSpPr txBox="1"/>
          <p:nvPr/>
        </p:nvSpPr>
        <p:spPr>
          <a:xfrm>
            <a:off x="1537398" y="5194998"/>
            <a:ext cx="10982849" cy="1158239"/>
          </a:xfrm>
          <a:prstGeom prst="rect"/>
          <a:noFill/>
        </p:spPr>
        <p:txBody>
          <a:bodyPr rtlCol="0" wrap="square">
            <a:spAutoFit/>
          </a:bodyPr>
          <a:p>
            <a:r>
              <a:rPr dirty="0" sz="3600" lang="en-US">
                <a:latin typeface="Franklin Gothic Demi Cond" panose="020B0706030402020204" pitchFamily="34" charset="0"/>
              </a:rPr>
              <a:t>Data Visualization of Bird Strikes between 2000-2011</a:t>
            </a:r>
            <a:endParaRPr dirty="0" sz="3600" lang="en-IN">
              <a:latin typeface="Franklin Gothic Demi Cond" panose="020B07060304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extBox 1"/>
          <p:cNvSpPr txBox="1"/>
          <p:nvPr/>
        </p:nvSpPr>
        <p:spPr>
          <a:xfrm>
            <a:off x="3729612" y="140677"/>
            <a:ext cx="6453059" cy="447040"/>
          </a:xfrm>
          <a:prstGeom prst="rect"/>
          <a:noFill/>
        </p:spPr>
        <p:txBody>
          <a:bodyPr rtlCol="0" wrap="square">
            <a:spAutoFit/>
          </a:bodyPr>
          <a:p>
            <a:r>
              <a:rPr dirty="0" sz="2400" lang="en-US">
                <a:latin typeface="Franklin Gothic Demi Cond" panose="020B0706030402020204" pitchFamily="34" charset="0"/>
              </a:rPr>
              <a:t>Phase of Flight at the time of strike</a:t>
            </a:r>
            <a:endParaRPr dirty="0" sz="2400" lang="en-IN">
              <a:latin typeface="Franklin Gothic Demi Cond" panose="020B0706030402020204" pitchFamily="34" charset="0"/>
            </a:endParaRPr>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1638300" y="1195754"/>
            <a:ext cx="8915400" cy="5662246"/>
          </a:xfrm>
          <a:prstGeom prst="rect"/>
          <a:noFill/>
        </p:spPr>
      </p:pic>
      <p:sp>
        <p:nvSpPr>
          <p:cNvPr id="1048602" name="TextBox 2"/>
          <p:cNvSpPr txBox="1"/>
          <p:nvPr/>
        </p:nvSpPr>
        <p:spPr>
          <a:xfrm>
            <a:off x="1718268" y="673240"/>
            <a:ext cx="9023420" cy="369332"/>
          </a:xfrm>
          <a:prstGeom prst="rect"/>
          <a:noFill/>
        </p:spPr>
        <p:txBody>
          <a:bodyPr rtlCol="0" wrap="square">
            <a:spAutoFit/>
          </a:bodyPr>
          <a:p>
            <a:r>
              <a:rPr dirty="0" lang="en-US">
                <a:latin typeface="Franklin Gothic Book" panose="020B0503020102020204" pitchFamily="34" charset="0"/>
              </a:rPr>
              <a:t>Highest number of strikes during Approach followed by Landing Roll and Take-off run</a:t>
            </a:r>
            <a:endParaRPr dirty="0" lang="en-IN">
              <a:latin typeface="Franklin Gothic Book" panose="020B0503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extBox 1"/>
          <p:cNvSpPr txBox="1"/>
          <p:nvPr/>
        </p:nvSpPr>
        <p:spPr>
          <a:xfrm>
            <a:off x="4963887" y="160773"/>
            <a:ext cx="4597165" cy="447040"/>
          </a:xfrm>
          <a:prstGeom prst="rect"/>
          <a:noFill/>
        </p:spPr>
        <p:txBody>
          <a:bodyPr rtlCol="0" wrap="square">
            <a:spAutoFit/>
          </a:bodyPr>
          <a:p>
            <a:r>
              <a:rPr dirty="0" sz="2400" lang="en-US">
                <a:latin typeface="Franklin Gothic Demi Cond" panose="020B0706030402020204" pitchFamily="34" charset="0"/>
              </a:rPr>
              <a:t>Impact on Flights</a:t>
            </a:r>
            <a:endParaRPr dirty="0" sz="2400" lang="en-IN">
              <a:latin typeface="Franklin Gothic Demi Cond" panose="020B0706030402020204" pitchFamily="34" charset="0"/>
            </a:endParaRPr>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1638300" y="1306286"/>
            <a:ext cx="8915400" cy="5551713"/>
          </a:xfrm>
          <a:prstGeom prst="rect"/>
          <a:noFill/>
        </p:spPr>
      </p:pic>
      <p:sp>
        <p:nvSpPr>
          <p:cNvPr id="1048604" name="TextBox 2"/>
          <p:cNvSpPr txBox="1"/>
          <p:nvPr/>
        </p:nvSpPr>
        <p:spPr>
          <a:xfrm>
            <a:off x="3517342" y="622438"/>
            <a:ext cx="6299898" cy="369332"/>
          </a:xfrm>
          <a:prstGeom prst="rect"/>
          <a:noFill/>
        </p:spPr>
        <p:txBody>
          <a:bodyPr rtlCol="0" wrap="square">
            <a:spAutoFit/>
          </a:bodyPr>
          <a:p>
            <a:pPr algn="l"/>
            <a:r>
              <a:rPr dirty="0" i="0" lang="en-US">
                <a:effectLst/>
                <a:latin typeface="Franklin Gothic Book" panose="020B0503020102020204" pitchFamily="34" charset="0"/>
              </a:rPr>
              <a:t>91.83% incidents where there was no impact on flights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extBox 1"/>
          <p:cNvSpPr txBox="1"/>
          <p:nvPr/>
        </p:nvSpPr>
        <p:spPr>
          <a:xfrm>
            <a:off x="3051349" y="120580"/>
            <a:ext cx="7313738" cy="447040"/>
          </a:xfrm>
          <a:prstGeom prst="rect"/>
          <a:noFill/>
        </p:spPr>
        <p:txBody>
          <a:bodyPr rtlCol="0" wrap="square">
            <a:spAutoFit/>
          </a:bodyPr>
          <a:p>
            <a:r>
              <a:rPr dirty="0" sz="2400" lang="en-US">
                <a:latin typeface="Franklin Gothic Demi Cond" panose="020B0706030402020204" pitchFamily="34" charset="0"/>
              </a:rPr>
              <a:t>Does prior warning reduces the effect of damage?</a:t>
            </a:r>
            <a:endParaRPr dirty="0" sz="2400" lang="en-IN">
              <a:latin typeface="Franklin Gothic Demi Cond" panose="020B0706030402020204" pitchFamily="34" charset="0"/>
            </a:endParaRPr>
          </a:p>
        </p:txBody>
      </p:sp>
      <p:pic>
        <p:nvPicPr>
          <p:cNvPr id="2097161" name="Picture 2"/>
          <p:cNvPicPr>
            <a:picLocks noChangeAspect="1" noChangeArrowheads="1"/>
          </p:cNvPicPr>
          <p:nvPr/>
        </p:nvPicPr>
        <p:blipFill>
          <a:blip xmlns:r="http://schemas.openxmlformats.org/officeDocument/2006/relationships" r:embed="rId1"/>
          <a:srcRect/>
          <a:stretch>
            <a:fillRect/>
          </a:stretch>
        </p:blipFill>
        <p:spPr bwMode="auto">
          <a:xfrm>
            <a:off x="1638300" y="1386672"/>
            <a:ext cx="8915400" cy="5471327"/>
          </a:xfrm>
          <a:prstGeom prst="rect"/>
          <a:noFill/>
        </p:spPr>
      </p:pic>
      <p:sp>
        <p:nvSpPr>
          <p:cNvPr id="1048606" name="TextBox 2"/>
          <p:cNvSpPr txBox="1"/>
          <p:nvPr/>
        </p:nvSpPr>
        <p:spPr>
          <a:xfrm>
            <a:off x="1788606" y="636282"/>
            <a:ext cx="8765093" cy="646331"/>
          </a:xfrm>
          <a:prstGeom prst="rect"/>
          <a:noFill/>
        </p:spPr>
        <p:txBody>
          <a:bodyPr rtlCol="0" wrap="square">
            <a:spAutoFit/>
          </a:bodyPr>
          <a:p>
            <a:r>
              <a:rPr dirty="0" lang="en-US">
                <a:latin typeface="Franklin Gothic Book" panose="020B0503020102020204" pitchFamily="34" charset="0"/>
              </a:rPr>
              <a:t>Prior warning to the pilot does reduces the effect damage to the airplane. In 80%  of the incidents there was no damage to the airplane.</a:t>
            </a:r>
            <a:endParaRPr dirty="0" lang="en-IN">
              <a:latin typeface="Franklin Gothic Book" panose="020B0503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Rectangle: Rounded Corners 1"/>
          <p:cNvSpPr/>
          <p:nvPr/>
        </p:nvSpPr>
        <p:spPr>
          <a:xfrm>
            <a:off x="991437" y="331596"/>
            <a:ext cx="10209125" cy="7134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600" lang="en-US">
                <a:latin typeface="Franklin Gothic Demi Cond" panose="020B0706030402020204" pitchFamily="34" charset="0"/>
              </a:rPr>
              <a:t>Conclusion</a:t>
            </a:r>
            <a:endParaRPr dirty="0" sz="3600" lang="en-IN">
              <a:latin typeface="Franklin Gothic Demi Cond" panose="020B0706030402020204" pitchFamily="34" charset="0"/>
            </a:endParaRPr>
          </a:p>
        </p:txBody>
      </p:sp>
      <p:sp>
        <p:nvSpPr>
          <p:cNvPr id="1048608" name="TextBox 3"/>
          <p:cNvSpPr txBox="1"/>
          <p:nvPr/>
        </p:nvSpPr>
        <p:spPr>
          <a:xfrm>
            <a:off x="1165609" y="1225689"/>
            <a:ext cx="9827288" cy="4968241"/>
          </a:xfrm>
          <a:prstGeom prst="rect"/>
          <a:noFill/>
        </p:spPr>
        <p:txBody>
          <a:bodyPr rtlCol="0" wrap="square">
            <a:spAutoFit/>
          </a:bodyPr>
          <a:p>
            <a:pPr indent="-342900" marL="342900">
              <a:buClr>
                <a:schemeClr val="accent1"/>
              </a:buClr>
              <a:buFont typeface="Wingdings" panose="05000000000000000000" pitchFamily="2" charset="2"/>
              <a:buChar char="q"/>
            </a:pPr>
            <a:r>
              <a:rPr dirty="0" sz="2000" i="0" lang="en-US">
                <a:effectLst/>
                <a:latin typeface="Franklin Gothic Book" panose="020B0503020102020204" pitchFamily="34" charset="0"/>
              </a:rPr>
              <a:t>42.72% incidents where pilot was warned about the birds</a:t>
            </a:r>
          </a:p>
          <a:p>
            <a:pPr>
              <a:buClr>
                <a:schemeClr val="accent1"/>
              </a:buClr>
            </a:pPr>
            <a:endParaRPr dirty="0" sz="2400" lang="en-US">
              <a:latin typeface="Franklin Gothic Book" panose="020B0503020102020204" pitchFamily="34" charset="0"/>
            </a:endParaRPr>
          </a:p>
          <a:p>
            <a:pPr indent="-342900" marL="342900">
              <a:buClr>
                <a:schemeClr val="accent1"/>
              </a:buClr>
              <a:buFont typeface="Wingdings" panose="05000000000000000000" pitchFamily="2" charset="2"/>
              <a:buChar char="q"/>
            </a:pPr>
            <a:r>
              <a:rPr dirty="0" sz="2000" lang="en-US">
                <a:latin typeface="Franklin Gothic Book" panose="020B0503020102020204" pitchFamily="34" charset="0"/>
              </a:rPr>
              <a:t>Prior warning to the pilot reduces the risk of damage to the aircraft</a:t>
            </a:r>
          </a:p>
          <a:p>
            <a:pPr>
              <a:buClr>
                <a:schemeClr val="accent1"/>
              </a:buClr>
            </a:pPr>
            <a:endParaRPr dirty="0" sz="2400" lang="en-US">
              <a:latin typeface="Franklin Gothic Book" panose="020B0503020102020204" pitchFamily="34" charset="0"/>
            </a:endParaRPr>
          </a:p>
          <a:p>
            <a:pPr indent="-342900" marL="342900">
              <a:buClr>
                <a:schemeClr val="accent1"/>
              </a:buClr>
              <a:buFont typeface="Wingdings" panose="05000000000000000000" pitchFamily="2" charset="2"/>
              <a:buChar char="q"/>
            </a:pPr>
            <a:r>
              <a:rPr dirty="0" sz="2000" lang="en-US">
                <a:latin typeface="Franklin Gothic Book" panose="020B0503020102020204" pitchFamily="34" charset="0"/>
              </a:rPr>
              <a:t> </a:t>
            </a:r>
            <a:r>
              <a:rPr dirty="0" sz="2000" i="0" lang="en-US">
                <a:effectLst/>
                <a:latin typeface="Franklin Gothic Book" panose="020B0503020102020204" pitchFamily="34" charset="0"/>
              </a:rPr>
              <a:t>52.78% of incidents have happened due to some small unknown bird</a:t>
            </a:r>
            <a:r>
              <a:rPr b="1" dirty="0" sz="2400" i="0" lang="en-US">
                <a:effectLst/>
                <a:latin typeface="Franklin Gothic Book" panose="020B0503020102020204" pitchFamily="34" charset="0"/>
              </a:rPr>
              <a:t>.</a:t>
            </a:r>
          </a:p>
          <a:p>
            <a:pPr>
              <a:buClr>
                <a:schemeClr val="accent1"/>
              </a:buClr>
            </a:pPr>
            <a:endParaRPr b="1" dirty="0" sz="2400" i="0" lang="en-US">
              <a:effectLst/>
              <a:latin typeface="Franklin Gothic Book" panose="020B0503020102020204" pitchFamily="34" charset="0"/>
            </a:endParaRPr>
          </a:p>
          <a:p>
            <a:pPr indent="-342900" marL="342900">
              <a:buClr>
                <a:schemeClr val="accent1"/>
              </a:buClr>
              <a:buFont typeface="Wingdings" panose="05000000000000000000" pitchFamily="2" charset="2"/>
              <a:buChar char="q"/>
            </a:pPr>
            <a:r>
              <a:rPr b="1" dirty="0" sz="2000" lang="en-US">
                <a:latin typeface="Franklin Gothic Book" panose="020B0503020102020204" pitchFamily="34" charset="0"/>
              </a:rPr>
              <a:t> </a:t>
            </a:r>
            <a:r>
              <a:rPr dirty="0" sz="2000" i="0" lang="en-US">
                <a:effectLst/>
                <a:latin typeface="Franklin Gothic Book" panose="020B0503020102020204" pitchFamily="34" charset="0"/>
              </a:rPr>
              <a:t>72.9% incidents have happened when there is 1 bird/wildlife is struck in the airplane and caused damage</a:t>
            </a:r>
            <a:r>
              <a:rPr b="1" dirty="0" sz="2000" i="0" lang="en-US">
                <a:effectLst/>
                <a:latin typeface="Franklin Gothic Book" panose="020B0503020102020204" pitchFamily="34" charset="0"/>
              </a:rPr>
              <a:t>.</a:t>
            </a:r>
          </a:p>
          <a:p>
            <a:pPr indent="-342900" marL="342900">
              <a:buClr>
                <a:schemeClr val="accent1"/>
              </a:buClr>
              <a:buFont typeface="Wingdings" panose="05000000000000000000" pitchFamily="2" charset="2"/>
              <a:buChar char="q"/>
            </a:pPr>
            <a:endParaRPr b="1" dirty="0" sz="2400" lang="en-US">
              <a:latin typeface="Franklin Gothic Book" panose="020B0503020102020204" pitchFamily="34" charset="0"/>
            </a:endParaRPr>
          </a:p>
          <a:p>
            <a:pPr indent="-342900" marL="342900">
              <a:buClr>
                <a:schemeClr val="accent1"/>
              </a:buClr>
              <a:buFont typeface="Wingdings" panose="05000000000000000000" pitchFamily="2" charset="2"/>
              <a:buChar char="q"/>
            </a:pPr>
            <a:r>
              <a:rPr dirty="0" sz="2000" i="0" lang="en-US">
                <a:effectLst/>
                <a:latin typeface="Franklin Gothic Book" panose="020B0503020102020204" pitchFamily="34" charset="0"/>
              </a:rPr>
              <a:t>90.31% incidents caused no damage while 9.69% incidents caused damage</a:t>
            </a:r>
          </a:p>
          <a:p>
            <a:pPr indent="-342900" marL="342900">
              <a:buClr>
                <a:schemeClr val="accent1"/>
              </a:buClr>
              <a:buFont typeface="Wingdings" panose="05000000000000000000" pitchFamily="2" charset="2"/>
              <a:buChar char="q"/>
            </a:pPr>
            <a:endParaRPr dirty="0" sz="2400" lang="en-US">
              <a:latin typeface="Franklin Gothic Book" panose="020B0503020102020204" pitchFamily="34" charset="0"/>
            </a:endParaRPr>
          </a:p>
          <a:p>
            <a:pPr indent="-342900" marL="342900">
              <a:buClr>
                <a:schemeClr val="accent1"/>
              </a:buClr>
              <a:buFont typeface="Wingdings" panose="05000000000000000000" pitchFamily="2" charset="2"/>
              <a:buChar char="q"/>
            </a:pPr>
            <a:r>
              <a:rPr dirty="0" sz="2000" i="0" lang="en-US">
                <a:effectLst/>
                <a:latin typeface="Franklin Gothic Book" panose="020B0503020102020204" pitchFamily="34" charset="0"/>
              </a:rPr>
              <a:t>80.84% of bird strike incidents have happened when the altitude of airplane was &lt;1000 ft and 19.16% have happened when altitude was &gt;1000 ft</a:t>
            </a:r>
            <a:r>
              <a:rPr b="1" dirty="0" sz="2000" i="0" lang="en-US">
                <a:effectLst/>
                <a:latin typeface="Inter"/>
              </a:rPr>
              <a:t>.</a:t>
            </a:r>
          </a:p>
          <a:p>
            <a:pPr indent="-342900" marL="342900">
              <a:buClr>
                <a:schemeClr val="accent1"/>
              </a:buClr>
              <a:buFont typeface="Wingdings" panose="05000000000000000000" pitchFamily="2" charset="2"/>
              <a:buChar char="q"/>
            </a:pPr>
            <a:endParaRPr b="1" dirty="0" sz="2000" lang="en-US">
              <a:latin typeface="Inter"/>
            </a:endParaRPr>
          </a:p>
          <a:p>
            <a:pPr indent="-342900" marL="342900">
              <a:buClr>
                <a:schemeClr val="accent1"/>
              </a:buClr>
              <a:buFont typeface="Wingdings" panose="05000000000000000000" pitchFamily="2" charset="2"/>
              <a:buChar char="q"/>
            </a:pPr>
            <a:r>
              <a:rPr b="0" dirty="0" sz="2000" i="0" lang="en-US">
                <a:effectLst/>
                <a:latin typeface="Inter"/>
              </a:rPr>
              <a:t> </a:t>
            </a:r>
            <a:r>
              <a:rPr dirty="0" sz="2000" i="0" lang="en-US">
                <a:effectLst/>
                <a:latin typeface="Franklin Gothic Book" panose="020B0503020102020204" pitchFamily="34" charset="0"/>
              </a:rPr>
              <a:t>Most of the incidents have happened when there is no cloud in each year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5" name="Rectangle: Rounded Corners 1"/>
          <p:cNvSpPr/>
          <p:nvPr/>
        </p:nvSpPr>
        <p:spPr>
          <a:xfrm>
            <a:off x="494044" y="401933"/>
            <a:ext cx="11203912" cy="813917"/>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600" lang="en-US">
                <a:latin typeface="Franklin Gothic Demi Cond" panose="020B0706030402020204" pitchFamily="34" charset="0"/>
              </a:rPr>
              <a:t>Project Detail</a:t>
            </a:r>
            <a:endParaRPr dirty="0" sz="3600" lang="en-IN">
              <a:latin typeface="Franklin Gothic Demi Cond" panose="020B0706030402020204" pitchFamily="34" charset="0"/>
            </a:endParaRPr>
          </a:p>
        </p:txBody>
      </p:sp>
      <p:graphicFrame>
        <p:nvGraphicFramePr>
          <p:cNvPr id="4194304" name="Table 3"/>
          <p:cNvGraphicFramePr>
            <a:graphicFrameLocks noGrp="1"/>
          </p:cNvGraphicFramePr>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gridCol w="4064000"/>
              </a:tblGrid>
              <a:tr h="440196">
                <a:tc>
                  <a:txBody>
                    <a:bodyPr/>
                    <a:p>
                      <a:pPr algn="l"/>
                      <a:r>
                        <a:rPr dirty="0" lang="en-US">
                          <a:latin typeface="Franklin Gothic Medium Cond" panose="020B0606030402020204" pitchFamily="34" charset="0"/>
                        </a:rPr>
                        <a:t>Project Title</a:t>
                      </a:r>
                      <a:endParaRPr dirty="0" lang="en-IN">
                        <a:latin typeface="Franklin Gothic Medium Cond" panose="020B0606030402020204" pitchFamily="34" charset="0"/>
                      </a:endParaRPr>
                    </a:p>
                  </a:txBody>
                </a:tc>
                <a:tc>
                  <a:txBody>
                    <a:bodyPr/>
                    <a:p>
                      <a:r>
                        <a:rPr dirty="0" lang="en-US">
                          <a:latin typeface="Franklin Gothic Medium Cond" panose="020B0606030402020204" pitchFamily="34" charset="0"/>
                        </a:rPr>
                        <a:t>Data Visualization of Bird Strikes between 2000-2011</a:t>
                      </a:r>
                      <a:endParaRPr dirty="0" lang="en-IN">
                        <a:latin typeface="Franklin Gothic Medium Cond" panose="020B0606030402020204" pitchFamily="34" charset="0"/>
                      </a:endParaRPr>
                    </a:p>
                  </a:txBody>
                </a:tc>
              </a:tr>
              <a:tr h="609316">
                <a:tc>
                  <a:txBody>
                    <a:bodyPr/>
                    <a:p>
                      <a:r>
                        <a:rPr dirty="0" lang="en-US">
                          <a:latin typeface="Franklin Gothic Medium Cond" panose="020B0606030402020204" pitchFamily="34" charset="0"/>
                        </a:rPr>
                        <a:t>Technology</a:t>
                      </a:r>
                      <a:endParaRPr dirty="0" lang="en-IN">
                        <a:latin typeface="Franklin Gothic Medium Cond" panose="020B0606030402020204" pitchFamily="34" charset="0"/>
                      </a:endParaRPr>
                    </a:p>
                  </a:txBody>
                </a:tc>
                <a:tc>
                  <a:txBody>
                    <a:bodyPr/>
                    <a:p>
                      <a:r>
                        <a:rPr dirty="0" lang="en-US">
                          <a:latin typeface="Franklin Gothic Medium Cond" panose="020B0606030402020204" pitchFamily="34" charset="0"/>
                        </a:rPr>
                        <a:t>D</a:t>
                      </a:r>
                      <a:r>
                        <a:rPr dirty="0" lang="en-US">
                          <a:latin typeface="Franklin Gothic Medium Cond" panose="020B0606030402020204" pitchFamily="34" charset="0"/>
                        </a:rPr>
                        <a:t>a</a:t>
                      </a:r>
                      <a:r>
                        <a:rPr dirty="0" lang="en-US">
                          <a:latin typeface="Franklin Gothic Medium Cond" panose="020B0606030402020204" pitchFamily="34" charset="0"/>
                        </a:rPr>
                        <a:t>t</a:t>
                      </a:r>
                      <a:r>
                        <a:rPr dirty="0" lang="en-US">
                          <a:latin typeface="Franklin Gothic Medium Cond" panose="020B0606030402020204" pitchFamily="34" charset="0"/>
                        </a:rPr>
                        <a:t>a</a:t>
                      </a:r>
                      <a:r>
                        <a:rPr dirty="0" lang="en-US">
                          <a:latin typeface="Franklin Gothic Medium Cond" panose="020B0606030402020204" pitchFamily="34" charset="0"/>
                        </a:rPr>
                        <a:t> </a:t>
                      </a:r>
                      <a:r>
                        <a:rPr dirty="0" lang="en-US">
                          <a:latin typeface="Franklin Gothic Medium Cond" panose="020B0606030402020204" pitchFamily="34" charset="0"/>
                        </a:rPr>
                        <a:t>s</a:t>
                      </a:r>
                      <a:r>
                        <a:rPr dirty="0" lang="en-US">
                          <a:latin typeface="Franklin Gothic Medium Cond" panose="020B0606030402020204" pitchFamily="34" charset="0"/>
                        </a:rPr>
                        <a:t>c</a:t>
                      </a:r>
                      <a:r>
                        <a:rPr dirty="0" lang="en-US">
                          <a:latin typeface="Franklin Gothic Medium Cond" panose="020B0606030402020204" pitchFamily="34" charset="0"/>
                        </a:rPr>
                        <a:t>ience </a:t>
                      </a:r>
                      <a:endParaRPr dirty="0" lang="en-IN">
                        <a:latin typeface="Franklin Gothic Medium Cond" panose="020B0606030402020204" pitchFamily="34" charset="0"/>
                      </a:endParaRPr>
                    </a:p>
                  </a:txBody>
                </a:tc>
              </a:tr>
              <a:tr h="609316">
                <a:tc>
                  <a:txBody>
                    <a:bodyPr/>
                    <a:p>
                      <a:r>
                        <a:rPr dirty="0" lang="en-US">
                          <a:latin typeface="Franklin Gothic Medium Cond" panose="020B0606030402020204" pitchFamily="34" charset="0"/>
                        </a:rPr>
                        <a:t>Domain</a:t>
                      </a:r>
                      <a:endParaRPr dirty="0" lang="en-IN">
                        <a:latin typeface="Franklin Gothic Medium Cond" panose="020B0606030402020204" pitchFamily="34" charset="0"/>
                      </a:endParaRPr>
                    </a:p>
                  </a:txBody>
                </a:tc>
                <a:tc>
                  <a:txBody>
                    <a:bodyPr/>
                    <a:p>
                      <a:r>
                        <a:rPr dirty="0" lang="en-US">
                          <a:latin typeface="Franklin Gothic Medium Cond" panose="020B0606030402020204" pitchFamily="34" charset="0"/>
                        </a:rPr>
                        <a:t>Transportation and Communication</a:t>
                      </a:r>
                      <a:endParaRPr dirty="0" lang="en-IN">
                        <a:latin typeface="Franklin Gothic Medium Cond" panose="020B0606030402020204" pitchFamily="34" charset="0"/>
                      </a:endParaRPr>
                    </a:p>
                  </a:txBody>
                </a:tc>
              </a:tr>
              <a:tr h="609316">
                <a:tc>
                  <a:txBody>
                    <a:bodyPr/>
                    <a:p>
                      <a:r>
                        <a:rPr dirty="0" lang="en-US">
                          <a:latin typeface="Franklin Gothic Medium Cond" panose="020B0606030402020204" pitchFamily="34" charset="0"/>
                        </a:rPr>
                        <a:t>Project Difficulty Level</a:t>
                      </a:r>
                      <a:endParaRPr dirty="0" lang="en-IN">
                        <a:latin typeface="Franklin Gothic Medium Cond" panose="020B0606030402020204" pitchFamily="34" charset="0"/>
                      </a:endParaRPr>
                    </a:p>
                  </a:txBody>
                </a:tc>
                <a:tc>
                  <a:txBody>
                    <a:bodyPr/>
                    <a:p>
                      <a:r>
                        <a:rPr dirty="0" lang="en-US">
                          <a:latin typeface="Franklin Gothic Medium Cond" panose="020B0606030402020204" pitchFamily="34" charset="0"/>
                        </a:rPr>
                        <a:t>Advanced</a:t>
                      </a:r>
                      <a:endParaRPr dirty="0" lang="en-IN">
                        <a:latin typeface="Franklin Gothic Medium Cond" panose="020B0606030402020204" pitchFamily="34" charset="0"/>
                      </a:endParaRPr>
                    </a:p>
                  </a:txBody>
                </a:tc>
              </a:tr>
              <a:tr h="609316">
                <a:tc>
                  <a:txBody>
                    <a:bodyPr/>
                    <a:p>
                      <a:r>
                        <a:rPr dirty="0" lang="en-US">
                          <a:latin typeface="Franklin Gothic Medium Cond" panose="020B0606030402020204" pitchFamily="34" charset="0"/>
                        </a:rPr>
                        <a:t>Programming Language Used</a:t>
                      </a:r>
                      <a:endParaRPr dirty="0" lang="en-IN">
                        <a:latin typeface="Franklin Gothic Medium Cond" panose="020B0606030402020204" pitchFamily="34" charset="0"/>
                      </a:endParaRPr>
                    </a:p>
                  </a:txBody>
                </a:tc>
                <a:tc>
                  <a:txBody>
                    <a:bodyPr/>
                    <a:p>
                      <a:r>
                        <a:rPr dirty="0" lang="en-US">
                          <a:latin typeface="Franklin Gothic Medium Cond" panose="020B0606030402020204" pitchFamily="34" charset="0"/>
                        </a:rPr>
                        <a:t>R Programming</a:t>
                      </a:r>
                      <a:endParaRPr dirty="0" lang="en-IN">
                        <a:latin typeface="Franklin Gothic Medium Cond" panose="020B0606030402020204" pitchFamily="34" charset="0"/>
                      </a:endParaRPr>
                    </a:p>
                  </a:txBody>
                </a:tc>
              </a:tr>
              <a:tr h="609316">
                <a:tc>
                  <a:txBody>
                    <a:bodyPr/>
                    <a:p>
                      <a:r>
                        <a:rPr dirty="0" lang="en-US">
                          <a:latin typeface="Franklin Gothic Medium Cond" panose="020B0606030402020204" pitchFamily="34" charset="0"/>
                        </a:rPr>
                        <a:t>Tools used</a:t>
                      </a:r>
                      <a:endParaRPr dirty="0" lang="en-IN">
                        <a:latin typeface="Franklin Gothic Medium Cond" panose="020B0606030402020204" pitchFamily="34" charset="0"/>
                      </a:endParaRPr>
                    </a:p>
                  </a:txBody>
                </a:tc>
                <a:tc>
                  <a:txBody>
                    <a:bodyPr/>
                    <a:p>
                      <a:r>
                        <a:rPr dirty="0" lang="en-US" err="1">
                          <a:latin typeface="Franklin Gothic Medium Cond" panose="020B0606030402020204" pitchFamily="34" charset="0"/>
                        </a:rPr>
                        <a:t>Jupyter</a:t>
                      </a:r>
                      <a:r>
                        <a:rPr dirty="0" lang="en-US">
                          <a:latin typeface="Franklin Gothic Medium Cond" panose="020B0606030402020204" pitchFamily="34" charset="0"/>
                        </a:rPr>
                        <a:t> Notebook, MS-Excel, MS-</a:t>
                      </a:r>
                      <a:r>
                        <a:rPr dirty="0" lang="en-US" err="1">
                          <a:latin typeface="Franklin Gothic Medium Cond" panose="020B0606030402020204" pitchFamily="34" charset="0"/>
                        </a:rPr>
                        <a:t>PowerBI</a:t>
                      </a:r>
                      <a:endParaRPr dirty="0" lang="en-IN">
                        <a:latin typeface="Franklin Gothic Medium Cond" panose="020B0606030402020204" pitchFamily="34" charset="0"/>
                      </a:endParaRPr>
                    </a:p>
                  </a:txBody>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6" name="Rectangle: Rounded Corners 3"/>
          <p:cNvSpPr/>
          <p:nvPr/>
        </p:nvSpPr>
        <p:spPr>
          <a:xfrm>
            <a:off x="634721" y="371789"/>
            <a:ext cx="10922558" cy="733529"/>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600" lang="en-US">
                <a:latin typeface="Franklin Gothic Demi Cond" panose="020B0706030402020204" pitchFamily="34" charset="0"/>
              </a:rPr>
              <a:t>Objective</a:t>
            </a:r>
            <a:endParaRPr dirty="0" sz="3600" lang="en-IN">
              <a:latin typeface="Franklin Gothic Demi Cond" panose="020B0706030402020204" pitchFamily="34" charset="0"/>
            </a:endParaRPr>
          </a:p>
        </p:txBody>
      </p:sp>
      <p:sp>
        <p:nvSpPr>
          <p:cNvPr id="1048587" name="TextBox 4"/>
          <p:cNvSpPr txBox="1"/>
          <p:nvPr/>
        </p:nvSpPr>
        <p:spPr>
          <a:xfrm>
            <a:off x="1135464" y="1567543"/>
            <a:ext cx="9937820" cy="4625340"/>
          </a:xfrm>
          <a:prstGeom prst="rect"/>
          <a:noFill/>
        </p:spPr>
        <p:txBody>
          <a:bodyPr rtlCol="0" wrap="square">
            <a:spAutoFit/>
          </a:bodyPr>
          <a:p>
            <a:r>
              <a:rPr baseline="0" b="0" dirty="0" i="0" lang="en-US" strike="noStrike" u="none">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dirty="0" lang="en-US">
              <a:solidFill>
                <a:srgbClr val="000000"/>
              </a:solidFill>
              <a:latin typeface="Franklin Gothic Book" panose="020B0503020102020204" pitchFamily="34" charset="0"/>
            </a:endParaRPr>
          </a:p>
          <a:p>
            <a:pPr algn="l"/>
            <a:endParaRPr baseline="0" b="0" dirty="0" sz="1800" i="0" lang="en-IN" strike="noStrike" u="none">
              <a:solidFill>
                <a:srgbClr val="000000"/>
              </a:solidFill>
              <a:latin typeface="Arial" panose="020B0604020202020204" pitchFamily="34" charset="0"/>
            </a:endParaRPr>
          </a:p>
          <a:p>
            <a:r>
              <a:rPr baseline="0" b="0" dirty="0" sz="1800" i="0" lang="en-US" strike="noStrike" u="none">
                <a:solidFill>
                  <a:srgbClr val="000000"/>
                </a:solidFill>
                <a:latin typeface="Arial" panose="020B0604020202020204" pitchFamily="34" charset="0"/>
              </a:rPr>
              <a:t> </a:t>
            </a:r>
            <a:r>
              <a:rPr baseline="0" b="0" dirty="0" sz="1800" i="0" lang="en-US" strike="noStrike" u="none">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dirty="0" lang="en-IN">
              <a:latin typeface="Franklin Gothic Book" panose="020B0503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Rectangle: Rounded Corners 1"/>
          <p:cNvSpPr/>
          <p:nvPr/>
        </p:nvSpPr>
        <p:spPr>
          <a:xfrm>
            <a:off x="720132" y="411982"/>
            <a:ext cx="10751736" cy="71343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600" lang="en-US">
                <a:latin typeface="Franklin Gothic Demi Cond" panose="020B0706030402020204" pitchFamily="34" charset="0"/>
              </a:rPr>
              <a:t>Problem Statement</a:t>
            </a:r>
            <a:endParaRPr dirty="0" sz="3600" lang="en-IN">
              <a:latin typeface="Franklin Gothic Demi Cond" panose="020B0706030402020204" pitchFamily="34" charset="0"/>
            </a:endParaRPr>
          </a:p>
        </p:txBody>
      </p:sp>
      <p:sp>
        <p:nvSpPr>
          <p:cNvPr id="1048589" name="TextBox 2"/>
          <p:cNvSpPr txBox="1"/>
          <p:nvPr/>
        </p:nvSpPr>
        <p:spPr>
          <a:xfrm>
            <a:off x="1004835" y="1929284"/>
            <a:ext cx="10008158" cy="2491741"/>
          </a:xfrm>
          <a:prstGeom prst="rect"/>
          <a:noFill/>
        </p:spPr>
        <p:txBody>
          <a:bodyPr rtlCol="0" wrap="square">
            <a:spAutoFit/>
          </a:bodyPr>
          <a:p>
            <a:r>
              <a:rPr dirty="0" sz="2400" lang="en-IN">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dirty="0" sz="2400" lang="en-IN">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dirty="0" lang="en-IN"/>
          </a:p>
        </p:txBody>
      </p:sp>
      <p:pic>
        <p:nvPicPr>
          <p:cNvPr id="2097153" name="Graphic 4" descr="Airplane with solid fill"/>
          <p:cNvPicPr>
            <a:picLocks noChangeAspect="1"/>
          </p:cNvPicPr>
          <p:nvPr/>
        </p:nvPicPr>
        <p:blipFill>
          <a:blip xmlns:r="http://schemas.openxmlformats.org/officeDocument/2006/relationships" r:embed="rId1"/>
          <a:stretch>
            <a:fillRect/>
          </a:stretch>
        </p:blipFill>
        <p:spPr>
          <a:xfrm rot="17981172">
            <a:off x="9547608" y="4247939"/>
            <a:ext cx="1113693" cy="1113693"/>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0" name="Rectangle: Rounded Corners 1"/>
          <p:cNvSpPr/>
          <p:nvPr/>
        </p:nvSpPr>
        <p:spPr>
          <a:xfrm>
            <a:off x="619648" y="310384"/>
            <a:ext cx="10952703" cy="70338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3600" lang="en-US">
                <a:latin typeface="Franklin Gothic Demi Cond" panose="020B0706030402020204" pitchFamily="34" charset="0"/>
              </a:rPr>
              <a:t>Insights</a:t>
            </a:r>
            <a:endParaRPr dirty="0" sz="3600" lang="en-IN">
              <a:latin typeface="Franklin Gothic Demi Cond" panose="020B0706030402020204" pitchFamily="34" charset="0"/>
            </a:endParaRPr>
          </a:p>
        </p:txBody>
      </p:sp>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2059911" y="2424891"/>
            <a:ext cx="8072176" cy="4441372"/>
          </a:xfrm>
          <a:prstGeom prst="rect"/>
          <a:noFill/>
        </p:spPr>
      </p:pic>
      <p:sp>
        <p:nvSpPr>
          <p:cNvPr id="1048591" name="TextBox 2"/>
          <p:cNvSpPr txBox="1"/>
          <p:nvPr/>
        </p:nvSpPr>
        <p:spPr>
          <a:xfrm>
            <a:off x="2217335" y="1119052"/>
            <a:ext cx="6526637" cy="447040"/>
          </a:xfrm>
          <a:prstGeom prst="rect"/>
          <a:noFill/>
        </p:spPr>
        <p:txBody>
          <a:bodyPr rtlCol="0" wrap="square">
            <a:spAutoFit/>
          </a:bodyPr>
          <a:p>
            <a:r>
              <a:rPr dirty="0" sz="2400" lang="en-US">
                <a:latin typeface="Franklin Gothic Demi Cond" panose="020B0706030402020204" pitchFamily="34" charset="0"/>
              </a:rPr>
              <a:t>Total Number of Bird Strikes Incidents per Year</a:t>
            </a:r>
            <a:endParaRPr dirty="0" sz="2400" lang="en-IN">
              <a:latin typeface="Franklin Gothic Demi Cond" panose="020B0706030402020204" pitchFamily="34" charset="0"/>
            </a:endParaRPr>
          </a:p>
        </p:txBody>
      </p:sp>
      <p:sp>
        <p:nvSpPr>
          <p:cNvPr id="1048592" name="TextBox 3"/>
          <p:cNvSpPr txBox="1"/>
          <p:nvPr/>
        </p:nvSpPr>
        <p:spPr>
          <a:xfrm>
            <a:off x="2217336" y="1566093"/>
            <a:ext cx="9495692" cy="646331"/>
          </a:xfrm>
          <a:prstGeom prst="rect"/>
          <a:noFill/>
        </p:spPr>
        <p:txBody>
          <a:bodyPr rtlCol="0" wrap="square">
            <a:spAutoFit/>
          </a:bodyPr>
          <a:p>
            <a:r>
              <a:rPr dirty="0" lang="en-US">
                <a:latin typeface="Franklin Gothic Book" panose="020B0503020102020204" pitchFamily="34" charset="0"/>
              </a:rPr>
              <a:t>We can see that Bird Strikes Incidents have an upward trend</a:t>
            </a:r>
          </a:p>
          <a:p>
            <a:r>
              <a:rPr dirty="0" lang="en-US">
                <a:latin typeface="Franklin Gothic Book" panose="020B0503020102020204" pitchFamily="34" charset="0"/>
              </a:rPr>
              <a:t>2009 has the highest number of incidents.</a:t>
            </a:r>
            <a:endParaRPr dirty="0" lang="en-IN">
              <a:latin typeface="Franklin Gothic Book" panose="020B0503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3" name="TextBox 1"/>
          <p:cNvSpPr txBox="1"/>
          <p:nvPr/>
        </p:nvSpPr>
        <p:spPr>
          <a:xfrm>
            <a:off x="3760829" y="168646"/>
            <a:ext cx="4670340" cy="447040"/>
          </a:xfrm>
          <a:prstGeom prst="rect"/>
          <a:noFill/>
        </p:spPr>
        <p:txBody>
          <a:bodyPr rtlCol="0" wrap="square">
            <a:spAutoFit/>
          </a:bodyPr>
          <a:p>
            <a:r>
              <a:rPr dirty="0" sz="2400" lang="en-US">
                <a:latin typeface="Franklin Gothic Demi Cond" panose="020B0706030402020204" pitchFamily="34" charset="0"/>
              </a:rPr>
              <a:t>Bird Strikes Incidents in US</a:t>
            </a:r>
            <a:endParaRPr dirty="0" sz="2400" lang="en-IN">
              <a:latin typeface="Franklin Gothic Demi Cond" panose="020B0706030402020204" pitchFamily="34" charset="0"/>
            </a:endParaRPr>
          </a:p>
        </p:txBody>
      </p:sp>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2227384" y="1366577"/>
            <a:ext cx="8052080" cy="5491423"/>
          </a:xfrm>
          <a:prstGeom prst="rect"/>
          <a:noFill/>
        </p:spPr>
      </p:pic>
      <p:sp>
        <p:nvSpPr>
          <p:cNvPr id="1048594" name="TextBox 2"/>
          <p:cNvSpPr txBox="1"/>
          <p:nvPr/>
        </p:nvSpPr>
        <p:spPr>
          <a:xfrm>
            <a:off x="2491992" y="806466"/>
            <a:ext cx="8259745" cy="369332"/>
          </a:xfrm>
          <a:prstGeom prst="rect"/>
          <a:noFill/>
        </p:spPr>
        <p:txBody>
          <a:bodyPr rtlCol="0" wrap="square">
            <a:spAutoFit/>
          </a:bodyPr>
          <a:p>
            <a:r>
              <a:rPr b="0" dirty="0" i="0" lang="en-US">
                <a:effectLst/>
                <a:latin typeface="Franklin Gothic Book" panose="020B0503020102020204" pitchFamily="34" charset="0"/>
              </a:rPr>
              <a:t>California, Texas and Florida has the highest number of bird strike incidents.</a:t>
            </a:r>
            <a:endParaRPr dirty="0" lang="en-IN">
              <a:latin typeface="Franklin Gothic Book" panose="020B0503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extBox 1"/>
          <p:cNvSpPr txBox="1"/>
          <p:nvPr/>
        </p:nvSpPr>
        <p:spPr>
          <a:xfrm>
            <a:off x="2180492" y="73016"/>
            <a:ext cx="10078497" cy="461665"/>
          </a:xfrm>
          <a:prstGeom prst="rect"/>
          <a:noFill/>
        </p:spPr>
        <p:txBody>
          <a:bodyPr rtlCol="0" wrap="square">
            <a:spAutoFit/>
          </a:bodyPr>
          <a:p>
            <a:r>
              <a:rPr dirty="0" sz="2400" lang="en-US">
                <a:latin typeface="Franklin Gothic Demi Cond" panose="020B0706030402020204" pitchFamily="34" charset="0"/>
              </a:rPr>
              <a:t>Top 10 Airlines having encountered most number of bird strikes</a:t>
            </a:r>
            <a:endParaRPr dirty="0" sz="2400" lang="en-IN">
              <a:latin typeface="Franklin Gothic Demi Cond" panose="020B0706030402020204" pitchFamily="34" charset="0"/>
            </a:endParaRPr>
          </a:p>
        </p:txBody>
      </p:sp>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2180491" y="1436914"/>
            <a:ext cx="8098971" cy="5300505"/>
          </a:xfrm>
          <a:prstGeom prst="rect"/>
          <a:noFill/>
        </p:spPr>
      </p:pic>
      <p:sp>
        <p:nvSpPr>
          <p:cNvPr id="1048596" name="TextBox 2"/>
          <p:cNvSpPr txBox="1"/>
          <p:nvPr/>
        </p:nvSpPr>
        <p:spPr>
          <a:xfrm>
            <a:off x="2180492" y="544170"/>
            <a:ext cx="8098971" cy="646331"/>
          </a:xfrm>
          <a:prstGeom prst="rect"/>
          <a:noFill/>
        </p:spPr>
        <p:txBody>
          <a:bodyPr rtlCol="0" wrap="square">
            <a:spAutoFit/>
          </a:bodyPr>
          <a:p>
            <a:r>
              <a:rPr dirty="0" lang="en-US">
                <a:latin typeface="Franklin Gothic Book" panose="020B0503020102020204" pitchFamily="34" charset="0"/>
              </a:rPr>
              <a:t>Southwest airlines has encountered most number of bird strike followed by business and American airlines</a:t>
            </a:r>
            <a:endParaRPr dirty="0" lang="en-IN">
              <a:latin typeface="Franklin Gothic Book" panose="020B0503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extBox 1"/>
          <p:cNvSpPr txBox="1"/>
          <p:nvPr/>
        </p:nvSpPr>
        <p:spPr>
          <a:xfrm>
            <a:off x="3533670" y="271305"/>
            <a:ext cx="5124660" cy="802640"/>
          </a:xfrm>
          <a:prstGeom prst="rect"/>
          <a:noFill/>
        </p:spPr>
        <p:txBody>
          <a:bodyPr rtlCol="0" wrap="square">
            <a:spAutoFit/>
          </a:bodyPr>
          <a:p>
            <a:r>
              <a:rPr dirty="0" sz="2400" lang="en-US">
                <a:latin typeface="Franklin Gothic Demi Cond" panose="020B0706030402020204" pitchFamily="34" charset="0"/>
              </a:rPr>
              <a:t>When do most bird strike incidents occur?</a:t>
            </a:r>
            <a:endParaRPr dirty="0" sz="2400" lang="en-IN">
              <a:latin typeface="Franklin Gothic Demi Cond" panose="020B0706030402020204" pitchFamily="34" charset="0"/>
            </a:endParaRPr>
          </a:p>
        </p:txBody>
      </p:sp>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1860620" y="1547446"/>
            <a:ext cx="8470760" cy="5310554"/>
          </a:xfrm>
          <a:prstGeom prst="rect"/>
          <a:noFill/>
        </p:spPr>
      </p:pic>
      <p:sp>
        <p:nvSpPr>
          <p:cNvPr id="1048598" name="TextBox 2"/>
          <p:cNvSpPr txBox="1"/>
          <p:nvPr/>
        </p:nvSpPr>
        <p:spPr>
          <a:xfrm>
            <a:off x="2594150" y="874207"/>
            <a:ext cx="8470760" cy="369332"/>
          </a:xfrm>
          <a:prstGeom prst="rect"/>
          <a:noFill/>
        </p:spPr>
        <p:txBody>
          <a:bodyPr rtlCol="0" wrap="square">
            <a:spAutoFit/>
          </a:bodyPr>
          <a:p>
            <a:r>
              <a:rPr b="0" dirty="0" i="0" lang="en-US">
                <a:effectLst/>
                <a:latin typeface="Inter"/>
              </a:rPr>
              <a:t> </a:t>
            </a:r>
            <a:r>
              <a:rPr dirty="0" i="0" lang="en-US">
                <a:effectLst/>
                <a:latin typeface="Franklin Gothic Book" panose="020B0503020102020204" pitchFamily="34" charset="0"/>
              </a:rPr>
              <a:t>Most of the incidents have happened when there </a:t>
            </a:r>
            <a:r>
              <a:rPr dirty="0" lang="en-US">
                <a:latin typeface="Franklin Gothic Book" panose="020B0503020102020204" pitchFamily="34" charset="0"/>
              </a:rPr>
              <a:t>was</a:t>
            </a:r>
            <a:r>
              <a:rPr dirty="0" i="0" lang="en-US">
                <a:effectLst/>
                <a:latin typeface="Franklin Gothic Book" panose="020B0503020102020204" pitchFamily="34" charset="0"/>
              </a:rPr>
              <a:t> no cloud in each year</a:t>
            </a:r>
            <a:endParaRPr dirty="0" lang="en-IN">
              <a:latin typeface="Franklin Gothic Book" panose="020B0503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extBox 1"/>
          <p:cNvSpPr txBox="1"/>
          <p:nvPr/>
        </p:nvSpPr>
        <p:spPr>
          <a:xfrm>
            <a:off x="3327679" y="115446"/>
            <a:ext cx="6912869" cy="713740"/>
          </a:xfrm>
          <a:prstGeom prst="rect"/>
          <a:noFill/>
        </p:spPr>
        <p:txBody>
          <a:bodyPr rtlCol="0" wrap="square">
            <a:spAutoFit/>
          </a:bodyPr>
          <a:p>
            <a:r>
              <a:rPr b="0" dirty="0" sz="2400" i="0" lang="en-US">
                <a:solidFill>
                  <a:srgbClr val="000000"/>
                </a:solidFill>
                <a:effectLst/>
                <a:latin typeface="Franklin Gothic Demi Cond" panose="020B0706030402020204" pitchFamily="34" charset="0"/>
              </a:rPr>
              <a:t>Altitude of Airplane at the time of bird strike</a:t>
            </a:r>
          </a:p>
          <a:p>
            <a:endParaRPr dirty="0" lang="en-IN"/>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1638300" y="1547446"/>
            <a:ext cx="8915400" cy="5310553"/>
          </a:xfrm>
          <a:prstGeom prst="rect"/>
          <a:noFill/>
        </p:spPr>
      </p:pic>
      <p:sp>
        <p:nvSpPr>
          <p:cNvPr id="1048600" name="TextBox 2"/>
          <p:cNvSpPr txBox="1"/>
          <p:nvPr/>
        </p:nvSpPr>
        <p:spPr>
          <a:xfrm>
            <a:off x="1537398" y="643094"/>
            <a:ext cx="9485644" cy="646331"/>
          </a:xfrm>
          <a:prstGeom prst="rect"/>
          <a:noFill/>
        </p:spPr>
        <p:txBody>
          <a:bodyPr rtlCol="0" wrap="square">
            <a:spAutoFit/>
          </a:bodyPr>
          <a:p>
            <a:r>
              <a:rPr dirty="0" i="0" lang="en-US">
                <a:effectLst/>
                <a:latin typeface="Franklin Gothic Book" panose="020B0503020102020204" pitchFamily="34" charset="0"/>
              </a:rPr>
              <a:t>80.84% of bird strike incidents have happened when the altitude of airplane was &lt;1000 ft and 19.16% have happened when altitude was &gt;1000 ft</a:t>
            </a:r>
            <a:r>
              <a:rPr b="1" dirty="0" i="0" lang="en-US">
                <a:effectLst/>
                <a:latin typeface="Inter"/>
              </a:rPr>
              <a: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Deepali Kank</dc:creator>
  <cp:lastModifiedBy>Deepali Kank</cp:lastModifiedBy>
  <dcterms:created xsi:type="dcterms:W3CDTF">2022-11-20T19:34:00Z</dcterms:created>
  <dcterms:modified xsi:type="dcterms:W3CDTF">2024-06-15T15:52:05Z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56541b3341824ecba6609907a7f25135</vt:lpwstr>
  </property>
</Properties>
</file>