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notesMasterIdLst>
    <p:notesMasterId r:id="rId20"/>
  </p:notesMasterIdLst>
  <p:sldIdLst>
    <p:sldId id="3640" r:id="rId2"/>
    <p:sldId id="3694" r:id="rId3"/>
    <p:sldId id="3697" r:id="rId4"/>
    <p:sldId id="3713" r:id="rId5"/>
    <p:sldId id="3701" r:id="rId6"/>
    <p:sldId id="3702" r:id="rId7"/>
    <p:sldId id="3720" r:id="rId8"/>
    <p:sldId id="3728" r:id="rId9"/>
    <p:sldId id="3704" r:id="rId10"/>
    <p:sldId id="3730" r:id="rId11"/>
    <p:sldId id="3741" r:id="rId12"/>
    <p:sldId id="3735" r:id="rId13"/>
    <p:sldId id="3737" r:id="rId14"/>
    <p:sldId id="3738" r:id="rId15"/>
    <p:sldId id="3739" r:id="rId16"/>
    <p:sldId id="3740" r:id="rId17"/>
    <p:sldId id="3706" r:id="rId18"/>
    <p:sldId id="36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4AAEFC"/>
    <a:srgbClr val="00DBDF"/>
    <a:srgbClr val="00F9FF"/>
    <a:srgbClr val="27D4F8"/>
    <a:srgbClr val="AE36FF"/>
    <a:srgbClr val="BF2CFE"/>
    <a:srgbClr val="46B0FA"/>
    <a:srgbClr val="D9FF00"/>
    <a:srgbClr val="E0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360B43-D629-FB41-9DD7-D01193699620}" v="134" dt="2024-04-13T07:49:18.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3" autoAdjust="0"/>
    <p:restoredTop sz="93484" autoAdjust="0"/>
  </p:normalViewPr>
  <p:slideViewPr>
    <p:cSldViewPr snapToGrid="0" snapToObjects="1">
      <p:cViewPr varScale="1">
        <p:scale>
          <a:sx n="79" d="100"/>
          <a:sy n="79" d="100"/>
        </p:scale>
        <p:origin x="1094" y="43"/>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www.kaggle.com/code/bandiatindra/telecom-churn-prediction/input"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hyperlink" Target="https://www.kaggle.com/code/bandiatindra/telecom-churn-prediction/input"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2F9092-6348-4593-8DB3-3CDAEEF28D2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78E9C98-23AA-4CBB-9CBE-D79E09C773B4}">
      <dgm:prSet custT="1"/>
      <dgm:spPr/>
      <dgm:t>
        <a:bodyPr/>
        <a:lstStyle/>
        <a:p>
          <a:pPr algn="just"/>
          <a:r>
            <a:rPr lang="en-US" sz="2000" b="1" i="1" dirty="0"/>
            <a:t>TECHNICAL BACKGROUND OF PROJECT:</a:t>
          </a:r>
        </a:p>
        <a:p>
          <a:pPr algn="just"/>
          <a:r>
            <a:rPr lang="en-US" sz="1800" dirty="0"/>
            <a:t>Customer churn is a significant challenge faced by businesses across industries. The ability to predict which customers are likely to discontinue their service or product subscription can help companies take proactive measures to retain them and reduce revenue loss.</a:t>
          </a:r>
        </a:p>
      </dgm:t>
    </dgm:pt>
    <dgm:pt modelId="{2BD08F2B-3996-497A-814C-89BE8C918047}" type="parTrans" cxnId="{BFA2255F-4C6B-4B08-BC15-3E49C3592D40}">
      <dgm:prSet/>
      <dgm:spPr/>
      <dgm:t>
        <a:bodyPr/>
        <a:lstStyle/>
        <a:p>
          <a:endParaRPr lang="en-US"/>
        </a:p>
      </dgm:t>
    </dgm:pt>
    <dgm:pt modelId="{9C55A889-947B-42E3-9D52-E1FB813C4664}" type="sibTrans" cxnId="{BFA2255F-4C6B-4B08-BC15-3E49C3592D40}">
      <dgm:prSet/>
      <dgm:spPr/>
      <dgm:t>
        <a:bodyPr/>
        <a:lstStyle/>
        <a:p>
          <a:endParaRPr lang="en-US"/>
        </a:p>
      </dgm:t>
    </dgm:pt>
    <dgm:pt modelId="{22A5E0DA-8993-4C39-9338-EF63CB138534}">
      <dgm:prSet custT="1"/>
      <dgm:spPr/>
      <dgm:t>
        <a:bodyPr/>
        <a:lstStyle/>
        <a:p>
          <a:pPr algn="just"/>
          <a:r>
            <a:rPr lang="en-US" sz="2000" b="1" i="1" u="none" dirty="0"/>
            <a:t>PROBLEM STATEMENT: </a:t>
          </a:r>
        </a:p>
        <a:p>
          <a:pPr algn="just"/>
          <a:r>
            <a:rPr lang="en-US" sz="1800" dirty="0"/>
            <a:t>Companies have a significant problem with customer churn. To solve this problem, companies need to identify the customers who are likely to churn and take pre-emptive measures to retain them.</a:t>
          </a:r>
        </a:p>
      </dgm:t>
    </dgm:pt>
    <dgm:pt modelId="{E6233449-01B2-4E2A-9FC4-9AD2EB071C0C}" type="parTrans" cxnId="{C55571AF-0A4F-47AB-BAE1-56B7A4DCDE2D}">
      <dgm:prSet/>
      <dgm:spPr/>
      <dgm:t>
        <a:bodyPr/>
        <a:lstStyle/>
        <a:p>
          <a:endParaRPr lang="en-US"/>
        </a:p>
      </dgm:t>
    </dgm:pt>
    <dgm:pt modelId="{1CD7B880-1ED8-4D6F-A302-CA5657B82E58}" type="sibTrans" cxnId="{C55571AF-0A4F-47AB-BAE1-56B7A4DCDE2D}">
      <dgm:prSet/>
      <dgm:spPr/>
      <dgm:t>
        <a:bodyPr/>
        <a:lstStyle/>
        <a:p>
          <a:endParaRPr lang="en-US"/>
        </a:p>
      </dgm:t>
    </dgm:pt>
    <dgm:pt modelId="{C86F2072-AA50-49AA-8438-9C5EA37097C2}">
      <dgm:prSet custT="1"/>
      <dgm:spPr/>
      <dgm:t>
        <a:bodyPr/>
        <a:lstStyle/>
        <a:p>
          <a:pPr algn="just"/>
          <a:r>
            <a:rPr lang="en-US" sz="2000" b="1" i="1" u="none" dirty="0"/>
            <a:t>AREA OF APPLICATIONS: </a:t>
          </a:r>
        </a:p>
        <a:p>
          <a:pPr algn="just"/>
          <a:r>
            <a:rPr lang="en-US" sz="1800" dirty="0"/>
            <a:t>Telecommunications, banking and finance, and subscription services.</a:t>
          </a:r>
        </a:p>
      </dgm:t>
    </dgm:pt>
    <dgm:pt modelId="{03BEA6C8-B7EE-4CBC-86C4-777A28C870D6}" type="parTrans" cxnId="{72DCD6E0-B065-41CD-8B80-EBB2A8E28BF8}">
      <dgm:prSet/>
      <dgm:spPr/>
      <dgm:t>
        <a:bodyPr/>
        <a:lstStyle/>
        <a:p>
          <a:endParaRPr lang="en-US"/>
        </a:p>
      </dgm:t>
    </dgm:pt>
    <dgm:pt modelId="{3A7C0B45-F557-4B31-83BB-71BA7791BACE}" type="sibTrans" cxnId="{72DCD6E0-B065-41CD-8B80-EBB2A8E28BF8}">
      <dgm:prSet/>
      <dgm:spPr/>
      <dgm:t>
        <a:bodyPr/>
        <a:lstStyle/>
        <a:p>
          <a:endParaRPr lang="en-US"/>
        </a:p>
      </dgm:t>
    </dgm:pt>
    <dgm:pt modelId="{C2690B05-EED2-404D-94CB-6238757E1208}">
      <dgm:prSet custT="1"/>
      <dgm:spPr/>
      <dgm:t>
        <a:bodyPr/>
        <a:lstStyle/>
        <a:p>
          <a:r>
            <a:rPr lang="en-US" sz="2000" b="1" i="1" u="none" kern="1200" dirty="0">
              <a:solidFill>
                <a:prstClr val="black">
                  <a:hueOff val="0"/>
                  <a:satOff val="0"/>
                  <a:lumOff val="0"/>
                  <a:alphaOff val="0"/>
                </a:prstClr>
              </a:solidFill>
              <a:latin typeface="Calibri" panose="020F0502020204030204"/>
              <a:ea typeface="+mn-ea"/>
              <a:cs typeface="+mn-cs"/>
            </a:rPr>
            <a:t>DATASET</a:t>
          </a:r>
          <a:r>
            <a:rPr lang="en-US" sz="2000" b="1" i="1" u="none" kern="1200" dirty="0"/>
            <a:t>:</a:t>
          </a:r>
        </a:p>
        <a:p>
          <a:r>
            <a:rPr lang="en-US" sz="2000" b="1" i="1" u="none" kern="1200" dirty="0"/>
            <a:t> </a:t>
          </a:r>
          <a:r>
            <a:rPr lang="en-US" sz="2000" b="1" i="1" u="none" kern="1200" dirty="0">
              <a:hlinkClick xmlns:r="http://schemas.openxmlformats.org/officeDocument/2006/relationships" r:id="rId1"/>
            </a:rPr>
            <a:t>TELECOM CHURN </a:t>
          </a:r>
          <a:endParaRPr lang="en-US" sz="7200" kern="1200" dirty="0"/>
        </a:p>
      </dgm:t>
    </dgm:pt>
    <dgm:pt modelId="{1C62AA72-8DF3-4052-ADFB-497E88211266}" type="parTrans" cxnId="{10401C57-EEEE-42BE-8CC3-90B2464DF835}">
      <dgm:prSet/>
      <dgm:spPr/>
      <dgm:t>
        <a:bodyPr/>
        <a:lstStyle/>
        <a:p>
          <a:endParaRPr lang="en-US"/>
        </a:p>
      </dgm:t>
    </dgm:pt>
    <dgm:pt modelId="{87EBB455-D388-49E4-9D0C-689CB4D24832}" type="sibTrans" cxnId="{10401C57-EEEE-42BE-8CC3-90B2464DF835}">
      <dgm:prSet/>
      <dgm:spPr/>
      <dgm:t>
        <a:bodyPr/>
        <a:lstStyle/>
        <a:p>
          <a:endParaRPr lang="en-US"/>
        </a:p>
      </dgm:t>
    </dgm:pt>
    <dgm:pt modelId="{42A413A7-75C9-4C2F-80D6-71546AEE7985}" type="pres">
      <dgm:prSet presAssocID="{F22F9092-6348-4593-8DB3-3CDAEEF28D2B}" presName="root" presStyleCnt="0">
        <dgm:presLayoutVars>
          <dgm:dir/>
          <dgm:resizeHandles val="exact"/>
        </dgm:presLayoutVars>
      </dgm:prSet>
      <dgm:spPr/>
    </dgm:pt>
    <dgm:pt modelId="{B1B83FE6-0449-45DC-BF6A-CB812E0F80F2}" type="pres">
      <dgm:prSet presAssocID="{F22F9092-6348-4593-8DB3-3CDAEEF28D2B}" presName="container" presStyleCnt="0">
        <dgm:presLayoutVars>
          <dgm:dir/>
          <dgm:resizeHandles val="exact"/>
        </dgm:presLayoutVars>
      </dgm:prSet>
      <dgm:spPr/>
    </dgm:pt>
    <dgm:pt modelId="{5C9026DE-F0D9-4989-90EE-CB438306ABA6}" type="pres">
      <dgm:prSet presAssocID="{078E9C98-23AA-4CBB-9CBE-D79E09C773B4}" presName="compNode" presStyleCnt="0"/>
      <dgm:spPr/>
    </dgm:pt>
    <dgm:pt modelId="{CDD3B6A7-6AE3-47E9-B5F4-11034331295D}" type="pres">
      <dgm:prSet presAssocID="{078E9C98-23AA-4CBB-9CBE-D79E09C773B4}" presName="iconBgRect" presStyleLbl="bgShp" presStyleIdx="0" presStyleCnt="4"/>
      <dgm:spPr/>
    </dgm:pt>
    <dgm:pt modelId="{151FE674-9704-4081-932E-BDAD1790651E}" type="pres">
      <dgm:prSet presAssocID="{078E9C98-23AA-4CBB-9CBE-D79E09C773B4}"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ead with Gears"/>
        </a:ext>
      </dgm:extLst>
    </dgm:pt>
    <dgm:pt modelId="{AC10BCC2-0E50-4C6A-ADB0-84F4EE9AB218}" type="pres">
      <dgm:prSet presAssocID="{078E9C98-23AA-4CBB-9CBE-D79E09C773B4}" presName="spaceRect" presStyleCnt="0"/>
      <dgm:spPr/>
    </dgm:pt>
    <dgm:pt modelId="{34664584-A1B4-4752-86AB-AF52E87E7554}" type="pres">
      <dgm:prSet presAssocID="{078E9C98-23AA-4CBB-9CBE-D79E09C773B4}" presName="textRect" presStyleLbl="revTx" presStyleIdx="0" presStyleCnt="4" custScaleX="112348" custScaleY="182329" custLinFactNeighborX="-388" custLinFactNeighborY="11880">
        <dgm:presLayoutVars>
          <dgm:chMax val="1"/>
          <dgm:chPref val="1"/>
        </dgm:presLayoutVars>
      </dgm:prSet>
      <dgm:spPr/>
    </dgm:pt>
    <dgm:pt modelId="{88E7CAAE-13E1-44F8-A0AA-383F9303F3F4}" type="pres">
      <dgm:prSet presAssocID="{9C55A889-947B-42E3-9D52-E1FB813C4664}" presName="sibTrans" presStyleLbl="sibTrans2D1" presStyleIdx="0" presStyleCnt="0"/>
      <dgm:spPr/>
    </dgm:pt>
    <dgm:pt modelId="{B3AB83E6-6F96-457C-B02C-7CBFEDCDE319}" type="pres">
      <dgm:prSet presAssocID="{22A5E0DA-8993-4C39-9338-EF63CB138534}" presName="compNode" presStyleCnt="0"/>
      <dgm:spPr/>
    </dgm:pt>
    <dgm:pt modelId="{21521E00-F47F-4F6D-A9F0-655BE76525A7}" type="pres">
      <dgm:prSet presAssocID="{22A5E0DA-8993-4C39-9338-EF63CB138534}" presName="iconBgRect" presStyleLbl="bgShp" presStyleIdx="1" presStyleCnt="4"/>
      <dgm:spPr/>
    </dgm:pt>
    <dgm:pt modelId="{AC83A36E-5750-4CE9-8E06-9B6A86B1FA6A}" type="pres">
      <dgm:prSet presAssocID="{22A5E0DA-8993-4C39-9338-EF63CB138534}"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atabase"/>
        </a:ext>
      </dgm:extLst>
    </dgm:pt>
    <dgm:pt modelId="{39FC2AEC-E97F-4C51-A3C9-97507B2DD99B}" type="pres">
      <dgm:prSet presAssocID="{22A5E0DA-8993-4C39-9338-EF63CB138534}" presName="spaceRect" presStyleCnt="0"/>
      <dgm:spPr/>
    </dgm:pt>
    <dgm:pt modelId="{EC445A4B-365F-4E90-9E96-B2EF3D45966E}" type="pres">
      <dgm:prSet presAssocID="{22A5E0DA-8993-4C39-9338-EF63CB138534}" presName="textRect" presStyleLbl="revTx" presStyleIdx="1" presStyleCnt="4" custScaleX="113273" custScaleY="178162" custLinFactNeighborY="4532">
        <dgm:presLayoutVars>
          <dgm:chMax val="1"/>
          <dgm:chPref val="1"/>
        </dgm:presLayoutVars>
      </dgm:prSet>
      <dgm:spPr/>
    </dgm:pt>
    <dgm:pt modelId="{70F6E84A-BD6A-4374-8DFE-2D74FDFA6B03}" type="pres">
      <dgm:prSet presAssocID="{1CD7B880-1ED8-4D6F-A302-CA5657B82E58}" presName="sibTrans" presStyleLbl="sibTrans2D1" presStyleIdx="0" presStyleCnt="0"/>
      <dgm:spPr/>
    </dgm:pt>
    <dgm:pt modelId="{5B36586A-2C9C-4A3E-8CE0-A40EC7E633F7}" type="pres">
      <dgm:prSet presAssocID="{C86F2072-AA50-49AA-8438-9C5EA37097C2}" presName="compNode" presStyleCnt="0"/>
      <dgm:spPr/>
    </dgm:pt>
    <dgm:pt modelId="{49FA07C1-6EFB-4430-B673-297E510FA683}" type="pres">
      <dgm:prSet presAssocID="{C86F2072-AA50-49AA-8438-9C5EA37097C2}" presName="iconBgRect" presStyleLbl="bgShp" presStyleIdx="2" presStyleCnt="4"/>
      <dgm:spPr/>
    </dgm:pt>
    <dgm:pt modelId="{61A29382-AB52-493F-9A81-E06BF0064EA2}" type="pres">
      <dgm:prSet presAssocID="{C86F2072-AA50-49AA-8438-9C5EA37097C2}"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redit card"/>
        </a:ext>
      </dgm:extLst>
    </dgm:pt>
    <dgm:pt modelId="{EC92FE6C-4079-408B-8C7B-35E2F150C437}" type="pres">
      <dgm:prSet presAssocID="{C86F2072-AA50-49AA-8438-9C5EA37097C2}" presName="spaceRect" presStyleCnt="0"/>
      <dgm:spPr/>
    </dgm:pt>
    <dgm:pt modelId="{E2484BB2-E45C-4A58-A673-C52A2BB8ECAA}" type="pres">
      <dgm:prSet presAssocID="{C86F2072-AA50-49AA-8438-9C5EA37097C2}" presName="textRect" presStyleLbl="revTx" presStyleIdx="2" presStyleCnt="4" custScaleX="107131" custLinFactNeighborX="-388" custLinFactNeighborY="-2742">
        <dgm:presLayoutVars>
          <dgm:chMax val="1"/>
          <dgm:chPref val="1"/>
        </dgm:presLayoutVars>
      </dgm:prSet>
      <dgm:spPr/>
    </dgm:pt>
    <dgm:pt modelId="{08BB2D76-B0A1-4103-9845-6F38FB339A8E}" type="pres">
      <dgm:prSet presAssocID="{3A7C0B45-F557-4B31-83BB-71BA7791BACE}" presName="sibTrans" presStyleLbl="sibTrans2D1" presStyleIdx="0" presStyleCnt="0"/>
      <dgm:spPr/>
    </dgm:pt>
    <dgm:pt modelId="{792E5197-A346-4279-BFE4-72CF258E802B}" type="pres">
      <dgm:prSet presAssocID="{C2690B05-EED2-404D-94CB-6238757E1208}" presName="compNode" presStyleCnt="0"/>
      <dgm:spPr/>
    </dgm:pt>
    <dgm:pt modelId="{AF192D09-1F30-48D8-ACA5-A124B612012F}" type="pres">
      <dgm:prSet presAssocID="{C2690B05-EED2-404D-94CB-6238757E1208}" presName="iconBgRect" presStyleLbl="bgShp" presStyleIdx="3" presStyleCnt="4"/>
      <dgm:spPr/>
    </dgm:pt>
    <dgm:pt modelId="{38CC6DB7-A391-483C-A038-EB3A4C86F1D2}" type="pres">
      <dgm:prSet presAssocID="{C2690B05-EED2-404D-94CB-6238757E1208}"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Statistics"/>
        </a:ext>
      </dgm:extLst>
    </dgm:pt>
    <dgm:pt modelId="{E57707E0-15EE-4263-A913-710058933C48}" type="pres">
      <dgm:prSet presAssocID="{C2690B05-EED2-404D-94CB-6238757E1208}" presName="spaceRect" presStyleCnt="0"/>
      <dgm:spPr/>
    </dgm:pt>
    <dgm:pt modelId="{11FD1442-57CB-4209-ACCD-F5AAB27B7B97}" type="pres">
      <dgm:prSet presAssocID="{C2690B05-EED2-404D-94CB-6238757E1208}" presName="textRect" presStyleLbl="revTx" presStyleIdx="3" presStyleCnt="4" custScaleX="111330" custLinFactNeighborX="1602" custLinFactNeighborY="-6797">
        <dgm:presLayoutVars>
          <dgm:chMax val="1"/>
          <dgm:chPref val="1"/>
        </dgm:presLayoutVars>
      </dgm:prSet>
      <dgm:spPr/>
    </dgm:pt>
  </dgm:ptLst>
  <dgm:cxnLst>
    <dgm:cxn modelId="{BFA2255F-4C6B-4B08-BC15-3E49C3592D40}" srcId="{F22F9092-6348-4593-8DB3-3CDAEEF28D2B}" destId="{078E9C98-23AA-4CBB-9CBE-D79E09C773B4}" srcOrd="0" destOrd="0" parTransId="{2BD08F2B-3996-497A-814C-89BE8C918047}" sibTransId="{9C55A889-947B-42E3-9D52-E1FB813C4664}"/>
    <dgm:cxn modelId="{4B922471-9BBA-4B7C-9E78-3FD51E26F302}" type="presOf" srcId="{078E9C98-23AA-4CBB-9CBE-D79E09C773B4}" destId="{34664584-A1B4-4752-86AB-AF52E87E7554}" srcOrd="0" destOrd="0" presId="urn:microsoft.com/office/officeart/2018/2/layout/IconCircleList"/>
    <dgm:cxn modelId="{6FFC5A53-2829-407E-AE2B-E78DA29DB90A}" type="presOf" srcId="{3A7C0B45-F557-4B31-83BB-71BA7791BACE}" destId="{08BB2D76-B0A1-4103-9845-6F38FB339A8E}" srcOrd="0" destOrd="0" presId="urn:microsoft.com/office/officeart/2018/2/layout/IconCircleList"/>
    <dgm:cxn modelId="{E30DD753-138D-42B2-A386-40E947C08AB5}" type="presOf" srcId="{22A5E0DA-8993-4C39-9338-EF63CB138534}" destId="{EC445A4B-365F-4E90-9E96-B2EF3D45966E}" srcOrd="0" destOrd="0" presId="urn:microsoft.com/office/officeart/2018/2/layout/IconCircleList"/>
    <dgm:cxn modelId="{10401C57-EEEE-42BE-8CC3-90B2464DF835}" srcId="{F22F9092-6348-4593-8DB3-3CDAEEF28D2B}" destId="{C2690B05-EED2-404D-94CB-6238757E1208}" srcOrd="3" destOrd="0" parTransId="{1C62AA72-8DF3-4052-ADFB-497E88211266}" sibTransId="{87EBB455-D388-49E4-9D0C-689CB4D24832}"/>
    <dgm:cxn modelId="{957ADD9C-933A-4AAC-B852-A10EB106ABD2}" type="presOf" srcId="{F22F9092-6348-4593-8DB3-3CDAEEF28D2B}" destId="{42A413A7-75C9-4C2F-80D6-71546AEE7985}" srcOrd="0" destOrd="0" presId="urn:microsoft.com/office/officeart/2018/2/layout/IconCircleList"/>
    <dgm:cxn modelId="{7411A5A2-087B-4F80-A8D4-08F50880DBD8}" type="presOf" srcId="{C86F2072-AA50-49AA-8438-9C5EA37097C2}" destId="{E2484BB2-E45C-4A58-A673-C52A2BB8ECAA}" srcOrd="0" destOrd="0" presId="urn:microsoft.com/office/officeart/2018/2/layout/IconCircleList"/>
    <dgm:cxn modelId="{C55571AF-0A4F-47AB-BAE1-56B7A4DCDE2D}" srcId="{F22F9092-6348-4593-8DB3-3CDAEEF28D2B}" destId="{22A5E0DA-8993-4C39-9338-EF63CB138534}" srcOrd="1" destOrd="0" parTransId="{E6233449-01B2-4E2A-9FC4-9AD2EB071C0C}" sibTransId="{1CD7B880-1ED8-4D6F-A302-CA5657B82E58}"/>
    <dgm:cxn modelId="{6A7D99BE-872A-4A94-BFC4-E9731A24A769}" type="presOf" srcId="{9C55A889-947B-42E3-9D52-E1FB813C4664}" destId="{88E7CAAE-13E1-44F8-A0AA-383F9303F3F4}" srcOrd="0" destOrd="0" presId="urn:microsoft.com/office/officeart/2018/2/layout/IconCircleList"/>
    <dgm:cxn modelId="{CECE68CB-F176-4E3B-A2B7-6138AFE7E127}" type="presOf" srcId="{C2690B05-EED2-404D-94CB-6238757E1208}" destId="{11FD1442-57CB-4209-ACCD-F5AAB27B7B97}" srcOrd="0" destOrd="0" presId="urn:microsoft.com/office/officeart/2018/2/layout/IconCircleList"/>
    <dgm:cxn modelId="{72DCD6E0-B065-41CD-8B80-EBB2A8E28BF8}" srcId="{F22F9092-6348-4593-8DB3-3CDAEEF28D2B}" destId="{C86F2072-AA50-49AA-8438-9C5EA37097C2}" srcOrd="2" destOrd="0" parTransId="{03BEA6C8-B7EE-4CBC-86C4-777A28C870D6}" sibTransId="{3A7C0B45-F557-4B31-83BB-71BA7791BACE}"/>
    <dgm:cxn modelId="{C03180E8-B7A7-4F48-8249-F66AF33286DC}" type="presOf" srcId="{1CD7B880-1ED8-4D6F-A302-CA5657B82E58}" destId="{70F6E84A-BD6A-4374-8DFE-2D74FDFA6B03}" srcOrd="0" destOrd="0" presId="urn:microsoft.com/office/officeart/2018/2/layout/IconCircleList"/>
    <dgm:cxn modelId="{9D099A1B-C9FB-4A61-8ABB-8066387660BD}" type="presParOf" srcId="{42A413A7-75C9-4C2F-80D6-71546AEE7985}" destId="{B1B83FE6-0449-45DC-BF6A-CB812E0F80F2}" srcOrd="0" destOrd="0" presId="urn:microsoft.com/office/officeart/2018/2/layout/IconCircleList"/>
    <dgm:cxn modelId="{23FB6BDD-A16E-458B-9D01-21503B259855}" type="presParOf" srcId="{B1B83FE6-0449-45DC-BF6A-CB812E0F80F2}" destId="{5C9026DE-F0D9-4989-90EE-CB438306ABA6}" srcOrd="0" destOrd="0" presId="urn:microsoft.com/office/officeart/2018/2/layout/IconCircleList"/>
    <dgm:cxn modelId="{50D8729D-9B12-4AB2-83F2-9F894281383F}" type="presParOf" srcId="{5C9026DE-F0D9-4989-90EE-CB438306ABA6}" destId="{CDD3B6A7-6AE3-47E9-B5F4-11034331295D}" srcOrd="0" destOrd="0" presId="urn:microsoft.com/office/officeart/2018/2/layout/IconCircleList"/>
    <dgm:cxn modelId="{017C7994-AC23-4D02-B4AB-741A5098A212}" type="presParOf" srcId="{5C9026DE-F0D9-4989-90EE-CB438306ABA6}" destId="{151FE674-9704-4081-932E-BDAD1790651E}" srcOrd="1" destOrd="0" presId="urn:microsoft.com/office/officeart/2018/2/layout/IconCircleList"/>
    <dgm:cxn modelId="{D6374DC9-6F03-4564-9027-14AD27BF874B}" type="presParOf" srcId="{5C9026DE-F0D9-4989-90EE-CB438306ABA6}" destId="{AC10BCC2-0E50-4C6A-ADB0-84F4EE9AB218}" srcOrd="2" destOrd="0" presId="urn:microsoft.com/office/officeart/2018/2/layout/IconCircleList"/>
    <dgm:cxn modelId="{FFCB1F64-BB27-4956-92DE-2D6A16B8782F}" type="presParOf" srcId="{5C9026DE-F0D9-4989-90EE-CB438306ABA6}" destId="{34664584-A1B4-4752-86AB-AF52E87E7554}" srcOrd="3" destOrd="0" presId="urn:microsoft.com/office/officeart/2018/2/layout/IconCircleList"/>
    <dgm:cxn modelId="{9A3D4013-A018-433D-831D-8D8642DF4DEB}" type="presParOf" srcId="{B1B83FE6-0449-45DC-BF6A-CB812E0F80F2}" destId="{88E7CAAE-13E1-44F8-A0AA-383F9303F3F4}" srcOrd="1" destOrd="0" presId="urn:microsoft.com/office/officeart/2018/2/layout/IconCircleList"/>
    <dgm:cxn modelId="{4B0988AC-AFCB-4907-94C1-5E2E2A2D4EE8}" type="presParOf" srcId="{B1B83FE6-0449-45DC-BF6A-CB812E0F80F2}" destId="{B3AB83E6-6F96-457C-B02C-7CBFEDCDE319}" srcOrd="2" destOrd="0" presId="urn:microsoft.com/office/officeart/2018/2/layout/IconCircleList"/>
    <dgm:cxn modelId="{DD92AB79-3212-4288-9123-1868ECDC3C13}" type="presParOf" srcId="{B3AB83E6-6F96-457C-B02C-7CBFEDCDE319}" destId="{21521E00-F47F-4F6D-A9F0-655BE76525A7}" srcOrd="0" destOrd="0" presId="urn:microsoft.com/office/officeart/2018/2/layout/IconCircleList"/>
    <dgm:cxn modelId="{80E5D964-B4E3-46E8-8E4A-82A1D4B839F7}" type="presParOf" srcId="{B3AB83E6-6F96-457C-B02C-7CBFEDCDE319}" destId="{AC83A36E-5750-4CE9-8E06-9B6A86B1FA6A}" srcOrd="1" destOrd="0" presId="urn:microsoft.com/office/officeart/2018/2/layout/IconCircleList"/>
    <dgm:cxn modelId="{84A0D11A-47FC-4016-94D7-776C8D4021A8}" type="presParOf" srcId="{B3AB83E6-6F96-457C-B02C-7CBFEDCDE319}" destId="{39FC2AEC-E97F-4C51-A3C9-97507B2DD99B}" srcOrd="2" destOrd="0" presId="urn:microsoft.com/office/officeart/2018/2/layout/IconCircleList"/>
    <dgm:cxn modelId="{DF001416-1475-40E4-9340-A024FF95568E}" type="presParOf" srcId="{B3AB83E6-6F96-457C-B02C-7CBFEDCDE319}" destId="{EC445A4B-365F-4E90-9E96-B2EF3D45966E}" srcOrd="3" destOrd="0" presId="urn:microsoft.com/office/officeart/2018/2/layout/IconCircleList"/>
    <dgm:cxn modelId="{5B112086-32F0-482E-8BF6-9B72B08D120C}" type="presParOf" srcId="{B1B83FE6-0449-45DC-BF6A-CB812E0F80F2}" destId="{70F6E84A-BD6A-4374-8DFE-2D74FDFA6B03}" srcOrd="3" destOrd="0" presId="urn:microsoft.com/office/officeart/2018/2/layout/IconCircleList"/>
    <dgm:cxn modelId="{93444BBB-A2C3-4E6B-B027-44331962F564}" type="presParOf" srcId="{B1B83FE6-0449-45DC-BF6A-CB812E0F80F2}" destId="{5B36586A-2C9C-4A3E-8CE0-A40EC7E633F7}" srcOrd="4" destOrd="0" presId="urn:microsoft.com/office/officeart/2018/2/layout/IconCircleList"/>
    <dgm:cxn modelId="{4563EEC8-9FCD-4175-ADAB-9006DA952D13}" type="presParOf" srcId="{5B36586A-2C9C-4A3E-8CE0-A40EC7E633F7}" destId="{49FA07C1-6EFB-4430-B673-297E510FA683}" srcOrd="0" destOrd="0" presId="urn:microsoft.com/office/officeart/2018/2/layout/IconCircleList"/>
    <dgm:cxn modelId="{8D929B89-ECBC-40A2-9010-83B2B6177E29}" type="presParOf" srcId="{5B36586A-2C9C-4A3E-8CE0-A40EC7E633F7}" destId="{61A29382-AB52-493F-9A81-E06BF0064EA2}" srcOrd="1" destOrd="0" presId="urn:microsoft.com/office/officeart/2018/2/layout/IconCircleList"/>
    <dgm:cxn modelId="{DEBEF465-4E86-40C5-8FD6-766F6D377A64}" type="presParOf" srcId="{5B36586A-2C9C-4A3E-8CE0-A40EC7E633F7}" destId="{EC92FE6C-4079-408B-8C7B-35E2F150C437}" srcOrd="2" destOrd="0" presId="urn:microsoft.com/office/officeart/2018/2/layout/IconCircleList"/>
    <dgm:cxn modelId="{AA942518-0630-4839-8C85-3C0B3245BE87}" type="presParOf" srcId="{5B36586A-2C9C-4A3E-8CE0-A40EC7E633F7}" destId="{E2484BB2-E45C-4A58-A673-C52A2BB8ECAA}" srcOrd="3" destOrd="0" presId="urn:microsoft.com/office/officeart/2018/2/layout/IconCircleList"/>
    <dgm:cxn modelId="{4639E3F4-DCEC-4F74-B720-83E30C887FAE}" type="presParOf" srcId="{B1B83FE6-0449-45DC-BF6A-CB812E0F80F2}" destId="{08BB2D76-B0A1-4103-9845-6F38FB339A8E}" srcOrd="5" destOrd="0" presId="urn:microsoft.com/office/officeart/2018/2/layout/IconCircleList"/>
    <dgm:cxn modelId="{04844552-9F7A-4C67-8205-2CDE83B58A66}" type="presParOf" srcId="{B1B83FE6-0449-45DC-BF6A-CB812E0F80F2}" destId="{792E5197-A346-4279-BFE4-72CF258E802B}" srcOrd="6" destOrd="0" presId="urn:microsoft.com/office/officeart/2018/2/layout/IconCircleList"/>
    <dgm:cxn modelId="{26AFF2AA-0A7E-494F-8370-C6E032ACB80C}" type="presParOf" srcId="{792E5197-A346-4279-BFE4-72CF258E802B}" destId="{AF192D09-1F30-48D8-ACA5-A124B612012F}" srcOrd="0" destOrd="0" presId="urn:microsoft.com/office/officeart/2018/2/layout/IconCircleList"/>
    <dgm:cxn modelId="{250F5C30-9DAF-4E4F-ABDD-DC7C2537D56C}" type="presParOf" srcId="{792E5197-A346-4279-BFE4-72CF258E802B}" destId="{38CC6DB7-A391-483C-A038-EB3A4C86F1D2}" srcOrd="1" destOrd="0" presId="urn:microsoft.com/office/officeart/2018/2/layout/IconCircleList"/>
    <dgm:cxn modelId="{6F32CC9C-C637-4D0C-9560-42A6DF8CD582}" type="presParOf" srcId="{792E5197-A346-4279-BFE4-72CF258E802B}" destId="{E57707E0-15EE-4263-A913-710058933C48}" srcOrd="2" destOrd="0" presId="urn:microsoft.com/office/officeart/2018/2/layout/IconCircleList"/>
    <dgm:cxn modelId="{C410A29D-7C3F-440D-9409-9A4FC6A17A7C}" type="presParOf" srcId="{792E5197-A346-4279-BFE4-72CF258E802B}" destId="{11FD1442-57CB-4209-ACCD-F5AAB27B7B9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52DB8-AB66-41C2-9E49-A470404BE16D}"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389E08BD-F90B-437B-84EF-078163486CB7}">
      <dgm:prSet/>
      <dgm:spPr/>
      <dgm:t>
        <a:bodyPr/>
        <a:lstStyle/>
        <a:p>
          <a:r>
            <a:rPr lang="en-IN" b="1" dirty="0"/>
            <a:t>SHAP Explainer</a:t>
          </a:r>
          <a:r>
            <a:rPr lang="en-IN" dirty="0"/>
            <a:t>: Utilize SHAP (</a:t>
          </a:r>
          <a:r>
            <a:rPr lang="en-IN" dirty="0" err="1"/>
            <a:t>SHapley</a:t>
          </a:r>
          <a:r>
            <a:rPr lang="en-IN" dirty="0"/>
            <a:t> Additive </a:t>
          </a:r>
          <a:r>
            <a:rPr lang="en-IN" dirty="0" err="1"/>
            <a:t>exPlanations</a:t>
          </a:r>
          <a:r>
            <a:rPr lang="en-IN" dirty="0"/>
            <a:t>) to create an explainer for your trained model, which calculates the contribution of each feature to the prediction.</a:t>
          </a:r>
          <a:endParaRPr lang="en-US" dirty="0"/>
        </a:p>
      </dgm:t>
    </dgm:pt>
    <dgm:pt modelId="{2D3D9F2F-1F4E-45AA-B968-B8A470578E9D}" type="parTrans" cxnId="{543B4981-0AFB-4876-BA14-E26AF65F81DE}">
      <dgm:prSet/>
      <dgm:spPr/>
      <dgm:t>
        <a:bodyPr/>
        <a:lstStyle/>
        <a:p>
          <a:endParaRPr lang="en-US"/>
        </a:p>
      </dgm:t>
    </dgm:pt>
    <dgm:pt modelId="{1FC10EC3-9E57-4200-80A4-242954A7E58F}" type="sibTrans" cxnId="{543B4981-0AFB-4876-BA14-E26AF65F81DE}">
      <dgm:prSet/>
      <dgm:spPr/>
      <dgm:t>
        <a:bodyPr/>
        <a:lstStyle/>
        <a:p>
          <a:endParaRPr lang="en-US"/>
        </a:p>
      </dgm:t>
    </dgm:pt>
    <dgm:pt modelId="{799ADADE-28BE-45D6-8E33-609819D55615}">
      <dgm:prSet/>
      <dgm:spPr/>
      <dgm:t>
        <a:bodyPr/>
        <a:lstStyle/>
        <a:p>
          <a:r>
            <a:rPr lang="en-IN" b="1" dirty="0"/>
            <a:t>Feature Attribution</a:t>
          </a:r>
          <a:r>
            <a:rPr lang="en-IN" dirty="0"/>
            <a:t>: Use SHAP values to attribute the contribution of individual features to each prediction, providing a clear understanding of why the model predicts a customer will churn or not.</a:t>
          </a:r>
          <a:endParaRPr lang="en-US" dirty="0"/>
        </a:p>
      </dgm:t>
    </dgm:pt>
    <dgm:pt modelId="{85943C09-D73E-45AF-AE73-4BB8A19AEB28}" type="parTrans" cxnId="{06B9F2B9-735C-426A-AA0D-3A2C81FECCF4}">
      <dgm:prSet/>
      <dgm:spPr/>
      <dgm:t>
        <a:bodyPr/>
        <a:lstStyle/>
        <a:p>
          <a:endParaRPr lang="en-US"/>
        </a:p>
      </dgm:t>
    </dgm:pt>
    <dgm:pt modelId="{74C7408E-99F3-4A22-8552-F89C2D8731C1}" type="sibTrans" cxnId="{06B9F2B9-735C-426A-AA0D-3A2C81FECCF4}">
      <dgm:prSet/>
      <dgm:spPr/>
      <dgm:t>
        <a:bodyPr/>
        <a:lstStyle/>
        <a:p>
          <a:endParaRPr lang="en-US"/>
        </a:p>
      </dgm:t>
    </dgm:pt>
    <dgm:pt modelId="{892E26E3-E39F-4559-9A67-57C6864190A8}">
      <dgm:prSet/>
      <dgm:spPr/>
      <dgm:t>
        <a:bodyPr/>
        <a:lstStyle/>
        <a:p>
          <a:r>
            <a:rPr lang="en-IN" b="1" dirty="0"/>
            <a:t>Visualization</a:t>
          </a:r>
          <a:r>
            <a:rPr lang="en-IN" dirty="0"/>
            <a:t>: Generate SHAP visualizations like dependency plots to interpret and communicate the influence of features on churn predictions, aiding in decision-making and strategy formulation.</a:t>
          </a:r>
          <a:endParaRPr lang="en-US" dirty="0"/>
        </a:p>
      </dgm:t>
    </dgm:pt>
    <dgm:pt modelId="{F382B258-6811-48C2-896C-0A93F84D1D50}" type="parTrans" cxnId="{D73B99C3-35C2-41ED-870E-F2BDE6B207C5}">
      <dgm:prSet/>
      <dgm:spPr/>
      <dgm:t>
        <a:bodyPr/>
        <a:lstStyle/>
        <a:p>
          <a:endParaRPr lang="en-US"/>
        </a:p>
      </dgm:t>
    </dgm:pt>
    <dgm:pt modelId="{E1746491-D2D4-43A6-90A3-D86A4986E14E}" type="sibTrans" cxnId="{D73B99C3-35C2-41ED-870E-F2BDE6B207C5}">
      <dgm:prSet/>
      <dgm:spPr/>
      <dgm:t>
        <a:bodyPr/>
        <a:lstStyle/>
        <a:p>
          <a:endParaRPr lang="en-US"/>
        </a:p>
      </dgm:t>
    </dgm:pt>
    <dgm:pt modelId="{8CA6C69C-CC9E-4F94-ABE1-AFBB7BCFCADC}" type="pres">
      <dgm:prSet presAssocID="{20252DB8-AB66-41C2-9E49-A470404BE16D}" presName="root" presStyleCnt="0">
        <dgm:presLayoutVars>
          <dgm:dir/>
          <dgm:resizeHandles val="exact"/>
        </dgm:presLayoutVars>
      </dgm:prSet>
      <dgm:spPr/>
    </dgm:pt>
    <dgm:pt modelId="{9D48046D-3230-4620-BEEE-2D13809FE4ED}" type="pres">
      <dgm:prSet presAssocID="{389E08BD-F90B-437B-84EF-078163486CB7}" presName="compNode" presStyleCnt="0"/>
      <dgm:spPr/>
    </dgm:pt>
    <dgm:pt modelId="{9B5337D6-6310-44DD-A5B8-B119A444C787}" type="pres">
      <dgm:prSet presAssocID="{389E08BD-F90B-437B-84EF-078163486CB7}" presName="bgRect" presStyleLbl="bgShp" presStyleIdx="0" presStyleCnt="3"/>
      <dgm:spPr/>
    </dgm:pt>
    <dgm:pt modelId="{D9D32276-31B7-4779-82BA-20E64643C488}" type="pres">
      <dgm:prSet presAssocID="{389E08BD-F90B-437B-84EF-078163486C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503D9829-189C-41B3-92E2-A77CEE6F03AF}" type="pres">
      <dgm:prSet presAssocID="{389E08BD-F90B-437B-84EF-078163486CB7}" presName="spaceRect" presStyleCnt="0"/>
      <dgm:spPr/>
    </dgm:pt>
    <dgm:pt modelId="{7D23AD6A-B6B0-4831-BFE8-1E9006618C6E}" type="pres">
      <dgm:prSet presAssocID="{389E08BD-F90B-437B-84EF-078163486CB7}" presName="parTx" presStyleLbl="revTx" presStyleIdx="0" presStyleCnt="3">
        <dgm:presLayoutVars>
          <dgm:chMax val="0"/>
          <dgm:chPref val="0"/>
        </dgm:presLayoutVars>
      </dgm:prSet>
      <dgm:spPr/>
    </dgm:pt>
    <dgm:pt modelId="{987EDD04-91EE-4F92-A1A9-5F518C109BA2}" type="pres">
      <dgm:prSet presAssocID="{1FC10EC3-9E57-4200-80A4-242954A7E58F}" presName="sibTrans" presStyleCnt="0"/>
      <dgm:spPr/>
    </dgm:pt>
    <dgm:pt modelId="{AEEBBBE5-E805-423E-906C-783295BCB45D}" type="pres">
      <dgm:prSet presAssocID="{799ADADE-28BE-45D6-8E33-609819D55615}" presName="compNode" presStyleCnt="0"/>
      <dgm:spPr/>
    </dgm:pt>
    <dgm:pt modelId="{7771DC25-0BFE-4C87-9A00-397C0741076F}" type="pres">
      <dgm:prSet presAssocID="{799ADADE-28BE-45D6-8E33-609819D55615}" presName="bgRect" presStyleLbl="bgShp" presStyleIdx="1" presStyleCnt="3"/>
      <dgm:spPr/>
    </dgm:pt>
    <dgm:pt modelId="{BCAE9E3E-C339-4ADB-A82F-C879EE0CD64A}" type="pres">
      <dgm:prSet presAssocID="{799ADADE-28BE-45D6-8E33-609819D556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40B2950-DEA3-4ECF-A618-FA2F3F827BE5}" type="pres">
      <dgm:prSet presAssocID="{799ADADE-28BE-45D6-8E33-609819D55615}" presName="spaceRect" presStyleCnt="0"/>
      <dgm:spPr/>
    </dgm:pt>
    <dgm:pt modelId="{CC625796-D2B8-4DAD-80F4-1B9E2BE07A0D}" type="pres">
      <dgm:prSet presAssocID="{799ADADE-28BE-45D6-8E33-609819D55615}" presName="parTx" presStyleLbl="revTx" presStyleIdx="1" presStyleCnt="3">
        <dgm:presLayoutVars>
          <dgm:chMax val="0"/>
          <dgm:chPref val="0"/>
        </dgm:presLayoutVars>
      </dgm:prSet>
      <dgm:spPr/>
    </dgm:pt>
    <dgm:pt modelId="{0D6A2E45-59DB-4B3E-9B0E-6884CDEB1C90}" type="pres">
      <dgm:prSet presAssocID="{74C7408E-99F3-4A22-8552-F89C2D8731C1}" presName="sibTrans" presStyleCnt="0"/>
      <dgm:spPr/>
    </dgm:pt>
    <dgm:pt modelId="{F5FCE87A-61DC-43D3-BA97-EC7668033DE2}" type="pres">
      <dgm:prSet presAssocID="{892E26E3-E39F-4559-9A67-57C6864190A8}" presName="compNode" presStyleCnt="0"/>
      <dgm:spPr/>
    </dgm:pt>
    <dgm:pt modelId="{73757EDE-C78E-473A-91EA-CC8BB84C2DEB}" type="pres">
      <dgm:prSet presAssocID="{892E26E3-E39F-4559-9A67-57C6864190A8}" presName="bgRect" presStyleLbl="bgShp" presStyleIdx="2" presStyleCnt="3"/>
      <dgm:spPr/>
    </dgm:pt>
    <dgm:pt modelId="{222D6FD8-3F66-43E2-A458-C0E9E45A9A9E}" type="pres">
      <dgm:prSet presAssocID="{892E26E3-E39F-4559-9A67-57C6864190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BF38D07-EB42-4384-9A57-D6FED8ABE22D}" type="pres">
      <dgm:prSet presAssocID="{892E26E3-E39F-4559-9A67-57C6864190A8}" presName="spaceRect" presStyleCnt="0"/>
      <dgm:spPr/>
    </dgm:pt>
    <dgm:pt modelId="{553A6C4E-DD67-4D7E-9EF9-40EE5058AB97}" type="pres">
      <dgm:prSet presAssocID="{892E26E3-E39F-4559-9A67-57C6864190A8}" presName="parTx" presStyleLbl="revTx" presStyleIdx="2" presStyleCnt="3">
        <dgm:presLayoutVars>
          <dgm:chMax val="0"/>
          <dgm:chPref val="0"/>
        </dgm:presLayoutVars>
      </dgm:prSet>
      <dgm:spPr/>
    </dgm:pt>
  </dgm:ptLst>
  <dgm:cxnLst>
    <dgm:cxn modelId="{F7049302-52E2-4CE3-B2DE-10B67CFEE7FE}" type="presOf" srcId="{20252DB8-AB66-41C2-9E49-A470404BE16D}" destId="{8CA6C69C-CC9E-4F94-ABE1-AFBB7BCFCADC}" srcOrd="0" destOrd="0" presId="urn:microsoft.com/office/officeart/2018/2/layout/IconVerticalSolidList"/>
    <dgm:cxn modelId="{28075C41-7A6A-4C75-B473-84C6BFE061A5}" type="presOf" srcId="{892E26E3-E39F-4559-9A67-57C6864190A8}" destId="{553A6C4E-DD67-4D7E-9EF9-40EE5058AB97}" srcOrd="0" destOrd="0" presId="urn:microsoft.com/office/officeart/2018/2/layout/IconVerticalSolidList"/>
    <dgm:cxn modelId="{8BAD6D45-3ACA-483C-B2AB-CE321A6CDE25}" type="presOf" srcId="{799ADADE-28BE-45D6-8E33-609819D55615}" destId="{CC625796-D2B8-4DAD-80F4-1B9E2BE07A0D}" srcOrd="0" destOrd="0" presId="urn:microsoft.com/office/officeart/2018/2/layout/IconVerticalSolidList"/>
    <dgm:cxn modelId="{543B4981-0AFB-4876-BA14-E26AF65F81DE}" srcId="{20252DB8-AB66-41C2-9E49-A470404BE16D}" destId="{389E08BD-F90B-437B-84EF-078163486CB7}" srcOrd="0" destOrd="0" parTransId="{2D3D9F2F-1F4E-45AA-B968-B8A470578E9D}" sibTransId="{1FC10EC3-9E57-4200-80A4-242954A7E58F}"/>
    <dgm:cxn modelId="{BA2AA89A-706C-4055-831C-B17D933DC7C9}" type="presOf" srcId="{389E08BD-F90B-437B-84EF-078163486CB7}" destId="{7D23AD6A-B6B0-4831-BFE8-1E9006618C6E}" srcOrd="0" destOrd="0" presId="urn:microsoft.com/office/officeart/2018/2/layout/IconVerticalSolidList"/>
    <dgm:cxn modelId="{06B9F2B9-735C-426A-AA0D-3A2C81FECCF4}" srcId="{20252DB8-AB66-41C2-9E49-A470404BE16D}" destId="{799ADADE-28BE-45D6-8E33-609819D55615}" srcOrd="1" destOrd="0" parTransId="{85943C09-D73E-45AF-AE73-4BB8A19AEB28}" sibTransId="{74C7408E-99F3-4A22-8552-F89C2D8731C1}"/>
    <dgm:cxn modelId="{D73B99C3-35C2-41ED-870E-F2BDE6B207C5}" srcId="{20252DB8-AB66-41C2-9E49-A470404BE16D}" destId="{892E26E3-E39F-4559-9A67-57C6864190A8}" srcOrd="2" destOrd="0" parTransId="{F382B258-6811-48C2-896C-0A93F84D1D50}" sibTransId="{E1746491-D2D4-43A6-90A3-D86A4986E14E}"/>
    <dgm:cxn modelId="{78BFB5F9-AFF3-432F-BA16-EC6039FC5BF2}" type="presParOf" srcId="{8CA6C69C-CC9E-4F94-ABE1-AFBB7BCFCADC}" destId="{9D48046D-3230-4620-BEEE-2D13809FE4ED}" srcOrd="0" destOrd="0" presId="urn:microsoft.com/office/officeart/2018/2/layout/IconVerticalSolidList"/>
    <dgm:cxn modelId="{D8C1E974-D49A-46F2-ACAB-124C4FE120EF}" type="presParOf" srcId="{9D48046D-3230-4620-BEEE-2D13809FE4ED}" destId="{9B5337D6-6310-44DD-A5B8-B119A444C787}" srcOrd="0" destOrd="0" presId="urn:microsoft.com/office/officeart/2018/2/layout/IconVerticalSolidList"/>
    <dgm:cxn modelId="{3BAD4487-8C1D-4796-9E57-6C7CA92DF7B1}" type="presParOf" srcId="{9D48046D-3230-4620-BEEE-2D13809FE4ED}" destId="{D9D32276-31B7-4779-82BA-20E64643C488}" srcOrd="1" destOrd="0" presId="urn:microsoft.com/office/officeart/2018/2/layout/IconVerticalSolidList"/>
    <dgm:cxn modelId="{8BC96BFD-B6FF-48F1-84C5-5CBE893FC356}" type="presParOf" srcId="{9D48046D-3230-4620-BEEE-2D13809FE4ED}" destId="{503D9829-189C-41B3-92E2-A77CEE6F03AF}" srcOrd="2" destOrd="0" presId="urn:microsoft.com/office/officeart/2018/2/layout/IconVerticalSolidList"/>
    <dgm:cxn modelId="{E714C2A4-A7DA-4826-A63C-D508BE1D130F}" type="presParOf" srcId="{9D48046D-3230-4620-BEEE-2D13809FE4ED}" destId="{7D23AD6A-B6B0-4831-BFE8-1E9006618C6E}" srcOrd="3" destOrd="0" presId="urn:microsoft.com/office/officeart/2018/2/layout/IconVerticalSolidList"/>
    <dgm:cxn modelId="{0BFF7302-C4AE-471C-BAC3-3994D76FC336}" type="presParOf" srcId="{8CA6C69C-CC9E-4F94-ABE1-AFBB7BCFCADC}" destId="{987EDD04-91EE-4F92-A1A9-5F518C109BA2}" srcOrd="1" destOrd="0" presId="urn:microsoft.com/office/officeart/2018/2/layout/IconVerticalSolidList"/>
    <dgm:cxn modelId="{8A1E5FCF-8D1E-49B6-9331-458522E172E7}" type="presParOf" srcId="{8CA6C69C-CC9E-4F94-ABE1-AFBB7BCFCADC}" destId="{AEEBBBE5-E805-423E-906C-783295BCB45D}" srcOrd="2" destOrd="0" presId="urn:microsoft.com/office/officeart/2018/2/layout/IconVerticalSolidList"/>
    <dgm:cxn modelId="{7D2AEFD2-32F6-46A4-A327-9B04B56590D8}" type="presParOf" srcId="{AEEBBBE5-E805-423E-906C-783295BCB45D}" destId="{7771DC25-0BFE-4C87-9A00-397C0741076F}" srcOrd="0" destOrd="0" presId="urn:microsoft.com/office/officeart/2018/2/layout/IconVerticalSolidList"/>
    <dgm:cxn modelId="{1AF7E1C6-FD6D-44F6-96A7-80408F934415}" type="presParOf" srcId="{AEEBBBE5-E805-423E-906C-783295BCB45D}" destId="{BCAE9E3E-C339-4ADB-A82F-C879EE0CD64A}" srcOrd="1" destOrd="0" presId="urn:microsoft.com/office/officeart/2018/2/layout/IconVerticalSolidList"/>
    <dgm:cxn modelId="{2BA8FDBF-DA34-451F-A782-ED059511BC45}" type="presParOf" srcId="{AEEBBBE5-E805-423E-906C-783295BCB45D}" destId="{840B2950-DEA3-4ECF-A618-FA2F3F827BE5}" srcOrd="2" destOrd="0" presId="urn:microsoft.com/office/officeart/2018/2/layout/IconVerticalSolidList"/>
    <dgm:cxn modelId="{4645A2C0-2086-4C2F-9A85-1C478497FAD2}" type="presParOf" srcId="{AEEBBBE5-E805-423E-906C-783295BCB45D}" destId="{CC625796-D2B8-4DAD-80F4-1B9E2BE07A0D}" srcOrd="3" destOrd="0" presId="urn:microsoft.com/office/officeart/2018/2/layout/IconVerticalSolidList"/>
    <dgm:cxn modelId="{8BE4AA52-198C-49A5-B921-8CA2CD404C5E}" type="presParOf" srcId="{8CA6C69C-CC9E-4F94-ABE1-AFBB7BCFCADC}" destId="{0D6A2E45-59DB-4B3E-9B0E-6884CDEB1C90}" srcOrd="3" destOrd="0" presId="urn:microsoft.com/office/officeart/2018/2/layout/IconVerticalSolidList"/>
    <dgm:cxn modelId="{E047F53E-06A3-4023-9E83-C42DFA918825}" type="presParOf" srcId="{8CA6C69C-CC9E-4F94-ABE1-AFBB7BCFCADC}" destId="{F5FCE87A-61DC-43D3-BA97-EC7668033DE2}" srcOrd="4" destOrd="0" presId="urn:microsoft.com/office/officeart/2018/2/layout/IconVerticalSolidList"/>
    <dgm:cxn modelId="{898DFEA3-DE0B-43B1-B1DB-5438CC051E44}" type="presParOf" srcId="{F5FCE87A-61DC-43D3-BA97-EC7668033DE2}" destId="{73757EDE-C78E-473A-91EA-CC8BB84C2DEB}" srcOrd="0" destOrd="0" presId="urn:microsoft.com/office/officeart/2018/2/layout/IconVerticalSolidList"/>
    <dgm:cxn modelId="{922A9489-0128-462A-962D-FBA4271EF145}" type="presParOf" srcId="{F5FCE87A-61DC-43D3-BA97-EC7668033DE2}" destId="{222D6FD8-3F66-43E2-A458-C0E9E45A9A9E}" srcOrd="1" destOrd="0" presId="urn:microsoft.com/office/officeart/2018/2/layout/IconVerticalSolidList"/>
    <dgm:cxn modelId="{AC8E4DA8-02F8-4F3E-904C-6527A0BCAD8A}" type="presParOf" srcId="{F5FCE87A-61DC-43D3-BA97-EC7668033DE2}" destId="{5BF38D07-EB42-4384-9A57-D6FED8ABE22D}" srcOrd="2" destOrd="0" presId="urn:microsoft.com/office/officeart/2018/2/layout/IconVerticalSolidList"/>
    <dgm:cxn modelId="{E3828C0F-9CFC-45CC-8796-A5E54A6DF148}" type="presParOf" srcId="{F5FCE87A-61DC-43D3-BA97-EC7668033DE2}" destId="{553A6C4E-DD67-4D7E-9EF9-40EE5058AB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3B6A7-6AE3-47E9-B5F4-11034331295D}">
      <dsp:nvSpPr>
        <dsp:cNvPr id="0" name=""/>
        <dsp:cNvSpPr/>
      </dsp:nvSpPr>
      <dsp:spPr>
        <a:xfrm>
          <a:off x="198874" y="803570"/>
          <a:ext cx="1441280" cy="144128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FE674-9704-4081-932E-BDAD1790651E}">
      <dsp:nvSpPr>
        <dsp:cNvPr id="0" name=""/>
        <dsp:cNvSpPr/>
      </dsp:nvSpPr>
      <dsp:spPr>
        <a:xfrm>
          <a:off x="501543" y="1106239"/>
          <a:ext cx="835942" cy="835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664584-A1B4-4752-86AB-AF52E87E7554}">
      <dsp:nvSpPr>
        <dsp:cNvPr id="0" name=""/>
        <dsp:cNvSpPr/>
      </dsp:nvSpPr>
      <dsp:spPr>
        <a:xfrm>
          <a:off x="1726069" y="381499"/>
          <a:ext cx="3816802" cy="262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89000">
            <a:lnSpc>
              <a:spcPct val="90000"/>
            </a:lnSpc>
            <a:spcBef>
              <a:spcPct val="0"/>
            </a:spcBef>
            <a:spcAft>
              <a:spcPct val="35000"/>
            </a:spcAft>
            <a:buNone/>
          </a:pPr>
          <a:r>
            <a:rPr lang="en-US" sz="2000" b="1" i="1" kern="1200" dirty="0"/>
            <a:t>TECHNICAL BACKGROUND OF PROJECT:</a:t>
          </a:r>
        </a:p>
        <a:p>
          <a:pPr marL="0" lvl="0" indent="0" algn="just" defTabSz="889000">
            <a:lnSpc>
              <a:spcPct val="90000"/>
            </a:lnSpc>
            <a:spcBef>
              <a:spcPct val="0"/>
            </a:spcBef>
            <a:spcAft>
              <a:spcPct val="35000"/>
            </a:spcAft>
            <a:buNone/>
          </a:pPr>
          <a:r>
            <a:rPr lang="en-US" sz="1800" kern="1200" dirty="0"/>
            <a:t>Customer churn is a significant challenge faced by businesses across industries. The ability to predict which customers are likely to discontinue their service or product subscription can help companies take proactive measures to retain them and reduce revenue loss.</a:t>
          </a:r>
        </a:p>
      </dsp:txBody>
      <dsp:txXfrm>
        <a:off x="1726069" y="381499"/>
        <a:ext cx="3816802" cy="2627871"/>
      </dsp:txXfrm>
    </dsp:sp>
    <dsp:sp modelId="{21521E00-F47F-4F6D-A9F0-655BE76525A7}">
      <dsp:nvSpPr>
        <dsp:cNvPr id="0" name=""/>
        <dsp:cNvSpPr/>
      </dsp:nvSpPr>
      <dsp:spPr>
        <a:xfrm>
          <a:off x="6148007" y="803570"/>
          <a:ext cx="1441280" cy="144128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3A36E-5750-4CE9-8E06-9B6A86B1FA6A}">
      <dsp:nvSpPr>
        <dsp:cNvPr id="0" name=""/>
        <dsp:cNvSpPr/>
      </dsp:nvSpPr>
      <dsp:spPr>
        <a:xfrm>
          <a:off x="6450676" y="1106239"/>
          <a:ext cx="835942" cy="835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445A4B-365F-4E90-9E96-B2EF3D45966E}">
      <dsp:nvSpPr>
        <dsp:cNvPr id="0" name=""/>
        <dsp:cNvSpPr/>
      </dsp:nvSpPr>
      <dsp:spPr>
        <a:xfrm>
          <a:off x="7672671" y="305623"/>
          <a:ext cx="3848227" cy="2567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89000">
            <a:lnSpc>
              <a:spcPct val="90000"/>
            </a:lnSpc>
            <a:spcBef>
              <a:spcPct val="0"/>
            </a:spcBef>
            <a:spcAft>
              <a:spcPct val="35000"/>
            </a:spcAft>
            <a:buNone/>
          </a:pPr>
          <a:r>
            <a:rPr lang="en-US" sz="2000" b="1" i="1" u="none" kern="1200" dirty="0"/>
            <a:t>PROBLEM STATEMENT: </a:t>
          </a:r>
        </a:p>
        <a:p>
          <a:pPr marL="0" lvl="0" indent="0" algn="just" defTabSz="889000">
            <a:lnSpc>
              <a:spcPct val="90000"/>
            </a:lnSpc>
            <a:spcBef>
              <a:spcPct val="0"/>
            </a:spcBef>
            <a:spcAft>
              <a:spcPct val="35000"/>
            </a:spcAft>
            <a:buNone/>
          </a:pPr>
          <a:r>
            <a:rPr lang="en-US" sz="1800" kern="1200" dirty="0"/>
            <a:t>Companies have a significant problem with customer churn. To solve this problem, companies need to identify the customers who are likely to churn and take pre-emptive measures to retain them.</a:t>
          </a:r>
        </a:p>
      </dsp:txBody>
      <dsp:txXfrm>
        <a:off x="7672671" y="305623"/>
        <a:ext cx="3848227" cy="2567813"/>
      </dsp:txXfrm>
    </dsp:sp>
    <dsp:sp modelId="{49FA07C1-6EFB-4430-B673-297E510FA683}">
      <dsp:nvSpPr>
        <dsp:cNvPr id="0" name=""/>
        <dsp:cNvSpPr/>
      </dsp:nvSpPr>
      <dsp:spPr>
        <a:xfrm>
          <a:off x="198874" y="3757724"/>
          <a:ext cx="1441280" cy="144128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29382-AB52-493F-9A81-E06BF0064EA2}">
      <dsp:nvSpPr>
        <dsp:cNvPr id="0" name=""/>
        <dsp:cNvSpPr/>
      </dsp:nvSpPr>
      <dsp:spPr>
        <a:xfrm>
          <a:off x="501543" y="4060393"/>
          <a:ext cx="835942" cy="835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484BB2-E45C-4A58-A673-C52A2BB8ECAA}">
      <dsp:nvSpPr>
        <dsp:cNvPr id="0" name=""/>
        <dsp:cNvSpPr/>
      </dsp:nvSpPr>
      <dsp:spPr>
        <a:xfrm>
          <a:off x="1814688" y="3718204"/>
          <a:ext cx="3639565" cy="1441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89000">
            <a:lnSpc>
              <a:spcPct val="90000"/>
            </a:lnSpc>
            <a:spcBef>
              <a:spcPct val="0"/>
            </a:spcBef>
            <a:spcAft>
              <a:spcPct val="35000"/>
            </a:spcAft>
            <a:buNone/>
          </a:pPr>
          <a:r>
            <a:rPr lang="en-US" sz="2000" b="1" i="1" u="none" kern="1200" dirty="0"/>
            <a:t>AREA OF APPLICATIONS: </a:t>
          </a:r>
        </a:p>
        <a:p>
          <a:pPr marL="0" lvl="0" indent="0" algn="just" defTabSz="889000">
            <a:lnSpc>
              <a:spcPct val="90000"/>
            </a:lnSpc>
            <a:spcBef>
              <a:spcPct val="0"/>
            </a:spcBef>
            <a:spcAft>
              <a:spcPct val="35000"/>
            </a:spcAft>
            <a:buNone/>
          </a:pPr>
          <a:r>
            <a:rPr lang="en-US" sz="1800" kern="1200" dirty="0"/>
            <a:t>Telecommunications, banking and finance, and subscription services.</a:t>
          </a:r>
        </a:p>
      </dsp:txBody>
      <dsp:txXfrm>
        <a:off x="1814688" y="3718204"/>
        <a:ext cx="3639565" cy="1441280"/>
      </dsp:txXfrm>
    </dsp:sp>
    <dsp:sp modelId="{AF192D09-1F30-48D8-ACA5-A124B612012F}">
      <dsp:nvSpPr>
        <dsp:cNvPr id="0" name=""/>
        <dsp:cNvSpPr/>
      </dsp:nvSpPr>
      <dsp:spPr>
        <a:xfrm>
          <a:off x="6059389" y="3757724"/>
          <a:ext cx="1441280" cy="144128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C6DB7-A391-483C-A038-EB3A4C86F1D2}">
      <dsp:nvSpPr>
        <dsp:cNvPr id="0" name=""/>
        <dsp:cNvSpPr/>
      </dsp:nvSpPr>
      <dsp:spPr>
        <a:xfrm>
          <a:off x="6362058" y="4060393"/>
          <a:ext cx="835942" cy="8359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FD1442-57CB-4209-ACCD-F5AAB27B7B97}">
      <dsp:nvSpPr>
        <dsp:cNvPr id="0" name=""/>
        <dsp:cNvSpPr/>
      </dsp:nvSpPr>
      <dsp:spPr>
        <a:xfrm>
          <a:off x="7671482" y="3659760"/>
          <a:ext cx="3782217" cy="1441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i="1" u="none" kern="1200" dirty="0">
              <a:solidFill>
                <a:prstClr val="black">
                  <a:hueOff val="0"/>
                  <a:satOff val="0"/>
                  <a:lumOff val="0"/>
                  <a:alphaOff val="0"/>
                </a:prstClr>
              </a:solidFill>
              <a:latin typeface="Calibri" panose="020F0502020204030204"/>
              <a:ea typeface="+mn-ea"/>
              <a:cs typeface="+mn-cs"/>
            </a:rPr>
            <a:t>DATASET</a:t>
          </a:r>
          <a:r>
            <a:rPr lang="en-US" sz="2000" b="1" i="1" u="none" kern="1200" dirty="0"/>
            <a:t>:</a:t>
          </a:r>
        </a:p>
        <a:p>
          <a:pPr marL="0" lvl="0" indent="0" algn="l" defTabSz="889000">
            <a:lnSpc>
              <a:spcPct val="90000"/>
            </a:lnSpc>
            <a:spcBef>
              <a:spcPct val="0"/>
            </a:spcBef>
            <a:spcAft>
              <a:spcPct val="35000"/>
            </a:spcAft>
            <a:buNone/>
          </a:pPr>
          <a:r>
            <a:rPr lang="en-US" sz="2000" b="1" i="1" u="none" kern="1200" dirty="0"/>
            <a:t> </a:t>
          </a:r>
          <a:r>
            <a:rPr lang="en-US" sz="2000" b="1" i="1" u="none" kern="1200" dirty="0">
              <a:hlinkClick xmlns:r="http://schemas.openxmlformats.org/officeDocument/2006/relationships" r:id="rId9"/>
            </a:rPr>
            <a:t>TELECOM CHURN </a:t>
          </a:r>
          <a:endParaRPr lang="en-US" sz="7200" kern="1200" dirty="0"/>
        </a:p>
      </dsp:txBody>
      <dsp:txXfrm>
        <a:off x="7671482" y="3659760"/>
        <a:ext cx="3782217" cy="1441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337D6-6310-44DD-A5B8-B119A444C787}">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32276-31B7-4779-82BA-20E64643C48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23AD6A-B6B0-4831-BFE8-1E9006618C6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IN" sz="2300" b="1" kern="1200" dirty="0"/>
            <a:t>SHAP Explainer</a:t>
          </a:r>
          <a:r>
            <a:rPr lang="en-IN" sz="2300" kern="1200" dirty="0"/>
            <a:t>: Utilize SHAP (</a:t>
          </a:r>
          <a:r>
            <a:rPr lang="en-IN" sz="2300" kern="1200" dirty="0" err="1"/>
            <a:t>SHapley</a:t>
          </a:r>
          <a:r>
            <a:rPr lang="en-IN" sz="2300" kern="1200" dirty="0"/>
            <a:t> Additive </a:t>
          </a:r>
          <a:r>
            <a:rPr lang="en-IN" sz="2300" kern="1200" dirty="0" err="1"/>
            <a:t>exPlanations</a:t>
          </a:r>
          <a:r>
            <a:rPr lang="en-IN" sz="2300" kern="1200" dirty="0"/>
            <a:t>) to create an explainer for your trained model, which calculates the contribution of each feature to the prediction.</a:t>
          </a:r>
          <a:endParaRPr lang="en-US" sz="2300" kern="1200" dirty="0"/>
        </a:p>
      </dsp:txBody>
      <dsp:txXfrm>
        <a:off x="1435590" y="531"/>
        <a:ext cx="9080009" cy="1242935"/>
      </dsp:txXfrm>
    </dsp:sp>
    <dsp:sp modelId="{7771DC25-0BFE-4C87-9A00-397C0741076F}">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E9E3E-C339-4ADB-A82F-C879EE0CD64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625796-D2B8-4DAD-80F4-1B9E2BE07A0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IN" sz="2300" b="1" kern="1200" dirty="0"/>
            <a:t>Feature Attribution</a:t>
          </a:r>
          <a:r>
            <a:rPr lang="en-IN" sz="2300" kern="1200" dirty="0"/>
            <a:t>: Use SHAP values to attribute the contribution of individual features to each prediction, providing a clear understanding of why the model predicts a customer will churn or not.</a:t>
          </a:r>
          <a:endParaRPr lang="en-US" sz="2300" kern="1200" dirty="0"/>
        </a:p>
      </dsp:txBody>
      <dsp:txXfrm>
        <a:off x="1435590" y="1554201"/>
        <a:ext cx="9080009" cy="1242935"/>
      </dsp:txXfrm>
    </dsp:sp>
    <dsp:sp modelId="{73757EDE-C78E-473A-91EA-CC8BB84C2DEB}">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2D6FD8-3F66-43E2-A458-C0E9E45A9A9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3A6C4E-DD67-4D7E-9EF9-40EE5058AB9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IN" sz="2300" b="1" kern="1200" dirty="0"/>
            <a:t>Visualization</a:t>
          </a:r>
          <a:r>
            <a:rPr lang="en-IN" sz="2300" kern="1200" dirty="0"/>
            <a:t>: Generate SHAP visualizations like dependency plots to interpret and communicate the influence of features on churn predictions, aiding in decision-making and strategy formulation.</a:t>
          </a:r>
          <a:endParaRPr lang="en-US" sz="2300" kern="1200" dirty="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7/7/2025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2</a:t>
            </a:fld>
            <a:endParaRPr lang="en-US" dirty="0"/>
          </a:p>
        </p:txBody>
      </p:sp>
    </p:spTree>
    <p:extLst>
      <p:ext uri="{BB962C8B-B14F-4D97-AF65-F5344CB8AC3E}">
        <p14:creationId xmlns:p14="http://schemas.microsoft.com/office/powerpoint/2010/main" val="603784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DFD9-B2E1-6E49-9DF8-C9F58FB698A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7714174-9E88-9948-8BC3-5BADE6DB4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D2CBFC1-C866-7C42-97AC-69C2076ECBE5}"/>
              </a:ext>
            </a:extLst>
          </p:cNvPr>
          <p:cNvSpPr>
            <a:spLocks noGrp="1"/>
          </p:cNvSpPr>
          <p:nvPr>
            <p:ph type="dt" sz="half" idx="10"/>
          </p:nvPr>
        </p:nvSpPr>
        <p:spPr/>
        <p:txBody>
          <a:bodyPr/>
          <a:lstStyle/>
          <a:p>
            <a:fld id="{FD3D9895-3AFC-9E49-BB6B-D5AF81433D95}" type="datetimeFigureOut">
              <a:rPr lang="en-US" smtClean="0"/>
              <a:t>7/7/2025</a:t>
            </a:fld>
            <a:endParaRPr lang="en-US" dirty="0"/>
          </a:p>
        </p:txBody>
      </p:sp>
      <p:sp>
        <p:nvSpPr>
          <p:cNvPr id="5" name="Footer Placeholder 4">
            <a:extLst>
              <a:ext uri="{FF2B5EF4-FFF2-40B4-BE49-F238E27FC236}">
                <a16:creationId xmlns:a16="http://schemas.microsoft.com/office/drawing/2014/main" id="{1A6322CD-7A53-E44B-ABE3-A32003B4A4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5BCFD3-ED7F-354A-BA03-51896DC9111A}"/>
              </a:ext>
            </a:extLst>
          </p:cNvPr>
          <p:cNvSpPr>
            <a:spLocks noGrp="1"/>
          </p:cNvSpPr>
          <p:nvPr>
            <p:ph type="sldNum" sz="quarter" idx="12"/>
          </p:nvPr>
        </p:nvSpPr>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876144734"/>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C9D5-09D8-F443-931D-C44198F9932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D44609-73BA-D842-A9A2-0F00698BEC9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4C8729-FA40-C14F-975F-7EEFFBCDFB23}"/>
              </a:ext>
            </a:extLst>
          </p:cNvPr>
          <p:cNvSpPr>
            <a:spLocks noGrp="1"/>
          </p:cNvSpPr>
          <p:nvPr>
            <p:ph type="dt" sz="half" idx="10"/>
          </p:nvPr>
        </p:nvSpPr>
        <p:spPr/>
        <p:txBody>
          <a:bodyPr/>
          <a:lstStyle/>
          <a:p>
            <a:fld id="{87157CC2-0FC8-4686-B024-99790E0F5162}" type="datetimeFigureOut">
              <a:rPr lang="en-US" smtClean="0"/>
              <a:t>7/7/2025</a:t>
            </a:fld>
            <a:endParaRPr lang="en-US"/>
          </a:p>
        </p:txBody>
      </p:sp>
      <p:sp>
        <p:nvSpPr>
          <p:cNvPr id="5" name="Footer Placeholder 4">
            <a:extLst>
              <a:ext uri="{FF2B5EF4-FFF2-40B4-BE49-F238E27FC236}">
                <a16:creationId xmlns:a16="http://schemas.microsoft.com/office/drawing/2014/main" id="{89036E25-13D9-4B4C-8FC3-448D2D88B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EA837-BF8C-D746-B3F6-C4716C18DC6A}"/>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120334442"/>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F0540-B008-D545-9B33-570E6CEBA03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3904B8-BA42-074A-9D81-335DA8859B1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5477C2-5579-264F-9E4D-CDD3F1900F03}"/>
              </a:ext>
            </a:extLst>
          </p:cNvPr>
          <p:cNvSpPr>
            <a:spLocks noGrp="1"/>
          </p:cNvSpPr>
          <p:nvPr>
            <p:ph type="dt" sz="half" idx="10"/>
          </p:nvPr>
        </p:nvSpPr>
        <p:spPr/>
        <p:txBody>
          <a:bodyPr/>
          <a:lstStyle/>
          <a:p>
            <a:fld id="{F6764DA5-CD3D-4590-A511-FCD3BC7A793E}" type="datetimeFigureOut">
              <a:rPr lang="en-US" smtClean="0"/>
              <a:t>7/7/2025</a:t>
            </a:fld>
            <a:endParaRPr lang="en-US"/>
          </a:p>
        </p:txBody>
      </p:sp>
      <p:sp>
        <p:nvSpPr>
          <p:cNvPr id="5" name="Footer Placeholder 4">
            <a:extLst>
              <a:ext uri="{FF2B5EF4-FFF2-40B4-BE49-F238E27FC236}">
                <a16:creationId xmlns:a16="http://schemas.microsoft.com/office/drawing/2014/main" id="{80CDBE92-85E0-8B47-8406-E1F611FF8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934E7-A606-C747-BB76-4CA0134A7FA8}"/>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77891836"/>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098720"/>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73205"/>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899F-DAF0-2046-ACF2-EC23072D098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1BE6D0-EDBF-D94C-897F-1FFDFE3761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8E246E-D230-C841-BDFE-9523986182DE}"/>
              </a:ext>
            </a:extLst>
          </p:cNvPr>
          <p:cNvSpPr>
            <a:spLocks noGrp="1"/>
          </p:cNvSpPr>
          <p:nvPr>
            <p:ph type="dt" sz="half" idx="10"/>
          </p:nvPr>
        </p:nvSpPr>
        <p:spPr/>
        <p:txBody>
          <a:bodyPr/>
          <a:lstStyle/>
          <a:p>
            <a:fld id="{82F5661D-6934-4B32-B92C-470368BF1EC6}" type="datetimeFigureOut">
              <a:rPr lang="en-US" smtClean="0"/>
              <a:t>7/7/2025</a:t>
            </a:fld>
            <a:endParaRPr lang="en-US"/>
          </a:p>
        </p:txBody>
      </p:sp>
      <p:sp>
        <p:nvSpPr>
          <p:cNvPr id="5" name="Footer Placeholder 4">
            <a:extLst>
              <a:ext uri="{FF2B5EF4-FFF2-40B4-BE49-F238E27FC236}">
                <a16:creationId xmlns:a16="http://schemas.microsoft.com/office/drawing/2014/main" id="{4C21612E-6DF4-8340-8304-35A6D8FCC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28879-615A-FA42-B7CB-93B4FB17A578}"/>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13036916"/>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4219-A8E4-2D44-B249-34C8B3F06BA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972B6BF-BECD-8342-9D1F-69C46EF25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94D794B-2675-4246-A850-8102F0ECDF7E}"/>
              </a:ext>
            </a:extLst>
          </p:cNvPr>
          <p:cNvSpPr>
            <a:spLocks noGrp="1"/>
          </p:cNvSpPr>
          <p:nvPr>
            <p:ph type="dt" sz="half" idx="10"/>
          </p:nvPr>
        </p:nvSpPr>
        <p:spPr/>
        <p:txBody>
          <a:bodyPr/>
          <a:lstStyle/>
          <a:p>
            <a:fld id="{C6F822A4-8DA6-4447-9B1F-C5DB58435268}" type="datetimeFigureOut">
              <a:rPr lang="en-US" smtClean="0"/>
              <a:t>7/7/2025</a:t>
            </a:fld>
            <a:endParaRPr lang="en-US" dirty="0"/>
          </a:p>
        </p:txBody>
      </p:sp>
      <p:sp>
        <p:nvSpPr>
          <p:cNvPr id="5" name="Footer Placeholder 4">
            <a:extLst>
              <a:ext uri="{FF2B5EF4-FFF2-40B4-BE49-F238E27FC236}">
                <a16:creationId xmlns:a16="http://schemas.microsoft.com/office/drawing/2014/main" id="{03951ED6-362D-4D4D-8820-C2A1BC6A5F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BA633F-F684-0242-AE8C-0E48AC4182A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0500016"/>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9919-1016-764F-A7E3-DFD69050B8E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D8A2794-CE99-DF45-842C-12DE2F2DC2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4237983-C8AD-C841-A1D0-2B86216727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262D354-DBA6-2547-B988-242FFC2AF35E}"/>
              </a:ext>
            </a:extLst>
          </p:cNvPr>
          <p:cNvSpPr>
            <a:spLocks noGrp="1"/>
          </p:cNvSpPr>
          <p:nvPr>
            <p:ph type="dt" sz="half" idx="10"/>
          </p:nvPr>
        </p:nvSpPr>
        <p:spPr/>
        <p:txBody>
          <a:bodyPr/>
          <a:lstStyle/>
          <a:p>
            <a:fld id="{E548D31E-DCDA-41A7-9C67-C4B11B94D21D}" type="datetimeFigureOut">
              <a:rPr lang="en-US" smtClean="0"/>
              <a:t>7/7/2025</a:t>
            </a:fld>
            <a:endParaRPr lang="en-US"/>
          </a:p>
        </p:txBody>
      </p:sp>
      <p:sp>
        <p:nvSpPr>
          <p:cNvPr id="6" name="Footer Placeholder 5">
            <a:extLst>
              <a:ext uri="{FF2B5EF4-FFF2-40B4-BE49-F238E27FC236}">
                <a16:creationId xmlns:a16="http://schemas.microsoft.com/office/drawing/2014/main" id="{47BFCBAD-60FD-C144-A4C9-A91240663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4115F-D944-504F-82F7-6A9FE1B0D947}"/>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94450419"/>
      </p:ext>
    </p:extLst>
  </p:cSld>
  <p:clrMapOvr>
    <a:masterClrMapping/>
  </p:clrMapOvr>
  <p:transition spd="slow">
    <p:cover/>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9802-566C-7A47-826B-EE190C0D79C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DBEA152-3C3B-0844-8939-A7055244A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C79F6BA-9E4E-B84C-BAFE-FD41DFA08FA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6EDDA0F-A8B4-3046-8105-E9EA1CCC8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3264554-B6B1-C044-8A3A-92B88BE5513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E5E2846-6F94-C64E-A13B-60FDCA8BD46B}"/>
              </a:ext>
            </a:extLst>
          </p:cNvPr>
          <p:cNvSpPr>
            <a:spLocks noGrp="1"/>
          </p:cNvSpPr>
          <p:nvPr>
            <p:ph type="dt" sz="half" idx="10"/>
          </p:nvPr>
        </p:nvSpPr>
        <p:spPr/>
        <p:txBody>
          <a:bodyPr/>
          <a:lstStyle/>
          <a:p>
            <a:fld id="{9B3762C0-B258-48F1-ADE6-176B4174CCDD}" type="datetimeFigureOut">
              <a:rPr lang="en-US" smtClean="0"/>
              <a:t>7/7/2025</a:t>
            </a:fld>
            <a:endParaRPr lang="en-US"/>
          </a:p>
        </p:txBody>
      </p:sp>
      <p:sp>
        <p:nvSpPr>
          <p:cNvPr id="8" name="Footer Placeholder 7">
            <a:extLst>
              <a:ext uri="{FF2B5EF4-FFF2-40B4-BE49-F238E27FC236}">
                <a16:creationId xmlns:a16="http://schemas.microsoft.com/office/drawing/2014/main" id="{8D470814-7940-4843-8CF9-A6A86D71E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8DAA3B-7261-AC4E-BCDF-C9C89F77BBDE}"/>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64430605"/>
      </p:ext>
    </p:extLst>
  </p:cSld>
  <p:clrMapOvr>
    <a:masterClrMapping/>
  </p:clrMapOvr>
  <p:transition spd="slow">
    <p:cover/>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F23C-B0E1-B847-846C-026BA015BF8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16D1DE7-EEBA-2C45-9287-B1BC9E937979}"/>
              </a:ext>
            </a:extLst>
          </p:cNvPr>
          <p:cNvSpPr>
            <a:spLocks noGrp="1"/>
          </p:cNvSpPr>
          <p:nvPr>
            <p:ph type="dt" sz="half" idx="10"/>
          </p:nvPr>
        </p:nvSpPr>
        <p:spPr/>
        <p:txBody>
          <a:bodyPr/>
          <a:lstStyle/>
          <a:p>
            <a:fld id="{677919A6-33EB-49BD-A62F-1FA56B9F9712}" type="datetimeFigureOut">
              <a:rPr lang="en-US" smtClean="0"/>
              <a:t>7/7/2025</a:t>
            </a:fld>
            <a:endParaRPr lang="en-US"/>
          </a:p>
        </p:txBody>
      </p:sp>
      <p:sp>
        <p:nvSpPr>
          <p:cNvPr id="4" name="Footer Placeholder 3">
            <a:extLst>
              <a:ext uri="{FF2B5EF4-FFF2-40B4-BE49-F238E27FC236}">
                <a16:creationId xmlns:a16="http://schemas.microsoft.com/office/drawing/2014/main" id="{5EB89E32-4804-C946-960A-8BEC1CF355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15607D-F0C5-CD4F-9377-386D22C8AA8E}"/>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005684563"/>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BF6E17-ADB1-3045-8525-A1D5D4876C1A}"/>
              </a:ext>
            </a:extLst>
          </p:cNvPr>
          <p:cNvSpPr>
            <a:spLocks noGrp="1"/>
          </p:cNvSpPr>
          <p:nvPr>
            <p:ph type="dt" sz="half" idx="10"/>
          </p:nvPr>
        </p:nvSpPr>
        <p:spPr/>
        <p:txBody>
          <a:bodyPr/>
          <a:lstStyle/>
          <a:p>
            <a:fld id="{1703F520-AAB7-4D20-958E-A456239933B0}" type="datetimeFigureOut">
              <a:rPr lang="en-US" smtClean="0"/>
              <a:t>7/7/2025</a:t>
            </a:fld>
            <a:endParaRPr lang="en-US" dirty="0"/>
          </a:p>
        </p:txBody>
      </p:sp>
      <p:sp>
        <p:nvSpPr>
          <p:cNvPr id="3" name="Footer Placeholder 2">
            <a:extLst>
              <a:ext uri="{FF2B5EF4-FFF2-40B4-BE49-F238E27FC236}">
                <a16:creationId xmlns:a16="http://schemas.microsoft.com/office/drawing/2014/main" id="{7C615928-E4D2-F749-A471-96C63F755D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5B6C3FF-9D60-4B4E-BA6F-4D4D84B87704}"/>
              </a:ext>
            </a:extLst>
          </p:cNvPr>
          <p:cNvSpPr>
            <a:spLocks noGrp="1"/>
          </p:cNvSpPr>
          <p:nvPr>
            <p:ph type="sldNum" sz="quarter" idx="12"/>
          </p:nvPr>
        </p:nvSpPr>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830048679"/>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E71C-7C92-7C4F-A62D-2E42EBE3C6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8869F50-0DA3-0043-AEBA-10ABB1D57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22DF946-C202-9F4F-938C-5487D552F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3E53672-1FBD-A74F-971D-997F90032D45}"/>
              </a:ext>
            </a:extLst>
          </p:cNvPr>
          <p:cNvSpPr>
            <a:spLocks noGrp="1"/>
          </p:cNvSpPr>
          <p:nvPr>
            <p:ph type="dt" sz="half" idx="10"/>
          </p:nvPr>
        </p:nvSpPr>
        <p:spPr/>
        <p:txBody>
          <a:bodyPr/>
          <a:lstStyle/>
          <a:p>
            <a:fld id="{DA16AA21-1863-4931-97CB-99D0A168701B}" type="datetimeFigureOut">
              <a:rPr lang="en-US" smtClean="0"/>
              <a:t>7/7/2025</a:t>
            </a:fld>
            <a:endParaRPr lang="en-US"/>
          </a:p>
        </p:txBody>
      </p:sp>
      <p:sp>
        <p:nvSpPr>
          <p:cNvPr id="6" name="Footer Placeholder 5">
            <a:extLst>
              <a:ext uri="{FF2B5EF4-FFF2-40B4-BE49-F238E27FC236}">
                <a16:creationId xmlns:a16="http://schemas.microsoft.com/office/drawing/2014/main" id="{52976122-CD24-5944-92F6-04611198A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0584F-92A8-1F44-9EF5-97AB9FAD2F88}"/>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2168691"/>
      </p:ext>
    </p:extLst>
  </p:cSld>
  <p:clrMapOvr>
    <a:masterClrMapping/>
  </p:clrMapOvr>
  <p:transition spd="slow">
    <p:cover/>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FCCE-8739-D646-8BA2-9EE86151AD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8F3879C-1CAD-7548-B098-86DB41CFA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07095A-E313-6C4F-836E-7C9D511DD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024C445-89EB-ED43-9005-8D07147C45EC}"/>
              </a:ext>
            </a:extLst>
          </p:cNvPr>
          <p:cNvSpPr>
            <a:spLocks noGrp="1"/>
          </p:cNvSpPr>
          <p:nvPr>
            <p:ph type="dt" sz="half" idx="10"/>
          </p:nvPr>
        </p:nvSpPr>
        <p:spPr/>
        <p:txBody>
          <a:bodyPr/>
          <a:lstStyle/>
          <a:p>
            <a:fld id="{3772C379-9A7C-4C87-A116-CBE9F58B04C5}" type="datetimeFigureOut">
              <a:rPr lang="en-US" smtClean="0"/>
              <a:t>7/7/2025</a:t>
            </a:fld>
            <a:endParaRPr lang="en-US"/>
          </a:p>
        </p:txBody>
      </p:sp>
      <p:sp>
        <p:nvSpPr>
          <p:cNvPr id="6" name="Footer Placeholder 5">
            <a:extLst>
              <a:ext uri="{FF2B5EF4-FFF2-40B4-BE49-F238E27FC236}">
                <a16:creationId xmlns:a16="http://schemas.microsoft.com/office/drawing/2014/main" id="{AAEF5ADD-31CE-AD42-844C-68A93835AC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C53F0B-9814-BD4A-BF91-9B024F5136CC}"/>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273800960"/>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5C214B-D9F7-E74C-B1B9-FE0E645D9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D3BB4E-24E3-924A-9E67-82047B6FC6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8120A5-73B1-1B4F-9187-02797EB2E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7/7/2025</a:t>
            </a:fld>
            <a:endParaRPr lang="en-US" dirty="0"/>
          </a:p>
        </p:txBody>
      </p:sp>
      <p:sp>
        <p:nvSpPr>
          <p:cNvPr id="5" name="Footer Placeholder 4">
            <a:extLst>
              <a:ext uri="{FF2B5EF4-FFF2-40B4-BE49-F238E27FC236}">
                <a16:creationId xmlns:a16="http://schemas.microsoft.com/office/drawing/2014/main" id="{2606DDBD-3983-AF43-9FF8-BAA1E9F23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7523317-D572-E347-8A2A-CBA0AD503E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
        <p:nvSpPr>
          <p:cNvPr id="7" name="Rectangle 6">
            <a:extLst>
              <a:ext uri="{FF2B5EF4-FFF2-40B4-BE49-F238E27FC236}">
                <a16:creationId xmlns:a16="http://schemas.microsoft.com/office/drawing/2014/main" id="{1C18E18F-ECAE-AE48-BBC2-8E86106D20E9}"/>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blue text on a black background">
            <a:extLst>
              <a:ext uri="{FF2B5EF4-FFF2-40B4-BE49-F238E27FC236}">
                <a16:creationId xmlns:a16="http://schemas.microsoft.com/office/drawing/2014/main" id="{0A4965E8-7A6C-7744-B92C-827181411F3F}"/>
              </a:ext>
            </a:extLst>
          </p:cNvPr>
          <p:cNvPicPr>
            <a:picLocks noChangeAspect="1"/>
          </p:cNvPicPr>
          <p:nvPr userDrawn="1"/>
        </p:nvPicPr>
        <p:blipFill>
          <a:blip r:embed="rId15"/>
          <a:stretch>
            <a:fillRect/>
          </a:stretch>
        </p:blipFill>
        <p:spPr>
          <a:xfrm>
            <a:off x="9481931" y="119269"/>
            <a:ext cx="2511286" cy="954157"/>
          </a:xfrm>
          <a:prstGeom prst="rect">
            <a:avLst/>
          </a:prstGeom>
        </p:spPr>
      </p:pic>
    </p:spTree>
    <p:extLst>
      <p:ext uri="{BB962C8B-B14F-4D97-AF65-F5344CB8AC3E}">
        <p14:creationId xmlns:p14="http://schemas.microsoft.com/office/powerpoint/2010/main" val="6923179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652" r:id="rId13"/>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1678" y="337953"/>
            <a:ext cx="6701245" cy="923330"/>
          </a:xfrm>
          <a:prstGeom prst="rect">
            <a:avLst/>
          </a:prstGeom>
          <a:noFill/>
        </p:spPr>
        <p:txBody>
          <a:bodyPr wrap="square" rtlCol="0">
            <a:spAutoFit/>
          </a:bodyPr>
          <a:lstStyle/>
          <a:p>
            <a:r>
              <a:rPr lang="en-IN" sz="5400" dirty="0">
                <a:latin typeface="Times" panose="02020603050405020304" pitchFamily="18" charset="0"/>
              </a:rPr>
              <a:t>      </a:t>
            </a:r>
            <a:r>
              <a:rPr lang="en-IN" sz="5400" b="1" dirty="0">
                <a:latin typeface="Times" panose="02020603050405020304" pitchFamily="18" charset="0"/>
              </a:rPr>
              <a:t>Minor Project</a:t>
            </a:r>
          </a:p>
        </p:txBody>
      </p:sp>
      <p:sp>
        <p:nvSpPr>
          <p:cNvPr id="4" name="TextBox 3"/>
          <p:cNvSpPr txBox="1"/>
          <p:nvPr/>
        </p:nvSpPr>
        <p:spPr>
          <a:xfrm>
            <a:off x="1121722" y="1261283"/>
            <a:ext cx="9948555" cy="584775"/>
          </a:xfrm>
          <a:prstGeom prst="rect">
            <a:avLst/>
          </a:prstGeom>
          <a:noFill/>
        </p:spPr>
        <p:txBody>
          <a:bodyPr wrap="square" rtlCol="0">
            <a:spAutoFit/>
          </a:bodyPr>
          <a:lstStyle/>
          <a:p>
            <a:pPr algn="ctr"/>
            <a:r>
              <a:rPr lang="en-IN" sz="3200" dirty="0">
                <a:latin typeface="Times" panose="02020603050405020304" pitchFamily="18" charset="0"/>
              </a:rPr>
              <a:t> </a:t>
            </a:r>
            <a:r>
              <a:rPr lang="en-IN" sz="3200" b="1" dirty="0">
                <a:latin typeface="Times" panose="02020603050405020304" pitchFamily="18" charset="0"/>
              </a:rPr>
              <a:t>Title</a:t>
            </a:r>
            <a:r>
              <a:rPr lang="en-IN" sz="3200" dirty="0">
                <a:latin typeface="Times" panose="02020603050405020304" pitchFamily="18" charset="0"/>
              </a:rPr>
              <a:t>: </a:t>
            </a:r>
            <a:r>
              <a:rPr lang="en-IN" sz="3200" b="1" i="1" dirty="0">
                <a:latin typeface="Times" panose="02020603050405020304" pitchFamily="18" charset="0"/>
              </a:rPr>
              <a:t>Churn Rate Prediction</a:t>
            </a:r>
          </a:p>
        </p:txBody>
      </p:sp>
      <p:pic>
        <p:nvPicPr>
          <p:cNvPr id="1026" name="Picture 2" descr="Top 5 Customer Churn Prediction Models in Machine Learning">
            <a:extLst>
              <a:ext uri="{FF2B5EF4-FFF2-40B4-BE49-F238E27FC236}">
                <a16:creationId xmlns:a16="http://schemas.microsoft.com/office/drawing/2014/main" id="{DC7EC02D-48D5-5048-ACEA-25BC02E432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740"/>
          <a:stretch/>
        </p:blipFill>
        <p:spPr bwMode="auto">
          <a:xfrm>
            <a:off x="3566192" y="2144547"/>
            <a:ext cx="5301049" cy="283824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6277998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cxnSp>
        <p:nvCxnSpPr>
          <p:cNvPr id="27" name="Straight Connector 26">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20B6B05-6DC8-AE37-A301-9553CB74959F}"/>
              </a:ext>
            </a:extLst>
          </p:cNvPr>
          <p:cNvPicPr>
            <a:picLocks noChangeAspect="1"/>
          </p:cNvPicPr>
          <p:nvPr/>
        </p:nvPicPr>
        <p:blipFill rotWithShape="1">
          <a:blip r:embed="rId2"/>
          <a:srcRect t="1930"/>
          <a:stretch/>
        </p:blipFill>
        <p:spPr>
          <a:xfrm>
            <a:off x="6259914" y="2156459"/>
            <a:ext cx="5099247" cy="2222357"/>
          </a:xfrm>
          <a:prstGeom prst="rect">
            <a:avLst/>
          </a:prstGeom>
        </p:spPr>
      </p:pic>
      <p:pic>
        <p:nvPicPr>
          <p:cNvPr id="5" name="Picture 4">
            <a:extLst>
              <a:ext uri="{FF2B5EF4-FFF2-40B4-BE49-F238E27FC236}">
                <a16:creationId xmlns:a16="http://schemas.microsoft.com/office/drawing/2014/main" id="{01104EB0-64C4-4543-BC25-35825F53A1BB}"/>
              </a:ext>
            </a:extLst>
          </p:cNvPr>
          <p:cNvPicPr>
            <a:picLocks noChangeAspect="1"/>
          </p:cNvPicPr>
          <p:nvPr/>
        </p:nvPicPr>
        <p:blipFill>
          <a:blip r:embed="rId3"/>
          <a:stretch>
            <a:fillRect/>
          </a:stretch>
        </p:blipFill>
        <p:spPr>
          <a:xfrm>
            <a:off x="9562618" y="157624"/>
            <a:ext cx="2353003" cy="971686"/>
          </a:xfrm>
          <a:prstGeom prst="rect">
            <a:avLst/>
          </a:prstGeom>
        </p:spPr>
      </p:pic>
      <p:sp>
        <p:nvSpPr>
          <p:cNvPr id="10" name="TextBox 9">
            <a:extLst>
              <a:ext uri="{FF2B5EF4-FFF2-40B4-BE49-F238E27FC236}">
                <a16:creationId xmlns:a16="http://schemas.microsoft.com/office/drawing/2014/main" id="{43AABED8-8109-49CA-BB1A-02A2CAC337EC}"/>
              </a:ext>
            </a:extLst>
          </p:cNvPr>
          <p:cNvSpPr txBox="1"/>
          <p:nvPr/>
        </p:nvSpPr>
        <p:spPr>
          <a:xfrm>
            <a:off x="3165321" y="822589"/>
            <a:ext cx="5141344" cy="701731"/>
          </a:xfrm>
          <a:prstGeom prst="rect">
            <a:avLst/>
          </a:prstGeom>
          <a:noFill/>
        </p:spPr>
        <p:txBody>
          <a:bodyPr wrap="none" rtlCol="0">
            <a:spAutoFit/>
          </a:bodyPr>
          <a:lstStyle/>
          <a:p>
            <a:pPr algn="ctr">
              <a:lnSpc>
                <a:spcPct val="90000"/>
              </a:lnSpc>
              <a:spcAft>
                <a:spcPts val="600"/>
              </a:spcAft>
            </a:pPr>
            <a:r>
              <a:rPr lang="en-US" sz="4400" b="1" i="1" dirty="0">
                <a:solidFill>
                  <a:schemeClr val="accent1">
                    <a:lumMod val="75000"/>
                  </a:schemeClr>
                </a:solidFill>
              </a:rPr>
              <a:t>PREDICTION RESULTS</a:t>
            </a:r>
          </a:p>
        </p:txBody>
      </p:sp>
      <p:pic>
        <p:nvPicPr>
          <p:cNvPr id="6" name="Picture 5">
            <a:extLst>
              <a:ext uri="{FF2B5EF4-FFF2-40B4-BE49-F238E27FC236}">
                <a16:creationId xmlns:a16="http://schemas.microsoft.com/office/drawing/2014/main" id="{7FEAD865-77FA-404C-B9CD-2CC66746F026}"/>
              </a:ext>
            </a:extLst>
          </p:cNvPr>
          <p:cNvPicPr>
            <a:picLocks noChangeAspect="1"/>
          </p:cNvPicPr>
          <p:nvPr/>
        </p:nvPicPr>
        <p:blipFill rotWithShape="1">
          <a:blip r:embed="rId4"/>
          <a:srcRect l="3048" r="6935"/>
          <a:stretch/>
        </p:blipFill>
        <p:spPr>
          <a:xfrm>
            <a:off x="706922" y="1982154"/>
            <a:ext cx="5373967" cy="2893691"/>
          </a:xfrm>
          <a:prstGeom prst="rect">
            <a:avLst/>
          </a:prstGeom>
        </p:spPr>
      </p:pic>
    </p:spTree>
    <p:extLst>
      <p:ext uri="{BB962C8B-B14F-4D97-AF65-F5344CB8AC3E}">
        <p14:creationId xmlns:p14="http://schemas.microsoft.com/office/powerpoint/2010/main" val="223654972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plainable-AI-Concept-1">
            <a:extLst>
              <a:ext uri="{FF2B5EF4-FFF2-40B4-BE49-F238E27FC236}">
                <a16:creationId xmlns:a16="http://schemas.microsoft.com/office/drawing/2014/main" id="{F50920F8-BD79-4D10-9FB7-1FBFB9242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209" y="1757900"/>
            <a:ext cx="9086850" cy="4543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B9C678-5F81-409B-9E6A-F6EE8D1F0993}"/>
              </a:ext>
            </a:extLst>
          </p:cNvPr>
          <p:cNvSpPr txBox="1"/>
          <p:nvPr/>
        </p:nvSpPr>
        <p:spPr>
          <a:xfrm>
            <a:off x="1754423" y="1002747"/>
            <a:ext cx="7906158" cy="646331"/>
          </a:xfrm>
          <a:prstGeom prst="rect">
            <a:avLst/>
          </a:prstGeom>
          <a:noFill/>
        </p:spPr>
        <p:txBody>
          <a:bodyPr wrap="square">
            <a:spAutoFit/>
          </a:bodyPr>
          <a:lstStyle/>
          <a:p>
            <a:r>
              <a:rPr lang="en-US" b="0" i="0" dirty="0">
                <a:effectLst/>
                <a:latin typeface="Nunito"/>
              </a:rPr>
              <a:t>Explainable artificial intelligence(XAI) is a process and a set of methods that helps users by explaining the results and output given by AI/ML algorithms.</a:t>
            </a:r>
            <a:endParaRPr lang="en-IN" dirty="0"/>
          </a:p>
        </p:txBody>
      </p:sp>
      <p:sp>
        <p:nvSpPr>
          <p:cNvPr id="6" name="TextBox 5">
            <a:extLst>
              <a:ext uri="{FF2B5EF4-FFF2-40B4-BE49-F238E27FC236}">
                <a16:creationId xmlns:a16="http://schemas.microsoft.com/office/drawing/2014/main" id="{BA3CA7C1-D256-49A2-A650-3E2C75B7B12F}"/>
              </a:ext>
            </a:extLst>
          </p:cNvPr>
          <p:cNvSpPr txBox="1"/>
          <p:nvPr/>
        </p:nvSpPr>
        <p:spPr>
          <a:xfrm>
            <a:off x="1794435" y="302994"/>
            <a:ext cx="7748399" cy="590931"/>
          </a:xfrm>
          <a:prstGeom prst="rect">
            <a:avLst/>
          </a:prstGeom>
          <a:noFill/>
        </p:spPr>
        <p:txBody>
          <a:bodyPr wrap="square" rtlCol="0">
            <a:spAutoFit/>
          </a:bodyPr>
          <a:lstStyle>
            <a:defPPr>
              <a:defRPr lang="en-US"/>
            </a:defPPr>
            <a:lvl1pPr algn="ctr">
              <a:lnSpc>
                <a:spcPct val="90000"/>
              </a:lnSpc>
              <a:spcAft>
                <a:spcPts val="600"/>
              </a:spcAft>
              <a:defRPr sz="4400" b="1" i="1">
                <a:solidFill>
                  <a:schemeClr val="accent1">
                    <a:lumMod val="75000"/>
                  </a:schemeClr>
                </a:solidFill>
              </a:defRPr>
            </a:lvl1pPr>
          </a:lstStyle>
          <a:p>
            <a:r>
              <a:rPr lang="en-US" sz="3600" dirty="0"/>
              <a:t>Explainable artificial intelligence(XAI) </a:t>
            </a:r>
            <a:endParaRPr lang="en-IN" sz="3600" dirty="0"/>
          </a:p>
        </p:txBody>
      </p:sp>
    </p:spTree>
    <p:extLst>
      <p:ext uri="{BB962C8B-B14F-4D97-AF65-F5344CB8AC3E}">
        <p14:creationId xmlns:p14="http://schemas.microsoft.com/office/powerpoint/2010/main" val="271307621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2B6FEB6-B738-F84F-A655-D6ADEE34B55A}"/>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u="sng" kern="1200">
                <a:solidFill>
                  <a:schemeClr val="tx1"/>
                </a:solidFill>
                <a:latin typeface="+mj-lt"/>
                <a:ea typeface="+mj-ea"/>
                <a:cs typeface="+mj-cs"/>
              </a:rPr>
              <a:t>USING XAI IN CHURN PREDICTION (SHAP)</a:t>
            </a:r>
          </a:p>
        </p:txBody>
      </p:sp>
      <p:graphicFrame>
        <p:nvGraphicFramePr>
          <p:cNvPr id="5" name="TextBox 2">
            <a:extLst>
              <a:ext uri="{FF2B5EF4-FFF2-40B4-BE49-F238E27FC236}">
                <a16:creationId xmlns:a16="http://schemas.microsoft.com/office/drawing/2014/main" id="{2A47BEA8-CA60-1921-B435-7F217000737B}"/>
              </a:ext>
            </a:extLst>
          </p:cNvPr>
          <p:cNvGraphicFramePr/>
          <p:nvPr>
            <p:extLst>
              <p:ext uri="{D42A27DB-BD31-4B8C-83A1-F6EECF244321}">
                <p14:modId xmlns:p14="http://schemas.microsoft.com/office/powerpoint/2010/main" val="22537272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81599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cxnSp>
        <p:nvCxnSpPr>
          <p:cNvPr id="27" name="Straight Connector 26">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1104EB0-64C4-4543-BC25-35825F53A1BB}"/>
              </a:ext>
            </a:extLst>
          </p:cNvPr>
          <p:cNvPicPr>
            <a:picLocks noChangeAspect="1"/>
          </p:cNvPicPr>
          <p:nvPr/>
        </p:nvPicPr>
        <p:blipFill>
          <a:blip r:embed="rId2"/>
          <a:stretch>
            <a:fillRect/>
          </a:stretch>
        </p:blipFill>
        <p:spPr>
          <a:xfrm>
            <a:off x="9562618" y="157624"/>
            <a:ext cx="2353003" cy="971686"/>
          </a:xfrm>
          <a:prstGeom prst="rect">
            <a:avLst/>
          </a:prstGeom>
        </p:spPr>
      </p:pic>
      <p:sp>
        <p:nvSpPr>
          <p:cNvPr id="10" name="TextBox 9">
            <a:extLst>
              <a:ext uri="{FF2B5EF4-FFF2-40B4-BE49-F238E27FC236}">
                <a16:creationId xmlns:a16="http://schemas.microsoft.com/office/drawing/2014/main" id="{43AABED8-8109-49CA-BB1A-02A2CAC337EC}"/>
              </a:ext>
            </a:extLst>
          </p:cNvPr>
          <p:cNvSpPr txBox="1"/>
          <p:nvPr/>
        </p:nvSpPr>
        <p:spPr>
          <a:xfrm>
            <a:off x="3971407" y="49680"/>
            <a:ext cx="3529171" cy="701731"/>
          </a:xfrm>
          <a:prstGeom prst="rect">
            <a:avLst/>
          </a:prstGeom>
          <a:noFill/>
        </p:spPr>
        <p:txBody>
          <a:bodyPr wrap="none" rtlCol="0">
            <a:spAutoFit/>
          </a:bodyPr>
          <a:lstStyle/>
          <a:p>
            <a:pPr algn="ctr">
              <a:lnSpc>
                <a:spcPct val="90000"/>
              </a:lnSpc>
              <a:spcAft>
                <a:spcPts val="600"/>
              </a:spcAft>
            </a:pPr>
            <a:r>
              <a:rPr lang="en-US" sz="4400" b="1" i="1" dirty="0">
                <a:solidFill>
                  <a:schemeClr val="accent1">
                    <a:lumMod val="75000"/>
                  </a:schemeClr>
                </a:solidFill>
              </a:rPr>
              <a:t>SHAP RESULTS</a:t>
            </a:r>
          </a:p>
        </p:txBody>
      </p:sp>
      <p:pic>
        <p:nvPicPr>
          <p:cNvPr id="6" name="Picture 5">
            <a:extLst>
              <a:ext uri="{FF2B5EF4-FFF2-40B4-BE49-F238E27FC236}">
                <a16:creationId xmlns:a16="http://schemas.microsoft.com/office/drawing/2014/main" id="{A3FE862F-6FF7-4C9F-BE88-00D9FCCD66FA}"/>
              </a:ext>
            </a:extLst>
          </p:cNvPr>
          <p:cNvPicPr>
            <a:picLocks noChangeAspect="1"/>
          </p:cNvPicPr>
          <p:nvPr/>
        </p:nvPicPr>
        <p:blipFill>
          <a:blip r:embed="rId3"/>
          <a:stretch>
            <a:fillRect/>
          </a:stretch>
        </p:blipFill>
        <p:spPr>
          <a:xfrm>
            <a:off x="696656" y="1297953"/>
            <a:ext cx="5408482" cy="3200400"/>
          </a:xfrm>
          <a:prstGeom prst="rect">
            <a:avLst/>
          </a:prstGeom>
        </p:spPr>
      </p:pic>
      <p:pic>
        <p:nvPicPr>
          <p:cNvPr id="8" name="Picture 7">
            <a:extLst>
              <a:ext uri="{FF2B5EF4-FFF2-40B4-BE49-F238E27FC236}">
                <a16:creationId xmlns:a16="http://schemas.microsoft.com/office/drawing/2014/main" id="{3B868417-7051-434E-A879-E90CAACA83E6}"/>
              </a:ext>
            </a:extLst>
          </p:cNvPr>
          <p:cNvPicPr>
            <a:picLocks noChangeAspect="1"/>
          </p:cNvPicPr>
          <p:nvPr/>
        </p:nvPicPr>
        <p:blipFill>
          <a:blip r:embed="rId4"/>
          <a:stretch>
            <a:fillRect/>
          </a:stretch>
        </p:blipFill>
        <p:spPr>
          <a:xfrm>
            <a:off x="673041" y="4498353"/>
            <a:ext cx="10687134" cy="1341023"/>
          </a:xfrm>
          <a:prstGeom prst="rect">
            <a:avLst/>
          </a:prstGeom>
        </p:spPr>
      </p:pic>
      <p:pic>
        <p:nvPicPr>
          <p:cNvPr id="18" name="Picture 17">
            <a:extLst>
              <a:ext uri="{FF2B5EF4-FFF2-40B4-BE49-F238E27FC236}">
                <a16:creationId xmlns:a16="http://schemas.microsoft.com/office/drawing/2014/main" id="{8E3DBC77-5EBC-4E0F-BC8C-7796AADA6341}"/>
              </a:ext>
            </a:extLst>
          </p:cNvPr>
          <p:cNvPicPr>
            <a:picLocks noChangeAspect="1"/>
          </p:cNvPicPr>
          <p:nvPr/>
        </p:nvPicPr>
        <p:blipFill rotWithShape="1">
          <a:blip r:embed="rId5"/>
          <a:srcRect l="1651" r="4635"/>
          <a:stretch/>
        </p:blipFill>
        <p:spPr>
          <a:xfrm>
            <a:off x="5951312" y="1200715"/>
            <a:ext cx="5544032" cy="3200400"/>
          </a:xfrm>
          <a:prstGeom prst="rect">
            <a:avLst/>
          </a:prstGeom>
        </p:spPr>
      </p:pic>
    </p:spTree>
    <p:extLst>
      <p:ext uri="{BB962C8B-B14F-4D97-AF65-F5344CB8AC3E}">
        <p14:creationId xmlns:p14="http://schemas.microsoft.com/office/powerpoint/2010/main" val="332399954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cxnSp>
        <p:nvCxnSpPr>
          <p:cNvPr id="27" name="Straight Connector 26">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1104EB0-64C4-4543-BC25-35825F53A1BB}"/>
              </a:ext>
            </a:extLst>
          </p:cNvPr>
          <p:cNvPicPr>
            <a:picLocks noChangeAspect="1"/>
          </p:cNvPicPr>
          <p:nvPr/>
        </p:nvPicPr>
        <p:blipFill>
          <a:blip r:embed="rId2"/>
          <a:stretch>
            <a:fillRect/>
          </a:stretch>
        </p:blipFill>
        <p:spPr>
          <a:xfrm>
            <a:off x="9562618" y="157624"/>
            <a:ext cx="2353003" cy="971686"/>
          </a:xfrm>
          <a:prstGeom prst="rect">
            <a:avLst/>
          </a:prstGeom>
        </p:spPr>
      </p:pic>
      <p:sp>
        <p:nvSpPr>
          <p:cNvPr id="10" name="TextBox 9">
            <a:extLst>
              <a:ext uri="{FF2B5EF4-FFF2-40B4-BE49-F238E27FC236}">
                <a16:creationId xmlns:a16="http://schemas.microsoft.com/office/drawing/2014/main" id="{43AABED8-8109-49CA-BB1A-02A2CAC337EC}"/>
              </a:ext>
            </a:extLst>
          </p:cNvPr>
          <p:cNvSpPr txBox="1"/>
          <p:nvPr/>
        </p:nvSpPr>
        <p:spPr>
          <a:xfrm>
            <a:off x="3971407" y="97141"/>
            <a:ext cx="3529171" cy="701731"/>
          </a:xfrm>
          <a:prstGeom prst="rect">
            <a:avLst/>
          </a:prstGeom>
          <a:noFill/>
        </p:spPr>
        <p:txBody>
          <a:bodyPr wrap="none" rtlCol="0">
            <a:spAutoFit/>
          </a:bodyPr>
          <a:lstStyle/>
          <a:p>
            <a:pPr algn="ctr">
              <a:lnSpc>
                <a:spcPct val="90000"/>
              </a:lnSpc>
              <a:spcAft>
                <a:spcPts val="600"/>
              </a:spcAft>
            </a:pPr>
            <a:r>
              <a:rPr lang="en-US" sz="4400" b="1" i="1" dirty="0">
                <a:solidFill>
                  <a:schemeClr val="accent1">
                    <a:lumMod val="75000"/>
                  </a:schemeClr>
                </a:solidFill>
              </a:rPr>
              <a:t>SHAP RESULTS</a:t>
            </a:r>
          </a:p>
        </p:txBody>
      </p:sp>
      <p:pic>
        <p:nvPicPr>
          <p:cNvPr id="11" name="Picture 10">
            <a:extLst>
              <a:ext uri="{FF2B5EF4-FFF2-40B4-BE49-F238E27FC236}">
                <a16:creationId xmlns:a16="http://schemas.microsoft.com/office/drawing/2014/main" id="{73A5DCC7-40F8-485F-B317-B0976EAA66A7}"/>
              </a:ext>
            </a:extLst>
          </p:cNvPr>
          <p:cNvPicPr>
            <a:picLocks noChangeAspect="1"/>
          </p:cNvPicPr>
          <p:nvPr/>
        </p:nvPicPr>
        <p:blipFill>
          <a:blip r:embed="rId3"/>
          <a:stretch>
            <a:fillRect/>
          </a:stretch>
        </p:blipFill>
        <p:spPr>
          <a:xfrm>
            <a:off x="757701" y="1746493"/>
            <a:ext cx="10676598" cy="3200400"/>
          </a:xfrm>
          <a:prstGeom prst="rect">
            <a:avLst/>
          </a:prstGeom>
        </p:spPr>
      </p:pic>
    </p:spTree>
    <p:extLst>
      <p:ext uri="{BB962C8B-B14F-4D97-AF65-F5344CB8AC3E}">
        <p14:creationId xmlns:p14="http://schemas.microsoft.com/office/powerpoint/2010/main" val="287273998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cxnSp>
        <p:nvCxnSpPr>
          <p:cNvPr id="27" name="Straight Connector 26">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1104EB0-64C4-4543-BC25-35825F53A1BB}"/>
              </a:ext>
            </a:extLst>
          </p:cNvPr>
          <p:cNvPicPr>
            <a:picLocks noChangeAspect="1"/>
          </p:cNvPicPr>
          <p:nvPr/>
        </p:nvPicPr>
        <p:blipFill>
          <a:blip r:embed="rId2"/>
          <a:stretch>
            <a:fillRect/>
          </a:stretch>
        </p:blipFill>
        <p:spPr>
          <a:xfrm>
            <a:off x="9562618" y="157624"/>
            <a:ext cx="2353003" cy="971686"/>
          </a:xfrm>
          <a:prstGeom prst="rect">
            <a:avLst/>
          </a:prstGeom>
        </p:spPr>
      </p:pic>
      <p:sp>
        <p:nvSpPr>
          <p:cNvPr id="10" name="TextBox 9">
            <a:extLst>
              <a:ext uri="{FF2B5EF4-FFF2-40B4-BE49-F238E27FC236}">
                <a16:creationId xmlns:a16="http://schemas.microsoft.com/office/drawing/2014/main" id="{43AABED8-8109-49CA-BB1A-02A2CAC337EC}"/>
              </a:ext>
            </a:extLst>
          </p:cNvPr>
          <p:cNvSpPr txBox="1"/>
          <p:nvPr/>
        </p:nvSpPr>
        <p:spPr>
          <a:xfrm>
            <a:off x="3971407" y="72452"/>
            <a:ext cx="3529171" cy="701731"/>
          </a:xfrm>
          <a:prstGeom prst="rect">
            <a:avLst/>
          </a:prstGeom>
          <a:noFill/>
        </p:spPr>
        <p:txBody>
          <a:bodyPr wrap="none" rtlCol="0">
            <a:spAutoFit/>
          </a:bodyPr>
          <a:lstStyle/>
          <a:p>
            <a:pPr algn="ctr">
              <a:lnSpc>
                <a:spcPct val="90000"/>
              </a:lnSpc>
              <a:spcAft>
                <a:spcPts val="600"/>
              </a:spcAft>
            </a:pPr>
            <a:r>
              <a:rPr lang="en-US" sz="4400" b="1" i="1" dirty="0">
                <a:solidFill>
                  <a:schemeClr val="accent1">
                    <a:lumMod val="75000"/>
                  </a:schemeClr>
                </a:solidFill>
              </a:rPr>
              <a:t>SHAP RESULTS</a:t>
            </a:r>
          </a:p>
        </p:txBody>
      </p:sp>
      <p:pic>
        <p:nvPicPr>
          <p:cNvPr id="3" name="Picture 2">
            <a:extLst>
              <a:ext uri="{FF2B5EF4-FFF2-40B4-BE49-F238E27FC236}">
                <a16:creationId xmlns:a16="http://schemas.microsoft.com/office/drawing/2014/main" id="{00BBE18A-DE77-4317-9651-E97CB54BEB1C}"/>
              </a:ext>
            </a:extLst>
          </p:cNvPr>
          <p:cNvPicPr>
            <a:picLocks noChangeAspect="1"/>
          </p:cNvPicPr>
          <p:nvPr/>
        </p:nvPicPr>
        <p:blipFill rotWithShape="1">
          <a:blip r:embed="rId3"/>
          <a:srcRect l="2422" t="-1358" r="3069" b="1358"/>
          <a:stretch/>
        </p:blipFill>
        <p:spPr>
          <a:xfrm>
            <a:off x="726851" y="1861299"/>
            <a:ext cx="5287861" cy="2874229"/>
          </a:xfrm>
          <a:prstGeom prst="rect">
            <a:avLst/>
          </a:prstGeom>
        </p:spPr>
      </p:pic>
      <p:pic>
        <p:nvPicPr>
          <p:cNvPr id="13" name="Picture 12">
            <a:extLst>
              <a:ext uri="{FF2B5EF4-FFF2-40B4-BE49-F238E27FC236}">
                <a16:creationId xmlns:a16="http://schemas.microsoft.com/office/drawing/2014/main" id="{40381BBC-BB5D-4078-8962-D19999C1A42D}"/>
              </a:ext>
            </a:extLst>
          </p:cNvPr>
          <p:cNvPicPr>
            <a:picLocks noChangeAspect="1"/>
          </p:cNvPicPr>
          <p:nvPr/>
        </p:nvPicPr>
        <p:blipFill>
          <a:blip r:embed="rId4"/>
          <a:stretch>
            <a:fillRect/>
          </a:stretch>
        </p:blipFill>
        <p:spPr>
          <a:xfrm>
            <a:off x="6135996" y="1583698"/>
            <a:ext cx="5435894" cy="3621873"/>
          </a:xfrm>
          <a:prstGeom prst="rect">
            <a:avLst/>
          </a:prstGeom>
        </p:spPr>
      </p:pic>
    </p:spTree>
    <p:extLst>
      <p:ext uri="{BB962C8B-B14F-4D97-AF65-F5344CB8AC3E}">
        <p14:creationId xmlns:p14="http://schemas.microsoft.com/office/powerpoint/2010/main" val="139445715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646681-7286-4753-A6B0-550BF3573564}"/>
              </a:ext>
            </a:extLst>
          </p:cNvPr>
          <p:cNvSpPr txBox="1"/>
          <p:nvPr/>
        </p:nvSpPr>
        <p:spPr>
          <a:xfrm>
            <a:off x="1079770" y="67612"/>
            <a:ext cx="8129081" cy="584775"/>
          </a:xfrm>
          <a:prstGeom prst="rect">
            <a:avLst/>
          </a:prstGeom>
          <a:noFill/>
        </p:spPr>
        <p:txBody>
          <a:bodyPr wrap="square" rtlCol="0">
            <a:spAutoFit/>
          </a:bodyPr>
          <a:lstStyle/>
          <a:p>
            <a:r>
              <a:rPr lang="en-IN" sz="3200" b="1" i="1" u="sng" dirty="0">
                <a:solidFill>
                  <a:schemeClr val="accent1">
                    <a:lumMod val="75000"/>
                  </a:schemeClr>
                </a:solidFill>
              </a:rPr>
              <a:t>WEB APP DEVELOPMENT WITH STREAMLIT</a:t>
            </a:r>
          </a:p>
        </p:txBody>
      </p:sp>
      <p:sp>
        <p:nvSpPr>
          <p:cNvPr id="3" name="TextBox 2">
            <a:extLst>
              <a:ext uri="{FF2B5EF4-FFF2-40B4-BE49-F238E27FC236}">
                <a16:creationId xmlns:a16="http://schemas.microsoft.com/office/drawing/2014/main" id="{1A422608-9BD0-4924-8CC4-00F3234CC5D7}"/>
              </a:ext>
            </a:extLst>
          </p:cNvPr>
          <p:cNvSpPr txBox="1"/>
          <p:nvPr/>
        </p:nvSpPr>
        <p:spPr>
          <a:xfrm>
            <a:off x="692339" y="644933"/>
            <a:ext cx="9560613" cy="2308324"/>
          </a:xfrm>
          <a:prstGeom prst="rect">
            <a:avLst/>
          </a:prstGeom>
          <a:noFill/>
        </p:spPr>
        <p:txBody>
          <a:bodyPr wrap="square" rtlCol="0">
            <a:spAutoFit/>
          </a:bodyPr>
          <a:lstStyle/>
          <a:p>
            <a:pPr algn="l"/>
            <a:r>
              <a:rPr lang="en-US" b="0" i="0" dirty="0">
                <a:solidFill>
                  <a:srgbClr val="0D0D0D"/>
                </a:solidFill>
                <a:effectLst/>
                <a:latin typeface="ui-sans-serif"/>
              </a:rPr>
              <a:t>It simplifies the process of building web apps by allowing users to write Python scripts that automatically generate the app's user interface.</a:t>
            </a:r>
            <a:endParaRPr lang="en-US" b="1" i="0" dirty="0">
              <a:solidFill>
                <a:srgbClr val="0D0D0D"/>
              </a:solidFill>
              <a:effectLst/>
              <a:latin typeface="ui-sans-serif"/>
            </a:endParaRPr>
          </a:p>
          <a:p>
            <a:pPr algn="l">
              <a:buFont typeface="+mj-lt"/>
              <a:buAutoNum type="arabicPeriod"/>
            </a:pPr>
            <a:r>
              <a:rPr lang="en-US" b="1" i="0" dirty="0">
                <a:solidFill>
                  <a:srgbClr val="0D0D0D"/>
                </a:solidFill>
                <a:effectLst/>
                <a:latin typeface="ui-sans-serif"/>
              </a:rPr>
              <a:t>Easy to Use:</a:t>
            </a:r>
            <a:endParaRPr lang="en-US" b="0" i="0" dirty="0">
              <a:solidFill>
                <a:srgbClr val="0D0D0D"/>
              </a:solidFill>
              <a:effectLst/>
              <a:latin typeface="ui-sans-serif"/>
            </a:endParaRPr>
          </a:p>
          <a:p>
            <a:pPr lvl="1" algn="l"/>
            <a:r>
              <a:rPr lang="en-US" b="0" i="0" dirty="0">
                <a:solidFill>
                  <a:srgbClr val="0D0D0D"/>
                </a:solidFill>
                <a:effectLst/>
                <a:latin typeface="ui-sans-serif"/>
              </a:rPr>
              <a:t>Write simple Python scripts to create interactive web apps.</a:t>
            </a:r>
          </a:p>
          <a:p>
            <a:pPr algn="l">
              <a:buFont typeface="+mj-lt"/>
              <a:buAutoNum type="arabicPeriod"/>
            </a:pPr>
            <a:r>
              <a:rPr lang="en-US" b="1" i="0" dirty="0">
                <a:solidFill>
                  <a:srgbClr val="0D0D0D"/>
                </a:solidFill>
                <a:effectLst/>
                <a:latin typeface="ui-sans-serif"/>
              </a:rPr>
              <a:t>Interactive Widgets:</a:t>
            </a:r>
            <a:endParaRPr lang="en-US" b="0" i="0" dirty="0">
              <a:solidFill>
                <a:srgbClr val="0D0D0D"/>
              </a:solidFill>
              <a:effectLst/>
              <a:latin typeface="ui-sans-serif"/>
            </a:endParaRPr>
          </a:p>
          <a:p>
            <a:pPr lvl="1" algn="l"/>
            <a:r>
              <a:rPr lang="en-US" b="0" i="0" dirty="0">
                <a:solidFill>
                  <a:srgbClr val="0D0D0D"/>
                </a:solidFill>
                <a:effectLst/>
                <a:latin typeface="ui-sans-serif"/>
              </a:rPr>
              <a:t>Use sliders, buttons, and text inputs for real-time updates.</a:t>
            </a:r>
          </a:p>
          <a:p>
            <a:pPr algn="l">
              <a:buFont typeface="+mj-lt"/>
              <a:buAutoNum type="arabicPeriod"/>
            </a:pPr>
            <a:r>
              <a:rPr lang="en-US" b="1" i="0" dirty="0">
                <a:solidFill>
                  <a:srgbClr val="0D0D0D"/>
                </a:solidFill>
                <a:effectLst/>
                <a:latin typeface="ui-sans-serif"/>
              </a:rPr>
              <a:t>Data Science Integration:</a:t>
            </a:r>
          </a:p>
          <a:p>
            <a:pPr algn="l"/>
            <a:r>
              <a:rPr lang="en-US" b="1" i="0" dirty="0">
                <a:solidFill>
                  <a:srgbClr val="0D0D0D"/>
                </a:solidFill>
                <a:effectLst/>
                <a:latin typeface="ui-sans-serif"/>
              </a:rPr>
              <a:t>         </a:t>
            </a:r>
            <a:r>
              <a:rPr lang="en-US" b="0" i="0" dirty="0">
                <a:solidFill>
                  <a:srgbClr val="0D0D0D"/>
                </a:solidFill>
                <a:effectLst/>
                <a:latin typeface="ui-sans-serif"/>
              </a:rPr>
              <a:t>Seamlessly works with Pandas, NumPy, and visualization libraries like Matplotlib and </a:t>
            </a:r>
            <a:r>
              <a:rPr lang="en-US" b="0" i="0" dirty="0" err="1">
                <a:solidFill>
                  <a:srgbClr val="0D0D0D"/>
                </a:solidFill>
                <a:effectLst/>
                <a:latin typeface="ui-sans-serif"/>
              </a:rPr>
              <a:t>Plotly</a:t>
            </a:r>
            <a:r>
              <a:rPr lang="en-US" b="0" i="0" dirty="0">
                <a:solidFill>
                  <a:srgbClr val="0D0D0D"/>
                </a:solidFill>
                <a:effectLst/>
                <a:latin typeface="ui-sans-serif"/>
              </a:rPr>
              <a:t>.</a:t>
            </a:r>
          </a:p>
        </p:txBody>
      </p:sp>
      <p:pic>
        <p:nvPicPr>
          <p:cNvPr id="6" name="Picture 5">
            <a:extLst>
              <a:ext uri="{FF2B5EF4-FFF2-40B4-BE49-F238E27FC236}">
                <a16:creationId xmlns:a16="http://schemas.microsoft.com/office/drawing/2014/main" id="{B991BC0C-DA9F-4646-BC77-66AED0046E49}"/>
              </a:ext>
            </a:extLst>
          </p:cNvPr>
          <p:cNvPicPr>
            <a:picLocks noChangeAspect="1"/>
          </p:cNvPicPr>
          <p:nvPr/>
        </p:nvPicPr>
        <p:blipFill rotWithShape="1">
          <a:blip r:embed="rId2"/>
          <a:srcRect l="878" t="7535" r="21010" b="4217"/>
          <a:stretch/>
        </p:blipFill>
        <p:spPr>
          <a:xfrm>
            <a:off x="1623734" y="2910903"/>
            <a:ext cx="7697821" cy="3913532"/>
          </a:xfrm>
          <a:prstGeom prst="rect">
            <a:avLst/>
          </a:prstGeom>
        </p:spPr>
      </p:pic>
    </p:spTree>
    <p:extLst>
      <p:ext uri="{BB962C8B-B14F-4D97-AF65-F5344CB8AC3E}">
        <p14:creationId xmlns:p14="http://schemas.microsoft.com/office/powerpoint/2010/main" val="1454996613"/>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dirty="0">
                <a:solidFill>
                  <a:srgbClr val="FFFFFF"/>
                </a:solidFill>
                <a:latin typeface="+mj-lt"/>
                <a:ea typeface="+mj-ea"/>
                <a:cs typeface="+mj-cs"/>
              </a:rPr>
              <a:t>References</a:t>
            </a:r>
          </a:p>
        </p:txBody>
      </p:sp>
      <p:sp>
        <p:nvSpPr>
          <p:cNvPr id="17" name="TextBox 16">
            <a:extLst>
              <a:ext uri="{FF2B5EF4-FFF2-40B4-BE49-F238E27FC236}">
                <a16:creationId xmlns:a16="http://schemas.microsoft.com/office/drawing/2014/main" id="{66168532-D141-4AB0-BD29-1663F2877B3E}"/>
              </a:ext>
            </a:extLst>
          </p:cNvPr>
          <p:cNvSpPr txBox="1"/>
          <p:nvPr/>
        </p:nvSpPr>
        <p:spPr>
          <a:xfrm>
            <a:off x="535020" y="1074507"/>
            <a:ext cx="10885251" cy="5165388"/>
          </a:xfrm>
          <a:prstGeom prst="rect">
            <a:avLst/>
          </a:prstGeom>
        </p:spPr>
        <p:txBody>
          <a:bodyPr vert="horz" lIns="91440" tIns="45720" rIns="91440" bIns="45720" rtlCol="0" anchor="ctr">
            <a:noAutofit/>
          </a:bodyPr>
          <a:lstStyle/>
          <a:p>
            <a:pPr algn="just">
              <a:lnSpc>
                <a:spcPct val="90000"/>
              </a:lnSpc>
              <a:spcAft>
                <a:spcPts val="600"/>
              </a:spcAft>
            </a:pPr>
            <a:r>
              <a:rPr lang="en-US" sz="1600" dirty="0">
                <a:latin typeface="Abadi" panose="020B0604020104020204" pitchFamily="34" charset="0"/>
              </a:rPr>
              <a:t>[1] S. K. </a:t>
            </a:r>
            <a:r>
              <a:rPr lang="en-US" sz="1600" dirty="0" err="1">
                <a:latin typeface="Abadi" panose="020B0604020104020204" pitchFamily="34" charset="0"/>
              </a:rPr>
              <a:t>Wagh</a:t>
            </a:r>
            <a:r>
              <a:rPr lang="en-US" sz="1600" dirty="0">
                <a:latin typeface="Abadi" panose="020B0604020104020204" pitchFamily="34" charset="0"/>
              </a:rPr>
              <a:t>, A. A. </a:t>
            </a:r>
            <a:r>
              <a:rPr lang="en-US" sz="1600" dirty="0" err="1">
                <a:latin typeface="Abadi" panose="020B0604020104020204" pitchFamily="34" charset="0"/>
              </a:rPr>
              <a:t>Andhale</a:t>
            </a:r>
            <a:r>
              <a:rPr lang="en-US" sz="1600" dirty="0">
                <a:latin typeface="Abadi" panose="020B0604020104020204" pitchFamily="34" charset="0"/>
              </a:rPr>
              <a:t>, K. S. </a:t>
            </a:r>
            <a:r>
              <a:rPr lang="en-US" sz="1600" dirty="0" err="1">
                <a:latin typeface="Abadi" panose="020B0604020104020204" pitchFamily="34" charset="0"/>
              </a:rPr>
              <a:t>Wagh</a:t>
            </a:r>
            <a:r>
              <a:rPr lang="en-US" sz="1600" dirty="0">
                <a:latin typeface="Abadi" panose="020B0604020104020204" pitchFamily="34" charset="0"/>
              </a:rPr>
              <a:t>, J. R. Pansare, S. P. </a:t>
            </a:r>
            <a:r>
              <a:rPr lang="en-US" sz="1600" dirty="0" err="1">
                <a:latin typeface="Abadi" panose="020B0604020104020204" pitchFamily="34" charset="0"/>
              </a:rPr>
              <a:t>Ambadekar</a:t>
            </a:r>
            <a:r>
              <a:rPr lang="en-US" sz="1600" dirty="0">
                <a:latin typeface="Abadi" panose="020B0604020104020204" pitchFamily="34" charset="0"/>
              </a:rPr>
              <a:t>, and S. H. Gawande, “Customer churn prediction in telecom sector using machine learning techniques,” Results in Control and Optimization, vol. 14, 3 2024.</a:t>
            </a:r>
          </a:p>
          <a:p>
            <a:pPr algn="just">
              <a:lnSpc>
                <a:spcPct val="90000"/>
              </a:lnSpc>
              <a:spcAft>
                <a:spcPts val="600"/>
              </a:spcAft>
            </a:pPr>
            <a:r>
              <a:rPr lang="en-US" sz="1600" dirty="0">
                <a:latin typeface="Abadi" panose="020B0604020104020204" pitchFamily="34" charset="0"/>
              </a:rPr>
              <a:t>[2] A. Amin, A. Adnan, and S. Anwar, “An adaptive learning approach for customer churn prediction in the telecommunication industry using evolutionary computation and </a:t>
            </a:r>
            <a:r>
              <a:rPr lang="en-US" sz="1600" dirty="0" err="1">
                <a:latin typeface="Abadi" panose="020B0604020104020204" pitchFamily="34" charset="0"/>
              </a:rPr>
              <a:t>na</a:t>
            </a:r>
            <a:r>
              <a:rPr lang="en-US" sz="1600" dirty="0">
                <a:latin typeface="Abadi" panose="020B0604020104020204" pitchFamily="34" charset="0"/>
              </a:rPr>
              <a:t> ̈</a:t>
            </a:r>
            <a:r>
              <a:rPr lang="en-US" sz="1600" dirty="0" err="1">
                <a:latin typeface="Abadi" panose="020B0604020104020204" pitchFamily="34" charset="0"/>
              </a:rPr>
              <a:t>ıvebayes</a:t>
            </a:r>
            <a:r>
              <a:rPr lang="en-US" sz="1600" dirty="0">
                <a:latin typeface="Abadi" panose="020B0604020104020204" pitchFamily="34" charset="0"/>
              </a:rPr>
              <a:t>,” Applied Soft Computing, vol. 137, 4 2023.</a:t>
            </a:r>
          </a:p>
          <a:p>
            <a:pPr algn="just">
              <a:lnSpc>
                <a:spcPct val="90000"/>
              </a:lnSpc>
              <a:spcAft>
                <a:spcPts val="600"/>
              </a:spcAft>
            </a:pPr>
            <a:r>
              <a:rPr lang="en-US" sz="1600" dirty="0">
                <a:latin typeface="Abadi" panose="020B0604020104020204" pitchFamily="34" charset="0"/>
              </a:rPr>
              <a:t>[3] J. </a:t>
            </a:r>
            <a:r>
              <a:rPr lang="en-US" sz="1600" dirty="0" err="1">
                <a:latin typeface="Abadi" panose="020B0604020104020204" pitchFamily="34" charset="0"/>
              </a:rPr>
              <a:t>Maan</a:t>
            </a:r>
            <a:r>
              <a:rPr lang="en-US" sz="1600" dirty="0">
                <a:latin typeface="Abadi" panose="020B0604020104020204" pitchFamily="34" charset="0"/>
              </a:rPr>
              <a:t> and H. </a:t>
            </a:r>
            <a:r>
              <a:rPr lang="en-US" sz="1600" dirty="0" err="1">
                <a:latin typeface="Abadi" panose="020B0604020104020204" pitchFamily="34" charset="0"/>
              </a:rPr>
              <a:t>Maan</a:t>
            </a:r>
            <a:r>
              <a:rPr lang="en-US" sz="1600" dirty="0">
                <a:latin typeface="Abadi" panose="020B0604020104020204" pitchFamily="34" charset="0"/>
              </a:rPr>
              <a:t>, “Customer churn prediction model using explainable machine learning,” International Journal of Computer Science Trends and Technology, vol. 11, 2023.</a:t>
            </a:r>
          </a:p>
          <a:p>
            <a:pPr algn="just">
              <a:lnSpc>
                <a:spcPct val="90000"/>
              </a:lnSpc>
              <a:spcAft>
                <a:spcPts val="600"/>
              </a:spcAft>
            </a:pPr>
            <a:r>
              <a:rPr lang="en-US" sz="1600" dirty="0">
                <a:latin typeface="Abadi" panose="020B0604020104020204" pitchFamily="34" charset="0"/>
              </a:rPr>
              <a:t>[4] A. K. Ahmad, A. </a:t>
            </a:r>
            <a:r>
              <a:rPr lang="en-US" sz="1600" dirty="0" err="1">
                <a:latin typeface="Abadi" panose="020B0604020104020204" pitchFamily="34" charset="0"/>
              </a:rPr>
              <a:t>Jafar</a:t>
            </a:r>
            <a:r>
              <a:rPr lang="en-US" sz="1600" dirty="0">
                <a:latin typeface="Abadi" panose="020B0604020104020204" pitchFamily="34" charset="0"/>
              </a:rPr>
              <a:t>, and K. </a:t>
            </a:r>
            <a:r>
              <a:rPr lang="en-US" sz="1600" dirty="0" err="1">
                <a:latin typeface="Abadi" panose="020B0604020104020204" pitchFamily="34" charset="0"/>
              </a:rPr>
              <a:t>Aljoumaa</a:t>
            </a:r>
            <a:r>
              <a:rPr lang="en-US" sz="1600" dirty="0">
                <a:latin typeface="Abadi" panose="020B0604020104020204" pitchFamily="34" charset="0"/>
              </a:rPr>
              <a:t>, “Customer churn prediction in telecom using  machine learning in big data platform,” Journal of Big Data, vol. 6, 12 2019.</a:t>
            </a:r>
          </a:p>
          <a:p>
            <a:pPr algn="just">
              <a:lnSpc>
                <a:spcPct val="90000"/>
              </a:lnSpc>
              <a:spcAft>
                <a:spcPts val="600"/>
              </a:spcAft>
            </a:pPr>
            <a:r>
              <a:rPr lang="en-US" sz="1600" dirty="0">
                <a:latin typeface="Abadi" panose="020B0604020104020204" pitchFamily="34" charset="0"/>
              </a:rPr>
              <a:t>[5] B. </a:t>
            </a:r>
            <a:r>
              <a:rPr lang="en-US" sz="1600" dirty="0" err="1">
                <a:latin typeface="Abadi" panose="020B0604020104020204" pitchFamily="34" charset="0"/>
              </a:rPr>
              <a:t>Prabadevi</a:t>
            </a:r>
            <a:r>
              <a:rPr lang="en-US" sz="1600" dirty="0">
                <a:latin typeface="Abadi" panose="020B0604020104020204" pitchFamily="34" charset="0"/>
              </a:rPr>
              <a:t>, R. Shalini, and B. R. Kavitha, “Customer churning analysis using machine learning algorithms,” International Journal of Intelligent Networks, vol. 4, pp. 145–154 2023.</a:t>
            </a:r>
          </a:p>
          <a:p>
            <a:pPr algn="just">
              <a:lnSpc>
                <a:spcPct val="90000"/>
              </a:lnSpc>
              <a:spcAft>
                <a:spcPts val="600"/>
              </a:spcAft>
            </a:pPr>
            <a:r>
              <a:rPr lang="en-US" sz="1600" dirty="0">
                <a:latin typeface="Abadi" panose="020B0604020104020204" pitchFamily="34" charset="0"/>
              </a:rPr>
              <a:t>[6] L. </a:t>
            </a:r>
            <a:r>
              <a:rPr lang="en-US" sz="1600" dirty="0" err="1">
                <a:latin typeface="Abadi" panose="020B0604020104020204" pitchFamily="34" charset="0"/>
              </a:rPr>
              <a:t>Saha</a:t>
            </a:r>
            <a:r>
              <a:rPr lang="en-US" sz="1600" dirty="0">
                <a:latin typeface="Abadi" panose="020B0604020104020204" pitchFamily="34" charset="0"/>
              </a:rPr>
              <a:t>, H. K. Tripathy, T. Gaber, H. El-</a:t>
            </a:r>
            <a:r>
              <a:rPr lang="en-US" sz="1600" dirty="0" err="1">
                <a:latin typeface="Abadi" panose="020B0604020104020204" pitchFamily="34" charset="0"/>
              </a:rPr>
              <a:t>Gohary</a:t>
            </a:r>
            <a:r>
              <a:rPr lang="en-US" sz="1600" dirty="0">
                <a:latin typeface="Abadi" panose="020B0604020104020204" pitchFamily="34" charset="0"/>
              </a:rPr>
              <a:t>, and E. S. M. El-</a:t>
            </a:r>
            <a:r>
              <a:rPr lang="en-US" sz="1600" dirty="0" err="1">
                <a:latin typeface="Abadi" panose="020B0604020104020204" pitchFamily="34" charset="0"/>
              </a:rPr>
              <a:t>kenawy</a:t>
            </a:r>
            <a:r>
              <a:rPr lang="en-US" sz="1600" dirty="0">
                <a:latin typeface="Abadi" panose="020B0604020104020204" pitchFamily="34" charset="0"/>
              </a:rPr>
              <a:t>, “Deep churn prediction method for telecommunication industry,” Sustainability (Switzerland), vol. 15, 3,2023.</a:t>
            </a:r>
          </a:p>
          <a:p>
            <a:pPr algn="just">
              <a:lnSpc>
                <a:spcPct val="90000"/>
              </a:lnSpc>
              <a:spcAft>
                <a:spcPts val="600"/>
              </a:spcAft>
            </a:pPr>
            <a:r>
              <a:rPr lang="en-US" sz="1600" dirty="0">
                <a:latin typeface="Abadi" panose="020B0604020104020204" pitchFamily="34" charset="0"/>
              </a:rPr>
              <a:t>[7] A. Khattak, Z. Mehak, H. Ahmad, M. U. Asghar, M. Z. Asghar, and A. Khan, “Customer churn prediction using composite deep learning technique,” Scientific Reports, vol. 13, 12 2023.</a:t>
            </a:r>
          </a:p>
          <a:p>
            <a:pPr algn="just">
              <a:lnSpc>
                <a:spcPct val="90000"/>
              </a:lnSpc>
              <a:spcAft>
                <a:spcPts val="600"/>
              </a:spcAft>
            </a:pPr>
            <a:r>
              <a:rPr lang="en-US" sz="1600" dirty="0">
                <a:latin typeface="Abadi" panose="020B0604020104020204" pitchFamily="34" charset="0"/>
              </a:rPr>
              <a:t>[8] “Retraction: A prediction model of customer churn considering customer value: An empirical research of telecom industry in </a:t>
            </a:r>
            <a:r>
              <a:rPr lang="en-US" sz="1600" dirty="0" err="1">
                <a:latin typeface="Abadi" panose="020B0604020104020204" pitchFamily="34" charset="0"/>
              </a:rPr>
              <a:t>china</a:t>
            </a:r>
            <a:r>
              <a:rPr lang="en-US" sz="1600" dirty="0">
                <a:latin typeface="Abadi" panose="020B0604020104020204" pitchFamily="34" charset="0"/>
              </a:rPr>
              <a:t> (discrete dynamics in nature and society (2021) 2021 (7160527) </a:t>
            </a:r>
            <a:r>
              <a:rPr lang="en-US" sz="1600" dirty="0" err="1">
                <a:latin typeface="Abadi" panose="020B0604020104020204" pitchFamily="34" charset="0"/>
              </a:rPr>
              <a:t>doi</a:t>
            </a:r>
            <a:r>
              <a:rPr lang="en-US" sz="1600" dirty="0">
                <a:latin typeface="Abadi" panose="020B0604020104020204" pitchFamily="34" charset="0"/>
              </a:rPr>
              <a:t>: 10.1155/2023/7160527),” 2023.</a:t>
            </a:r>
          </a:p>
          <a:p>
            <a:pPr algn="just">
              <a:lnSpc>
                <a:spcPct val="90000"/>
              </a:lnSpc>
              <a:spcAft>
                <a:spcPts val="600"/>
              </a:spcAft>
            </a:pPr>
            <a:r>
              <a:rPr lang="en-US" sz="1600" dirty="0">
                <a:latin typeface="Abadi" panose="020B0604020104020204" pitchFamily="34" charset="0"/>
              </a:rPr>
              <a:t>[9] </a:t>
            </a:r>
            <a:r>
              <a:rPr lang="en-US" sz="1600" dirty="0" err="1">
                <a:latin typeface="Abadi" panose="020B0604020104020204" pitchFamily="34" charset="0"/>
              </a:rPr>
              <a:t>Atindrabandi</a:t>
            </a:r>
            <a:r>
              <a:rPr lang="en-US" sz="1600" dirty="0">
                <a:latin typeface="Abadi" panose="020B0604020104020204" pitchFamily="34" charset="0"/>
              </a:rPr>
              <a:t>, “</a:t>
            </a:r>
            <a:r>
              <a:rPr lang="en-US" sz="1600" dirty="0" err="1">
                <a:latin typeface="Abadi" panose="020B0604020104020204" pitchFamily="34" charset="0"/>
              </a:rPr>
              <a:t>Wa</a:t>
            </a:r>
            <a:r>
              <a:rPr lang="en-US" sz="1600" dirty="0">
                <a:latin typeface="Abadi" panose="020B0604020104020204" pitchFamily="34" charset="0"/>
              </a:rPr>
              <a:t> </a:t>
            </a:r>
            <a:r>
              <a:rPr lang="en-US" sz="1600" dirty="0" err="1">
                <a:latin typeface="Abadi" panose="020B0604020104020204" pitchFamily="34" charset="0"/>
              </a:rPr>
              <a:t>fn-usec</a:t>
            </a:r>
            <a:r>
              <a:rPr lang="en-US" sz="1600" dirty="0">
                <a:latin typeface="Abadi" panose="020B0604020104020204" pitchFamily="34" charset="0"/>
              </a:rPr>
              <a:t> -telco-customer-churn,” 2019-21.</a:t>
            </a:r>
          </a:p>
        </p:txBody>
      </p:sp>
      <p:sp>
        <p:nvSpPr>
          <p:cNvPr id="3" name="Rectangle 2">
            <a:extLst>
              <a:ext uri="{FF2B5EF4-FFF2-40B4-BE49-F238E27FC236}">
                <a16:creationId xmlns:a16="http://schemas.microsoft.com/office/drawing/2014/main" id="{65BDA2D2-C4CE-7F41-B7DA-5182925FE3D4}"/>
              </a:ext>
            </a:extLst>
          </p:cNvPr>
          <p:cNvSpPr/>
          <p:nvPr/>
        </p:nvSpPr>
        <p:spPr>
          <a:xfrm>
            <a:off x="4426130" y="305066"/>
            <a:ext cx="3103029" cy="769441"/>
          </a:xfrm>
          <a:prstGeom prst="rect">
            <a:avLst/>
          </a:prstGeom>
          <a:noFill/>
        </p:spPr>
        <p:txBody>
          <a:bodyPr wrap="square" rtlCol="0">
            <a:spAutoFit/>
          </a:bodyPr>
          <a:lstStyle/>
          <a:p>
            <a:r>
              <a:rPr lang="en-GB" sz="4400" b="1" i="1" dirty="0">
                <a:solidFill>
                  <a:schemeClr val="accent1">
                    <a:lumMod val="75000"/>
                  </a:schemeClr>
                </a:solidFill>
              </a:rPr>
              <a:t>REFERENCES</a:t>
            </a:r>
          </a:p>
        </p:txBody>
      </p:sp>
    </p:spTree>
    <p:extLst>
      <p:ext uri="{BB962C8B-B14F-4D97-AF65-F5344CB8AC3E}">
        <p14:creationId xmlns:p14="http://schemas.microsoft.com/office/powerpoint/2010/main" val="135908123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39D82EA-6098-704F-AD4D-D13A499C492D}"/>
              </a:ext>
            </a:extLst>
          </p:cNvPr>
          <p:cNvSpPr txBox="1"/>
          <p:nvPr/>
        </p:nvSpPr>
        <p:spPr>
          <a:xfrm>
            <a:off x="2197101" y="2993571"/>
            <a:ext cx="4978399" cy="906757"/>
          </a:xfrm>
          <a:prstGeom prst="rect">
            <a:avLst/>
          </a:prstGeom>
        </p:spPr>
        <p:txBody>
          <a:bodyPr vert="horz" lIns="91440" tIns="45720" rIns="91440" bIns="45720" rtlCol="0" anchor="b">
            <a:normAutofit fontScale="92500" lnSpcReduction="10000"/>
          </a:bodyPr>
          <a:lstStyle>
            <a:defPPr>
              <a:defRPr lang="en-US"/>
            </a:defPPr>
            <a:lvl1pPr algn="ctr">
              <a:defRPr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defRPr>
            </a:lvl1pPr>
          </a:lstStyle>
          <a:p>
            <a:pPr algn="l">
              <a:lnSpc>
                <a:spcPct val="90000"/>
              </a:lnSpc>
              <a:spcBef>
                <a:spcPct val="0"/>
              </a:spcBef>
              <a:spcAft>
                <a:spcPts val="600"/>
              </a:spcAft>
            </a:pPr>
            <a:r>
              <a:rPr lang="en-US" sz="6600" b="1" i="1" kern="1200" dirty="0">
                <a:solidFill>
                  <a:schemeClr val="tx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35F3C2EE-BC49-0A2B-FFB7-C3D9F7B13E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Smiling Face with No Fill">
            <a:extLst>
              <a:ext uri="{FF2B5EF4-FFF2-40B4-BE49-F238E27FC236}">
                <a16:creationId xmlns:a16="http://schemas.microsoft.com/office/drawing/2014/main" id="{B905001D-1590-455B-A808-A97EAFAC81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5793482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i="1" kern="1200" dirty="0">
                <a:solidFill>
                  <a:schemeClr val="tx1"/>
                </a:solidFill>
                <a:ea typeface="+mj-ea"/>
                <a:cs typeface="+mj-cs"/>
              </a:rPr>
              <a:t>Table of Contents</a:t>
            </a:r>
          </a:p>
        </p:txBody>
      </p:sp>
      <p:grpSp>
        <p:nvGrpSpPr>
          <p:cNvPr id="4" name="Group 3">
            <a:extLst>
              <a:ext uri="{FF2B5EF4-FFF2-40B4-BE49-F238E27FC236}">
                <a16:creationId xmlns:a16="http://schemas.microsoft.com/office/drawing/2014/main" id="{A364A1E4-1EE3-4BC3-97EB-F5069F307340}"/>
              </a:ext>
            </a:extLst>
          </p:cNvPr>
          <p:cNvGrpSpPr/>
          <p:nvPr/>
        </p:nvGrpSpPr>
        <p:grpSpPr>
          <a:xfrm>
            <a:off x="1690536" y="2050690"/>
            <a:ext cx="2444055" cy="1466433"/>
            <a:chOff x="3080" y="385801"/>
            <a:chExt cx="2444055" cy="1466433"/>
          </a:xfrm>
          <a:solidFill>
            <a:srgbClr val="434ACF"/>
          </a:solidFill>
        </p:grpSpPr>
        <p:sp>
          <p:nvSpPr>
            <p:cNvPr id="6" name="Rectangle 5">
              <a:extLst>
                <a:ext uri="{FF2B5EF4-FFF2-40B4-BE49-F238E27FC236}">
                  <a16:creationId xmlns:a16="http://schemas.microsoft.com/office/drawing/2014/main" id="{65D2000D-9BA1-475F-BBF9-4C712ED7F793}"/>
                </a:ext>
              </a:extLst>
            </p:cNvPr>
            <p:cNvSpPr/>
            <p:nvPr/>
          </p:nvSpPr>
          <p:spPr>
            <a:xfrm>
              <a:off x="3080" y="385801"/>
              <a:ext cx="2444055" cy="1466433"/>
            </a:xfrm>
            <a:prstGeom prst="rect">
              <a:avLst/>
            </a:prstGeom>
            <a:grpFill/>
            <a:ln>
              <a:solidFill>
                <a:schemeClr val="accent1">
                  <a:lumMod val="50000"/>
                </a:schemeClr>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dirty="0"/>
            </a:p>
          </p:txBody>
        </p:sp>
        <p:sp>
          <p:nvSpPr>
            <p:cNvPr id="7" name="TextBox 6">
              <a:extLst>
                <a:ext uri="{FF2B5EF4-FFF2-40B4-BE49-F238E27FC236}">
                  <a16:creationId xmlns:a16="http://schemas.microsoft.com/office/drawing/2014/main" id="{3406D16D-D080-4B41-9EC3-7DF6147ABC27}"/>
                </a:ext>
              </a:extLst>
            </p:cNvPr>
            <p:cNvSpPr txBox="1"/>
            <p:nvPr/>
          </p:nvSpPr>
          <p:spPr>
            <a:xfrm>
              <a:off x="3080" y="385801"/>
              <a:ext cx="2444055" cy="1466433"/>
            </a:xfrm>
            <a:prstGeom prst="rect">
              <a:avLst/>
            </a:prstGeom>
            <a:grp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Introduction</a:t>
              </a:r>
            </a:p>
          </p:txBody>
        </p:sp>
      </p:grpSp>
      <p:grpSp>
        <p:nvGrpSpPr>
          <p:cNvPr id="8" name="Group 7">
            <a:extLst>
              <a:ext uri="{FF2B5EF4-FFF2-40B4-BE49-F238E27FC236}">
                <a16:creationId xmlns:a16="http://schemas.microsoft.com/office/drawing/2014/main" id="{674DA79E-7A7F-40A1-9D57-21A50270A36C}"/>
              </a:ext>
            </a:extLst>
          </p:cNvPr>
          <p:cNvGrpSpPr/>
          <p:nvPr/>
        </p:nvGrpSpPr>
        <p:grpSpPr>
          <a:xfrm>
            <a:off x="4873972" y="2050692"/>
            <a:ext cx="2444055" cy="1466433"/>
            <a:chOff x="2691541" y="385801"/>
            <a:chExt cx="2444055" cy="1466433"/>
          </a:xfrm>
          <a:solidFill>
            <a:srgbClr val="0070C0"/>
          </a:solidFill>
        </p:grpSpPr>
        <p:sp>
          <p:nvSpPr>
            <p:cNvPr id="9" name="Rectangle 8">
              <a:extLst>
                <a:ext uri="{FF2B5EF4-FFF2-40B4-BE49-F238E27FC236}">
                  <a16:creationId xmlns:a16="http://schemas.microsoft.com/office/drawing/2014/main" id="{85235DEE-174C-4CC4-86C5-2EAE6E2A433F}"/>
                </a:ext>
              </a:extLst>
            </p:cNvPr>
            <p:cNvSpPr/>
            <p:nvPr/>
          </p:nvSpPr>
          <p:spPr>
            <a:xfrm>
              <a:off x="2691541" y="385801"/>
              <a:ext cx="2444055" cy="1466433"/>
            </a:xfrm>
            <a:prstGeom prst="rect">
              <a:avLst/>
            </a:prstGeom>
            <a:grpFill/>
            <a:ln>
              <a:solidFill>
                <a:schemeClr val="accent1">
                  <a:lumMod val="50000"/>
                </a:schemeClr>
              </a:solidFill>
            </a:ln>
          </p:spPr>
          <p:style>
            <a:lnRef idx="2">
              <a:schemeClr val="lt1">
                <a:hueOff val="0"/>
                <a:satOff val="0"/>
                <a:lumOff val="0"/>
                <a:alphaOff val="0"/>
              </a:schemeClr>
            </a:lnRef>
            <a:fillRef idx="1">
              <a:schemeClr val="accent2">
                <a:hueOff val="-207909"/>
                <a:satOff val="-11990"/>
                <a:lumOff val="1233"/>
                <a:alphaOff val="0"/>
              </a:schemeClr>
            </a:fillRef>
            <a:effectRef idx="0">
              <a:schemeClr val="accent2">
                <a:hueOff val="-207909"/>
                <a:satOff val="-11990"/>
                <a:lumOff val="1233"/>
                <a:alphaOff val="0"/>
              </a:schemeClr>
            </a:effectRef>
            <a:fontRef idx="minor">
              <a:schemeClr val="lt1"/>
            </a:fontRef>
          </p:style>
          <p:txBody>
            <a:bodyPr/>
            <a:lstStyle/>
            <a:p>
              <a:endParaRPr lang="en-IN"/>
            </a:p>
          </p:txBody>
        </p:sp>
        <p:sp>
          <p:nvSpPr>
            <p:cNvPr id="10" name="TextBox 9">
              <a:extLst>
                <a:ext uri="{FF2B5EF4-FFF2-40B4-BE49-F238E27FC236}">
                  <a16:creationId xmlns:a16="http://schemas.microsoft.com/office/drawing/2014/main" id="{285AABD0-C40B-4354-A8D1-07AF5FD4E767}"/>
                </a:ext>
              </a:extLst>
            </p:cNvPr>
            <p:cNvSpPr txBox="1"/>
            <p:nvPr/>
          </p:nvSpPr>
          <p:spPr>
            <a:xfrm>
              <a:off x="2691541" y="385801"/>
              <a:ext cx="2444055" cy="1466433"/>
            </a:xfrm>
            <a:prstGeom prst="rect">
              <a:avLst/>
            </a:prstGeom>
            <a:grp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algn="ctr" defTabSz="1377950">
                <a:lnSpc>
                  <a:spcPct val="90000"/>
                </a:lnSpc>
                <a:spcBef>
                  <a:spcPct val="0"/>
                </a:spcBef>
                <a:spcAft>
                  <a:spcPct val="35000"/>
                </a:spcAft>
              </a:pPr>
              <a:r>
                <a:rPr lang="en-US" sz="3100" kern="1200" dirty="0"/>
                <a:t>Objectives</a:t>
              </a:r>
            </a:p>
          </p:txBody>
        </p:sp>
      </p:grpSp>
      <p:grpSp>
        <p:nvGrpSpPr>
          <p:cNvPr id="11" name="Group 10">
            <a:extLst>
              <a:ext uri="{FF2B5EF4-FFF2-40B4-BE49-F238E27FC236}">
                <a16:creationId xmlns:a16="http://schemas.microsoft.com/office/drawing/2014/main" id="{DE288173-665D-4985-9257-63DD6BF375FB}"/>
              </a:ext>
            </a:extLst>
          </p:cNvPr>
          <p:cNvGrpSpPr/>
          <p:nvPr/>
        </p:nvGrpSpPr>
        <p:grpSpPr>
          <a:xfrm>
            <a:off x="8057408" y="2050692"/>
            <a:ext cx="2444055" cy="1466433"/>
            <a:chOff x="5380002" y="385801"/>
            <a:chExt cx="2444055" cy="1466433"/>
          </a:xfrm>
          <a:solidFill>
            <a:schemeClr val="accent1">
              <a:lumMod val="75000"/>
            </a:schemeClr>
          </a:solidFill>
        </p:grpSpPr>
        <p:sp>
          <p:nvSpPr>
            <p:cNvPr id="12" name="Rectangle 11">
              <a:extLst>
                <a:ext uri="{FF2B5EF4-FFF2-40B4-BE49-F238E27FC236}">
                  <a16:creationId xmlns:a16="http://schemas.microsoft.com/office/drawing/2014/main" id="{684B560D-377D-4271-8D07-B7FB8FE1FE5F}"/>
                </a:ext>
              </a:extLst>
            </p:cNvPr>
            <p:cNvSpPr/>
            <p:nvPr/>
          </p:nvSpPr>
          <p:spPr>
            <a:xfrm>
              <a:off x="5380002" y="385801"/>
              <a:ext cx="2444055" cy="1466433"/>
            </a:xfrm>
            <a:prstGeom prst="rect">
              <a:avLst/>
            </a:prstGeom>
            <a:grpFill/>
            <a:ln>
              <a:solidFill>
                <a:schemeClr val="accent1">
                  <a:lumMod val="50000"/>
                </a:schemeClr>
              </a:solidFill>
            </a:ln>
          </p:spPr>
          <p:style>
            <a:lnRef idx="2">
              <a:schemeClr val="lt1">
                <a:hueOff val="0"/>
                <a:satOff val="0"/>
                <a:lumOff val="0"/>
                <a:alphaOff val="0"/>
              </a:schemeClr>
            </a:lnRef>
            <a:fillRef idx="1">
              <a:schemeClr val="accent2">
                <a:hueOff val="-415818"/>
                <a:satOff val="-23979"/>
                <a:lumOff val="2465"/>
                <a:alphaOff val="0"/>
              </a:schemeClr>
            </a:fillRef>
            <a:effectRef idx="0">
              <a:schemeClr val="accent2">
                <a:hueOff val="-415818"/>
                <a:satOff val="-23979"/>
                <a:lumOff val="2465"/>
                <a:alphaOff val="0"/>
              </a:schemeClr>
            </a:effectRef>
            <a:fontRef idx="minor">
              <a:schemeClr val="lt1"/>
            </a:fontRef>
          </p:style>
          <p:txBody>
            <a:bodyPr/>
            <a:lstStyle/>
            <a:p>
              <a:endParaRPr lang="en-US"/>
            </a:p>
          </p:txBody>
        </p:sp>
        <p:sp>
          <p:nvSpPr>
            <p:cNvPr id="13" name="TextBox 12">
              <a:extLst>
                <a:ext uri="{FF2B5EF4-FFF2-40B4-BE49-F238E27FC236}">
                  <a16:creationId xmlns:a16="http://schemas.microsoft.com/office/drawing/2014/main" id="{BFBC9162-0838-4442-8AF2-F8C54767D441}"/>
                </a:ext>
              </a:extLst>
            </p:cNvPr>
            <p:cNvSpPr txBox="1"/>
            <p:nvPr/>
          </p:nvSpPr>
          <p:spPr>
            <a:xfrm>
              <a:off x="5380002" y="385801"/>
              <a:ext cx="2444055" cy="1466433"/>
            </a:xfrm>
            <a:prstGeom prst="rect">
              <a:avLst/>
            </a:prstGeom>
            <a:grp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algn="ctr" defTabSz="1377950">
                <a:lnSpc>
                  <a:spcPct val="90000"/>
                </a:lnSpc>
                <a:spcBef>
                  <a:spcPct val="0"/>
                </a:spcBef>
                <a:spcAft>
                  <a:spcPct val="35000"/>
                </a:spcAft>
              </a:pPr>
              <a:r>
                <a:rPr lang="en-US" sz="3100" kern="1200" dirty="0"/>
                <a:t>Methodology</a:t>
              </a:r>
            </a:p>
          </p:txBody>
        </p:sp>
      </p:grpSp>
      <p:grpSp>
        <p:nvGrpSpPr>
          <p:cNvPr id="17" name="Group 16">
            <a:extLst>
              <a:ext uri="{FF2B5EF4-FFF2-40B4-BE49-F238E27FC236}">
                <a16:creationId xmlns:a16="http://schemas.microsoft.com/office/drawing/2014/main" id="{45B3F2CB-D847-4D70-9280-4D3628CEA699}"/>
              </a:ext>
            </a:extLst>
          </p:cNvPr>
          <p:cNvGrpSpPr/>
          <p:nvPr/>
        </p:nvGrpSpPr>
        <p:grpSpPr>
          <a:xfrm>
            <a:off x="842235" y="4234677"/>
            <a:ext cx="2444055" cy="1466433"/>
            <a:chOff x="3080" y="2096640"/>
            <a:chExt cx="2444055" cy="1466433"/>
          </a:xfrm>
          <a:solidFill>
            <a:schemeClr val="accent1">
              <a:lumMod val="50000"/>
            </a:schemeClr>
          </a:solidFill>
        </p:grpSpPr>
        <p:sp>
          <p:nvSpPr>
            <p:cNvPr id="18" name="Rectangle 17">
              <a:extLst>
                <a:ext uri="{FF2B5EF4-FFF2-40B4-BE49-F238E27FC236}">
                  <a16:creationId xmlns:a16="http://schemas.microsoft.com/office/drawing/2014/main" id="{D922AA1F-7E05-4330-A08A-658AFD9DCA20}"/>
                </a:ext>
              </a:extLst>
            </p:cNvPr>
            <p:cNvSpPr/>
            <p:nvPr/>
          </p:nvSpPr>
          <p:spPr>
            <a:xfrm>
              <a:off x="3080" y="2096640"/>
              <a:ext cx="2444055" cy="1466433"/>
            </a:xfrm>
            <a:prstGeom prst="rect">
              <a:avLst/>
            </a:prstGeom>
            <a:grpFill/>
            <a:ln>
              <a:solidFill>
                <a:schemeClr val="accent1">
                  <a:lumMod val="50000"/>
                </a:schemeClr>
              </a:solidFill>
            </a:ln>
          </p:spPr>
          <p:style>
            <a:lnRef idx="2">
              <a:schemeClr val="lt1">
                <a:hueOff val="0"/>
                <a:satOff val="0"/>
                <a:lumOff val="0"/>
                <a:alphaOff val="0"/>
              </a:schemeClr>
            </a:lnRef>
            <a:fillRef idx="1">
              <a:schemeClr val="accent2">
                <a:hueOff val="-831636"/>
                <a:satOff val="-47959"/>
                <a:lumOff val="4930"/>
                <a:alphaOff val="0"/>
              </a:schemeClr>
            </a:fillRef>
            <a:effectRef idx="0">
              <a:schemeClr val="accent2">
                <a:hueOff val="-831636"/>
                <a:satOff val="-47959"/>
                <a:lumOff val="4930"/>
                <a:alphaOff val="0"/>
              </a:schemeClr>
            </a:effectRef>
            <a:fontRef idx="minor">
              <a:schemeClr val="lt1"/>
            </a:fontRef>
          </p:style>
          <p:txBody>
            <a:bodyPr/>
            <a:lstStyle/>
            <a:p>
              <a:endParaRPr lang="en-US"/>
            </a:p>
          </p:txBody>
        </p:sp>
        <p:sp>
          <p:nvSpPr>
            <p:cNvPr id="19" name="TextBox 18">
              <a:extLst>
                <a:ext uri="{FF2B5EF4-FFF2-40B4-BE49-F238E27FC236}">
                  <a16:creationId xmlns:a16="http://schemas.microsoft.com/office/drawing/2014/main" id="{8E0BCF29-E3CA-4604-95D1-4E4C884E637E}"/>
                </a:ext>
              </a:extLst>
            </p:cNvPr>
            <p:cNvSpPr txBox="1"/>
            <p:nvPr/>
          </p:nvSpPr>
          <p:spPr>
            <a:xfrm>
              <a:off x="3080" y="2096640"/>
              <a:ext cx="2444055" cy="1466433"/>
            </a:xfrm>
            <a:prstGeom prst="rect">
              <a:avLst/>
            </a:prstGeom>
            <a:grp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algn="ctr" defTabSz="1377950">
                <a:lnSpc>
                  <a:spcPct val="90000"/>
                </a:lnSpc>
                <a:spcBef>
                  <a:spcPct val="0"/>
                </a:spcBef>
                <a:spcAft>
                  <a:spcPct val="35000"/>
                </a:spcAft>
              </a:pPr>
              <a:r>
                <a:rPr lang="en-US" sz="3100" kern="1200" dirty="0"/>
                <a:t>Results</a:t>
              </a:r>
            </a:p>
          </p:txBody>
        </p:sp>
      </p:grpSp>
      <p:grpSp>
        <p:nvGrpSpPr>
          <p:cNvPr id="20" name="Group 19">
            <a:extLst>
              <a:ext uri="{FF2B5EF4-FFF2-40B4-BE49-F238E27FC236}">
                <a16:creationId xmlns:a16="http://schemas.microsoft.com/office/drawing/2014/main" id="{5F027056-937C-4609-B7B4-CF59E7825D59}"/>
              </a:ext>
            </a:extLst>
          </p:cNvPr>
          <p:cNvGrpSpPr/>
          <p:nvPr/>
        </p:nvGrpSpPr>
        <p:grpSpPr>
          <a:xfrm>
            <a:off x="3651946" y="4234678"/>
            <a:ext cx="2444055" cy="1466433"/>
            <a:chOff x="2691541" y="2096640"/>
            <a:chExt cx="2444055" cy="1466433"/>
          </a:xfrm>
          <a:solidFill>
            <a:schemeClr val="accent1">
              <a:lumMod val="75000"/>
            </a:schemeClr>
          </a:solidFill>
        </p:grpSpPr>
        <p:sp>
          <p:nvSpPr>
            <p:cNvPr id="21" name="Rectangle 20">
              <a:extLst>
                <a:ext uri="{FF2B5EF4-FFF2-40B4-BE49-F238E27FC236}">
                  <a16:creationId xmlns:a16="http://schemas.microsoft.com/office/drawing/2014/main" id="{3E982B59-0523-4FC6-9F83-BEEB12223477}"/>
                </a:ext>
              </a:extLst>
            </p:cNvPr>
            <p:cNvSpPr/>
            <p:nvPr/>
          </p:nvSpPr>
          <p:spPr>
            <a:xfrm>
              <a:off x="2691541" y="2096640"/>
              <a:ext cx="2444055" cy="1466433"/>
            </a:xfrm>
            <a:prstGeom prst="rect">
              <a:avLst/>
            </a:prstGeom>
            <a:grpFill/>
            <a:ln>
              <a:solidFill>
                <a:schemeClr val="accent1">
                  <a:lumMod val="50000"/>
                </a:schemeClr>
              </a:solidFill>
            </a:ln>
          </p:spPr>
          <p:style>
            <a:lnRef idx="2">
              <a:schemeClr val="lt1">
                <a:hueOff val="0"/>
                <a:satOff val="0"/>
                <a:lumOff val="0"/>
                <a:alphaOff val="0"/>
              </a:schemeClr>
            </a:lnRef>
            <a:fillRef idx="1">
              <a:schemeClr val="accent2">
                <a:hueOff val="-1039545"/>
                <a:satOff val="-59949"/>
                <a:lumOff val="6163"/>
                <a:alphaOff val="0"/>
              </a:schemeClr>
            </a:fillRef>
            <a:effectRef idx="0">
              <a:schemeClr val="accent2">
                <a:hueOff val="-1039545"/>
                <a:satOff val="-59949"/>
                <a:lumOff val="6163"/>
                <a:alphaOff val="0"/>
              </a:schemeClr>
            </a:effectRef>
            <a:fontRef idx="minor">
              <a:schemeClr val="lt1"/>
            </a:fontRef>
          </p:style>
          <p:txBody>
            <a:bodyPr/>
            <a:lstStyle/>
            <a:p>
              <a:endParaRPr lang="en-US"/>
            </a:p>
          </p:txBody>
        </p:sp>
        <p:sp>
          <p:nvSpPr>
            <p:cNvPr id="22" name="TextBox 21">
              <a:extLst>
                <a:ext uri="{FF2B5EF4-FFF2-40B4-BE49-F238E27FC236}">
                  <a16:creationId xmlns:a16="http://schemas.microsoft.com/office/drawing/2014/main" id="{A72AF154-819A-416A-95AD-05017A60469B}"/>
                </a:ext>
              </a:extLst>
            </p:cNvPr>
            <p:cNvSpPr txBox="1"/>
            <p:nvPr/>
          </p:nvSpPr>
          <p:spPr>
            <a:xfrm>
              <a:off x="2691541" y="2096640"/>
              <a:ext cx="2444055" cy="1466433"/>
            </a:xfrm>
            <a:prstGeom prst="rect">
              <a:avLst/>
            </a:prstGeom>
            <a:grp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algn="ctr" defTabSz="1377950">
                <a:lnSpc>
                  <a:spcPct val="90000"/>
                </a:lnSpc>
                <a:spcBef>
                  <a:spcPct val="0"/>
                </a:spcBef>
                <a:spcAft>
                  <a:spcPct val="35000"/>
                </a:spcAft>
              </a:pPr>
              <a:endParaRPr lang="en-US" sz="3100" kern="1200" dirty="0"/>
            </a:p>
            <a:p>
              <a:pPr algn="ctr" defTabSz="1377950">
                <a:lnSpc>
                  <a:spcPct val="90000"/>
                </a:lnSpc>
                <a:spcBef>
                  <a:spcPct val="0"/>
                </a:spcBef>
                <a:spcAft>
                  <a:spcPct val="35000"/>
                </a:spcAft>
              </a:pPr>
              <a:r>
                <a:rPr lang="en-US" sz="3100" kern="1200" dirty="0"/>
                <a:t>SHAP Results</a:t>
              </a:r>
            </a:p>
            <a:p>
              <a:pPr marL="0" lvl="0" indent="0" algn="ctr" defTabSz="1377950">
                <a:lnSpc>
                  <a:spcPct val="90000"/>
                </a:lnSpc>
                <a:spcBef>
                  <a:spcPct val="0"/>
                </a:spcBef>
                <a:spcAft>
                  <a:spcPct val="35000"/>
                </a:spcAft>
                <a:buNone/>
              </a:pPr>
              <a:endParaRPr lang="en-US" sz="3100" kern="1200" dirty="0"/>
            </a:p>
          </p:txBody>
        </p:sp>
      </p:grpSp>
      <p:grpSp>
        <p:nvGrpSpPr>
          <p:cNvPr id="23" name="Group 22">
            <a:extLst>
              <a:ext uri="{FF2B5EF4-FFF2-40B4-BE49-F238E27FC236}">
                <a16:creationId xmlns:a16="http://schemas.microsoft.com/office/drawing/2014/main" id="{AE2CF600-0922-486E-AED7-19C7E6335F20}"/>
              </a:ext>
            </a:extLst>
          </p:cNvPr>
          <p:cNvGrpSpPr/>
          <p:nvPr/>
        </p:nvGrpSpPr>
        <p:grpSpPr>
          <a:xfrm>
            <a:off x="6406869" y="4234678"/>
            <a:ext cx="2444055" cy="1466433"/>
            <a:chOff x="5380002" y="2096640"/>
            <a:chExt cx="2444055" cy="1466433"/>
          </a:xfrm>
          <a:solidFill>
            <a:srgbClr val="0070C0"/>
          </a:solidFill>
        </p:grpSpPr>
        <p:sp>
          <p:nvSpPr>
            <p:cNvPr id="24" name="Rectangle 23">
              <a:extLst>
                <a:ext uri="{FF2B5EF4-FFF2-40B4-BE49-F238E27FC236}">
                  <a16:creationId xmlns:a16="http://schemas.microsoft.com/office/drawing/2014/main" id="{826E7CBF-4031-427C-932E-D9C4BE19EF61}"/>
                </a:ext>
              </a:extLst>
            </p:cNvPr>
            <p:cNvSpPr/>
            <p:nvPr/>
          </p:nvSpPr>
          <p:spPr>
            <a:xfrm>
              <a:off x="5380002" y="2096640"/>
              <a:ext cx="2444055" cy="1466433"/>
            </a:xfrm>
            <a:prstGeom prst="rect">
              <a:avLst/>
            </a:prstGeom>
            <a:grpFill/>
            <a:ln>
              <a:solidFill>
                <a:schemeClr val="accent1">
                  <a:lumMod val="50000"/>
                </a:schemeClr>
              </a:solidFill>
            </a:ln>
          </p:spPr>
          <p:style>
            <a:lnRef idx="2">
              <a:schemeClr val="lt1">
                <a:hueOff val="0"/>
                <a:satOff val="0"/>
                <a:lumOff val="0"/>
                <a:alphaOff val="0"/>
              </a:schemeClr>
            </a:lnRef>
            <a:fillRef idx="1">
              <a:schemeClr val="accent2">
                <a:hueOff val="-1247454"/>
                <a:satOff val="-71938"/>
                <a:lumOff val="7395"/>
                <a:alphaOff val="0"/>
              </a:schemeClr>
            </a:fillRef>
            <a:effectRef idx="0">
              <a:schemeClr val="accent2">
                <a:hueOff val="-1247454"/>
                <a:satOff val="-71938"/>
                <a:lumOff val="7395"/>
                <a:alphaOff val="0"/>
              </a:schemeClr>
            </a:effectRef>
            <a:fontRef idx="minor">
              <a:schemeClr val="lt1"/>
            </a:fontRef>
          </p:style>
          <p:txBody>
            <a:bodyPr/>
            <a:lstStyle/>
            <a:p>
              <a:endParaRPr lang="en-US"/>
            </a:p>
          </p:txBody>
        </p:sp>
        <p:sp>
          <p:nvSpPr>
            <p:cNvPr id="25" name="TextBox 24">
              <a:extLst>
                <a:ext uri="{FF2B5EF4-FFF2-40B4-BE49-F238E27FC236}">
                  <a16:creationId xmlns:a16="http://schemas.microsoft.com/office/drawing/2014/main" id="{A3EC3C14-6FBA-4106-B3DE-C2AD5609E2B8}"/>
                </a:ext>
              </a:extLst>
            </p:cNvPr>
            <p:cNvSpPr txBox="1"/>
            <p:nvPr/>
          </p:nvSpPr>
          <p:spPr>
            <a:xfrm>
              <a:off x="5380002" y="2096640"/>
              <a:ext cx="2444055" cy="1466433"/>
            </a:xfrm>
            <a:prstGeom prst="rect">
              <a:avLst/>
            </a:prstGeom>
            <a:grp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Conclusion</a:t>
              </a:r>
            </a:p>
          </p:txBody>
        </p:sp>
      </p:grpSp>
      <p:grpSp>
        <p:nvGrpSpPr>
          <p:cNvPr id="26" name="Group 25">
            <a:extLst>
              <a:ext uri="{FF2B5EF4-FFF2-40B4-BE49-F238E27FC236}">
                <a16:creationId xmlns:a16="http://schemas.microsoft.com/office/drawing/2014/main" id="{61A36950-B0EE-4D90-A447-BFAE40265C03}"/>
              </a:ext>
            </a:extLst>
          </p:cNvPr>
          <p:cNvGrpSpPr/>
          <p:nvPr/>
        </p:nvGrpSpPr>
        <p:grpSpPr>
          <a:xfrm>
            <a:off x="9098938" y="4201896"/>
            <a:ext cx="2444055" cy="1466433"/>
            <a:chOff x="8068463" y="2096640"/>
            <a:chExt cx="2444055" cy="1466433"/>
          </a:xfrm>
          <a:solidFill>
            <a:srgbClr val="434ACF"/>
          </a:solidFill>
        </p:grpSpPr>
        <p:sp>
          <p:nvSpPr>
            <p:cNvPr id="27" name="Rectangle 26">
              <a:extLst>
                <a:ext uri="{FF2B5EF4-FFF2-40B4-BE49-F238E27FC236}">
                  <a16:creationId xmlns:a16="http://schemas.microsoft.com/office/drawing/2014/main" id="{B1224554-DE62-4625-9F32-814AAD2178A7}"/>
                </a:ext>
              </a:extLst>
            </p:cNvPr>
            <p:cNvSpPr/>
            <p:nvPr/>
          </p:nvSpPr>
          <p:spPr>
            <a:xfrm>
              <a:off x="8068463" y="2096640"/>
              <a:ext cx="2444055" cy="1466433"/>
            </a:xfrm>
            <a:prstGeom prst="rect">
              <a:avLst/>
            </a:prstGeom>
            <a:grpFill/>
            <a:ln>
              <a:solidFill>
                <a:schemeClr val="accent1">
                  <a:lumMod val="50000"/>
                </a:schemeClr>
              </a:solidFill>
            </a:ln>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a:lstStyle/>
            <a:p>
              <a:endParaRPr lang="en-US"/>
            </a:p>
          </p:txBody>
        </p:sp>
        <p:sp>
          <p:nvSpPr>
            <p:cNvPr id="28" name="TextBox 27">
              <a:extLst>
                <a:ext uri="{FF2B5EF4-FFF2-40B4-BE49-F238E27FC236}">
                  <a16:creationId xmlns:a16="http://schemas.microsoft.com/office/drawing/2014/main" id="{FD1B5C5B-CF4B-4B4F-9A0C-601714E21DBF}"/>
                </a:ext>
              </a:extLst>
            </p:cNvPr>
            <p:cNvSpPr txBox="1"/>
            <p:nvPr/>
          </p:nvSpPr>
          <p:spPr>
            <a:xfrm>
              <a:off x="8068463" y="2096640"/>
              <a:ext cx="2444055" cy="1466433"/>
            </a:xfrm>
            <a:prstGeom prst="rect">
              <a:avLst/>
            </a:prstGeom>
            <a:grp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References </a:t>
              </a:r>
            </a:p>
          </p:txBody>
        </p:sp>
      </p:grpSp>
    </p:spTree>
    <p:extLst>
      <p:ext uri="{BB962C8B-B14F-4D97-AF65-F5344CB8AC3E}">
        <p14:creationId xmlns:p14="http://schemas.microsoft.com/office/powerpoint/2010/main" val="38797293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anim calcmode="lin" valueType="num">
                                      <p:cBhvr>
                                        <p:cTn id="32" dur="1000" fill="hold"/>
                                        <p:tgtEl>
                                          <p:spTgt spid="20"/>
                                        </p:tgtEl>
                                        <p:attrNameLst>
                                          <p:attrName>ppt_x</p:attrName>
                                        </p:attrNameLst>
                                      </p:cBhvr>
                                      <p:tavLst>
                                        <p:tav tm="0">
                                          <p:val>
                                            <p:strVal val="#ppt_x"/>
                                          </p:val>
                                        </p:tav>
                                        <p:tav tm="100000">
                                          <p:val>
                                            <p:strVal val="#ppt_x"/>
                                          </p:val>
                                        </p:tav>
                                      </p:tavLst>
                                    </p:anim>
                                    <p:anim calcmode="lin" valueType="num">
                                      <p:cBhvr>
                                        <p:cTn id="33" dur="1000" fill="hold"/>
                                        <p:tgtEl>
                                          <p:spTgt spid="20"/>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686701" y="275485"/>
            <a:ext cx="10509504" cy="107691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i="1" kern="1200" dirty="0">
                <a:solidFill>
                  <a:schemeClr val="tx1"/>
                </a:solidFill>
                <a:latin typeface="Hiragino Kaku Gothic StdN W8" panose="020B0800000000000000" pitchFamily="34" charset="-128"/>
                <a:ea typeface="Hiragino Kaku Gothic StdN W8" panose="020B0800000000000000" pitchFamily="34" charset="-128"/>
                <a:cs typeface="+mj-cs"/>
              </a:rPr>
              <a:t>Introduction</a:t>
            </a:r>
          </a:p>
        </p:txBody>
      </p:sp>
      <p:graphicFrame>
        <p:nvGraphicFramePr>
          <p:cNvPr id="22" name="TextBox 2">
            <a:extLst>
              <a:ext uri="{FF2B5EF4-FFF2-40B4-BE49-F238E27FC236}">
                <a16:creationId xmlns:a16="http://schemas.microsoft.com/office/drawing/2014/main" id="{743A2583-2387-F109-7BEA-8A5301D240D3}"/>
              </a:ext>
            </a:extLst>
          </p:cNvPr>
          <p:cNvGraphicFramePr/>
          <p:nvPr>
            <p:extLst>
              <p:ext uri="{D42A27DB-BD31-4B8C-83A1-F6EECF244321}">
                <p14:modId xmlns:p14="http://schemas.microsoft.com/office/powerpoint/2010/main" val="3550872422"/>
              </p:ext>
            </p:extLst>
          </p:nvPr>
        </p:nvGraphicFramePr>
        <p:xfrm>
          <a:off x="231820" y="1055915"/>
          <a:ext cx="11719774" cy="5409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049398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2A91E89-93E9-084C-BA10-2407B533CD6A}"/>
              </a:ext>
            </a:extLst>
          </p:cNvPr>
          <p:cNvSpPr txBox="1"/>
          <p:nvPr/>
        </p:nvSpPr>
        <p:spPr>
          <a:xfrm>
            <a:off x="717422" y="1574019"/>
            <a:ext cx="2972835" cy="3333750"/>
          </a:xfrm>
          <a:prstGeom prst="rect">
            <a:avLst/>
          </a:prstGeom>
          <a:solidFill>
            <a:srgbClr val="002060"/>
          </a:solidFill>
        </p:spPr>
        <p:txBody>
          <a:bodyPr vert="horz" lIns="91440" tIns="45720" rIns="91440" bIns="45720" rtlCol="0" anchor="ctr">
            <a:normAutofit/>
          </a:bodyPr>
          <a:lstStyle/>
          <a:p>
            <a:pPr algn="ctr">
              <a:lnSpc>
                <a:spcPct val="90000"/>
              </a:lnSpc>
              <a:spcBef>
                <a:spcPct val="0"/>
              </a:spcBef>
              <a:spcAft>
                <a:spcPts val="600"/>
              </a:spcAft>
            </a:pPr>
            <a:r>
              <a:rPr lang="en-US" sz="4800" b="1" i="1" kern="1200" dirty="0">
                <a:solidFill>
                  <a:schemeClr val="bg1"/>
                </a:solidFill>
                <a:latin typeface="+mj-lt"/>
                <a:ea typeface="+mj-ea"/>
                <a:cs typeface="+mj-cs"/>
              </a:rPr>
              <a:t>DATASET</a:t>
            </a:r>
          </a:p>
        </p:txBody>
      </p:sp>
      <p:pic>
        <p:nvPicPr>
          <p:cNvPr id="3" name="Picture 2" descr="A screenshot of a computer&#10;&#10;Description automatically generated">
            <a:extLst>
              <a:ext uri="{FF2B5EF4-FFF2-40B4-BE49-F238E27FC236}">
                <a16:creationId xmlns:a16="http://schemas.microsoft.com/office/drawing/2014/main" id="{2BDECBE0-F738-421F-6BF3-7789EBF97117}"/>
              </a:ext>
            </a:extLst>
          </p:cNvPr>
          <p:cNvPicPr>
            <a:picLocks noChangeAspect="1"/>
          </p:cNvPicPr>
          <p:nvPr/>
        </p:nvPicPr>
        <p:blipFill>
          <a:blip r:embed="rId2"/>
          <a:stretch>
            <a:fillRect/>
          </a:stretch>
        </p:blipFill>
        <p:spPr>
          <a:xfrm>
            <a:off x="4236054" y="1053345"/>
            <a:ext cx="7651145" cy="5401884"/>
          </a:xfrm>
          <a:prstGeom prst="rect">
            <a:avLst/>
          </a:prstGeom>
        </p:spPr>
      </p:pic>
    </p:spTree>
    <p:extLst>
      <p:ext uri="{BB962C8B-B14F-4D97-AF65-F5344CB8AC3E}">
        <p14:creationId xmlns:p14="http://schemas.microsoft.com/office/powerpoint/2010/main" val="386681630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2EC635B-D8A3-4A72-8304-20FFBA5D21A3}"/>
              </a:ext>
            </a:extLst>
          </p:cNvPr>
          <p:cNvSpPr txBox="1"/>
          <p:nvPr/>
        </p:nvSpPr>
        <p:spPr>
          <a:xfrm>
            <a:off x="5596501" y="489509"/>
            <a:ext cx="5754896" cy="8712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1" kern="1200" dirty="0">
                <a:ln w="0"/>
                <a:solidFill>
                  <a:schemeClr val="tx1"/>
                </a:solidFill>
                <a:effectLst>
                  <a:reflection blurRad="6350" stA="53000" endA="300" endPos="35500" dir="5400000" sy="-90000" algn="bl" rotWithShape="0"/>
                </a:effectLst>
                <a:ea typeface="+mj-ea"/>
                <a:cs typeface="+mj-cs"/>
              </a:rPr>
              <a:t>OBJECTIVES</a:t>
            </a:r>
          </a:p>
        </p:txBody>
      </p:sp>
      <p:pic>
        <p:nvPicPr>
          <p:cNvPr id="7" name="Graphic 6" descr="Bullseye">
            <a:extLst>
              <a:ext uri="{FF2B5EF4-FFF2-40B4-BE49-F238E27FC236}">
                <a16:creationId xmlns:a16="http://schemas.microsoft.com/office/drawing/2014/main" id="{D51D3BA1-D382-E3E0-8F21-38C02ECE7A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TextBox 2">
            <a:extLst>
              <a:ext uri="{FF2B5EF4-FFF2-40B4-BE49-F238E27FC236}">
                <a16:creationId xmlns:a16="http://schemas.microsoft.com/office/drawing/2014/main" id="{66168532-D141-4AB0-BD29-1663F2877B3E}"/>
              </a:ext>
            </a:extLst>
          </p:cNvPr>
          <p:cNvSpPr txBox="1"/>
          <p:nvPr/>
        </p:nvSpPr>
        <p:spPr>
          <a:xfrm>
            <a:off x="5596502" y="1513114"/>
            <a:ext cx="5454119" cy="4090244"/>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100" b="0" i="0" dirty="0">
                <a:effectLst/>
              </a:rPr>
              <a:t>To develop a predictive model to estimate the customer churn rate for a telecommunications company.</a:t>
            </a:r>
          </a:p>
          <a:p>
            <a:pPr indent="-228600">
              <a:lnSpc>
                <a:spcPct val="90000"/>
              </a:lnSpc>
              <a:spcAft>
                <a:spcPts val="600"/>
              </a:spcAft>
              <a:buFont typeface="Arial" panose="020B0604020202020204" pitchFamily="34" charset="0"/>
              <a:buChar char="•"/>
            </a:pPr>
            <a:r>
              <a:rPr lang="en-US" sz="2100" b="0" i="0" dirty="0">
                <a:effectLst/>
              </a:rPr>
              <a:t>To identify key factors influencing customer churn, to enhance the accuracy and relevance of the predictive model.</a:t>
            </a:r>
          </a:p>
          <a:p>
            <a:pPr indent="-228600" algn="just">
              <a:lnSpc>
                <a:spcPct val="90000"/>
              </a:lnSpc>
              <a:spcAft>
                <a:spcPts val="600"/>
              </a:spcAft>
              <a:buFont typeface="Arial" panose="020B0604020202020204" pitchFamily="34" charset="0"/>
              <a:buChar char="•"/>
            </a:pPr>
            <a:r>
              <a:rPr lang="en-US" sz="2100" b="0" i="0" dirty="0">
                <a:effectLst/>
              </a:rPr>
              <a:t>To evaluate the effectiveness of different machine learning algorithms in predicting customer churn.</a:t>
            </a:r>
          </a:p>
          <a:p>
            <a:pPr indent="-228600">
              <a:lnSpc>
                <a:spcPct val="90000"/>
              </a:lnSpc>
              <a:spcAft>
                <a:spcPts val="600"/>
              </a:spcAft>
              <a:buFont typeface="Arial" panose="020B0604020202020204" pitchFamily="34" charset="0"/>
              <a:buChar char="•"/>
            </a:pPr>
            <a:r>
              <a:rPr lang="en-US" sz="2100" dirty="0"/>
              <a:t>Assess the model’s </a:t>
            </a:r>
            <a:r>
              <a:rPr lang="en-US" sz="2100" dirty="0" err="1"/>
              <a:t>explainability</a:t>
            </a:r>
            <a:r>
              <a:rPr lang="en-US" sz="2100" dirty="0"/>
              <a:t> and interpretability to enhance the churn rate using Artificial Intelligence.</a:t>
            </a:r>
          </a:p>
        </p:txBody>
      </p:sp>
      <p:sp>
        <p:nvSpPr>
          <p:cNvPr id="25" name="Rectangle 2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00544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9" name="Rectangle 3118">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C132A53-212A-482B-AB1E-3E1015689BDA}"/>
              </a:ext>
            </a:extLst>
          </p:cNvPr>
          <p:cNvSpPr/>
          <p:nvPr/>
        </p:nvSpPr>
        <p:spPr>
          <a:xfrm>
            <a:off x="522174" y="2155536"/>
            <a:ext cx="5051653" cy="8489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1" i="1" dirty="0">
                <a:ln w="0"/>
                <a:effectLst>
                  <a:reflection blurRad="6350" stA="53000" endA="300" endPos="35500" dir="5400000" sy="-90000" algn="bl" rotWithShape="0"/>
                </a:effectLst>
                <a:latin typeface="+mj-lt"/>
                <a:ea typeface="+mj-ea"/>
                <a:cs typeface="+mj-cs"/>
              </a:rPr>
              <a:t>METHODOLOGY </a:t>
            </a:r>
            <a:endParaRPr lang="en-US" sz="5400" b="1" i="1" cap="none" spc="0" dirty="0">
              <a:ln w="0"/>
              <a:effectLst>
                <a:reflection blurRad="6350" stA="53000" endA="300" endPos="35500" dir="5400000" sy="-90000" algn="bl" rotWithShape="0"/>
              </a:effectLst>
              <a:latin typeface="+mj-lt"/>
              <a:ea typeface="+mj-ea"/>
              <a:cs typeface="+mj-cs"/>
            </a:endParaRPr>
          </a:p>
        </p:txBody>
      </p:sp>
      <p:sp>
        <p:nvSpPr>
          <p:cNvPr id="3121" name="Rectangle 312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3" name="Rectangle 312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5" name="Rectangle 3124">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Design Research Methodology for Everyone">
            <a:extLst>
              <a:ext uri="{FF2B5EF4-FFF2-40B4-BE49-F238E27FC236}">
                <a16:creationId xmlns:a16="http://schemas.microsoft.com/office/drawing/2014/main" id="{50642AE9-F7D4-324F-8500-FED7BA06C5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16" r="21882" b="-2"/>
          <a:stretch/>
        </p:blipFill>
        <p:spPr bwMode="auto">
          <a:xfrm>
            <a:off x="5573827" y="620485"/>
            <a:ext cx="5420744" cy="5606143"/>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66751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Rectangle 1">
            <a:extLst>
              <a:ext uri="{FF2B5EF4-FFF2-40B4-BE49-F238E27FC236}">
                <a16:creationId xmlns:a16="http://schemas.microsoft.com/office/drawing/2014/main" id="{A104907E-57C5-AA42-8AA9-01F25BFDF38C}"/>
              </a:ext>
            </a:extLst>
          </p:cNvPr>
          <p:cNvSpPr/>
          <p:nvPr/>
        </p:nvSpPr>
        <p:spPr>
          <a:xfrm>
            <a:off x="195943" y="2767106"/>
            <a:ext cx="3570514" cy="82518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i="1" kern="1200" cap="none" spc="0" dirty="0">
                <a:ln w="0"/>
                <a:solidFill>
                  <a:srgbClr val="FFFFFF"/>
                </a:solidFill>
                <a:effectLst>
                  <a:reflection blurRad="6350" stA="53000" endA="300" endPos="35500" dir="5400000" sy="-90000" algn="bl" rotWithShape="0"/>
                </a:effectLst>
                <a:latin typeface="+mj-lt"/>
                <a:ea typeface="+mj-ea"/>
                <a:cs typeface="+mj-cs"/>
              </a:rPr>
              <a:t>FLOWCHART</a:t>
            </a:r>
          </a:p>
        </p:txBody>
      </p:sp>
      <p:pic>
        <p:nvPicPr>
          <p:cNvPr id="5" name="Picture 4">
            <a:extLst>
              <a:ext uri="{FF2B5EF4-FFF2-40B4-BE49-F238E27FC236}">
                <a16:creationId xmlns:a16="http://schemas.microsoft.com/office/drawing/2014/main" id="{C64CAFC9-F509-404F-AB6C-87DE28AF3F61}"/>
              </a:ext>
            </a:extLst>
          </p:cNvPr>
          <p:cNvPicPr>
            <a:picLocks noChangeAspect="1"/>
          </p:cNvPicPr>
          <p:nvPr/>
        </p:nvPicPr>
        <p:blipFill>
          <a:blip r:embed="rId2"/>
          <a:stretch>
            <a:fillRect/>
          </a:stretch>
        </p:blipFill>
        <p:spPr>
          <a:xfrm>
            <a:off x="4601043" y="577278"/>
            <a:ext cx="7167356" cy="5533866"/>
          </a:xfrm>
          <a:prstGeom prst="rect">
            <a:avLst/>
          </a:prstGeom>
        </p:spPr>
      </p:pic>
    </p:spTree>
    <p:extLst>
      <p:ext uri="{BB962C8B-B14F-4D97-AF65-F5344CB8AC3E}">
        <p14:creationId xmlns:p14="http://schemas.microsoft.com/office/powerpoint/2010/main" val="58754736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8115AC-264F-E242-9C92-790A1D72B0A7}"/>
              </a:ext>
            </a:extLst>
          </p:cNvPr>
          <p:cNvPicPr>
            <a:picLocks noChangeAspect="1"/>
          </p:cNvPicPr>
          <p:nvPr/>
        </p:nvPicPr>
        <p:blipFill rotWithShape="1">
          <a:blip r:embed="rId2"/>
          <a:srcRect l="1780" r="2235"/>
          <a:stretch/>
        </p:blipFill>
        <p:spPr>
          <a:xfrm>
            <a:off x="182451" y="463639"/>
            <a:ext cx="8727440" cy="5937161"/>
          </a:xfrm>
          <a:prstGeom prst="rect">
            <a:avLst/>
          </a:prstGeom>
        </p:spPr>
      </p:pic>
      <p:sp>
        <p:nvSpPr>
          <p:cNvPr id="4" name="TextBox 3">
            <a:extLst>
              <a:ext uri="{FF2B5EF4-FFF2-40B4-BE49-F238E27FC236}">
                <a16:creationId xmlns:a16="http://schemas.microsoft.com/office/drawing/2014/main" id="{629ECB76-25C3-6C0F-DC2D-F66F890F2948}"/>
              </a:ext>
            </a:extLst>
          </p:cNvPr>
          <p:cNvSpPr txBox="1"/>
          <p:nvPr/>
        </p:nvSpPr>
        <p:spPr>
          <a:xfrm>
            <a:off x="9723549" y="2678806"/>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ECA13BC0-2EBA-4D02-92B7-A78D8B996CFF}"/>
              </a:ext>
            </a:extLst>
          </p:cNvPr>
          <p:cNvSpPr txBox="1"/>
          <p:nvPr/>
        </p:nvSpPr>
        <p:spPr>
          <a:xfrm>
            <a:off x="9265920" y="2678806"/>
            <a:ext cx="2814320" cy="978729"/>
          </a:xfrm>
          <a:prstGeom prst="rect">
            <a:avLst/>
          </a:prstGeom>
          <a:noFill/>
        </p:spPr>
        <p:txBody>
          <a:bodyPr wrap="square">
            <a:spAutoFit/>
          </a:bodyPr>
          <a:lstStyle/>
          <a:p>
            <a:pPr algn="ctr">
              <a:lnSpc>
                <a:spcPct val="90000"/>
              </a:lnSpc>
              <a:spcAft>
                <a:spcPts val="600"/>
              </a:spcAft>
            </a:pPr>
            <a:r>
              <a:rPr lang="en-US" sz="3200" b="1" i="1" dirty="0">
                <a:solidFill>
                  <a:schemeClr val="accent1">
                    <a:lumMod val="75000"/>
                  </a:schemeClr>
                </a:solidFill>
              </a:rPr>
              <a:t>COUNT OF DATA VALUES</a:t>
            </a:r>
          </a:p>
        </p:txBody>
      </p:sp>
      <p:sp>
        <p:nvSpPr>
          <p:cNvPr id="8" name="Isosceles Triangle 7">
            <a:extLst>
              <a:ext uri="{FF2B5EF4-FFF2-40B4-BE49-F238E27FC236}">
                <a16:creationId xmlns:a16="http://schemas.microsoft.com/office/drawing/2014/main" id="{50220A64-770C-4243-8FB3-482EA382FA3C}"/>
              </a:ext>
            </a:extLst>
          </p:cNvPr>
          <p:cNvSpPr/>
          <p:nvPr/>
        </p:nvSpPr>
        <p:spPr>
          <a:xfrm rot="16200000">
            <a:off x="8337945" y="2919250"/>
            <a:ext cx="1561310" cy="497840"/>
          </a:xfrm>
          <a:prstGeom prst="triangle">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556105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The art of making presentations with Survey Results">
            <a:extLst>
              <a:ext uri="{FF2B5EF4-FFF2-40B4-BE49-F238E27FC236}">
                <a16:creationId xmlns:a16="http://schemas.microsoft.com/office/drawing/2014/main" id="{FCFD1E6A-F383-8D4B-BE03-170B3BEE3D4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r="7110"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EC635B-D8A3-4A72-8304-20FFBA5D21A3}"/>
              </a:ext>
            </a:extLst>
          </p:cNvPr>
          <p:cNvSpPr txBox="1"/>
          <p:nvPr/>
        </p:nvSpPr>
        <p:spPr>
          <a:xfrm>
            <a:off x="1524000" y="2551840"/>
            <a:ext cx="9144000" cy="1754326"/>
          </a:xfrm>
          <a:prstGeom prst="rect">
            <a:avLst/>
          </a:prstGeom>
          <a:solidFill>
            <a:srgbClr val="FFFFFF">
              <a:alpha val="91000"/>
            </a:srgbClr>
          </a:solidFill>
          <a:ln w="279400" cap="sq" cmpd="thinThick" algn="ctr">
            <a:solidFill>
              <a:srgbClr val="FFFFFF">
                <a:alpha val="91000"/>
              </a:srgbClr>
            </a:solidFill>
            <a:prstDash val="solid"/>
            <a:miter lim="800000"/>
          </a:ln>
        </p:spPr>
        <p:txBody>
          <a:bodyPr vert="horz" wrap="square" lIns="91440" tIns="45720" rIns="91440" bIns="45720" rtlCol="0" anchor="ctr">
            <a:normAutofit/>
          </a:bodyPr>
          <a:lstStyle/>
          <a:p>
            <a:pPr algn="ctr">
              <a:lnSpc>
                <a:spcPct val="90000"/>
              </a:lnSpc>
              <a:spcBef>
                <a:spcPct val="0"/>
              </a:spcBef>
              <a:spcAft>
                <a:spcPts val="600"/>
              </a:spcAft>
            </a:pPr>
            <a:r>
              <a:rPr lang="en-US" sz="6600" b="1" i="1" dirty="0">
                <a:solidFill>
                  <a:srgbClr val="262626"/>
                </a:solidFill>
                <a:latin typeface="+mj-lt"/>
                <a:ea typeface="+mj-ea"/>
                <a:cs typeface="+mj-cs"/>
              </a:rPr>
              <a:t>RESULTS</a:t>
            </a:r>
          </a:p>
        </p:txBody>
      </p:sp>
    </p:spTree>
    <p:extLst>
      <p:ext uri="{BB962C8B-B14F-4D97-AF65-F5344CB8AC3E}">
        <p14:creationId xmlns:p14="http://schemas.microsoft.com/office/powerpoint/2010/main" val="2743588701"/>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{FC6F003F-D8F5-6D49-A1B1-FC8B2FD55EDF}tf10001119_mac</Template>
  <TotalTime>25224</TotalTime>
  <Words>812</Words>
  <Application>Microsoft Office PowerPoint</Application>
  <PresentationFormat>Widescreen</PresentationFormat>
  <Paragraphs>61</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Abadi</vt:lpstr>
      <vt:lpstr>Arial</vt:lpstr>
      <vt:lpstr>Calibri</vt:lpstr>
      <vt:lpstr>Calibri Light</vt:lpstr>
      <vt:lpstr>Hiragino Kaku Gothic StdN W8</vt:lpstr>
      <vt:lpstr>Nunito</vt:lpstr>
      <vt:lpstr>Times</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k2aur8154@outlook.com</cp:lastModifiedBy>
  <cp:revision>603</cp:revision>
  <dcterms:created xsi:type="dcterms:W3CDTF">2021-05-06T09:42:21Z</dcterms:created>
  <dcterms:modified xsi:type="dcterms:W3CDTF">2025-07-07T05:51:50Z</dcterms:modified>
</cp:coreProperties>
</file>