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layfair Displ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layfairDisplay-regular.fntdata"/><Relationship Id="rId10" Type="http://schemas.openxmlformats.org/officeDocument/2006/relationships/slide" Target="slides/slide5.xml"/><Relationship Id="rId13" Type="http://schemas.openxmlformats.org/officeDocument/2006/relationships/font" Target="fonts/PlayfairDisplay-italic.fntdata"/><Relationship Id="rId12"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PlayfairDispl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596b8b5bb0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1596b8b5bb0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96b8b5bb0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1596b8b5bb0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96b8b5bb0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596b8b5bb0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96b8b5bb0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596b8b5bb0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96b8b5bb0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596b8b5bb0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7" name="Google Shape;57;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8" name="Google Shape;58;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3096250" y="1145225"/>
            <a:ext cx="2951400" cy="6486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GB"/>
              <a:t>Drug Abuse</a:t>
            </a:r>
            <a:endParaRPr/>
          </a:p>
        </p:txBody>
      </p:sp>
      <p:sp>
        <p:nvSpPr>
          <p:cNvPr id="66" name="Google Shape;66;p14"/>
          <p:cNvSpPr txBox="1"/>
          <p:nvPr>
            <p:ph idx="1" type="subTitle"/>
          </p:nvPr>
        </p:nvSpPr>
        <p:spPr>
          <a:xfrm>
            <a:off x="1143000" y="2029275"/>
            <a:ext cx="6858000" cy="19647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ctr">
              <a:lnSpc>
                <a:spcPct val="90000"/>
              </a:lnSpc>
              <a:spcBef>
                <a:spcPts val="0"/>
              </a:spcBef>
              <a:spcAft>
                <a:spcPts val="0"/>
              </a:spcAft>
              <a:buClr>
                <a:schemeClr val="dk1"/>
              </a:buClr>
              <a:buSzPct val="100000"/>
              <a:buNone/>
            </a:pPr>
            <a:r>
              <a:t/>
            </a:r>
            <a:endParaRPr/>
          </a:p>
          <a:p>
            <a:pPr indent="0" lvl="0" marL="0" rtl="0" algn="ctr">
              <a:lnSpc>
                <a:spcPct val="90000"/>
              </a:lnSpc>
              <a:spcBef>
                <a:spcPts val="800"/>
              </a:spcBef>
              <a:spcAft>
                <a:spcPts val="0"/>
              </a:spcAft>
              <a:buClr>
                <a:schemeClr val="dk1"/>
              </a:buClr>
              <a:buSzPct val="100000"/>
              <a:buNone/>
            </a:pPr>
            <a:r>
              <a:rPr b="0" lang="en-GB"/>
              <a:t>Team: Dvisualizer</a:t>
            </a:r>
            <a:endParaRPr b="0"/>
          </a:p>
          <a:p>
            <a:pPr indent="0" lvl="0" marL="0" rtl="0" algn="ctr">
              <a:lnSpc>
                <a:spcPct val="90000"/>
              </a:lnSpc>
              <a:spcBef>
                <a:spcPts val="800"/>
              </a:spcBef>
              <a:spcAft>
                <a:spcPts val="0"/>
              </a:spcAft>
              <a:buClr>
                <a:schemeClr val="dk1"/>
              </a:buClr>
              <a:buSzPct val="100000"/>
              <a:buNone/>
            </a:pPr>
            <a:r>
              <a:rPr b="0" lang="en-GB"/>
              <a:t>Team Member </a:t>
            </a:r>
            <a:endParaRPr b="0"/>
          </a:p>
          <a:p>
            <a:pPr indent="0" lvl="0" marL="0" rtl="0" algn="ctr">
              <a:lnSpc>
                <a:spcPct val="90000"/>
              </a:lnSpc>
              <a:spcBef>
                <a:spcPts val="800"/>
              </a:spcBef>
              <a:spcAft>
                <a:spcPts val="0"/>
              </a:spcAft>
              <a:buClr>
                <a:schemeClr val="dk1"/>
              </a:buClr>
              <a:buSzPct val="100000"/>
              <a:buNone/>
            </a:pPr>
            <a:r>
              <a:rPr b="0" lang="en-GB"/>
              <a:t>Khushnur Binte Jahangir</a:t>
            </a:r>
            <a:endParaRPr b="0"/>
          </a:p>
          <a:p>
            <a:pPr indent="0" lvl="0" marL="0" rtl="0" algn="ctr">
              <a:lnSpc>
                <a:spcPct val="90000"/>
              </a:lnSpc>
              <a:spcBef>
                <a:spcPts val="800"/>
              </a:spcBef>
              <a:spcAft>
                <a:spcPts val="0"/>
              </a:spcAft>
              <a:buClr>
                <a:schemeClr val="dk1"/>
              </a:buClr>
              <a:buSzPct val="100000"/>
              <a:buNone/>
            </a:pPr>
            <a:r>
              <a:rPr b="0" lang="en-GB"/>
              <a:t>Ghazal Ayobi</a:t>
            </a:r>
            <a:endParaRPr b="0"/>
          </a:p>
          <a:p>
            <a:pPr indent="0" lvl="0" marL="0" rtl="0" algn="ctr">
              <a:lnSpc>
                <a:spcPct val="90000"/>
              </a:lnSpc>
              <a:spcBef>
                <a:spcPts val="800"/>
              </a:spcBef>
              <a:spcAft>
                <a:spcPts val="0"/>
              </a:spcAft>
              <a:buClr>
                <a:schemeClr val="dk1"/>
              </a:buClr>
              <a:buSzPct val="100000"/>
              <a:buNone/>
            </a:pPr>
            <a:r>
              <a:t/>
            </a:r>
            <a:endParaRPr/>
          </a:p>
          <a:p>
            <a:pPr indent="0" lvl="0" marL="0" rtl="0" algn="ctr">
              <a:lnSpc>
                <a:spcPct val="90000"/>
              </a:lnSpc>
              <a:spcBef>
                <a:spcPts val="8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28650" y="273844"/>
            <a:ext cx="7886700" cy="84583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a:t>                          </a:t>
            </a:r>
            <a:r>
              <a:rPr lang="en-GB" sz="2300">
                <a:latin typeface="Calibri"/>
                <a:ea typeface="Calibri"/>
                <a:cs typeface="Calibri"/>
                <a:sym typeface="Calibri"/>
              </a:rPr>
              <a:t>Research Topic: Drug Abuse</a:t>
            </a:r>
            <a:endParaRPr sz="4100"/>
          </a:p>
        </p:txBody>
      </p:sp>
      <p:sp>
        <p:nvSpPr>
          <p:cNvPr id="72" name="Google Shape;72;p15"/>
          <p:cNvSpPr txBox="1"/>
          <p:nvPr>
            <p:ph idx="1" type="body"/>
          </p:nvPr>
        </p:nvSpPr>
        <p:spPr>
          <a:xfrm>
            <a:off x="628650" y="1376217"/>
            <a:ext cx="7886700" cy="3263504"/>
          </a:xfrm>
          <a:prstGeom prst="rect">
            <a:avLst/>
          </a:prstGeom>
          <a:noFill/>
          <a:ln>
            <a:noFill/>
          </a:ln>
        </p:spPr>
        <p:txBody>
          <a:bodyPr anchorCtr="0" anchor="t" bIns="34275" lIns="68575" spcFirstLastPara="1" rIns="68575" wrap="square" tIns="34275">
            <a:normAutofit/>
          </a:bodyPr>
          <a:lstStyle/>
          <a:p>
            <a:pPr indent="-190500" lvl="0" marL="177800" rtl="0" algn="just">
              <a:lnSpc>
                <a:spcPct val="90000"/>
              </a:lnSpc>
              <a:spcBef>
                <a:spcPts val="0"/>
              </a:spcBef>
              <a:spcAft>
                <a:spcPts val="0"/>
              </a:spcAft>
              <a:buClr>
                <a:schemeClr val="dk1"/>
              </a:buClr>
              <a:buSzPts val="1600"/>
              <a:buFont typeface="Calibri"/>
              <a:buChar char="❑"/>
            </a:pPr>
            <a:r>
              <a:rPr lang="en-GB" sz="1600">
                <a:latin typeface="Calibri"/>
                <a:ea typeface="Calibri"/>
                <a:cs typeface="Calibri"/>
                <a:sym typeface="Calibri"/>
              </a:rPr>
              <a:t>Increasing number of drug consumption among young generation can be considered one of the serious social problems in modern society. </a:t>
            </a:r>
            <a:endParaRPr sz="2000">
              <a:latin typeface="Calibri"/>
              <a:ea typeface="Calibri"/>
              <a:cs typeface="Calibri"/>
              <a:sym typeface="Calibri"/>
            </a:endParaRPr>
          </a:p>
          <a:p>
            <a:pPr indent="-190500" lvl="0" marL="177800" rtl="0" algn="just">
              <a:lnSpc>
                <a:spcPct val="90000"/>
              </a:lnSpc>
              <a:spcBef>
                <a:spcPts val="800"/>
              </a:spcBef>
              <a:spcAft>
                <a:spcPts val="0"/>
              </a:spcAft>
              <a:buClr>
                <a:schemeClr val="dk1"/>
              </a:buClr>
              <a:buSzPts val="1600"/>
              <a:buFont typeface="Calibri"/>
              <a:buChar char="❑"/>
            </a:pPr>
            <a:r>
              <a:rPr lang="en-GB" sz="1600">
                <a:latin typeface="Calibri"/>
                <a:ea typeface="Calibri"/>
                <a:cs typeface="Calibri"/>
                <a:sym typeface="Calibri"/>
              </a:rPr>
              <a:t>About 38% of adults in 2017 battled an illicit drug use disorder. That same year, 1 out of every 8 adults struggled with both alcohol and drug use disorders simultaneously. </a:t>
            </a:r>
            <a:endParaRPr sz="1600">
              <a:latin typeface="Calibri"/>
              <a:ea typeface="Calibri"/>
              <a:cs typeface="Calibri"/>
              <a:sym typeface="Calibri"/>
            </a:endParaRPr>
          </a:p>
          <a:p>
            <a:pPr indent="-190500" lvl="0" marL="177800" rtl="0" algn="just">
              <a:lnSpc>
                <a:spcPct val="90000"/>
              </a:lnSpc>
              <a:spcBef>
                <a:spcPts val="800"/>
              </a:spcBef>
              <a:spcAft>
                <a:spcPts val="0"/>
              </a:spcAft>
              <a:buClr>
                <a:schemeClr val="dk1"/>
              </a:buClr>
              <a:buSzPts val="1600"/>
              <a:buFont typeface="Calibri"/>
              <a:buChar char="❑"/>
            </a:pPr>
            <a:r>
              <a:rPr lang="en-GB" sz="1600">
                <a:latin typeface="Calibri"/>
                <a:ea typeface="Calibri"/>
                <a:cs typeface="Calibri"/>
                <a:sym typeface="Calibri"/>
              </a:rPr>
              <a:t>From student to professionals, non-professionals consuming drugs has been considered social disasters in many countries which lead them to take different policies to control it and saving the young generations from falling out.</a:t>
            </a:r>
            <a:endParaRPr sz="2000">
              <a:latin typeface="Calibri"/>
              <a:ea typeface="Calibri"/>
              <a:cs typeface="Calibri"/>
              <a:sym typeface="Calibri"/>
            </a:endParaRPr>
          </a:p>
          <a:p>
            <a:pPr indent="-88900" lvl="0" marL="177800" rtl="0" algn="just">
              <a:lnSpc>
                <a:spcPct val="90000"/>
              </a:lnSpc>
              <a:spcBef>
                <a:spcPts val="800"/>
              </a:spcBef>
              <a:spcAft>
                <a:spcPts val="0"/>
              </a:spcAft>
              <a:buClr>
                <a:schemeClr val="dk1"/>
              </a:buClr>
              <a:buSzPts val="1400"/>
              <a:buFont typeface="Noto Sans Symbols"/>
              <a:buNone/>
            </a:pPr>
            <a:r>
              <a:t/>
            </a:r>
            <a:endParaRPr sz="1600">
              <a:latin typeface="Calibri"/>
              <a:ea typeface="Calibri"/>
              <a:cs typeface="Calibri"/>
              <a:sym typeface="Calibri"/>
            </a:endParaRPr>
          </a:p>
          <a:p>
            <a:pPr indent="-190500" lvl="0" marL="177800" rtl="0" algn="just">
              <a:lnSpc>
                <a:spcPct val="90000"/>
              </a:lnSpc>
              <a:spcBef>
                <a:spcPts val="800"/>
              </a:spcBef>
              <a:spcAft>
                <a:spcPts val="1200"/>
              </a:spcAft>
              <a:buClr>
                <a:schemeClr val="dk1"/>
              </a:buClr>
              <a:buSzPts val="1600"/>
              <a:buFont typeface="Calibri"/>
              <a:buChar char="✔"/>
            </a:pPr>
            <a:r>
              <a:rPr lang="en-GB" sz="1600">
                <a:latin typeface="Calibri"/>
                <a:ea typeface="Calibri"/>
                <a:cs typeface="Calibri"/>
                <a:sym typeface="Calibri"/>
              </a:rPr>
              <a:t>We are interested because this problem is one of the social issues that is prevalent among young generation. We want to find out how different age group, gender, ethnicity, personality traits have any correlation between drug abuse to address this social issue. </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700"/>
              <a:t>Research Questions</a:t>
            </a:r>
            <a:endParaRPr sz="2700"/>
          </a:p>
        </p:txBody>
      </p:sp>
      <p:sp>
        <p:nvSpPr>
          <p:cNvPr id="78" name="Google Shape;7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177800" rtl="0" algn="just">
              <a:lnSpc>
                <a:spcPct val="90000"/>
              </a:lnSpc>
              <a:spcBef>
                <a:spcPts val="0"/>
              </a:spcBef>
              <a:spcAft>
                <a:spcPts val="0"/>
              </a:spcAft>
              <a:buNone/>
            </a:pPr>
            <a:r>
              <a:rPr lang="en-GB">
                <a:latin typeface="Calibri"/>
                <a:ea typeface="Calibri"/>
                <a:cs typeface="Calibri"/>
                <a:sym typeface="Calibri"/>
              </a:rPr>
              <a:t>Old question: Which age group are mostly involved in drug consumption? Does gender have any significance on this consumption? Does ethnicity have any impact that lead to drug abuse?</a:t>
            </a:r>
            <a:endParaRPr>
              <a:latin typeface="Calibri"/>
              <a:ea typeface="Calibri"/>
              <a:cs typeface="Calibri"/>
              <a:sym typeface="Calibri"/>
            </a:endParaRPr>
          </a:p>
          <a:p>
            <a:pPr indent="0" lvl="0" marL="177800" rtl="0" algn="just">
              <a:lnSpc>
                <a:spcPct val="90000"/>
              </a:lnSpc>
              <a:spcBef>
                <a:spcPts val="0"/>
              </a:spcBef>
              <a:spcAft>
                <a:spcPts val="0"/>
              </a:spcAft>
              <a:buNone/>
            </a:pPr>
            <a:r>
              <a:t/>
            </a:r>
            <a:endParaRPr>
              <a:latin typeface="Calibri"/>
              <a:ea typeface="Calibri"/>
              <a:cs typeface="Calibri"/>
              <a:sym typeface="Calibri"/>
            </a:endParaRPr>
          </a:p>
          <a:p>
            <a:pPr indent="-177800" lvl="0" marL="177800" rtl="0" algn="just">
              <a:lnSpc>
                <a:spcPct val="90000"/>
              </a:lnSpc>
              <a:spcBef>
                <a:spcPts val="0"/>
              </a:spcBef>
              <a:spcAft>
                <a:spcPts val="0"/>
              </a:spcAft>
              <a:buSzPts val="1400"/>
              <a:buFont typeface="Calibri"/>
              <a:buChar char="✔"/>
            </a:pPr>
            <a:r>
              <a:rPr lang="en-GB">
                <a:latin typeface="Calibri"/>
                <a:ea typeface="Calibri"/>
                <a:cs typeface="Calibri"/>
                <a:sym typeface="Calibri"/>
              </a:rPr>
              <a:t>What demographics are the biggest consumers of Alcohol? What is the correlation between education and the drug consumption among </a:t>
            </a:r>
            <a:r>
              <a:rPr b="1" lang="en-GB">
                <a:latin typeface="Calibri"/>
                <a:ea typeface="Calibri"/>
                <a:cs typeface="Calibri"/>
                <a:sym typeface="Calibri"/>
              </a:rPr>
              <a:t>youth</a:t>
            </a:r>
            <a:r>
              <a:rPr lang="en-GB">
                <a:latin typeface="Calibri"/>
                <a:ea typeface="Calibri"/>
                <a:cs typeface="Calibri"/>
                <a:sym typeface="Calibri"/>
              </a:rPr>
              <a:t>?</a:t>
            </a:r>
            <a:endParaRPr sz="2200"/>
          </a:p>
          <a:p>
            <a:pPr indent="0" lvl="0" marL="177800" rtl="0" algn="just">
              <a:lnSpc>
                <a:spcPct val="90000"/>
              </a:lnSpc>
              <a:spcBef>
                <a:spcPts val="0"/>
              </a:spcBef>
              <a:spcAft>
                <a:spcPts val="0"/>
              </a:spcAft>
              <a:buNone/>
            </a:pPr>
            <a:r>
              <a:t/>
            </a:r>
            <a:endParaRPr>
              <a:latin typeface="Calibri"/>
              <a:ea typeface="Calibri"/>
              <a:cs typeface="Calibri"/>
              <a:sym typeface="Calibri"/>
            </a:endParaRPr>
          </a:p>
          <a:p>
            <a:pPr indent="0" lvl="0" marL="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700"/>
              <a:t>Research Questions</a:t>
            </a:r>
            <a:endParaRPr sz="2700"/>
          </a:p>
        </p:txBody>
      </p:sp>
      <p:sp>
        <p:nvSpPr>
          <p:cNvPr id="84" name="Google Shape;84;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None/>
            </a:pPr>
            <a:r>
              <a:rPr lang="en-GB">
                <a:latin typeface="Calibri"/>
                <a:ea typeface="Calibri"/>
                <a:cs typeface="Calibri"/>
                <a:sym typeface="Calibri"/>
              </a:rPr>
              <a:t>Old question : How is drug consumption correlated between social status, profession, nationality or individual personality traits?</a:t>
            </a:r>
            <a:endParaRPr>
              <a:latin typeface="Calibri"/>
              <a:ea typeface="Calibri"/>
              <a:cs typeface="Calibri"/>
              <a:sym typeface="Calibri"/>
            </a:endParaRPr>
          </a:p>
          <a:p>
            <a:pPr indent="0" lvl="0" marL="0" rtl="0" algn="just">
              <a:lnSpc>
                <a:spcPct val="90000"/>
              </a:lnSpc>
              <a:spcBef>
                <a:spcPts val="0"/>
              </a:spcBef>
              <a:spcAft>
                <a:spcPts val="0"/>
              </a:spcAft>
              <a:buNone/>
            </a:pPr>
            <a:r>
              <a:t/>
            </a:r>
            <a:endParaRPr>
              <a:latin typeface="Calibri"/>
              <a:ea typeface="Calibri"/>
              <a:cs typeface="Calibri"/>
              <a:sym typeface="Calibri"/>
            </a:endParaRPr>
          </a:p>
          <a:p>
            <a:pPr indent="0" lvl="0" marL="0" rtl="0" algn="just">
              <a:lnSpc>
                <a:spcPct val="90000"/>
              </a:lnSpc>
              <a:spcBef>
                <a:spcPts val="0"/>
              </a:spcBef>
              <a:spcAft>
                <a:spcPts val="0"/>
              </a:spcAft>
              <a:buNone/>
            </a:pPr>
            <a:r>
              <a:t/>
            </a:r>
            <a:endParaRPr>
              <a:latin typeface="Calibri"/>
              <a:ea typeface="Calibri"/>
              <a:cs typeface="Calibri"/>
              <a:sym typeface="Calibri"/>
            </a:endParaRPr>
          </a:p>
          <a:p>
            <a:pPr indent="-177800" lvl="0" marL="177800" rtl="0" algn="just">
              <a:spcBef>
                <a:spcPts val="0"/>
              </a:spcBef>
              <a:spcAft>
                <a:spcPts val="0"/>
              </a:spcAft>
              <a:buSzPts val="1400"/>
              <a:buFont typeface="Calibri"/>
              <a:buChar char="✔"/>
            </a:pPr>
            <a:r>
              <a:rPr lang="en-GB">
                <a:latin typeface="Calibri"/>
                <a:ea typeface="Calibri"/>
                <a:cs typeface="Calibri"/>
                <a:sym typeface="Calibri"/>
              </a:rPr>
              <a:t>What is the relationship between alcohol consumption and other most consumed drugs among the </a:t>
            </a:r>
            <a:r>
              <a:rPr b="1" lang="en-GB">
                <a:latin typeface="Calibri"/>
                <a:ea typeface="Calibri"/>
                <a:cs typeface="Calibri"/>
                <a:sym typeface="Calibri"/>
              </a:rPr>
              <a:t>youth</a:t>
            </a:r>
            <a:r>
              <a:rPr lang="en-GB">
                <a:latin typeface="Calibri"/>
                <a:ea typeface="Calibri"/>
                <a:cs typeface="Calibri"/>
                <a:sym typeface="Calibri"/>
              </a:rPr>
              <a:t>, based on their personality measurement scores?</a:t>
            </a:r>
            <a:endParaRPr>
              <a:latin typeface="Calibri"/>
              <a:ea typeface="Calibri"/>
              <a:cs typeface="Calibri"/>
              <a:sym typeface="Calibri"/>
            </a:endParaRPr>
          </a:p>
          <a:p>
            <a:pPr indent="0" lvl="0" marL="177800" rtl="0" algn="just">
              <a:lnSpc>
                <a:spcPct val="90000"/>
              </a:lnSpc>
              <a:spcBef>
                <a:spcPts val="0"/>
              </a:spcBef>
              <a:spcAft>
                <a:spcPts val="0"/>
              </a:spcAft>
              <a:buNone/>
            </a:pPr>
            <a:r>
              <a:t/>
            </a:r>
            <a:endParaRPr>
              <a:latin typeface="Calibri"/>
              <a:ea typeface="Calibri"/>
              <a:cs typeface="Calibri"/>
              <a:sym typeface="Calibri"/>
            </a:endParaRPr>
          </a:p>
          <a:p>
            <a:pPr indent="0" lvl="0" marL="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GB" sz="2700"/>
              <a:t>Research Questions</a:t>
            </a:r>
            <a:endParaRPr sz="2700"/>
          </a:p>
        </p:txBody>
      </p:sp>
      <p:sp>
        <p:nvSpPr>
          <p:cNvPr id="90" name="Google Shape;90;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None/>
            </a:pPr>
            <a:r>
              <a:rPr lang="en-GB">
                <a:latin typeface="Calibri"/>
                <a:ea typeface="Calibri"/>
                <a:cs typeface="Calibri"/>
                <a:sym typeface="Calibri"/>
              </a:rPr>
              <a:t>Old Question : Does any specific kind of drugs that are being more consumed among young people ? Is there any reason behind this specific drug consumption? </a:t>
            </a:r>
            <a:endParaRPr>
              <a:latin typeface="Calibri"/>
              <a:ea typeface="Calibri"/>
              <a:cs typeface="Calibri"/>
              <a:sym typeface="Calibri"/>
            </a:endParaRPr>
          </a:p>
          <a:p>
            <a:pPr indent="0" lvl="0" marL="0" rtl="0" algn="just">
              <a:lnSpc>
                <a:spcPct val="90000"/>
              </a:lnSpc>
              <a:spcBef>
                <a:spcPts val="0"/>
              </a:spcBef>
              <a:spcAft>
                <a:spcPts val="0"/>
              </a:spcAft>
              <a:buNone/>
            </a:pPr>
            <a:r>
              <a:t/>
            </a:r>
            <a:endParaRPr>
              <a:latin typeface="Calibri"/>
              <a:ea typeface="Calibri"/>
              <a:cs typeface="Calibri"/>
              <a:sym typeface="Calibri"/>
            </a:endParaRPr>
          </a:p>
          <a:p>
            <a:pPr indent="-177800" lvl="0" marL="177800" rtl="0" algn="just">
              <a:spcBef>
                <a:spcPts val="0"/>
              </a:spcBef>
              <a:spcAft>
                <a:spcPts val="0"/>
              </a:spcAft>
              <a:buSzPts val="1400"/>
              <a:buFont typeface="Calibri"/>
              <a:buChar char="✔"/>
            </a:pPr>
            <a:r>
              <a:rPr lang="en-GB">
                <a:latin typeface="Calibri"/>
                <a:ea typeface="Calibri"/>
                <a:cs typeface="Calibri"/>
                <a:sym typeface="Calibri"/>
              </a:rPr>
              <a:t>Which drugs are consumed the most among </a:t>
            </a:r>
            <a:r>
              <a:rPr b="1" lang="en-GB">
                <a:latin typeface="Calibri"/>
                <a:ea typeface="Calibri"/>
                <a:cs typeface="Calibri"/>
                <a:sym typeface="Calibri"/>
              </a:rPr>
              <a:t>young people</a:t>
            </a:r>
            <a:r>
              <a:rPr lang="en-GB">
                <a:latin typeface="Calibri"/>
                <a:ea typeface="Calibri"/>
                <a:cs typeface="Calibri"/>
                <a:sym typeface="Calibri"/>
              </a:rPr>
              <a:t>? What is the relationship between social status and the most used drugs?</a:t>
            </a:r>
            <a:endParaRPr>
              <a:latin typeface="Calibri"/>
              <a:ea typeface="Calibri"/>
              <a:cs typeface="Calibri"/>
              <a:sym typeface="Calibri"/>
            </a:endParaRPr>
          </a:p>
          <a:p>
            <a:pPr indent="-38100" lvl="0" marL="177800" rtl="0" algn="l">
              <a:lnSpc>
                <a:spcPct val="90000"/>
              </a:lnSpc>
              <a:spcBef>
                <a:spcPts val="800"/>
              </a:spcBef>
              <a:spcAft>
                <a:spcPts val="1200"/>
              </a:spcAft>
              <a:buClr>
                <a:schemeClr val="dk1"/>
              </a:buClr>
              <a:buSzPts val="21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