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Gelasio" panose="020B0604020202020204" charset="0"/>
      <p:regular r:id="rId8"/>
    </p:embeddedFont>
    <p:embeddedFont>
      <p:font typeface="Gelasio Semi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04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0619" y="52463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cs typeface="Gelasio Semi Bold" pitchFamily="34" charset="-120"/>
              </a:rPr>
              <a:t>Optimising Healthcare Resource Allocation Through Patient Treatment List Consolidation</a:t>
            </a:r>
          </a:p>
        </p:txBody>
      </p:sp>
      <p:sp>
        <p:nvSpPr>
          <p:cNvPr id="4" name="Text 1"/>
          <p:cNvSpPr/>
          <p:nvPr/>
        </p:nvSpPr>
        <p:spPr>
          <a:xfrm>
            <a:off x="6280190" y="4440793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Aims:</a:t>
            </a:r>
          </a:p>
          <a:p>
            <a:pPr marL="342900" indent="-342900" algn="l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Significantly reduce wait times and optimise resource utilisation. </a:t>
            </a:r>
          </a:p>
          <a:p>
            <a:pPr marL="342900" indent="-342900" algn="l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Shifting triage to an NHS-wide level and evaluating its impact.</a:t>
            </a:r>
          </a:p>
          <a:p>
            <a:pPr marL="342900" indent="-342900" algn="l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Develop a scalable, data-driven framework for consolidating Patient Treatment Lists (PTLs) across providers to support future NHS integrated care initiatives.</a:t>
            </a:r>
          </a:p>
          <a:p>
            <a:pPr marL="342900" indent="-342900" algn="l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Reduce cost of the operations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3549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Mathematical Modelling with Queueing Theory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16367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D3C5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2551688" y="3006685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D3C5B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61" y="3176826"/>
            <a:ext cx="272177" cy="34016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51084" y="3913823"/>
            <a:ext cx="32407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Modelling Patient Flow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51084" y="4404241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analyse patient queues like supermarket lines, comparing individual hospital queues against a single, shared PTL.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3316367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D3C5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6"/>
          <p:cNvSpPr/>
          <p:nvPr/>
        </p:nvSpPr>
        <p:spPr>
          <a:xfrm>
            <a:off x="6974860" y="3006685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D3C5B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33" y="3176826"/>
            <a:ext cx="272177" cy="34016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474256" y="3913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Quantifying Impact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74256" y="440424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Formulas calculate precise wait times and resource usage, offering insights into system efficiency.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640133" y="3316367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D3C5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0"/>
          <p:cNvSpPr/>
          <p:nvPr/>
        </p:nvSpPr>
        <p:spPr>
          <a:xfrm>
            <a:off x="11398032" y="3006685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D3C5B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105" y="3176826"/>
            <a:ext cx="272177" cy="34016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97427" y="3913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NHS-Level Triage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9897427" y="440424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Centralised triage ensures optimal patient routing, directing them to the most appropriate facility swiftly based on complexity and </a:t>
            </a:r>
            <a:r>
              <a:rPr lang="en-US" sz="1750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availibility</a:t>
            </a:r>
            <a:endParaRPr lang="en-US" sz="1750" dirty="0"/>
          </a:p>
        </p:txBody>
      </p:sp>
      <p:sp>
        <p:nvSpPr>
          <p:cNvPr id="18" name="Text 13"/>
          <p:cNvSpPr/>
          <p:nvPr/>
        </p:nvSpPr>
        <p:spPr>
          <a:xfrm>
            <a:off x="793790" y="636829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phase provides a clear blueprint for how a unified PTL can dramatically reduce delays across the system, much like </a:t>
            </a:r>
            <a:r>
              <a:rPr lang="en-US" sz="1750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optimising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a checkout system for faster service.</a:t>
            </a:r>
            <a:endParaRPr lang="en-US" sz="17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2C8628-1B8A-C654-17CE-B91B5ADB241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8420" t="2659"/>
          <a:stretch/>
        </p:blipFill>
        <p:spPr>
          <a:xfrm>
            <a:off x="11827401" y="411716"/>
            <a:ext cx="2595373" cy="25162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4960" y="498872"/>
            <a:ext cx="10453926" cy="538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Real-World Simulation for Optimisation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634960" y="1451015"/>
            <a:ext cx="6501820" cy="3879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1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Using Python’s SimPy, we create realistic digital twins of patient journeys from referral to treatment. </a:t>
            </a:r>
          </a:p>
          <a:p>
            <a:pPr algn="l">
              <a:lnSpc>
                <a:spcPts val="2150"/>
              </a:lnSpc>
            </a:pPr>
            <a:endParaRPr lang="en-US" sz="175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285750" indent="-285750" algn="l">
              <a:lnSpc>
                <a:spcPts val="21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This allows us to rigorously test various strategies, such as implementing shared weekend surgeries across multiple hospitals or dynamically rerouting patients to less busy facilities.</a:t>
            </a:r>
          </a:p>
          <a:p>
            <a:pPr algn="l">
              <a:lnSpc>
                <a:spcPts val="2150"/>
              </a:lnSpc>
            </a:pPr>
            <a:endParaRPr lang="en-US" sz="175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285750" indent="-285750" algn="l">
              <a:lnSpc>
                <a:spcPts val="21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This approach is akin to running a video game that tests different hospital configurations and patient flow scenarios. </a:t>
            </a:r>
          </a:p>
          <a:p>
            <a:pPr algn="l">
              <a:lnSpc>
                <a:spcPts val="2150"/>
              </a:lnSpc>
            </a:pPr>
            <a:endParaRPr lang="en-US" sz="175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285750" indent="-285750" algn="l">
              <a:lnSpc>
                <a:spcPts val="21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The primary benefit of NHS-level triage in this phase is to guarantee fairer and faster patient routing</a:t>
            </a:r>
          </a:p>
          <a:p>
            <a:pPr marL="285750" indent="-285750" algn="l">
              <a:lnSpc>
                <a:spcPts val="215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646389" y="3260645"/>
            <a:ext cx="6858381" cy="20696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15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585783" y="5468157"/>
            <a:ext cx="6729418" cy="1590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Outcome: Concrete proof of which setups effectively cut patient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wait times and balance workloads across the entire NHS system.</a:t>
            </a:r>
          </a:p>
        </p:txBody>
      </p:sp>
      <p:sp>
        <p:nvSpPr>
          <p:cNvPr id="7" name="Shape 4"/>
          <p:cNvSpPr/>
          <p:nvPr/>
        </p:nvSpPr>
        <p:spPr>
          <a:xfrm>
            <a:off x="634960" y="7658219"/>
            <a:ext cx="22860" cy="663416"/>
          </a:xfrm>
          <a:prstGeom prst="rect">
            <a:avLst/>
          </a:prstGeom>
          <a:solidFill>
            <a:srgbClr val="D3C5B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D224C3-D8B3-226C-A328-A219B941A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689" y="101798"/>
            <a:ext cx="4810905" cy="3753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302F92-854C-6F9E-F428-972637421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688" y="4176726"/>
            <a:ext cx="4810905" cy="37224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5582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Phase 4: Smart Technology with Machine Learning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27008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8610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Demand Prediction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351496"/>
            <a:ext cx="389393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employ tools like ARIMA and Prophet, similar to weather forecasting, to accurately predict future patient demand and resource needs.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2727008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3861078"/>
            <a:ext cx="389393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Optimised Patient Assignment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68171" y="4705826"/>
            <a:ext cx="389393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Reinforcement learning is used to assign patients to hospitals, much like a GPS system finding the fastest route, ensuring efficient placement.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2727008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3861078"/>
            <a:ext cx="37055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Enhanced Triage Accuracy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351496"/>
            <a:ext cx="389393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NHS-level triage vastly improves the precision of matching patients with available resources, reducing bottlenecks.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664797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phase culminates in a dynamic, adaptive system that minimises patient wait times by intelligently adjusting to real-time changes in demand and capacity.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6795"/>
            <a:ext cx="9315212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Expected Outcomes and </a:t>
            </a:r>
          </a:p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Current State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793790" y="2405997"/>
            <a:ext cx="4130635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Improvements Anticipated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793790" y="2957971"/>
            <a:ext cx="625852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15-40% better utilisation</a:t>
            </a: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of staff, beds, and operating rooms.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93790" y="3460313"/>
            <a:ext cx="625852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25-60% shorter</a:t>
            </a: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patient wait times across all treatment lists.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93789" y="3880484"/>
            <a:ext cx="7246239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Fairer access</a:t>
            </a: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to care across all providers through NHS-level triage.</a:t>
            </a:r>
          </a:p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Reduction of the overall cost based on utilisation, lower cancellations, bulk scheduling and weekend pooling</a:t>
            </a:r>
          </a:p>
        </p:txBody>
      </p:sp>
      <p:pic>
        <p:nvPicPr>
          <p:cNvPr id="18" name="Image 0" descr="preencoded.png">
            <a:extLst>
              <a:ext uri="{FF2B5EF4-FFF2-40B4-BE49-F238E27FC236}">
                <a16:creationId xmlns:a16="http://schemas.microsoft.com/office/drawing/2014/main" id="{C5642FE9-EA74-9E04-4BDE-704FC7E83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19" name="Text 1">
            <a:extLst>
              <a:ext uri="{FF2B5EF4-FFF2-40B4-BE49-F238E27FC236}">
                <a16:creationId xmlns:a16="http://schemas.microsoft.com/office/drawing/2014/main" id="{02BC5AFE-A9E6-872B-8D87-C799DCE3C487}"/>
              </a:ext>
            </a:extLst>
          </p:cNvPr>
          <p:cNvSpPr/>
          <p:nvPr/>
        </p:nvSpPr>
        <p:spPr>
          <a:xfrm>
            <a:off x="837382" y="4923114"/>
            <a:ext cx="4130635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Current work  </a:t>
            </a:r>
            <a:endParaRPr lang="en-US" sz="2100" dirty="0"/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C4648B00-F011-A009-C321-5713D01E45C5}"/>
              </a:ext>
            </a:extLst>
          </p:cNvPr>
          <p:cNvSpPr/>
          <p:nvPr/>
        </p:nvSpPr>
        <p:spPr>
          <a:xfrm>
            <a:off x="837382" y="5475088"/>
            <a:ext cx="625852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Detailed EDA performed to understand the data and find any patterns </a:t>
            </a:r>
            <a:endParaRPr lang="en-US" sz="1650" dirty="0"/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24AF31F7-C269-DF27-7132-F32BD814A1FA}"/>
              </a:ext>
            </a:extLst>
          </p:cNvPr>
          <p:cNvSpPr/>
          <p:nvPr/>
        </p:nvSpPr>
        <p:spPr>
          <a:xfrm>
            <a:off x="837382" y="6116179"/>
            <a:ext cx="625852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Work is ongoing on the simulation for Discrete event simulation </a:t>
            </a:r>
            <a:endParaRPr lang="en-US" sz="1650" dirty="0"/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011D4E69-B17E-D9F6-7245-7551582549B6}"/>
              </a:ext>
            </a:extLst>
          </p:cNvPr>
          <p:cNvSpPr/>
          <p:nvPr/>
        </p:nvSpPr>
        <p:spPr>
          <a:xfrm>
            <a:off x="837382" y="6584869"/>
            <a:ext cx="625852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Work is also ongoing in implementing the Queue simulation and creating a base model before we implement the reinforcement learning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472</Words>
  <Application>Microsoft Office PowerPoint</Application>
  <PresentationFormat>Custom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Gelasio Semi Bold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CSC</dc:creator>
  <cp:lastModifiedBy>Khushwinder Singh</cp:lastModifiedBy>
  <cp:revision>5</cp:revision>
  <dcterms:created xsi:type="dcterms:W3CDTF">2025-07-08T21:14:03Z</dcterms:created>
  <dcterms:modified xsi:type="dcterms:W3CDTF">2025-07-12T02:19:42Z</dcterms:modified>
</cp:coreProperties>
</file>