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9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06A"/>
    <a:srgbClr val="32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B023-D3F7-4886-976B-F6D8C719955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04B4-8858-4E07-9BC7-1513403E0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B023-D3F7-4886-976B-F6D8C719955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04B4-8858-4E07-9BC7-1513403E0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42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B023-D3F7-4886-976B-F6D8C719955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04B4-8858-4E07-9BC7-1513403E0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42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B023-D3F7-4886-976B-F6D8C719955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04B4-8858-4E07-9BC7-1513403E0D0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9322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B023-D3F7-4886-976B-F6D8C719955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04B4-8858-4E07-9BC7-1513403E0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73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B023-D3F7-4886-976B-F6D8C719955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04B4-8858-4E07-9BC7-1513403E0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197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B023-D3F7-4886-976B-F6D8C719955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04B4-8858-4E07-9BC7-1513403E0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38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B023-D3F7-4886-976B-F6D8C719955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04B4-8858-4E07-9BC7-1513403E0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38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B023-D3F7-4886-976B-F6D8C719955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04B4-8858-4E07-9BC7-1513403E0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5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B023-D3F7-4886-976B-F6D8C719955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04B4-8858-4E07-9BC7-1513403E0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07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B023-D3F7-4886-976B-F6D8C719955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04B4-8858-4E07-9BC7-1513403E0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30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B023-D3F7-4886-976B-F6D8C719955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04B4-8858-4E07-9BC7-1513403E0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8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B023-D3F7-4886-976B-F6D8C719955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04B4-8858-4E07-9BC7-1513403E0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17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B023-D3F7-4886-976B-F6D8C719955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04B4-8858-4E07-9BC7-1513403E0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9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B023-D3F7-4886-976B-F6D8C719955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04B4-8858-4E07-9BC7-1513403E0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17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B023-D3F7-4886-976B-F6D8C719955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04B4-8858-4E07-9BC7-1513403E0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1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B023-D3F7-4886-976B-F6D8C719955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04B4-8858-4E07-9BC7-1513403E0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2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02B023-D3F7-4886-976B-F6D8C719955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2E04B4-8858-4E07-9BC7-1513403E0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412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4B687-4B5F-4947-9850-244D7FC1B77C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Algerian" panose="04020705040A02060702" pitchFamily="82" charset="0"/>
              </a:rPr>
              <a:t> A project on operating system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E3525-34B6-4682-AB4A-D6681A1C8A70}"/>
              </a:ext>
            </a:extLst>
          </p:cNvPr>
          <p:cNvSpPr txBox="1"/>
          <p:nvPr/>
        </p:nvSpPr>
        <p:spPr>
          <a:xfrm>
            <a:off x="961054" y="1772816"/>
            <a:ext cx="104689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/>
              <a:t>         Project Title: </a:t>
            </a:r>
            <a:r>
              <a:rPr lang="en-IN" sz="2200" b="1" u="sng" dirty="0"/>
              <a:t>Junction Traffic Simulation using Process Synchronization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22F15-CA65-4583-9DA4-5B56704653F8}"/>
              </a:ext>
            </a:extLst>
          </p:cNvPr>
          <p:cNvSpPr txBox="1"/>
          <p:nvPr/>
        </p:nvSpPr>
        <p:spPr>
          <a:xfrm>
            <a:off x="4049487" y="3032449"/>
            <a:ext cx="5101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Faculty in-charge:</a:t>
            </a:r>
          </a:p>
          <a:p>
            <a:r>
              <a:rPr lang="en-US" dirty="0"/>
              <a:t>Prof BS Mahalakshmi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AA55F-3C85-4FB8-ACB5-6C0281A07DDC}"/>
              </a:ext>
            </a:extLst>
          </p:cNvPr>
          <p:cNvSpPr/>
          <p:nvPr/>
        </p:nvSpPr>
        <p:spPr>
          <a:xfrm>
            <a:off x="6876661" y="4371878"/>
            <a:ext cx="4049485" cy="23552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A838E"/>
                </a:solidFill>
              </a:rPr>
              <a:t> ISE   3 B</a:t>
            </a:r>
            <a:endParaRPr lang="en-IN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FF39A18-C13D-4ED9-B1C4-4D1ACBBCAC30}"/>
              </a:ext>
            </a:extLst>
          </p:cNvPr>
          <p:cNvSpPr/>
          <p:nvPr/>
        </p:nvSpPr>
        <p:spPr>
          <a:xfrm>
            <a:off x="7007290" y="5159828"/>
            <a:ext cx="4572000" cy="1483568"/>
          </a:xfrm>
          <a:prstGeom prst="homePlate">
            <a:avLst/>
          </a:prstGeom>
          <a:solidFill>
            <a:srgbClr val="2C60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8E6C8-2B8F-4C58-BA69-818E95B7C175}"/>
              </a:ext>
            </a:extLst>
          </p:cNvPr>
          <p:cNvSpPr txBox="1"/>
          <p:nvPr/>
        </p:nvSpPr>
        <p:spPr>
          <a:xfrm>
            <a:off x="7072604" y="5337110"/>
            <a:ext cx="3853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Pranav Deepak- 1BM20IS101</a:t>
            </a:r>
          </a:p>
          <a:p>
            <a:r>
              <a:rPr lang="en-US" dirty="0"/>
              <a:t>Kashish Agarwal- 1BM20IS061</a:t>
            </a:r>
          </a:p>
          <a:p>
            <a:r>
              <a:rPr lang="en-US" dirty="0"/>
              <a:t>Lekha G Patel- 1BM20IS074</a:t>
            </a:r>
          </a:p>
          <a:p>
            <a:r>
              <a:rPr lang="en-US" dirty="0"/>
              <a:t>Khushi Agrawal- 1BM20IS066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75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4B687-4B5F-4947-9850-244D7FC1B77C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itannic Bold" panose="020B0903060703020204" pitchFamily="34" charset="0"/>
              </a:rPr>
              <a:t>CODE </a:t>
            </a:r>
            <a:endParaRPr lang="en-IN" sz="2400" dirty="0"/>
          </a:p>
          <a:p>
            <a:pPr algn="ctr"/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0CCC9-B0CA-4439-91F1-005DF6C4DA43}"/>
              </a:ext>
            </a:extLst>
          </p:cNvPr>
          <p:cNvSpPr txBox="1"/>
          <p:nvPr/>
        </p:nvSpPr>
        <p:spPr>
          <a:xfrm>
            <a:off x="149289" y="1604865"/>
            <a:ext cx="118778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tsignal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4B687-4B5F-4947-9850-244D7FC1B77C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itannic Bold" panose="020B0903060703020204" pitchFamily="34" charset="0"/>
              </a:rPr>
              <a:t>CODE </a:t>
            </a:r>
            <a:endParaRPr lang="en-IN" sz="2400" dirty="0"/>
          </a:p>
          <a:p>
            <a:pPr algn="ctr"/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0CCC9-B0CA-4439-91F1-005DF6C4DA43}"/>
              </a:ext>
            </a:extLst>
          </p:cNvPr>
          <p:cNvSpPr txBox="1"/>
          <p:nvPr/>
        </p:nvSpPr>
        <p:spPr>
          <a:xfrm>
            <a:off x="149289" y="1604865"/>
            <a:ext cx="118778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initialize the semaphores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sem_init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sem_init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tsignal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"SIGNAL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RED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4B687-4B5F-4947-9850-244D7FC1B77C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itannic Bold" panose="020B0903060703020204" pitchFamily="34" charset="0"/>
              </a:rPr>
              <a:t>OUTPUT</a:t>
            </a:r>
            <a:endParaRPr lang="en-IN" sz="2400" dirty="0"/>
          </a:p>
          <a:p>
            <a:pPr algn="ctr"/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B3394-A4D7-4CD9-ADC7-BD074A82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20" y="1783231"/>
            <a:ext cx="4087680" cy="2510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F7B50-7348-4470-BCA3-2A79DEAC4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4622">
            <a:off x="4554800" y="2942092"/>
            <a:ext cx="3962743" cy="2697714"/>
          </a:xfrm>
          <a:prstGeom prst="snip2DiagRect">
            <a:avLst>
              <a:gd name="adj1" fmla="val 17985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FA2271-CC95-4F6F-8F93-7BB19D2E3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635" y="1734192"/>
            <a:ext cx="3805523" cy="36667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6370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4B687-4B5F-4947-9850-244D7FC1B77C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itannic Bold" panose="020B0903060703020204" pitchFamily="34" charset="0"/>
              </a:rPr>
              <a:t>REFERENCES</a:t>
            </a:r>
            <a:endParaRPr lang="en-IN" sz="2400" dirty="0"/>
          </a:p>
          <a:p>
            <a:pPr algn="ctr"/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1A6A7-A268-4367-8ADE-7454D2952646}"/>
              </a:ext>
            </a:extLst>
          </p:cNvPr>
          <p:cNvSpPr txBox="1"/>
          <p:nvPr/>
        </p:nvSpPr>
        <p:spPr>
          <a:xfrm>
            <a:off x="83976" y="2220686"/>
            <a:ext cx="90670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Wikipedia.com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Textbook- Abraham </a:t>
            </a:r>
            <a:r>
              <a:rPr lang="en-IN" sz="2400" dirty="0" err="1"/>
              <a:t>Silberschatz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35075-ED6B-4C3D-A10B-FFDC7C244F20}"/>
              </a:ext>
            </a:extLst>
          </p:cNvPr>
          <p:cNvSpPr txBox="1"/>
          <p:nvPr/>
        </p:nvSpPr>
        <p:spPr>
          <a:xfrm>
            <a:off x="4180114" y="4767943"/>
            <a:ext cx="3993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ritannic Bold" panose="020B0903060703020204" pitchFamily="34" charset="0"/>
              </a:rPr>
              <a:t>THANK YOU!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3245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4B687-4B5F-4947-9850-244D7FC1B77C}"/>
              </a:ext>
            </a:extLst>
          </p:cNvPr>
          <p:cNvSpPr/>
          <p:nvPr/>
        </p:nvSpPr>
        <p:spPr>
          <a:xfrm>
            <a:off x="0" y="55050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ritannic Bold" panose="020B0903060703020204" pitchFamily="34" charset="0"/>
              </a:rPr>
              <a:t>PROBLEM STATEMENT </a:t>
            </a:r>
            <a:endParaRPr lang="en-IN" sz="2800" dirty="0"/>
          </a:p>
          <a:p>
            <a:pPr algn="ctr"/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4E446-FE41-4442-AC45-4D0EF2F1BDBB}"/>
              </a:ext>
            </a:extLst>
          </p:cNvPr>
          <p:cNvSpPr txBox="1"/>
          <p:nvPr/>
        </p:nvSpPr>
        <p:spPr>
          <a:xfrm>
            <a:off x="466531" y="2551837"/>
            <a:ext cx="11346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Managing a Junction Traffic Jam isn’t easy, it takes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enormous effort of the coders to develop a program that solves the jamming problem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With the help of concepts of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is possible to create a system that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manages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easy release of traffic.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5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4B687-4B5F-4947-9850-244D7FC1B77C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itannic Bold" panose="020B0903060703020204" pitchFamily="34" charset="0"/>
              </a:rPr>
              <a:t>SOFTWARE USED </a:t>
            </a:r>
            <a:endParaRPr lang="en-IN" sz="2400" dirty="0"/>
          </a:p>
          <a:p>
            <a:pPr algn="ctr"/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A9A18-55AE-4C70-837F-60F752CAB095}"/>
              </a:ext>
            </a:extLst>
          </p:cNvPr>
          <p:cNvSpPr txBox="1"/>
          <p:nvPr/>
        </p:nvSpPr>
        <p:spPr>
          <a:xfrm>
            <a:off x="0" y="1632857"/>
            <a:ext cx="91509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The software requirements are:</a:t>
            </a:r>
          </a:p>
          <a:p>
            <a:r>
              <a:rPr lang="en-IN" sz="2000" dirty="0"/>
              <a:t>OPERATING SYSTEM: LINUX / WINDOWS / iOS</a:t>
            </a:r>
          </a:p>
          <a:p>
            <a:r>
              <a:rPr lang="en-IN" sz="2000" dirty="0"/>
              <a:t>CODE EDITOR: VISUAL STUDIO CODE</a:t>
            </a:r>
          </a:p>
        </p:txBody>
      </p:sp>
      <p:pic>
        <p:nvPicPr>
          <p:cNvPr id="6" name="Picture 2" descr="Visual Studio Code - YouTube">
            <a:extLst>
              <a:ext uri="{FF2B5EF4-FFF2-40B4-BE49-F238E27FC236}">
                <a16:creationId xmlns:a16="http://schemas.microsoft.com/office/drawing/2014/main" id="{7E542E88-A2FE-4D28-9A2F-192926B23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998" y="1450910"/>
            <a:ext cx="2934575" cy="29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icrosoft just blew up the only reason you can't use a Linux desktop | ZDNet">
            <a:extLst>
              <a:ext uri="{FF2B5EF4-FFF2-40B4-BE49-F238E27FC236}">
                <a16:creationId xmlns:a16="http://schemas.microsoft.com/office/drawing/2014/main" id="{24E2D524-58EF-46E0-B2EC-D248D4F49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04253"/>
            <a:ext cx="3041780" cy="30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6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4B687-4B5F-4947-9850-244D7FC1B77C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itannic Bold" panose="020B0903060703020204" pitchFamily="34" charset="0"/>
              </a:rPr>
              <a:t>CONCEPTS USED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572E2-DE08-4A33-BC67-8D805EF27C2C}"/>
              </a:ext>
            </a:extLst>
          </p:cNvPr>
          <p:cNvSpPr txBox="1"/>
          <p:nvPr/>
        </p:nvSpPr>
        <p:spPr>
          <a:xfrm>
            <a:off x="93307" y="2015412"/>
            <a:ext cx="118778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and the Critical Section Problem:</a:t>
            </a:r>
          </a:p>
          <a:p>
            <a:pPr marL="369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critical section is assumed to be the green signal.</a:t>
            </a:r>
          </a:p>
          <a:p>
            <a:pPr marL="369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exclusion. If Traffic Signal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executing in its critical section(Green signal), then no other signals can be executing in their critical sections(Green signal).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Progress: If no signal is executing in its critical section(Green signal) and some processes wish to enter their critical sections(Green signal), and this selection cannot be postponed indefinitely.(limit of 10s for each signal)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 waiting. There exists a bound, or limit, on the number of times that other processes are allowed to enter their critical sections(50 function calls) after a signal has made a request to enter its critical section and before that request is granted.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3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4B687-4B5F-4947-9850-244D7FC1B77C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itannic Bold" panose="020B0903060703020204" pitchFamily="34" charset="0"/>
              </a:rPr>
              <a:t>CONCEPTS USED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572E2-DE08-4A33-BC67-8D805EF27C2C}"/>
              </a:ext>
            </a:extLst>
          </p:cNvPr>
          <p:cNvSpPr txBox="1"/>
          <p:nvPr/>
        </p:nvSpPr>
        <p:spPr>
          <a:xfrm>
            <a:off x="121297" y="2313992"/>
            <a:ext cx="1184987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Creation from pthread library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 Locks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commands under the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file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79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4B687-4B5F-4947-9850-244D7FC1B77C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itannic Bold" panose="020B0903060703020204" pitchFamily="34" charset="0"/>
              </a:rPr>
              <a:t>CODE </a:t>
            </a:r>
            <a:endParaRPr lang="en-IN" sz="2400" dirty="0"/>
          </a:p>
          <a:p>
            <a:pPr algn="ctr"/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0CCC9-B0CA-4439-91F1-005DF6C4DA43}"/>
              </a:ext>
            </a:extLst>
          </p:cNvPr>
          <p:cNvSpPr txBox="1"/>
          <p:nvPr/>
        </p:nvSpPr>
        <p:spPr>
          <a:xfrm>
            <a:off x="149289" y="1604865"/>
            <a:ext cx="118778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semaphore.h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&lt;windows.h&gt;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RED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YELLOW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GREEN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FRONT (phnum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N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LEFT 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phnum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N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RIGHT 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phnum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N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8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4B687-4B5F-4947-9850-244D7FC1B77C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itannic Bold" panose="020B0903060703020204" pitchFamily="34" charset="0"/>
              </a:rPr>
              <a:t>CODE </a:t>
            </a:r>
            <a:endParaRPr lang="en-IN" sz="2400" dirty="0"/>
          </a:p>
          <a:p>
            <a:pPr algn="ctr"/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0CCC9-B0CA-4439-91F1-005DF6C4DA43}"/>
              </a:ext>
            </a:extLst>
          </p:cNvPr>
          <p:cNvSpPr txBox="1"/>
          <p:nvPr/>
        </p:nvSpPr>
        <p:spPr>
          <a:xfrm>
            <a:off x="149289" y="1604865"/>
            <a:ext cx="118778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phnum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phnum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&amp;&amp;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 that GREEN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phnum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0A"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"SIGNAL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GREEN for 10 seconds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phnum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phnum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384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4B687-4B5F-4947-9850-244D7FC1B77C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itannic Bold" panose="020B0903060703020204" pitchFamily="34" charset="0"/>
              </a:rPr>
              <a:t>CODE </a:t>
            </a:r>
            <a:endParaRPr lang="en-IN" sz="2400" dirty="0"/>
          </a:p>
          <a:p>
            <a:pPr algn="ctr"/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0CCC9-B0CA-4439-91F1-005DF6C4DA43}"/>
              </a:ext>
            </a:extLst>
          </p:cNvPr>
          <p:cNvSpPr txBox="1"/>
          <p:nvPr/>
        </p:nvSpPr>
        <p:spPr>
          <a:xfrm>
            <a:off x="149289" y="1604865"/>
            <a:ext cx="11877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phnum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 that READY(YELLOW)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phnum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//system("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0E");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"SIGNAL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YELLOW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phnum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phnum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phnum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10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4B687-4B5F-4947-9850-244D7FC1B77C}"/>
              </a:ext>
            </a:extLst>
          </p:cNvPr>
          <p:cNvSpPr/>
          <p:nvPr/>
        </p:nvSpPr>
        <p:spPr>
          <a:xfrm>
            <a:off x="0" y="541176"/>
            <a:ext cx="12192000" cy="849085"/>
          </a:xfrm>
          <a:prstGeom prst="rect">
            <a:avLst/>
          </a:prstGeom>
          <a:solidFill>
            <a:srgbClr val="135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itannic Bold" panose="020B0903060703020204" pitchFamily="34" charset="0"/>
              </a:rPr>
              <a:t>CODE </a:t>
            </a:r>
            <a:endParaRPr lang="en-IN" sz="2400" dirty="0"/>
          </a:p>
          <a:p>
            <a:pPr algn="ctr"/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0CCC9-B0CA-4439-91F1-005DF6C4DA43}"/>
              </a:ext>
            </a:extLst>
          </p:cNvPr>
          <p:cNvSpPr txBox="1"/>
          <p:nvPr/>
        </p:nvSpPr>
        <p:spPr>
          <a:xfrm>
            <a:off x="149289" y="1604865"/>
            <a:ext cx="11877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phnum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 that RED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phnum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0C"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"SIGNAL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RED for 10 seconds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phnum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388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85</TotalTime>
  <Words>870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Britannic Bold</vt:lpstr>
      <vt:lpstr>Calisto MT</vt:lpstr>
      <vt:lpstr>Consolas</vt:lpstr>
      <vt:lpstr>Times New Roman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Khushi Agrawal</dc:creator>
  <cp:lastModifiedBy>Khushi Agrawal</cp:lastModifiedBy>
  <cp:revision>5</cp:revision>
  <dcterms:created xsi:type="dcterms:W3CDTF">2022-03-22T12:45:25Z</dcterms:created>
  <dcterms:modified xsi:type="dcterms:W3CDTF">2022-03-22T14:28:37Z</dcterms:modified>
</cp:coreProperties>
</file>