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71" r:id="rId8"/>
    <p:sldId id="269" r:id="rId9"/>
    <p:sldId id="270" r:id="rId10"/>
    <p:sldId id="264" r:id="rId11"/>
    <p:sldId id="267"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111" d="100"/>
          <a:sy n="111" d="100"/>
        </p:scale>
        <p:origin x="42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667933" y="1774875"/>
            <a:ext cx="911013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AI Voice Assistant </a:t>
            </a:r>
            <a:r>
              <a:rPr lang="en-US" sz="3600" b="1" dirty="0" err="1">
                <a:latin typeface="Times New Roman" panose="02020603050405020304" pitchFamily="18" charset="0"/>
                <a:cs typeface="Times New Roman" panose="02020603050405020304" pitchFamily="18" charset="0"/>
              </a:rPr>
              <a:t>Roosh</a:t>
            </a:r>
            <a:endParaRPr lang="en-IN" sz="36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5"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Khushi Shekhawat</a:t>
            </a:r>
          </a:p>
          <a:p>
            <a:pPr algn="ctr"/>
            <a:r>
              <a:rPr lang="en-US" sz="2000" dirty="0">
                <a:latin typeface="Times New Roman" panose="02020603050405020304" pitchFamily="18" charset="0"/>
                <a:cs typeface="Times New Roman" panose="02020603050405020304" pitchFamily="18" charset="0"/>
              </a:rPr>
              <a:t>23FS20MCA00031</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Faculty Guide Name:- Pramod </a:t>
            </a:r>
            <a:r>
              <a:rPr lang="en-US" sz="2000" dirty="0" err="1">
                <a:latin typeface="Times New Roman" panose="02020603050405020304" pitchFamily="18" charset="0"/>
                <a:cs typeface="Times New Roman" panose="02020603050405020304" pitchFamily="18" charset="0"/>
              </a:rPr>
              <a:t>Soni</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787-047D-4CC9-A352-22777717A607}"/>
              </a:ext>
            </a:extLst>
          </p:cNvPr>
          <p:cNvSpPr>
            <a:spLocks noGrp="1"/>
          </p:cNvSpPr>
          <p:nvPr>
            <p:ph type="title"/>
          </p:nvPr>
        </p:nvSpPr>
        <p:spPr/>
        <p:txBody>
          <a:bodyPr>
            <a:normAutofit/>
          </a:bodyPr>
          <a:lstStyle/>
          <a:p>
            <a:r>
              <a:rPr lang="en-US" sz="4800" b="1" dirty="0">
                <a:solidFill>
                  <a:schemeClr val="accent2">
                    <a:lumMod val="75000"/>
                  </a:schemeClr>
                </a:solidFill>
              </a:rPr>
              <a:t>9.</a:t>
            </a:r>
            <a:r>
              <a:rPr lang="en-IN" sz="4800" b="1" dirty="0">
                <a:solidFill>
                  <a:schemeClr val="accent2">
                    <a:lumMod val="75000"/>
                  </a:schemeClr>
                </a:solidFill>
              </a:rPr>
              <a:t> Output</a:t>
            </a:r>
          </a:p>
        </p:txBody>
      </p:sp>
      <p:sp>
        <p:nvSpPr>
          <p:cNvPr id="4" name="Date Placeholder 3">
            <a:extLst>
              <a:ext uri="{FF2B5EF4-FFF2-40B4-BE49-F238E27FC236}">
                <a16:creationId xmlns:a16="http://schemas.microsoft.com/office/drawing/2014/main" id="{29EE3644-FDAF-4CD5-AF0D-70C75DD35F7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1D5A9AD7-EE96-4C26-8FC1-ABEA7CC2E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7CC87-731D-4FA1-A905-9D33ABA7F2C2}"/>
              </a:ext>
            </a:extLst>
          </p:cNvPr>
          <p:cNvSpPr>
            <a:spLocks noGrp="1"/>
          </p:cNvSpPr>
          <p:nvPr>
            <p:ph type="sldNum" sz="quarter" idx="12"/>
          </p:nvPr>
        </p:nvSpPr>
        <p:spPr/>
        <p:txBody>
          <a:bodyPr/>
          <a:lstStyle/>
          <a:p>
            <a:fld id="{4A50C117-A8B7-44AD-9C02-F3C433722954}" type="slidenum">
              <a:rPr lang="en-IN" smtClean="0"/>
              <a:t>10</a:t>
            </a:fld>
            <a:endParaRPr lang="en-IN"/>
          </a:p>
        </p:txBody>
      </p:sp>
      <p:sp>
        <p:nvSpPr>
          <p:cNvPr id="9" name="Rectangle 8">
            <a:extLst>
              <a:ext uri="{FF2B5EF4-FFF2-40B4-BE49-F238E27FC236}">
                <a16:creationId xmlns:a16="http://schemas.microsoft.com/office/drawing/2014/main" id="{E1A2F74D-081B-4D91-BE12-BBA512B9FD5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55D0B3A-F640-40B3-A11E-EDE44A2F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Content Placeholder 6">
            <a:extLst>
              <a:ext uri="{FF2B5EF4-FFF2-40B4-BE49-F238E27FC236}">
                <a16:creationId xmlns:a16="http://schemas.microsoft.com/office/drawing/2014/main" id="{2D0A151A-E91F-4378-8574-CDB0F6D2E35D}"/>
              </a:ext>
            </a:extLst>
          </p:cNvPr>
          <p:cNvSpPr>
            <a:spLocks noGrp="1"/>
          </p:cNvSpPr>
          <p:nvPr>
            <p:ph idx="1"/>
          </p:nvPr>
        </p:nvSpPr>
        <p:spPr/>
        <p:txBody>
          <a:bodyPr>
            <a:normAutofit/>
          </a:bodyPr>
          <a:lstStyle/>
          <a:p>
            <a:pPr marL="0" indent="0">
              <a:buNone/>
            </a:pPr>
            <a:r>
              <a:rPr lang="en-US" sz="2400" dirty="0" err="1"/>
              <a:t>Roosh</a:t>
            </a:r>
            <a:r>
              <a:rPr lang="en-US" sz="2400" dirty="0"/>
              <a:t> functionalities include:</a:t>
            </a:r>
          </a:p>
          <a:p>
            <a:pPr>
              <a:buFont typeface="Arial" panose="020B0604020202020204" pitchFamily="34" charset="0"/>
              <a:buChar char="•"/>
            </a:pPr>
            <a:r>
              <a:rPr lang="en-US" sz="2400" b="1" dirty="0"/>
              <a:t>Opening Web Pages</a:t>
            </a:r>
            <a:r>
              <a:rPr lang="en-US" sz="2400" dirty="0"/>
              <a:t>: Directs users to Google, YouTube, and other requested sites.</a:t>
            </a:r>
          </a:p>
          <a:p>
            <a:pPr>
              <a:buFont typeface="Arial" panose="020B0604020202020204" pitchFamily="34" charset="0"/>
              <a:buChar char="•"/>
            </a:pPr>
            <a:r>
              <a:rPr lang="en-US" sz="2400" b="1" dirty="0"/>
              <a:t>Playing Music</a:t>
            </a:r>
            <a:r>
              <a:rPr lang="en-US" sz="2400" dirty="0"/>
              <a:t>: Supports local file playback and online song searches.</a:t>
            </a:r>
          </a:p>
          <a:p>
            <a:pPr>
              <a:buFont typeface="Arial" panose="020B0604020202020204" pitchFamily="34" charset="0"/>
              <a:buChar char="•"/>
            </a:pPr>
            <a:r>
              <a:rPr lang="en-US" sz="2400" b="1" dirty="0"/>
              <a:t>Time Announcements</a:t>
            </a:r>
            <a:r>
              <a:rPr lang="en-US" sz="2400" dirty="0"/>
              <a:t>: Provides real-time updates on time and date.</a:t>
            </a:r>
          </a:p>
          <a:p>
            <a:pPr>
              <a:buFont typeface="Arial" panose="020B0604020202020204" pitchFamily="34" charset="0"/>
              <a:buChar char="•"/>
            </a:pPr>
            <a:r>
              <a:rPr lang="en-US" sz="2400" b="1" dirty="0"/>
              <a:t>General Assistance</a:t>
            </a:r>
            <a:r>
              <a:rPr lang="en-US" sz="2400" dirty="0"/>
              <a:t>: Answers common questions and assists with basic tasks.</a:t>
            </a:r>
          </a:p>
          <a:p>
            <a:pPr>
              <a:buFont typeface="Arial" panose="020B0604020202020204" pitchFamily="34" charset="0"/>
              <a:buChar char="•"/>
            </a:pPr>
            <a:r>
              <a:rPr lang="en-US" sz="2400" b="1" dirty="0"/>
              <a:t>YouTube Search &amp; Playback</a:t>
            </a:r>
            <a:r>
              <a:rPr lang="en-US" sz="2400" dirty="0"/>
              <a:t>: Searches for videos and plays them based on user input.</a:t>
            </a:r>
          </a:p>
        </p:txBody>
      </p:sp>
    </p:spTree>
    <p:extLst>
      <p:ext uri="{BB962C8B-B14F-4D97-AF65-F5344CB8AC3E}">
        <p14:creationId xmlns:p14="http://schemas.microsoft.com/office/powerpoint/2010/main" val="335027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F7AB8-175F-4FD1-BBF2-50E3EC809913}"/>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688491CC-F60A-4C2C-A7C1-F8362F8536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4008F-D7E2-4C66-83CB-2690359D7D51}"/>
              </a:ext>
            </a:extLst>
          </p:cNvPr>
          <p:cNvSpPr>
            <a:spLocks noGrp="1"/>
          </p:cNvSpPr>
          <p:nvPr>
            <p:ph type="sldNum" sz="quarter" idx="12"/>
          </p:nvPr>
        </p:nvSpPr>
        <p:spPr/>
        <p:txBody>
          <a:bodyPr/>
          <a:lstStyle/>
          <a:p>
            <a:fld id="{4A50C117-A8B7-44AD-9C02-F3C433722954}" type="slidenum">
              <a:rPr lang="en-IN" smtClean="0"/>
              <a:t>11</a:t>
            </a:fld>
            <a:endParaRPr lang="en-IN"/>
          </a:p>
        </p:txBody>
      </p:sp>
      <p:pic>
        <p:nvPicPr>
          <p:cNvPr id="6" name="Picture 5">
            <a:extLst>
              <a:ext uri="{FF2B5EF4-FFF2-40B4-BE49-F238E27FC236}">
                <a16:creationId xmlns:a16="http://schemas.microsoft.com/office/drawing/2014/main" id="{CE0EDC86-7238-4DB6-8BC7-36015173CF25}"/>
              </a:ext>
            </a:extLst>
          </p:cNvPr>
          <p:cNvPicPr>
            <a:picLocks noChangeAspect="1"/>
          </p:cNvPicPr>
          <p:nvPr/>
        </p:nvPicPr>
        <p:blipFill>
          <a:blip r:embed="rId2"/>
          <a:stretch>
            <a:fillRect/>
          </a:stretch>
        </p:blipFill>
        <p:spPr>
          <a:xfrm>
            <a:off x="708338" y="288434"/>
            <a:ext cx="10645462" cy="6205433"/>
          </a:xfrm>
          <a:prstGeom prst="rect">
            <a:avLst/>
          </a:prstGeom>
        </p:spPr>
      </p:pic>
    </p:spTree>
    <p:extLst>
      <p:ext uri="{BB962C8B-B14F-4D97-AF65-F5344CB8AC3E}">
        <p14:creationId xmlns:p14="http://schemas.microsoft.com/office/powerpoint/2010/main" val="191330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1451-0E6C-452B-91B1-EBA368D4B07C}"/>
              </a:ext>
            </a:extLst>
          </p:cNvPr>
          <p:cNvSpPr>
            <a:spLocks noGrp="1"/>
          </p:cNvSpPr>
          <p:nvPr>
            <p:ph type="title"/>
          </p:nvPr>
        </p:nvSpPr>
        <p:spPr/>
        <p:txBody>
          <a:bodyPr>
            <a:normAutofit/>
          </a:bodyPr>
          <a:lstStyle/>
          <a:p>
            <a:r>
              <a:rPr lang="en-US" sz="4800" b="1" dirty="0">
                <a:solidFill>
                  <a:schemeClr val="accent2">
                    <a:lumMod val="75000"/>
                  </a:schemeClr>
                </a:solidFill>
              </a:rPr>
              <a:t>10.</a:t>
            </a:r>
            <a:r>
              <a:rPr lang="en-IN" sz="4800" b="1" dirty="0">
                <a:solidFill>
                  <a:schemeClr val="accent2">
                    <a:lumMod val="75000"/>
                  </a:schemeClr>
                </a:solidFill>
              </a:rPr>
              <a:t> Conclusion</a:t>
            </a:r>
          </a:p>
        </p:txBody>
      </p:sp>
      <p:sp>
        <p:nvSpPr>
          <p:cNvPr id="3" name="Content Placeholder 2">
            <a:extLst>
              <a:ext uri="{FF2B5EF4-FFF2-40B4-BE49-F238E27FC236}">
                <a16:creationId xmlns:a16="http://schemas.microsoft.com/office/drawing/2014/main" id="{EF9C624A-5686-4EBA-B50C-B5496493D5FA}"/>
              </a:ext>
            </a:extLst>
          </p:cNvPr>
          <p:cNvSpPr>
            <a:spLocks noGrp="1"/>
          </p:cNvSpPr>
          <p:nvPr>
            <p:ph idx="1"/>
          </p:nvPr>
        </p:nvSpPr>
        <p:spPr/>
        <p:txBody>
          <a:bodyPr>
            <a:normAutofit/>
          </a:bodyPr>
          <a:lstStyle/>
          <a:p>
            <a:pPr algn="just"/>
            <a:r>
              <a:rPr lang="en-US" sz="3200" dirty="0" err="1"/>
              <a:t>Roosh</a:t>
            </a:r>
            <a:r>
              <a:rPr lang="en-US" sz="3200" dirty="0"/>
              <a:t> is a robust AI voice assistant capable of executing various voice-activated tasks with high efficiency. It significantly enhances user experience by reducing manual effort and enabling natural language communication. With further enhancements, it can be integrated into smart home systems, corporate workflows, and various other applications to provide seamless assistance.</a:t>
            </a:r>
          </a:p>
        </p:txBody>
      </p:sp>
      <p:sp>
        <p:nvSpPr>
          <p:cNvPr id="4" name="Date Placeholder 3">
            <a:extLst>
              <a:ext uri="{FF2B5EF4-FFF2-40B4-BE49-F238E27FC236}">
                <a16:creationId xmlns:a16="http://schemas.microsoft.com/office/drawing/2014/main" id="{646A3538-6E3A-4035-95B8-827048685290}"/>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EB0B3286-AD6E-42F0-84C2-986FB5825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3157-3144-47F7-8DAC-F05A92B77922}"/>
              </a:ext>
            </a:extLst>
          </p:cNvPr>
          <p:cNvSpPr>
            <a:spLocks noGrp="1"/>
          </p:cNvSpPr>
          <p:nvPr>
            <p:ph type="sldNum" sz="quarter" idx="12"/>
          </p:nvPr>
        </p:nvSpPr>
        <p:spPr/>
        <p:txBody>
          <a:bodyPr/>
          <a:lstStyle/>
          <a:p>
            <a:fld id="{4A50C117-A8B7-44AD-9C02-F3C433722954}" type="slidenum">
              <a:rPr lang="en-IN" smtClean="0"/>
              <a:t>12</a:t>
            </a:fld>
            <a:endParaRPr lang="en-IN"/>
          </a:p>
        </p:txBody>
      </p:sp>
      <p:sp>
        <p:nvSpPr>
          <p:cNvPr id="7" name="Rectangle 6">
            <a:extLst>
              <a:ext uri="{FF2B5EF4-FFF2-40B4-BE49-F238E27FC236}">
                <a16:creationId xmlns:a16="http://schemas.microsoft.com/office/drawing/2014/main" id="{43AC7A78-ABC6-44DB-80CE-C90B7414210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67E89AC4-7E86-4C6A-8813-E725B13A2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15008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6795B-C8C8-465C-B315-BDA44AEA8CDA}"/>
              </a:ext>
            </a:extLst>
          </p:cNvPr>
          <p:cNvSpPr>
            <a:spLocks noGrp="1"/>
          </p:cNvSpPr>
          <p:nvPr>
            <p:ph type="title"/>
          </p:nvPr>
        </p:nvSpPr>
        <p:spPr/>
        <p:txBody>
          <a:bodyPr/>
          <a:lstStyle/>
          <a:p>
            <a:r>
              <a:rPr lang="en-US" dirty="0">
                <a:solidFill>
                  <a:schemeClr val="accent2">
                    <a:lumMod val="75000"/>
                  </a:schemeClr>
                </a:solidFill>
              </a:rPr>
              <a:t>7.</a:t>
            </a:r>
            <a:r>
              <a:rPr lang="en-IN" sz="4400" b="1" dirty="0">
                <a:solidFill>
                  <a:schemeClr val="accent2">
                    <a:lumMod val="75000"/>
                  </a:schemeClr>
                </a:solidFill>
              </a:rPr>
              <a:t> Future Scope</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5D203783-BDF8-4552-B693-5827244B566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IoT Integration</a:t>
            </a:r>
            <a:r>
              <a:rPr lang="en-US" dirty="0"/>
              <a:t>: Connecting </a:t>
            </a:r>
            <a:r>
              <a:rPr lang="en-US" dirty="0" err="1"/>
              <a:t>Roosh</a:t>
            </a:r>
            <a:r>
              <a:rPr lang="en-US" dirty="0"/>
              <a:t> with smart home devices for voice-controlled automation.</a:t>
            </a:r>
          </a:p>
          <a:p>
            <a:pPr>
              <a:buFont typeface="Arial" panose="020B0604020202020204" pitchFamily="34" charset="0"/>
              <a:buChar char="•"/>
            </a:pPr>
            <a:r>
              <a:rPr lang="en-US" b="1" dirty="0"/>
              <a:t>Multi-Language Support</a:t>
            </a:r>
            <a:r>
              <a:rPr lang="en-US" dirty="0"/>
              <a:t>: Expanding the system to understand and respond in multiple languages.</a:t>
            </a:r>
          </a:p>
          <a:p>
            <a:pPr>
              <a:buFont typeface="Arial" panose="020B0604020202020204" pitchFamily="34" charset="0"/>
              <a:buChar char="•"/>
            </a:pPr>
            <a:r>
              <a:rPr lang="en-US" b="1" dirty="0"/>
              <a:t>Advanced NLP Capabilities</a:t>
            </a:r>
            <a:r>
              <a:rPr lang="en-US" dirty="0"/>
              <a:t>: Enhancing conversation handling for more natural interactions.</a:t>
            </a:r>
          </a:p>
          <a:p>
            <a:pPr>
              <a:buFont typeface="Arial" panose="020B0604020202020204" pitchFamily="34" charset="0"/>
              <a:buChar char="•"/>
            </a:pPr>
            <a:r>
              <a:rPr lang="en-US" b="1" dirty="0"/>
              <a:t>AI-Powered Chatbot Integration</a:t>
            </a:r>
            <a:r>
              <a:rPr lang="en-US" dirty="0"/>
              <a:t>: Making the assistant more interactive and intelligent.</a:t>
            </a:r>
          </a:p>
          <a:p>
            <a:pPr>
              <a:buFont typeface="Arial" panose="020B0604020202020204" pitchFamily="34" charset="0"/>
              <a:buChar char="•"/>
            </a:pPr>
            <a:r>
              <a:rPr lang="en-US" b="1" dirty="0"/>
              <a:t>Cross-Platform Compatibility</a:t>
            </a:r>
            <a:r>
              <a:rPr lang="en-US" dirty="0"/>
              <a:t>: Developing mobile and desktop versions for wider accessibility.</a:t>
            </a:r>
          </a:p>
          <a:p>
            <a:pPr>
              <a:buFont typeface="Arial" panose="020B0604020202020204" pitchFamily="34" charset="0"/>
              <a:buChar char="•"/>
            </a:pPr>
            <a:r>
              <a:rPr lang="en-US" b="1" dirty="0"/>
              <a:t>Machine Learning Enhancements</a:t>
            </a:r>
            <a:r>
              <a:rPr lang="en-US" dirty="0"/>
              <a:t>: Improving accuracy and efficiency through adaptive learning techniques.</a:t>
            </a:r>
          </a:p>
          <a:p>
            <a:endParaRPr lang="en-IN" dirty="0"/>
          </a:p>
        </p:txBody>
      </p:sp>
      <p:sp>
        <p:nvSpPr>
          <p:cNvPr id="4" name="Date Placeholder 3">
            <a:extLst>
              <a:ext uri="{FF2B5EF4-FFF2-40B4-BE49-F238E27FC236}">
                <a16:creationId xmlns:a16="http://schemas.microsoft.com/office/drawing/2014/main" id="{6E2AB8C0-F7EF-41C9-8242-EDD93766E3C7}"/>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6C382A86-7637-4B81-9399-BD492107E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95431F-F340-493C-80C6-A9ECF78C012A}"/>
              </a:ext>
            </a:extLst>
          </p:cNvPr>
          <p:cNvSpPr>
            <a:spLocks noGrp="1"/>
          </p:cNvSpPr>
          <p:nvPr>
            <p:ph type="sldNum" sz="quarter" idx="12"/>
          </p:nvPr>
        </p:nvSpPr>
        <p:spPr/>
        <p:txBody>
          <a:bodyPr/>
          <a:lstStyle/>
          <a:p>
            <a:fld id="{4A50C117-A8B7-44AD-9C02-F3C433722954}" type="slidenum">
              <a:rPr lang="en-IN" smtClean="0"/>
              <a:t>13</a:t>
            </a:fld>
            <a:endParaRPr lang="en-IN"/>
          </a:p>
        </p:txBody>
      </p:sp>
    </p:spTree>
    <p:extLst>
      <p:ext uri="{BB962C8B-B14F-4D97-AF65-F5344CB8AC3E}">
        <p14:creationId xmlns:p14="http://schemas.microsoft.com/office/powerpoint/2010/main" val="400385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4247317"/>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ER Diagram</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DFD Diagram</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Use Case Diagram</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8B2B-4A62-4ED1-80F4-724D7EC468D8}"/>
              </a:ext>
            </a:extLst>
          </p:cNvPr>
          <p:cNvSpPr>
            <a:spLocks noGrp="1"/>
          </p:cNvSpPr>
          <p:nvPr>
            <p:ph type="title"/>
          </p:nvPr>
        </p:nvSpPr>
        <p:spPr/>
        <p:txBody>
          <a:bodyPr>
            <a:normAutofit/>
          </a:bodyPr>
          <a:lstStyle/>
          <a:p>
            <a:r>
              <a:rPr lang="en-IN" sz="6000" b="1" dirty="0">
                <a:solidFill>
                  <a:schemeClr val="accent2">
                    <a:lumMod val="75000"/>
                  </a:schemeClr>
                </a:solidFill>
              </a:rPr>
              <a:t>1. Introduction</a:t>
            </a:r>
            <a:endParaRPr lang="en-IN"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C6497104-A526-4F7F-BD77-F114EF9CDFEA}"/>
              </a:ext>
            </a:extLst>
          </p:cNvPr>
          <p:cNvSpPr>
            <a:spLocks noGrp="1"/>
          </p:cNvSpPr>
          <p:nvPr>
            <p:ph idx="1"/>
          </p:nvPr>
        </p:nvSpPr>
        <p:spPr/>
        <p:txBody>
          <a:bodyPr>
            <a:normAutofit/>
          </a:bodyPr>
          <a:lstStyle/>
          <a:p>
            <a:pPr algn="just"/>
            <a:r>
              <a:rPr lang="en-US" sz="2800" dirty="0" err="1"/>
              <a:t>Roosh</a:t>
            </a:r>
            <a:r>
              <a:rPr lang="en-US" sz="2800" dirty="0"/>
              <a:t> is an AI-powered voice assistant designed to recognize speech, generate synthesized responses, and execute various commands. Developed using Python, it leverages advanced speech recognition and text-to-speech technologies to facilitate seamless human-computer interaction. The assistant is capable of browsing the web, playing music, providing time updates, and responding to queries, making it a valuable tool for personal and professional use.</a:t>
            </a:r>
          </a:p>
        </p:txBody>
      </p:sp>
      <p:sp>
        <p:nvSpPr>
          <p:cNvPr id="4" name="Date Placeholder 3">
            <a:extLst>
              <a:ext uri="{FF2B5EF4-FFF2-40B4-BE49-F238E27FC236}">
                <a16:creationId xmlns:a16="http://schemas.microsoft.com/office/drawing/2014/main" id="{BFC2B8F1-BBC8-4D82-8444-E18353FF0065}"/>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6E4C03C-A134-4190-A337-F43B7A399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C0CD-CDBD-4E02-8B27-55D6512DB6FE}"/>
              </a:ext>
            </a:extLst>
          </p:cNvPr>
          <p:cNvSpPr>
            <a:spLocks noGrp="1"/>
          </p:cNvSpPr>
          <p:nvPr>
            <p:ph type="sldNum" sz="quarter" idx="12"/>
          </p:nvPr>
        </p:nvSpPr>
        <p:spPr/>
        <p:txBody>
          <a:bodyPr/>
          <a:lstStyle/>
          <a:p>
            <a:fld id="{4A50C117-A8B7-44AD-9C02-F3C433722954}" type="slidenum">
              <a:rPr lang="en-IN" smtClean="0"/>
              <a:t>3</a:t>
            </a:fld>
            <a:endParaRPr lang="en-IN"/>
          </a:p>
        </p:txBody>
      </p:sp>
      <p:sp>
        <p:nvSpPr>
          <p:cNvPr id="7" name="Rectangle 6">
            <a:extLst>
              <a:ext uri="{FF2B5EF4-FFF2-40B4-BE49-F238E27FC236}">
                <a16:creationId xmlns:a16="http://schemas.microsoft.com/office/drawing/2014/main" id="{6A34D67B-DBB8-4844-9A2F-9EED4C2FB58C}"/>
              </a:ext>
            </a:extLst>
          </p:cNvPr>
          <p:cNvSpPr/>
          <p:nvPr/>
        </p:nvSpPr>
        <p:spPr>
          <a:xfrm>
            <a:off x="0" y="622683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9536793A-E368-49D5-819B-997C7B3A9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7548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69FE-D9BA-41AD-9D0B-1A2DFD655EE1}"/>
              </a:ext>
            </a:extLst>
          </p:cNvPr>
          <p:cNvSpPr>
            <a:spLocks noGrp="1"/>
          </p:cNvSpPr>
          <p:nvPr>
            <p:ph type="title"/>
          </p:nvPr>
        </p:nvSpPr>
        <p:spPr/>
        <p:txBody>
          <a:bodyPr>
            <a:normAutofit/>
          </a:bodyPr>
          <a:lstStyle/>
          <a:p>
            <a:r>
              <a:rPr lang="en-IN" sz="6000" b="1" dirty="0">
                <a:solidFill>
                  <a:schemeClr val="accent2">
                    <a:lumMod val="75000"/>
                  </a:schemeClr>
                </a:solidFill>
              </a:rPr>
              <a:t>2. Motivation</a:t>
            </a:r>
            <a:endParaRPr lang="en-IN"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3D46D0A7-ED21-40AB-B687-8CD07E4A1265}"/>
              </a:ext>
            </a:extLst>
          </p:cNvPr>
          <p:cNvSpPr>
            <a:spLocks noGrp="1"/>
          </p:cNvSpPr>
          <p:nvPr>
            <p:ph idx="1"/>
          </p:nvPr>
        </p:nvSpPr>
        <p:spPr/>
        <p:txBody>
          <a:bodyPr>
            <a:normAutofit fontScale="92500" lnSpcReduction="10000"/>
          </a:bodyPr>
          <a:lstStyle/>
          <a:p>
            <a:pPr marL="0" indent="0">
              <a:buNone/>
            </a:pPr>
            <a:r>
              <a:rPr lang="en-US" sz="2800" dirty="0"/>
              <a:t>The development of </a:t>
            </a:r>
            <a:r>
              <a:rPr lang="en-US" sz="2800" dirty="0" err="1"/>
              <a:t>Roosh</a:t>
            </a:r>
            <a:r>
              <a:rPr lang="en-US" sz="2800" dirty="0"/>
              <a:t> is driven by several key objectives:</a:t>
            </a:r>
          </a:p>
          <a:p>
            <a:pPr>
              <a:buFont typeface="Arial" panose="020B0604020202020204" pitchFamily="34" charset="0"/>
              <a:buChar char="•"/>
            </a:pPr>
            <a:r>
              <a:rPr lang="en-US" sz="2800" b="1" dirty="0"/>
              <a:t>Automation of Daily Tasks</a:t>
            </a:r>
            <a:r>
              <a:rPr lang="en-US" sz="2800" dirty="0"/>
              <a:t>: Reducing the need for manual input and enabling hands-free operation.</a:t>
            </a:r>
          </a:p>
          <a:p>
            <a:pPr>
              <a:buFont typeface="Arial" panose="020B0604020202020204" pitchFamily="34" charset="0"/>
              <a:buChar char="•"/>
            </a:pPr>
            <a:r>
              <a:rPr lang="en-US" sz="2800" b="1" dirty="0"/>
              <a:t>Enhancing Accessibility</a:t>
            </a:r>
            <a:r>
              <a:rPr lang="en-US" sz="2800" dirty="0"/>
              <a:t>: Assisting individuals with disabilities by providing a voice-based interface.</a:t>
            </a:r>
          </a:p>
          <a:p>
            <a:pPr>
              <a:buFont typeface="Arial" panose="020B0604020202020204" pitchFamily="34" charset="0"/>
              <a:buChar char="•"/>
            </a:pPr>
            <a:r>
              <a:rPr lang="en-US" sz="2800" b="1" dirty="0"/>
              <a:t>Improving User Convenience</a:t>
            </a:r>
            <a:r>
              <a:rPr lang="en-US" sz="2800" dirty="0"/>
              <a:t>: Allowing users to interact with their devices more efficiently through voice commands.</a:t>
            </a:r>
          </a:p>
          <a:p>
            <a:pPr>
              <a:buFont typeface="Arial" panose="020B0604020202020204" pitchFamily="34" charset="0"/>
              <a:buChar char="•"/>
            </a:pPr>
            <a:r>
              <a:rPr lang="en-US" sz="2800" b="1" dirty="0"/>
              <a:t>Enabling Smart Assistance</a:t>
            </a:r>
            <a:r>
              <a:rPr lang="en-US" sz="2800" dirty="0"/>
              <a:t>: Integrating AI to assist with internet searches, multimedia control, and task management.</a:t>
            </a:r>
          </a:p>
          <a:p>
            <a:pPr>
              <a:buFont typeface="Arial" panose="020B0604020202020204" pitchFamily="34" charset="0"/>
              <a:buChar char="•"/>
            </a:pPr>
            <a:r>
              <a:rPr lang="en-US" sz="2800" b="1" dirty="0"/>
              <a:t>Bridging Human-Computer Interaction</a:t>
            </a:r>
            <a:r>
              <a:rPr lang="en-US" sz="2800" dirty="0"/>
              <a:t>: Making technology more intuitive and user-friendly.</a:t>
            </a:r>
          </a:p>
        </p:txBody>
      </p:sp>
      <p:sp>
        <p:nvSpPr>
          <p:cNvPr id="4" name="Date Placeholder 3">
            <a:extLst>
              <a:ext uri="{FF2B5EF4-FFF2-40B4-BE49-F238E27FC236}">
                <a16:creationId xmlns:a16="http://schemas.microsoft.com/office/drawing/2014/main" id="{5791A59A-DC52-4086-BAA3-2757BB70E45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A0C4DCF3-6229-4551-8C05-45FC6A64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E5A98-9783-4101-A601-694B05695D04}"/>
              </a:ext>
            </a:extLst>
          </p:cNvPr>
          <p:cNvSpPr>
            <a:spLocks noGrp="1"/>
          </p:cNvSpPr>
          <p:nvPr>
            <p:ph type="sldNum" sz="quarter" idx="12"/>
          </p:nvPr>
        </p:nvSpPr>
        <p:spPr/>
        <p:txBody>
          <a:bodyPr/>
          <a:lstStyle/>
          <a:p>
            <a:fld id="{4A50C117-A8B7-44AD-9C02-F3C433722954}" type="slidenum">
              <a:rPr lang="en-IN" smtClean="0"/>
              <a:t>4</a:t>
            </a:fld>
            <a:endParaRPr lang="en-IN"/>
          </a:p>
        </p:txBody>
      </p:sp>
      <p:sp>
        <p:nvSpPr>
          <p:cNvPr id="7" name="Rectangle 6">
            <a:extLst>
              <a:ext uri="{FF2B5EF4-FFF2-40B4-BE49-F238E27FC236}">
                <a16:creationId xmlns:a16="http://schemas.microsoft.com/office/drawing/2014/main" id="{ED8A3A87-7F67-494F-9A12-0A67ABB28A0A}"/>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1807B66A-DAF4-4A2F-994D-7BA164BCF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33514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8A8D-906C-480E-B92A-EA14447DAE0A}"/>
              </a:ext>
            </a:extLst>
          </p:cNvPr>
          <p:cNvSpPr>
            <a:spLocks noGrp="1"/>
          </p:cNvSpPr>
          <p:nvPr>
            <p:ph type="title"/>
          </p:nvPr>
        </p:nvSpPr>
        <p:spPr/>
        <p:txBody>
          <a:bodyPr/>
          <a:lstStyle/>
          <a:p>
            <a:r>
              <a:rPr lang="en-US" b="1" dirty="0">
                <a:solidFill>
                  <a:schemeClr val="accent2">
                    <a:lumMod val="75000"/>
                  </a:schemeClr>
                </a:solidFill>
              </a:rPr>
              <a:t>3.</a:t>
            </a:r>
            <a:r>
              <a:rPr lang="en-IN" b="1" dirty="0">
                <a:solidFill>
                  <a:schemeClr val="accent2">
                    <a:lumMod val="75000"/>
                  </a:schemeClr>
                </a:solidFill>
              </a:rPr>
              <a:t> Process Model</a:t>
            </a:r>
          </a:p>
        </p:txBody>
      </p:sp>
      <p:sp>
        <p:nvSpPr>
          <p:cNvPr id="3" name="Content Placeholder 2">
            <a:extLst>
              <a:ext uri="{FF2B5EF4-FFF2-40B4-BE49-F238E27FC236}">
                <a16:creationId xmlns:a16="http://schemas.microsoft.com/office/drawing/2014/main" id="{AE6922FA-633B-48EA-A025-457DCC6028E9}"/>
              </a:ext>
            </a:extLst>
          </p:cNvPr>
          <p:cNvSpPr>
            <a:spLocks noGrp="1"/>
          </p:cNvSpPr>
          <p:nvPr>
            <p:ph idx="1"/>
          </p:nvPr>
        </p:nvSpPr>
        <p:spPr/>
        <p:txBody>
          <a:bodyPr>
            <a:normAutofit lnSpcReduction="10000"/>
          </a:bodyPr>
          <a:lstStyle/>
          <a:p>
            <a:r>
              <a:rPr lang="en-US" dirty="0" err="1"/>
              <a:t>Roosh</a:t>
            </a:r>
            <a:r>
              <a:rPr lang="en-US" dirty="0"/>
              <a:t> follows a structured workflow to process user commands:</a:t>
            </a:r>
          </a:p>
          <a:p>
            <a:pPr>
              <a:buFont typeface="+mj-lt"/>
              <a:buAutoNum type="arabicPeriod"/>
            </a:pPr>
            <a:r>
              <a:rPr lang="en-US" b="1" dirty="0"/>
              <a:t>User Input</a:t>
            </a:r>
            <a:r>
              <a:rPr lang="en-US" dirty="0"/>
              <a:t>: Captures audio through a microphone.</a:t>
            </a:r>
          </a:p>
          <a:p>
            <a:pPr>
              <a:buFont typeface="+mj-lt"/>
              <a:buAutoNum type="arabicPeriod"/>
            </a:pPr>
            <a:r>
              <a:rPr lang="en-US" b="1" dirty="0"/>
              <a:t>Speech Recognition</a:t>
            </a:r>
            <a:r>
              <a:rPr lang="en-US" dirty="0"/>
              <a:t>: Converts spoken words into text using Natural Language Processing (NLP) algorithms.</a:t>
            </a:r>
          </a:p>
          <a:p>
            <a:pPr>
              <a:buFont typeface="+mj-lt"/>
              <a:buAutoNum type="arabicPeriod"/>
            </a:pPr>
            <a:r>
              <a:rPr lang="en-US" b="1" dirty="0"/>
              <a:t>Processing and Decision Making</a:t>
            </a:r>
            <a:r>
              <a:rPr lang="en-US" dirty="0"/>
              <a:t>: Analyzes the command and determines the appropriate action.</a:t>
            </a:r>
          </a:p>
          <a:p>
            <a:pPr>
              <a:buFont typeface="+mj-lt"/>
              <a:buAutoNum type="arabicPeriod"/>
            </a:pPr>
            <a:r>
              <a:rPr lang="en-US" b="1" dirty="0"/>
              <a:t>Execution</a:t>
            </a:r>
            <a:r>
              <a:rPr lang="en-US" dirty="0"/>
              <a:t>: Executes tasks such as searching the internet, playing music, or providing time updates.</a:t>
            </a:r>
          </a:p>
          <a:p>
            <a:pPr>
              <a:buFont typeface="+mj-lt"/>
              <a:buAutoNum type="arabicPeriod"/>
            </a:pPr>
            <a:r>
              <a:rPr lang="en-US" b="1" dirty="0"/>
              <a:t>Text-to-Speech Output</a:t>
            </a:r>
            <a:r>
              <a:rPr lang="en-US" dirty="0"/>
              <a:t>: Responds with synthesized voice output to confirm actions or provide information.</a:t>
            </a:r>
          </a:p>
        </p:txBody>
      </p:sp>
      <p:sp>
        <p:nvSpPr>
          <p:cNvPr id="4" name="Date Placeholder 3">
            <a:extLst>
              <a:ext uri="{FF2B5EF4-FFF2-40B4-BE49-F238E27FC236}">
                <a16:creationId xmlns:a16="http://schemas.microsoft.com/office/drawing/2014/main" id="{6970696E-8535-4773-9712-D78514A89EEC}"/>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7A8F52DD-38E7-497F-81CD-4C0E13924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22848-57B8-41FE-BB3E-3F0BF4E69E37}"/>
              </a:ext>
            </a:extLst>
          </p:cNvPr>
          <p:cNvSpPr>
            <a:spLocks noGrp="1"/>
          </p:cNvSpPr>
          <p:nvPr>
            <p:ph type="sldNum" sz="quarter" idx="12"/>
          </p:nvPr>
        </p:nvSpPr>
        <p:spPr/>
        <p:txBody>
          <a:bodyPr/>
          <a:lstStyle/>
          <a:p>
            <a:fld id="{4A50C117-A8B7-44AD-9C02-F3C433722954}" type="slidenum">
              <a:rPr lang="en-IN" smtClean="0"/>
              <a:t>5</a:t>
            </a:fld>
            <a:endParaRPr lang="en-IN"/>
          </a:p>
        </p:txBody>
      </p:sp>
      <p:sp>
        <p:nvSpPr>
          <p:cNvPr id="7" name="Rectangle 6">
            <a:extLst>
              <a:ext uri="{FF2B5EF4-FFF2-40B4-BE49-F238E27FC236}">
                <a16:creationId xmlns:a16="http://schemas.microsoft.com/office/drawing/2014/main" id="{764492F6-2ED3-44FB-8876-6660C455FDF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AAD4EF96-5D93-47E7-9D32-F1049B08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1563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A984-D9D5-458B-8956-5B2FC4D65617}"/>
              </a:ext>
            </a:extLst>
          </p:cNvPr>
          <p:cNvSpPr>
            <a:spLocks noGrp="1"/>
          </p:cNvSpPr>
          <p:nvPr>
            <p:ph type="title"/>
          </p:nvPr>
        </p:nvSpPr>
        <p:spPr/>
        <p:txBody>
          <a:bodyPr/>
          <a:lstStyle/>
          <a:p>
            <a:r>
              <a:rPr lang="en-US" dirty="0">
                <a:solidFill>
                  <a:schemeClr val="accent2">
                    <a:lumMod val="75000"/>
                  </a:schemeClr>
                </a:solidFill>
              </a:rPr>
              <a:t>4.</a:t>
            </a:r>
            <a:r>
              <a:rPr lang="en-IN" b="1" dirty="0">
                <a:solidFill>
                  <a:schemeClr val="accent2">
                    <a:lumMod val="75000"/>
                  </a:schemeClr>
                </a:solidFill>
              </a:rPr>
              <a:t> Software Requirement Specification (SRS)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90949740-2404-40EC-BC00-041FDA685C8D}"/>
              </a:ext>
            </a:extLst>
          </p:cNvPr>
          <p:cNvSpPr>
            <a:spLocks noGrp="1"/>
          </p:cNvSpPr>
          <p:nvPr>
            <p:ph sz="half" idx="1"/>
          </p:nvPr>
        </p:nvSpPr>
        <p:spPr/>
        <p:txBody>
          <a:bodyPr>
            <a:normAutofit fontScale="92500" lnSpcReduction="20000"/>
          </a:bodyPr>
          <a:lstStyle/>
          <a:p>
            <a:r>
              <a:rPr lang="en-US" sz="3300" b="1" dirty="0"/>
              <a:t>Functional Requirements:</a:t>
            </a:r>
          </a:p>
          <a:p>
            <a:pPr>
              <a:buFont typeface="Arial" panose="020B0604020202020204" pitchFamily="34" charset="0"/>
              <a:buChar char="•"/>
            </a:pPr>
            <a:r>
              <a:rPr lang="en-US" sz="2400" b="1" dirty="0"/>
              <a:t>Speech Recognition</a:t>
            </a:r>
            <a:r>
              <a:rPr lang="en-US" sz="2400" dirty="0"/>
              <a:t>: Converts spoken input into text.</a:t>
            </a:r>
          </a:p>
          <a:p>
            <a:pPr>
              <a:buFont typeface="Arial" panose="020B0604020202020204" pitchFamily="34" charset="0"/>
              <a:buChar char="•"/>
            </a:pPr>
            <a:r>
              <a:rPr lang="en-US" sz="2400" b="1" dirty="0"/>
              <a:t>Text-to-Speech (TTS)</a:t>
            </a:r>
            <a:r>
              <a:rPr lang="en-US" sz="2400" dirty="0"/>
              <a:t>: Converts responses into audio output.</a:t>
            </a:r>
          </a:p>
          <a:p>
            <a:pPr>
              <a:buFont typeface="Arial" panose="020B0604020202020204" pitchFamily="34" charset="0"/>
              <a:buChar char="•"/>
            </a:pPr>
            <a:r>
              <a:rPr lang="en-US" sz="2400" b="1" dirty="0"/>
              <a:t>Web Browsing</a:t>
            </a:r>
            <a:r>
              <a:rPr lang="en-US" sz="2400" dirty="0"/>
              <a:t>: Opens websites based on user requests.</a:t>
            </a:r>
          </a:p>
          <a:p>
            <a:pPr>
              <a:buFont typeface="Arial" panose="020B0604020202020204" pitchFamily="34" charset="0"/>
              <a:buChar char="•"/>
            </a:pPr>
            <a:r>
              <a:rPr lang="en-US" sz="2400" b="1" dirty="0"/>
              <a:t>Multimedia Control</a:t>
            </a:r>
            <a:r>
              <a:rPr lang="en-US" sz="2400" dirty="0"/>
              <a:t>: Plays music from local files or online sources.</a:t>
            </a:r>
          </a:p>
          <a:p>
            <a:pPr>
              <a:buFont typeface="Arial" panose="020B0604020202020204" pitchFamily="34" charset="0"/>
              <a:buChar char="•"/>
            </a:pPr>
            <a:r>
              <a:rPr lang="en-US" sz="2400" b="1" dirty="0"/>
              <a:t>Time and Date Updates</a:t>
            </a:r>
            <a:r>
              <a:rPr lang="en-US" sz="2400" dirty="0"/>
              <a:t>: Announces the current time and date.</a:t>
            </a:r>
          </a:p>
          <a:p>
            <a:pPr>
              <a:buFont typeface="Arial" panose="020B0604020202020204" pitchFamily="34" charset="0"/>
              <a:buChar char="•"/>
            </a:pPr>
            <a:r>
              <a:rPr lang="en-US" sz="2400" b="1" dirty="0"/>
              <a:t>Voice Interaction</a:t>
            </a:r>
            <a:r>
              <a:rPr lang="en-US" sz="2400" dirty="0"/>
              <a:t>: Responds to general queries and engages in basic conversations.</a:t>
            </a:r>
          </a:p>
        </p:txBody>
      </p:sp>
      <p:sp>
        <p:nvSpPr>
          <p:cNvPr id="4" name="Content Placeholder 3">
            <a:extLst>
              <a:ext uri="{FF2B5EF4-FFF2-40B4-BE49-F238E27FC236}">
                <a16:creationId xmlns:a16="http://schemas.microsoft.com/office/drawing/2014/main" id="{460B37E2-73DB-40E3-9FD1-57F57E084F43}"/>
              </a:ext>
            </a:extLst>
          </p:cNvPr>
          <p:cNvSpPr>
            <a:spLocks noGrp="1"/>
          </p:cNvSpPr>
          <p:nvPr>
            <p:ph sz="half" idx="2"/>
          </p:nvPr>
        </p:nvSpPr>
        <p:spPr/>
        <p:txBody>
          <a:bodyPr>
            <a:normAutofit fontScale="92500" lnSpcReduction="20000"/>
          </a:bodyPr>
          <a:lstStyle/>
          <a:p>
            <a:r>
              <a:rPr lang="en-IN" sz="3300" b="1" dirty="0"/>
              <a:t>Non-functional Requirements:</a:t>
            </a:r>
            <a:endParaRPr lang="en-US" sz="3300" b="1" dirty="0"/>
          </a:p>
          <a:p>
            <a:pPr>
              <a:buFont typeface="Arial" panose="020B0604020202020204" pitchFamily="34" charset="0"/>
              <a:buChar char="•"/>
            </a:pPr>
            <a:r>
              <a:rPr lang="en-US" sz="2000" b="1" dirty="0"/>
              <a:t>Real-Time Processing</a:t>
            </a:r>
            <a:r>
              <a:rPr lang="en-US" sz="2000" dirty="0"/>
              <a:t>: Ensures quick response times to user queries.</a:t>
            </a:r>
          </a:p>
          <a:p>
            <a:pPr>
              <a:buFont typeface="Arial" panose="020B0604020202020204" pitchFamily="34" charset="0"/>
              <a:buChar char="•"/>
            </a:pPr>
            <a:r>
              <a:rPr lang="en-US" sz="2000" b="1" dirty="0"/>
              <a:t>User-Friendly Interface</a:t>
            </a:r>
            <a:r>
              <a:rPr lang="en-US" sz="2000" dirty="0"/>
              <a:t>: Simplifies interaction for users of all skill levels.</a:t>
            </a:r>
          </a:p>
          <a:p>
            <a:pPr>
              <a:buFont typeface="Arial" panose="020B0604020202020204" pitchFamily="34" charset="0"/>
              <a:buChar char="•"/>
            </a:pPr>
            <a:r>
              <a:rPr lang="en-US" sz="2000" b="1" dirty="0"/>
              <a:t>Scalability</a:t>
            </a:r>
            <a:r>
              <a:rPr lang="en-US" sz="2000" dirty="0"/>
              <a:t>: Allows future integration of additional features and services.</a:t>
            </a:r>
          </a:p>
          <a:p>
            <a:pPr marL="0" indent="0">
              <a:buNone/>
            </a:pPr>
            <a:endParaRPr lang="en-US" sz="2000" dirty="0"/>
          </a:p>
        </p:txBody>
      </p:sp>
      <p:sp>
        <p:nvSpPr>
          <p:cNvPr id="5" name="Date Placeholder 4">
            <a:extLst>
              <a:ext uri="{FF2B5EF4-FFF2-40B4-BE49-F238E27FC236}">
                <a16:creationId xmlns:a16="http://schemas.microsoft.com/office/drawing/2014/main" id="{E064BD9B-01D4-4FF8-A27D-3D3D59C6DDF0}"/>
              </a:ext>
            </a:extLst>
          </p:cNvPr>
          <p:cNvSpPr>
            <a:spLocks noGrp="1"/>
          </p:cNvSpPr>
          <p:nvPr>
            <p:ph type="dt" sz="half" idx="10"/>
          </p:nvPr>
        </p:nvSpPr>
        <p:spPr/>
        <p:txBody>
          <a:bodyPr/>
          <a:lstStyle/>
          <a:p>
            <a:r>
              <a:rPr lang="en-IN"/>
              <a:t>10-04-2022</a:t>
            </a:r>
          </a:p>
        </p:txBody>
      </p:sp>
      <p:sp>
        <p:nvSpPr>
          <p:cNvPr id="6" name="Footer Placeholder 5">
            <a:extLst>
              <a:ext uri="{FF2B5EF4-FFF2-40B4-BE49-F238E27FC236}">
                <a16:creationId xmlns:a16="http://schemas.microsoft.com/office/drawing/2014/main" id="{31990B27-4F98-41A1-9D83-B09FB8584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CF1FF0-1A70-4F86-8235-EC539BEBBAC4}"/>
              </a:ext>
            </a:extLst>
          </p:cNvPr>
          <p:cNvSpPr>
            <a:spLocks noGrp="1"/>
          </p:cNvSpPr>
          <p:nvPr>
            <p:ph type="sldNum" sz="quarter" idx="12"/>
          </p:nvPr>
        </p:nvSpPr>
        <p:spPr/>
        <p:txBody>
          <a:bodyPr/>
          <a:lstStyle/>
          <a:p>
            <a:fld id="{4A50C117-A8B7-44AD-9C02-F3C433722954}" type="slidenum">
              <a:rPr lang="en-IN" smtClean="0"/>
              <a:t>6</a:t>
            </a:fld>
            <a:endParaRPr lang="en-IN"/>
          </a:p>
        </p:txBody>
      </p:sp>
      <p:sp>
        <p:nvSpPr>
          <p:cNvPr id="9" name="Rectangle 8">
            <a:extLst>
              <a:ext uri="{FF2B5EF4-FFF2-40B4-BE49-F238E27FC236}">
                <a16:creationId xmlns:a16="http://schemas.microsoft.com/office/drawing/2014/main" id="{3C8DCDCD-249A-4C02-9D68-7D6BFBCC654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FB13482A-6CBF-4C79-936B-0BC014C5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344366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3B32-2AFF-934F-B339-AC896E082158}"/>
              </a:ext>
            </a:extLst>
          </p:cNvPr>
          <p:cNvSpPr>
            <a:spLocks noGrp="1"/>
          </p:cNvSpPr>
          <p:nvPr>
            <p:ph type="title"/>
          </p:nvPr>
        </p:nvSpPr>
        <p:spPr>
          <a:xfrm>
            <a:off x="760563" y="286668"/>
            <a:ext cx="10515600" cy="1325563"/>
          </a:xfrm>
        </p:spPr>
        <p:txBody>
          <a:bodyPr>
            <a:normAutofit/>
          </a:bodyPr>
          <a:lstStyle/>
          <a:p>
            <a:r>
              <a:rPr lang="en-US" b="1" dirty="0">
                <a:solidFill>
                  <a:schemeClr val="accent2">
                    <a:lumMod val="75000"/>
                  </a:schemeClr>
                </a:solidFill>
              </a:rPr>
              <a:t>6. ER DIAGRAM</a:t>
            </a:r>
            <a:endParaRPr lang="en-IN" b="1" dirty="0">
              <a:solidFill>
                <a:schemeClr val="accent2">
                  <a:lumMod val="75000"/>
                </a:schemeClr>
              </a:solidFill>
            </a:endParaRPr>
          </a:p>
        </p:txBody>
      </p:sp>
      <p:pic>
        <p:nvPicPr>
          <p:cNvPr id="8" name="Content Placeholder 7">
            <a:extLst>
              <a:ext uri="{FF2B5EF4-FFF2-40B4-BE49-F238E27FC236}">
                <a16:creationId xmlns:a16="http://schemas.microsoft.com/office/drawing/2014/main" id="{58345444-A835-9720-B667-5D1D103A7C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6611" y="1612231"/>
            <a:ext cx="7607051" cy="4612858"/>
          </a:xfrm>
        </p:spPr>
      </p:pic>
      <p:sp>
        <p:nvSpPr>
          <p:cNvPr id="4" name="Date Placeholder 3">
            <a:extLst>
              <a:ext uri="{FF2B5EF4-FFF2-40B4-BE49-F238E27FC236}">
                <a16:creationId xmlns:a16="http://schemas.microsoft.com/office/drawing/2014/main" id="{0A1B1CA8-4107-BF92-397E-E34589A1DA3F}"/>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7A9DCE67-FFDE-8A60-6714-E0A3E81273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67723-1575-2227-A355-B2D8192B7823}"/>
              </a:ext>
            </a:extLst>
          </p:cNvPr>
          <p:cNvSpPr>
            <a:spLocks noGrp="1"/>
          </p:cNvSpPr>
          <p:nvPr>
            <p:ph type="sldNum" sz="quarter" idx="12"/>
          </p:nvPr>
        </p:nvSpPr>
        <p:spPr/>
        <p:txBody>
          <a:bodyPr/>
          <a:lstStyle/>
          <a:p>
            <a:fld id="{4A50C117-A8B7-44AD-9C02-F3C433722954}" type="slidenum">
              <a:rPr lang="en-IN" smtClean="0"/>
              <a:t>7</a:t>
            </a:fld>
            <a:endParaRPr lang="en-IN"/>
          </a:p>
        </p:txBody>
      </p:sp>
    </p:spTree>
    <p:extLst>
      <p:ext uri="{BB962C8B-B14F-4D97-AF65-F5344CB8AC3E}">
        <p14:creationId xmlns:p14="http://schemas.microsoft.com/office/powerpoint/2010/main" val="212703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ECB3-0067-0490-7A25-6D220D409244}"/>
              </a:ext>
            </a:extLst>
          </p:cNvPr>
          <p:cNvSpPr>
            <a:spLocks noGrp="1"/>
          </p:cNvSpPr>
          <p:nvPr>
            <p:ph type="title"/>
          </p:nvPr>
        </p:nvSpPr>
        <p:spPr>
          <a:xfrm>
            <a:off x="709864" y="320675"/>
            <a:ext cx="10515600" cy="1325563"/>
          </a:xfrm>
        </p:spPr>
        <p:txBody>
          <a:bodyPr>
            <a:normAutofit/>
          </a:bodyPr>
          <a:lstStyle/>
          <a:p>
            <a:r>
              <a:rPr lang="en-US" b="1" dirty="0">
                <a:solidFill>
                  <a:schemeClr val="accent2">
                    <a:lumMod val="75000"/>
                  </a:schemeClr>
                </a:solidFill>
              </a:rPr>
              <a:t>7. DFD Diagram</a:t>
            </a:r>
            <a:endParaRPr lang="en-IN" b="1" dirty="0">
              <a:solidFill>
                <a:schemeClr val="accent2">
                  <a:lumMod val="75000"/>
                </a:schemeClr>
              </a:solidFill>
            </a:endParaRPr>
          </a:p>
        </p:txBody>
      </p:sp>
      <p:pic>
        <p:nvPicPr>
          <p:cNvPr id="8" name="Content Placeholder 7">
            <a:extLst>
              <a:ext uri="{FF2B5EF4-FFF2-40B4-BE49-F238E27FC236}">
                <a16:creationId xmlns:a16="http://schemas.microsoft.com/office/drawing/2014/main" id="{039D798F-2C09-0806-AE36-11877307C6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262" y="1507959"/>
            <a:ext cx="7229475" cy="2157662"/>
          </a:xfrm>
        </p:spPr>
      </p:pic>
      <p:sp>
        <p:nvSpPr>
          <p:cNvPr id="4" name="Date Placeholder 3">
            <a:extLst>
              <a:ext uri="{FF2B5EF4-FFF2-40B4-BE49-F238E27FC236}">
                <a16:creationId xmlns:a16="http://schemas.microsoft.com/office/drawing/2014/main" id="{F3FEECEC-845F-3CA8-F248-D9953AE56CF3}"/>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06E451B-2B01-ADA2-D1D1-B932094B6E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72ADF9-3CD8-CD34-76A8-8B669FEE5633}"/>
              </a:ext>
            </a:extLst>
          </p:cNvPr>
          <p:cNvSpPr>
            <a:spLocks noGrp="1"/>
          </p:cNvSpPr>
          <p:nvPr>
            <p:ph type="sldNum" sz="quarter" idx="12"/>
          </p:nvPr>
        </p:nvSpPr>
        <p:spPr/>
        <p:txBody>
          <a:bodyPr/>
          <a:lstStyle/>
          <a:p>
            <a:fld id="{4A50C117-A8B7-44AD-9C02-F3C433722954}" type="slidenum">
              <a:rPr lang="en-IN" smtClean="0"/>
              <a:t>8</a:t>
            </a:fld>
            <a:endParaRPr lang="en-IN"/>
          </a:p>
        </p:txBody>
      </p:sp>
      <p:pic>
        <p:nvPicPr>
          <p:cNvPr id="10" name="Picture 9">
            <a:extLst>
              <a:ext uri="{FF2B5EF4-FFF2-40B4-BE49-F238E27FC236}">
                <a16:creationId xmlns:a16="http://schemas.microsoft.com/office/drawing/2014/main" id="{C5B273E3-1DF3-FD67-41A8-1E494EEDF3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6012" y="3882189"/>
            <a:ext cx="7419975" cy="2975811"/>
          </a:xfrm>
          <a:prstGeom prst="rect">
            <a:avLst/>
          </a:prstGeom>
        </p:spPr>
      </p:pic>
    </p:spTree>
    <p:extLst>
      <p:ext uri="{BB962C8B-B14F-4D97-AF65-F5344CB8AC3E}">
        <p14:creationId xmlns:p14="http://schemas.microsoft.com/office/powerpoint/2010/main" val="166351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3EE4-BC3B-8A6F-B234-F7BEC4A3DCDA}"/>
              </a:ext>
            </a:extLst>
          </p:cNvPr>
          <p:cNvSpPr>
            <a:spLocks noGrp="1"/>
          </p:cNvSpPr>
          <p:nvPr>
            <p:ph type="title"/>
          </p:nvPr>
        </p:nvSpPr>
        <p:spPr/>
        <p:txBody>
          <a:bodyPr>
            <a:normAutofit/>
          </a:bodyPr>
          <a:lstStyle/>
          <a:p>
            <a:r>
              <a:rPr lang="en-US" b="1" dirty="0">
                <a:solidFill>
                  <a:schemeClr val="accent2">
                    <a:lumMod val="75000"/>
                  </a:schemeClr>
                </a:solidFill>
              </a:rPr>
              <a:t>8. Use Case Diagram</a:t>
            </a:r>
            <a:endParaRPr lang="en-IN" b="1" dirty="0">
              <a:solidFill>
                <a:schemeClr val="accent2">
                  <a:lumMod val="75000"/>
                </a:schemeClr>
              </a:solidFill>
            </a:endParaRPr>
          </a:p>
        </p:txBody>
      </p:sp>
      <p:pic>
        <p:nvPicPr>
          <p:cNvPr id="8" name="Content Placeholder 7">
            <a:extLst>
              <a:ext uri="{FF2B5EF4-FFF2-40B4-BE49-F238E27FC236}">
                <a16:creationId xmlns:a16="http://schemas.microsoft.com/office/drawing/2014/main" id="{7D03304E-FBA5-162B-DACA-E4B83B3F9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463" y="1690689"/>
            <a:ext cx="8043612" cy="4296568"/>
          </a:xfrm>
        </p:spPr>
      </p:pic>
      <p:sp>
        <p:nvSpPr>
          <p:cNvPr id="4" name="Date Placeholder 3">
            <a:extLst>
              <a:ext uri="{FF2B5EF4-FFF2-40B4-BE49-F238E27FC236}">
                <a16:creationId xmlns:a16="http://schemas.microsoft.com/office/drawing/2014/main" id="{D89FF3EB-79F6-EB28-0C6F-F42E8EBC2C65}"/>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593875C7-A0E0-9CA3-04CD-96FCA2954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E3EC9-A7AA-B642-7EFA-25AE68EDB5B1}"/>
              </a:ext>
            </a:extLst>
          </p:cNvPr>
          <p:cNvSpPr>
            <a:spLocks noGrp="1"/>
          </p:cNvSpPr>
          <p:nvPr>
            <p:ph type="sldNum" sz="quarter" idx="12"/>
          </p:nvPr>
        </p:nvSpPr>
        <p:spPr/>
        <p:txBody>
          <a:bodyPr/>
          <a:lstStyle/>
          <a:p>
            <a:fld id="{4A50C117-A8B7-44AD-9C02-F3C433722954}" type="slidenum">
              <a:rPr lang="en-IN" smtClean="0"/>
              <a:t>9</a:t>
            </a:fld>
            <a:endParaRPr lang="en-IN"/>
          </a:p>
        </p:txBody>
      </p:sp>
    </p:spTree>
    <p:extLst>
      <p:ext uri="{BB962C8B-B14F-4D97-AF65-F5344CB8AC3E}">
        <p14:creationId xmlns:p14="http://schemas.microsoft.com/office/powerpoint/2010/main" val="2858880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1817</TotalTime>
  <Words>674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1. Introduction</vt:lpstr>
      <vt:lpstr>2. Motivation</vt:lpstr>
      <vt:lpstr>3. Process Model</vt:lpstr>
      <vt:lpstr>4. Software Requirement Specification (SRS)</vt:lpstr>
      <vt:lpstr>6. ER DIAGRAM</vt:lpstr>
      <vt:lpstr>7. DFD Diagram</vt:lpstr>
      <vt:lpstr>8. Use Case Diagram</vt:lpstr>
      <vt:lpstr>9. Output</vt:lpstr>
      <vt:lpstr>PowerPoint Presentation</vt:lpstr>
      <vt:lpstr>10. Conclusion</vt:lpstr>
      <vt:lpstr>7.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Jai Rathore</cp:lastModifiedBy>
  <cp:revision>50</cp:revision>
  <dcterms:created xsi:type="dcterms:W3CDTF">2022-04-04T16:03:24Z</dcterms:created>
  <dcterms:modified xsi:type="dcterms:W3CDTF">2025-04-25T09:50:59Z</dcterms:modified>
</cp:coreProperties>
</file>