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6489700"/>
  <p:notesSz cx="90043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10" d="100"/>
          <a:sy n="110" d="100"/>
        </p:scale>
        <p:origin x="1728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011807"/>
            <a:ext cx="7653655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3634232"/>
            <a:ext cx="630301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58595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58595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492631"/>
            <a:ext cx="391687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492631"/>
            <a:ext cx="391687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58595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011" y="2291463"/>
            <a:ext cx="7524277" cy="369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58595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492631"/>
            <a:ext cx="810387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035421"/>
            <a:ext cx="288137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035421"/>
            <a:ext cx="2070989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035421"/>
            <a:ext cx="2070989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18" Type="http://schemas.openxmlformats.org/officeDocument/2006/relationships/image" Target="../media/image23.jpg"/><Relationship Id="rId26" Type="http://schemas.openxmlformats.org/officeDocument/2006/relationships/image" Target="../media/image29.png"/><Relationship Id="rId3" Type="http://schemas.openxmlformats.org/officeDocument/2006/relationships/image" Target="../media/image8.jp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2" Type="http://schemas.openxmlformats.org/officeDocument/2006/relationships/image" Target="../media/image7.jpg"/><Relationship Id="rId16" Type="http://schemas.openxmlformats.org/officeDocument/2006/relationships/image" Target="../media/image21.png"/><Relationship Id="rId20" Type="http://schemas.openxmlformats.org/officeDocument/2006/relationships/image" Target="../media/image25.jpg"/><Relationship Id="rId29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24" Type="http://schemas.openxmlformats.org/officeDocument/2006/relationships/image" Target="../media/image27.jpg"/><Relationship Id="rId5" Type="http://schemas.openxmlformats.org/officeDocument/2006/relationships/image" Target="../media/image10.png"/><Relationship Id="rId15" Type="http://schemas.openxmlformats.org/officeDocument/2006/relationships/image" Target="../media/image20.jpg"/><Relationship Id="rId23" Type="http://schemas.openxmlformats.org/officeDocument/2006/relationships/image" Target="../media/image2.png"/><Relationship Id="rId28" Type="http://schemas.openxmlformats.org/officeDocument/2006/relationships/image" Target="../media/image31.jpg"/><Relationship Id="rId10" Type="http://schemas.openxmlformats.org/officeDocument/2006/relationships/image" Target="../media/image15.jpg"/><Relationship Id="rId19" Type="http://schemas.openxmlformats.org/officeDocument/2006/relationships/image" Target="../media/image24.png"/><Relationship Id="rId31" Type="http://schemas.openxmlformats.org/officeDocument/2006/relationships/image" Target="../media/image34.png"/><Relationship Id="rId4" Type="http://schemas.openxmlformats.org/officeDocument/2006/relationships/image" Target="../media/image9.jp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1.png"/><Relationship Id="rId27" Type="http://schemas.openxmlformats.org/officeDocument/2006/relationships/image" Target="../media/image30.jpg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mailto:e@msdi.mn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hroutsource@msdi.m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hyperlink" Target="http://www.msdiconsult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728" y="3390771"/>
            <a:ext cx="5608320" cy="480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/>
              <a:t>HR</a:t>
            </a:r>
            <a:r>
              <a:rPr sz="2950" spc="-20"/>
              <a:t> </a:t>
            </a:r>
            <a:r>
              <a:rPr sz="2950" spc="15"/>
              <a:t>Outsourcing</a:t>
            </a:r>
            <a:r>
              <a:rPr sz="2950" spc="-10"/>
              <a:t> </a:t>
            </a:r>
            <a:r>
              <a:rPr sz="2950" spc="15"/>
              <a:t>Service</a:t>
            </a:r>
            <a:r>
              <a:rPr sz="2950" spc="-10"/>
              <a:t> </a:t>
            </a:r>
            <a:r>
              <a:rPr sz="2950" spc="15"/>
              <a:t>Provider</a:t>
            </a:r>
            <a:endParaRPr sz="2950"/>
          </a:p>
        </p:txBody>
      </p:sp>
      <p:grpSp>
        <p:nvGrpSpPr>
          <p:cNvPr id="3" name="object 3"/>
          <p:cNvGrpSpPr/>
          <p:nvPr/>
        </p:nvGrpSpPr>
        <p:grpSpPr>
          <a:xfrm>
            <a:off x="3431285" y="1832650"/>
            <a:ext cx="2603685" cy="1446481"/>
            <a:chOff x="3431285" y="1832650"/>
            <a:chExt cx="2603685" cy="1446481"/>
          </a:xfrm>
        </p:grpSpPr>
        <p:sp>
          <p:nvSpPr>
            <p:cNvPr id="4" name="object 4"/>
            <p:cNvSpPr/>
            <p:nvPr/>
          </p:nvSpPr>
          <p:spPr>
            <a:xfrm>
              <a:off x="3431285" y="1832650"/>
              <a:ext cx="1106170" cy="1430020"/>
            </a:xfrm>
            <a:custGeom>
              <a:avLst/>
              <a:gdLst/>
              <a:ahLst/>
              <a:cxnLst/>
              <a:rect l="l" t="t" r="r" b="b"/>
              <a:pathLst>
                <a:path w="1106170" h="1430020">
                  <a:moveTo>
                    <a:pt x="274429" y="1428513"/>
                  </a:moveTo>
                  <a:lnTo>
                    <a:pt x="144349" y="1428513"/>
                  </a:lnTo>
                  <a:lnTo>
                    <a:pt x="201454" y="1428782"/>
                  </a:lnTo>
                  <a:lnTo>
                    <a:pt x="258542" y="1429769"/>
                  </a:lnTo>
                  <a:lnTo>
                    <a:pt x="274429" y="1428513"/>
                  </a:lnTo>
                  <a:close/>
                </a:path>
                <a:path w="1106170" h="1430020">
                  <a:moveTo>
                    <a:pt x="29790" y="727"/>
                  </a:moveTo>
                  <a:lnTo>
                    <a:pt x="15418" y="2052"/>
                  </a:lnTo>
                  <a:lnTo>
                    <a:pt x="6277" y="6965"/>
                  </a:lnTo>
                  <a:lnTo>
                    <a:pt x="1463" y="16218"/>
                  </a:lnTo>
                  <a:lnTo>
                    <a:pt x="72" y="30559"/>
                  </a:lnTo>
                  <a:lnTo>
                    <a:pt x="321" y="282797"/>
                  </a:lnTo>
                  <a:lnTo>
                    <a:pt x="445" y="933205"/>
                  </a:lnTo>
                  <a:lnTo>
                    <a:pt x="332" y="1101158"/>
                  </a:lnTo>
                  <a:lnTo>
                    <a:pt x="0" y="1401194"/>
                  </a:lnTo>
                  <a:lnTo>
                    <a:pt x="1571" y="1415718"/>
                  </a:lnTo>
                  <a:lnTo>
                    <a:pt x="6758" y="1424489"/>
                  </a:lnTo>
                  <a:lnTo>
                    <a:pt x="16099" y="1428673"/>
                  </a:lnTo>
                  <a:lnTo>
                    <a:pt x="30146" y="1429591"/>
                  </a:lnTo>
                  <a:lnTo>
                    <a:pt x="274429" y="1428513"/>
                  </a:lnTo>
                  <a:lnTo>
                    <a:pt x="274959" y="1428471"/>
                  </a:lnTo>
                  <a:lnTo>
                    <a:pt x="285023" y="1423036"/>
                  </a:lnTo>
                  <a:lnTo>
                    <a:pt x="290023" y="1412636"/>
                  </a:lnTo>
                  <a:lnTo>
                    <a:pt x="291245" y="1396444"/>
                  </a:lnTo>
                  <a:lnTo>
                    <a:pt x="290790" y="1348844"/>
                  </a:lnTo>
                  <a:lnTo>
                    <a:pt x="290651" y="1315607"/>
                  </a:lnTo>
                  <a:lnTo>
                    <a:pt x="290556" y="1144138"/>
                  </a:lnTo>
                  <a:lnTo>
                    <a:pt x="290474" y="1110805"/>
                  </a:lnTo>
                  <a:lnTo>
                    <a:pt x="290140" y="1063196"/>
                  </a:lnTo>
                  <a:lnTo>
                    <a:pt x="291216" y="1048175"/>
                  </a:lnTo>
                  <a:lnTo>
                    <a:pt x="295739" y="1038161"/>
                  </a:lnTo>
                  <a:lnTo>
                    <a:pt x="305108" y="1032696"/>
                  </a:lnTo>
                  <a:lnTo>
                    <a:pt x="320722" y="1031319"/>
                  </a:lnTo>
                  <a:lnTo>
                    <a:pt x="865063" y="1031319"/>
                  </a:lnTo>
                  <a:lnTo>
                    <a:pt x="843936" y="996559"/>
                  </a:lnTo>
                  <a:lnTo>
                    <a:pt x="838188" y="987891"/>
                  </a:lnTo>
                  <a:lnTo>
                    <a:pt x="834368" y="979625"/>
                  </a:lnTo>
                  <a:lnTo>
                    <a:pt x="836151" y="971247"/>
                  </a:lnTo>
                  <a:lnTo>
                    <a:pt x="847213" y="962244"/>
                  </a:lnTo>
                  <a:lnTo>
                    <a:pt x="893117" y="933205"/>
                  </a:lnTo>
                  <a:lnTo>
                    <a:pt x="933664" y="900733"/>
                  </a:lnTo>
                  <a:lnTo>
                    <a:pt x="969006" y="864954"/>
                  </a:lnTo>
                  <a:lnTo>
                    <a:pt x="999292" y="825995"/>
                  </a:lnTo>
                  <a:lnTo>
                    <a:pt x="1024672" y="783981"/>
                  </a:lnTo>
                  <a:lnTo>
                    <a:pt x="1031566" y="768962"/>
                  </a:lnTo>
                  <a:lnTo>
                    <a:pt x="318550" y="768962"/>
                  </a:lnTo>
                  <a:lnTo>
                    <a:pt x="303712" y="767369"/>
                  </a:lnTo>
                  <a:lnTo>
                    <a:pt x="295053" y="761780"/>
                  </a:lnTo>
                  <a:lnTo>
                    <a:pt x="291059" y="752096"/>
                  </a:lnTo>
                  <a:lnTo>
                    <a:pt x="290266" y="739040"/>
                  </a:lnTo>
                  <a:lnTo>
                    <a:pt x="290258" y="733619"/>
                  </a:lnTo>
                  <a:lnTo>
                    <a:pt x="290645" y="691296"/>
                  </a:lnTo>
                  <a:lnTo>
                    <a:pt x="290721" y="678072"/>
                  </a:lnTo>
                  <a:lnTo>
                    <a:pt x="290596" y="435894"/>
                  </a:lnTo>
                  <a:lnTo>
                    <a:pt x="290737" y="300599"/>
                  </a:lnTo>
                  <a:lnTo>
                    <a:pt x="290403" y="291485"/>
                  </a:lnTo>
                  <a:lnTo>
                    <a:pt x="291159" y="282797"/>
                  </a:lnTo>
                  <a:lnTo>
                    <a:pt x="295730" y="276371"/>
                  </a:lnTo>
                  <a:lnTo>
                    <a:pt x="306840" y="274043"/>
                  </a:lnTo>
                  <a:lnTo>
                    <a:pt x="360858" y="274043"/>
                  </a:lnTo>
                  <a:lnTo>
                    <a:pt x="452786" y="272059"/>
                  </a:lnTo>
                  <a:lnTo>
                    <a:pt x="1032709" y="272009"/>
                  </a:lnTo>
                  <a:lnTo>
                    <a:pt x="1028805" y="263152"/>
                  </a:lnTo>
                  <a:lnTo>
                    <a:pt x="1008133" y="225909"/>
                  </a:lnTo>
                  <a:lnTo>
                    <a:pt x="984373" y="191222"/>
                  </a:lnTo>
                  <a:lnTo>
                    <a:pt x="957606" y="159179"/>
                  </a:lnTo>
                  <a:lnTo>
                    <a:pt x="927916" y="129870"/>
                  </a:lnTo>
                  <a:lnTo>
                    <a:pt x="895384" y="103384"/>
                  </a:lnTo>
                  <a:lnTo>
                    <a:pt x="860092" y="79810"/>
                  </a:lnTo>
                  <a:lnTo>
                    <a:pt x="822122" y="59238"/>
                  </a:lnTo>
                  <a:lnTo>
                    <a:pt x="781557" y="41757"/>
                  </a:lnTo>
                  <a:lnTo>
                    <a:pt x="738477" y="27456"/>
                  </a:lnTo>
                  <a:lnTo>
                    <a:pt x="692967" y="16424"/>
                  </a:lnTo>
                  <a:lnTo>
                    <a:pt x="645106" y="8750"/>
                  </a:lnTo>
                  <a:lnTo>
                    <a:pt x="594978" y="4524"/>
                  </a:lnTo>
                  <a:lnTo>
                    <a:pt x="543629" y="2445"/>
                  </a:lnTo>
                  <a:lnTo>
                    <a:pt x="497923" y="1230"/>
                  </a:lnTo>
                  <a:lnTo>
                    <a:pt x="132557" y="1230"/>
                  </a:lnTo>
                  <a:lnTo>
                    <a:pt x="29790" y="727"/>
                  </a:lnTo>
                  <a:close/>
                </a:path>
                <a:path w="1106170" h="1430020">
                  <a:moveTo>
                    <a:pt x="865094" y="1031370"/>
                  </a:moveTo>
                  <a:lnTo>
                    <a:pt x="522906" y="1031370"/>
                  </a:lnTo>
                  <a:lnTo>
                    <a:pt x="538343" y="1032548"/>
                  </a:lnTo>
                  <a:lnTo>
                    <a:pt x="550738" y="1037170"/>
                  </a:lnTo>
                  <a:lnTo>
                    <a:pt x="560989" y="1045579"/>
                  </a:lnTo>
                  <a:lnTo>
                    <a:pt x="569997" y="1058116"/>
                  </a:lnTo>
                  <a:lnTo>
                    <a:pt x="621049" y="1144138"/>
                  </a:lnTo>
                  <a:lnTo>
                    <a:pt x="672458" y="1229945"/>
                  </a:lnTo>
                  <a:lnTo>
                    <a:pt x="775890" y="1401194"/>
                  </a:lnTo>
                  <a:lnTo>
                    <a:pt x="780850" y="1410611"/>
                  </a:lnTo>
                  <a:lnTo>
                    <a:pt x="786278" y="1419756"/>
                  </a:lnTo>
                  <a:lnTo>
                    <a:pt x="794163" y="1426656"/>
                  </a:lnTo>
                  <a:lnTo>
                    <a:pt x="806497" y="1429337"/>
                  </a:lnTo>
                  <a:lnTo>
                    <a:pt x="1105509" y="1429000"/>
                  </a:lnTo>
                  <a:lnTo>
                    <a:pt x="1094193" y="1409006"/>
                  </a:lnTo>
                  <a:lnTo>
                    <a:pt x="1089383" y="1400592"/>
                  </a:lnTo>
                  <a:lnTo>
                    <a:pt x="1084715" y="1392710"/>
                  </a:lnTo>
                  <a:lnTo>
                    <a:pt x="865094" y="1031370"/>
                  </a:lnTo>
                  <a:close/>
                </a:path>
                <a:path w="1106170" h="1430020">
                  <a:moveTo>
                    <a:pt x="1105509" y="1429000"/>
                  </a:moveTo>
                  <a:lnTo>
                    <a:pt x="954145" y="1429000"/>
                  </a:lnTo>
                  <a:lnTo>
                    <a:pt x="1105556" y="1429083"/>
                  </a:lnTo>
                  <a:close/>
                </a:path>
                <a:path w="1106170" h="1430020">
                  <a:moveTo>
                    <a:pt x="865063" y="1031319"/>
                  </a:moveTo>
                  <a:lnTo>
                    <a:pt x="320722" y="1031319"/>
                  </a:lnTo>
                  <a:lnTo>
                    <a:pt x="371258" y="1032325"/>
                  </a:lnTo>
                  <a:lnTo>
                    <a:pt x="421814" y="1032635"/>
                  </a:lnTo>
                  <a:lnTo>
                    <a:pt x="472369" y="1032299"/>
                  </a:lnTo>
                  <a:lnTo>
                    <a:pt x="522906" y="1031370"/>
                  </a:lnTo>
                  <a:lnTo>
                    <a:pt x="865094" y="1031370"/>
                  </a:lnTo>
                  <a:close/>
                </a:path>
                <a:path w="1106170" h="1430020">
                  <a:moveTo>
                    <a:pt x="374648" y="768483"/>
                  </a:moveTo>
                  <a:lnTo>
                    <a:pt x="318550" y="768962"/>
                  </a:lnTo>
                  <a:lnTo>
                    <a:pt x="1031566" y="768962"/>
                  </a:lnTo>
                  <a:lnTo>
                    <a:pt x="486869" y="768877"/>
                  </a:lnTo>
                  <a:lnTo>
                    <a:pt x="374648" y="768483"/>
                  </a:lnTo>
                  <a:close/>
                </a:path>
                <a:path w="1106170" h="1430020">
                  <a:moveTo>
                    <a:pt x="1032709" y="272009"/>
                  </a:moveTo>
                  <a:lnTo>
                    <a:pt x="501384" y="272009"/>
                  </a:lnTo>
                  <a:lnTo>
                    <a:pt x="549856" y="274067"/>
                  </a:lnTo>
                  <a:lnTo>
                    <a:pt x="598140" y="279314"/>
                  </a:lnTo>
                  <a:lnTo>
                    <a:pt x="650319" y="292084"/>
                  </a:lnTo>
                  <a:lnTo>
                    <a:pt x="693378" y="312717"/>
                  </a:lnTo>
                  <a:lnTo>
                    <a:pt x="727818" y="340216"/>
                  </a:lnTo>
                  <a:lnTo>
                    <a:pt x="754144" y="373584"/>
                  </a:lnTo>
                  <a:lnTo>
                    <a:pt x="772858" y="411824"/>
                  </a:lnTo>
                  <a:lnTo>
                    <a:pt x="784464" y="453937"/>
                  </a:lnTo>
                  <a:lnTo>
                    <a:pt x="789464" y="498928"/>
                  </a:lnTo>
                  <a:lnTo>
                    <a:pt x="788361" y="545798"/>
                  </a:lnTo>
                  <a:lnTo>
                    <a:pt x="780474" y="596417"/>
                  </a:lnTo>
                  <a:lnTo>
                    <a:pt x="765915" y="640508"/>
                  </a:lnTo>
                  <a:lnTo>
                    <a:pt x="744765" y="678072"/>
                  </a:lnTo>
                  <a:lnTo>
                    <a:pt x="717103" y="709109"/>
                  </a:lnTo>
                  <a:lnTo>
                    <a:pt x="683010" y="733619"/>
                  </a:lnTo>
                  <a:lnTo>
                    <a:pt x="642566" y="751604"/>
                  </a:lnTo>
                  <a:lnTo>
                    <a:pt x="595851" y="763063"/>
                  </a:lnTo>
                  <a:lnTo>
                    <a:pt x="542946" y="767997"/>
                  </a:lnTo>
                  <a:lnTo>
                    <a:pt x="486869" y="768877"/>
                  </a:lnTo>
                  <a:lnTo>
                    <a:pt x="1031605" y="768877"/>
                  </a:lnTo>
                  <a:lnTo>
                    <a:pt x="1061321" y="691296"/>
                  </a:lnTo>
                  <a:lnTo>
                    <a:pt x="1072890" y="640878"/>
                  </a:lnTo>
                  <a:lnTo>
                    <a:pt x="1080156" y="587911"/>
                  </a:lnTo>
                  <a:lnTo>
                    <a:pt x="1083397" y="535278"/>
                  </a:lnTo>
                  <a:lnTo>
                    <a:pt x="1082976" y="484576"/>
                  </a:lnTo>
                  <a:lnTo>
                    <a:pt x="1078974" y="435894"/>
                  </a:lnTo>
                  <a:lnTo>
                    <a:pt x="1071474" y="389322"/>
                  </a:lnTo>
                  <a:lnTo>
                    <a:pt x="1060558" y="344948"/>
                  </a:lnTo>
                  <a:lnTo>
                    <a:pt x="1046308" y="302862"/>
                  </a:lnTo>
                  <a:lnTo>
                    <a:pt x="1032709" y="272009"/>
                  </a:lnTo>
                  <a:close/>
                </a:path>
                <a:path w="1106170" h="1430020">
                  <a:moveTo>
                    <a:pt x="360858" y="274043"/>
                  </a:moveTo>
                  <a:lnTo>
                    <a:pt x="306840" y="274043"/>
                  </a:lnTo>
                  <a:lnTo>
                    <a:pt x="355453" y="274157"/>
                  </a:lnTo>
                  <a:lnTo>
                    <a:pt x="360858" y="274043"/>
                  </a:lnTo>
                  <a:close/>
                </a:path>
                <a:path w="1106170" h="1430020">
                  <a:moveTo>
                    <a:pt x="389514" y="0"/>
                  </a:moveTo>
                  <a:lnTo>
                    <a:pt x="132557" y="1230"/>
                  </a:lnTo>
                  <a:lnTo>
                    <a:pt x="497923" y="1230"/>
                  </a:lnTo>
                  <a:lnTo>
                    <a:pt x="492268" y="1079"/>
                  </a:lnTo>
                  <a:lnTo>
                    <a:pt x="389514" y="0"/>
                  </a:lnTo>
                  <a:close/>
                </a:path>
              </a:pathLst>
            </a:custGeom>
            <a:solidFill>
              <a:srgbClr val="108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5190" y="2227487"/>
              <a:ext cx="779780" cy="849630"/>
            </a:xfrm>
            <a:custGeom>
              <a:avLst/>
              <a:gdLst/>
              <a:ahLst/>
              <a:cxnLst/>
              <a:rect l="l" t="t" r="r" b="b"/>
              <a:pathLst>
                <a:path w="779779" h="849630">
                  <a:moveTo>
                    <a:pt x="671766" y="0"/>
                  </a:moveTo>
                  <a:lnTo>
                    <a:pt x="665060" y="1028"/>
                  </a:lnTo>
                  <a:lnTo>
                    <a:pt x="598996" y="413637"/>
                  </a:lnTo>
                  <a:lnTo>
                    <a:pt x="583780" y="513892"/>
                  </a:lnTo>
                  <a:lnTo>
                    <a:pt x="122910" y="683844"/>
                  </a:lnTo>
                  <a:lnTo>
                    <a:pt x="0" y="728078"/>
                  </a:lnTo>
                  <a:lnTo>
                    <a:pt x="150875" y="849045"/>
                  </a:lnTo>
                  <a:lnTo>
                    <a:pt x="620472" y="654723"/>
                  </a:lnTo>
                  <a:lnTo>
                    <a:pt x="707872" y="617943"/>
                  </a:lnTo>
                  <a:lnTo>
                    <a:pt x="718970" y="567839"/>
                  </a:lnTo>
                  <a:lnTo>
                    <a:pt x="779729" y="302399"/>
                  </a:lnTo>
                  <a:lnTo>
                    <a:pt x="697117" y="70304"/>
                  </a:lnTo>
                  <a:lnTo>
                    <a:pt x="671766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4462" y="2048006"/>
              <a:ext cx="766445" cy="826769"/>
            </a:xfrm>
            <a:custGeom>
              <a:avLst/>
              <a:gdLst/>
              <a:ahLst/>
              <a:cxnLst/>
              <a:rect l="l" t="t" r="r" b="b"/>
              <a:pathLst>
                <a:path w="766445" h="826769">
                  <a:moveTo>
                    <a:pt x="620341" y="30"/>
                  </a:moveTo>
                  <a:lnTo>
                    <a:pt x="611668" y="0"/>
                  </a:lnTo>
                  <a:lnTo>
                    <a:pt x="602322" y="2376"/>
                  </a:lnTo>
                  <a:lnTo>
                    <a:pt x="79362" y="191797"/>
                  </a:lnTo>
                  <a:lnTo>
                    <a:pt x="0" y="568466"/>
                  </a:lnTo>
                  <a:lnTo>
                    <a:pt x="15264" y="608461"/>
                  </a:lnTo>
                  <a:lnTo>
                    <a:pt x="48317" y="696623"/>
                  </a:lnTo>
                  <a:lnTo>
                    <a:pt x="80045" y="785216"/>
                  </a:lnTo>
                  <a:lnTo>
                    <a:pt x="91338" y="826505"/>
                  </a:lnTo>
                  <a:lnTo>
                    <a:pt x="98399" y="824206"/>
                  </a:lnTo>
                  <a:lnTo>
                    <a:pt x="105415" y="781423"/>
                  </a:lnTo>
                  <a:lnTo>
                    <a:pt x="117571" y="712732"/>
                  </a:lnTo>
                  <a:lnTo>
                    <a:pt x="192646" y="301677"/>
                  </a:lnTo>
                  <a:lnTo>
                    <a:pt x="288828" y="268879"/>
                  </a:lnTo>
                  <a:lnTo>
                    <a:pt x="683260" y="132716"/>
                  </a:lnTo>
                  <a:lnTo>
                    <a:pt x="702823" y="125744"/>
                  </a:lnTo>
                  <a:lnTo>
                    <a:pt x="765835" y="102059"/>
                  </a:lnTo>
                  <a:lnTo>
                    <a:pt x="699192" y="53453"/>
                  </a:lnTo>
                  <a:lnTo>
                    <a:pt x="636968" y="7533"/>
                  </a:lnTo>
                  <a:lnTo>
                    <a:pt x="628665" y="2523"/>
                  </a:lnTo>
                  <a:lnTo>
                    <a:pt x="620341" y="30"/>
                  </a:lnTo>
                  <a:close/>
                </a:path>
              </a:pathLst>
            </a:custGeom>
            <a:solidFill>
              <a:srgbClr val="15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540" y="2312662"/>
              <a:ext cx="629285" cy="966469"/>
            </a:xfrm>
            <a:custGeom>
              <a:avLst/>
              <a:gdLst/>
              <a:ahLst/>
              <a:cxnLst/>
              <a:rect l="l" t="t" r="r" b="b"/>
              <a:pathLst>
                <a:path w="629285" h="966470">
                  <a:moveTo>
                    <a:pt x="240516" y="0"/>
                  </a:moveTo>
                  <a:lnTo>
                    <a:pt x="199355" y="18848"/>
                  </a:lnTo>
                  <a:lnTo>
                    <a:pt x="146698" y="41976"/>
                  </a:lnTo>
                  <a:lnTo>
                    <a:pt x="80636" y="70408"/>
                  </a:lnTo>
                  <a:lnTo>
                    <a:pt x="79160" y="72310"/>
                  </a:lnTo>
                  <a:lnTo>
                    <a:pt x="76979" y="79687"/>
                  </a:lnTo>
                  <a:lnTo>
                    <a:pt x="74007" y="96420"/>
                  </a:lnTo>
                  <a:lnTo>
                    <a:pt x="70159" y="126390"/>
                  </a:lnTo>
                  <a:lnTo>
                    <a:pt x="64207" y="176902"/>
                  </a:lnTo>
                  <a:lnTo>
                    <a:pt x="57883" y="227370"/>
                  </a:lnTo>
                  <a:lnTo>
                    <a:pt x="51244" y="277802"/>
                  </a:lnTo>
                  <a:lnTo>
                    <a:pt x="37264" y="378583"/>
                  </a:lnTo>
                  <a:lnTo>
                    <a:pt x="969" y="630377"/>
                  </a:lnTo>
                  <a:lnTo>
                    <a:pt x="0" y="642358"/>
                  </a:lnTo>
                  <a:lnTo>
                    <a:pt x="332896" y="907834"/>
                  </a:lnTo>
                  <a:lnTo>
                    <a:pt x="460187" y="934637"/>
                  </a:lnTo>
                  <a:lnTo>
                    <a:pt x="559291" y="954457"/>
                  </a:lnTo>
                  <a:lnTo>
                    <a:pt x="628692" y="966393"/>
                  </a:lnTo>
                  <a:lnTo>
                    <a:pt x="380814" y="774311"/>
                  </a:lnTo>
                  <a:lnTo>
                    <a:pt x="256233" y="679137"/>
                  </a:lnTo>
                  <a:lnTo>
                    <a:pt x="172330" y="615962"/>
                  </a:lnTo>
                  <a:lnTo>
                    <a:pt x="162201" y="607505"/>
                  </a:lnTo>
                  <a:lnTo>
                    <a:pt x="154979" y="598358"/>
                  </a:lnTo>
                  <a:lnTo>
                    <a:pt x="151267" y="587343"/>
                  </a:lnTo>
                  <a:lnTo>
                    <a:pt x="151667" y="573278"/>
                  </a:lnTo>
                  <a:lnTo>
                    <a:pt x="159999" y="522679"/>
                  </a:lnTo>
                  <a:lnTo>
                    <a:pt x="176265" y="421418"/>
                  </a:lnTo>
                  <a:lnTo>
                    <a:pt x="216140" y="164499"/>
                  </a:lnTo>
                  <a:lnTo>
                    <a:pt x="240516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6961" y="2740413"/>
              <a:ext cx="978535" cy="535940"/>
            </a:xfrm>
            <a:custGeom>
              <a:avLst/>
              <a:gdLst/>
              <a:ahLst/>
              <a:cxnLst/>
              <a:rect l="l" t="t" r="r" b="b"/>
              <a:pathLst>
                <a:path w="978535" h="535939">
                  <a:moveTo>
                    <a:pt x="11610" y="0"/>
                  </a:moveTo>
                  <a:lnTo>
                    <a:pt x="6497" y="78506"/>
                  </a:lnTo>
                  <a:lnTo>
                    <a:pt x="3729" y="115505"/>
                  </a:lnTo>
                  <a:lnTo>
                    <a:pt x="117" y="151765"/>
                  </a:lnTo>
                  <a:lnTo>
                    <a:pt x="0" y="166461"/>
                  </a:lnTo>
                  <a:lnTo>
                    <a:pt x="21059" y="198399"/>
                  </a:lnTo>
                  <a:lnTo>
                    <a:pt x="68914" y="235087"/>
                  </a:lnTo>
                  <a:lnTo>
                    <a:pt x="132959" y="282446"/>
                  </a:lnTo>
                  <a:lnTo>
                    <a:pt x="256478" y="372094"/>
                  </a:lnTo>
                  <a:lnTo>
                    <a:pt x="482755" y="535647"/>
                  </a:lnTo>
                  <a:lnTo>
                    <a:pt x="755784" y="431320"/>
                  </a:lnTo>
                  <a:lnTo>
                    <a:pt x="807621" y="411111"/>
                  </a:lnTo>
                  <a:lnTo>
                    <a:pt x="978322" y="186245"/>
                  </a:lnTo>
                  <a:lnTo>
                    <a:pt x="488127" y="383921"/>
                  </a:lnTo>
                  <a:lnTo>
                    <a:pt x="406798" y="317318"/>
                  </a:lnTo>
                  <a:lnTo>
                    <a:pt x="278677" y="213721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rgbClr val="15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6429" y="1845157"/>
              <a:ext cx="983615" cy="506095"/>
            </a:xfrm>
            <a:custGeom>
              <a:avLst/>
              <a:gdLst/>
              <a:ahLst/>
              <a:cxnLst/>
              <a:rect l="l" t="t" r="r" b="b"/>
              <a:pathLst>
                <a:path w="983614" h="506094">
                  <a:moveTo>
                    <a:pt x="530898" y="0"/>
                  </a:moveTo>
                  <a:lnTo>
                    <a:pt x="488376" y="14018"/>
                  </a:lnTo>
                  <a:lnTo>
                    <a:pt x="439934" y="28660"/>
                  </a:lnTo>
                  <a:lnTo>
                    <a:pt x="282701" y="73632"/>
                  </a:lnTo>
                  <a:lnTo>
                    <a:pt x="234191" y="88078"/>
                  </a:lnTo>
                  <a:lnTo>
                    <a:pt x="191566" y="101803"/>
                  </a:lnTo>
                  <a:lnTo>
                    <a:pt x="46109" y="269766"/>
                  </a:lnTo>
                  <a:lnTo>
                    <a:pt x="13332" y="307122"/>
                  </a:lnTo>
                  <a:lnTo>
                    <a:pt x="0" y="321589"/>
                  </a:lnTo>
                  <a:lnTo>
                    <a:pt x="399671" y="172406"/>
                  </a:lnTo>
                  <a:lnTo>
                    <a:pt x="500557" y="134454"/>
                  </a:lnTo>
                  <a:lnTo>
                    <a:pt x="539391" y="166373"/>
                  </a:lnTo>
                  <a:lnTo>
                    <a:pt x="619641" y="231517"/>
                  </a:lnTo>
                  <a:lnTo>
                    <a:pt x="945832" y="492899"/>
                  </a:lnTo>
                  <a:lnTo>
                    <a:pt x="950853" y="497786"/>
                  </a:lnTo>
                  <a:lnTo>
                    <a:pt x="956275" y="502686"/>
                  </a:lnTo>
                  <a:lnTo>
                    <a:pt x="963120" y="505474"/>
                  </a:lnTo>
                  <a:lnTo>
                    <a:pt x="972413" y="504024"/>
                  </a:lnTo>
                  <a:lnTo>
                    <a:pt x="980062" y="390185"/>
                  </a:lnTo>
                  <a:lnTo>
                    <a:pt x="983297" y="352145"/>
                  </a:lnTo>
                  <a:lnTo>
                    <a:pt x="963371" y="315442"/>
                  </a:lnTo>
                  <a:lnTo>
                    <a:pt x="902488" y="269421"/>
                  </a:lnTo>
                  <a:lnTo>
                    <a:pt x="857128" y="235847"/>
                  </a:lnTo>
                  <a:lnTo>
                    <a:pt x="751521" y="158414"/>
                  </a:lnTo>
                  <a:lnTo>
                    <a:pt x="645999" y="81728"/>
                  </a:lnTo>
                  <a:lnTo>
                    <a:pt x="564484" y="23140"/>
                  </a:lnTo>
                  <a:lnTo>
                    <a:pt x="540205" y="6054"/>
                  </a:lnTo>
                  <a:lnTo>
                    <a:pt x="530898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4702" y="1859951"/>
              <a:ext cx="557530" cy="928369"/>
            </a:xfrm>
            <a:custGeom>
              <a:avLst/>
              <a:gdLst/>
              <a:ahLst/>
              <a:cxnLst/>
              <a:rect l="l" t="t" r="r" b="b"/>
              <a:pathLst>
                <a:path w="557529" h="928369">
                  <a:moveTo>
                    <a:pt x="0" y="0"/>
                  </a:moveTo>
                  <a:lnTo>
                    <a:pt x="123112" y="93424"/>
                  </a:lnTo>
                  <a:lnTo>
                    <a:pt x="356273" y="268541"/>
                  </a:lnTo>
                  <a:lnTo>
                    <a:pt x="369800" y="282223"/>
                  </a:lnTo>
                  <a:lnTo>
                    <a:pt x="378956" y="298997"/>
                  </a:lnTo>
                  <a:lnTo>
                    <a:pt x="383410" y="317574"/>
                  </a:lnTo>
                  <a:lnTo>
                    <a:pt x="382828" y="336664"/>
                  </a:lnTo>
                  <a:lnTo>
                    <a:pt x="313258" y="928255"/>
                  </a:lnTo>
                  <a:lnTo>
                    <a:pt x="353311" y="911224"/>
                  </a:lnTo>
                  <a:lnTo>
                    <a:pt x="395933" y="895827"/>
                  </a:lnTo>
                  <a:lnTo>
                    <a:pt x="437629" y="881148"/>
                  </a:lnTo>
                  <a:lnTo>
                    <a:pt x="474903" y="866267"/>
                  </a:lnTo>
                  <a:lnTo>
                    <a:pt x="556691" y="296379"/>
                  </a:lnTo>
                  <a:lnTo>
                    <a:pt x="557499" y="282495"/>
                  </a:lnTo>
                  <a:lnTo>
                    <a:pt x="555132" y="271127"/>
                  </a:lnTo>
                  <a:lnTo>
                    <a:pt x="511127" y="227014"/>
                  </a:lnTo>
                  <a:lnTo>
                    <a:pt x="475518" y="197467"/>
                  </a:lnTo>
                  <a:lnTo>
                    <a:pt x="291630" y="47904"/>
                  </a:lnTo>
                  <a:lnTo>
                    <a:pt x="47624" y="7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8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134430" y="1833060"/>
            <a:ext cx="1146175" cy="1430020"/>
          </a:xfrm>
          <a:custGeom>
            <a:avLst/>
            <a:gdLst/>
            <a:ahLst/>
            <a:cxnLst/>
            <a:rect l="l" t="t" r="r" b="b"/>
            <a:pathLst>
              <a:path w="1146175" h="1430020">
                <a:moveTo>
                  <a:pt x="892060" y="25"/>
                </a:moveTo>
                <a:lnTo>
                  <a:pt x="873636" y="1369"/>
                </a:lnTo>
                <a:lnTo>
                  <a:pt x="862060" y="7364"/>
                </a:lnTo>
                <a:lnTo>
                  <a:pt x="856099" y="19072"/>
                </a:lnTo>
                <a:lnTo>
                  <a:pt x="854519" y="37553"/>
                </a:lnTo>
                <a:lnTo>
                  <a:pt x="855052" y="134932"/>
                </a:lnTo>
                <a:lnTo>
                  <a:pt x="855305" y="427074"/>
                </a:lnTo>
                <a:lnTo>
                  <a:pt x="855941" y="524446"/>
                </a:lnTo>
                <a:lnTo>
                  <a:pt x="835289" y="561940"/>
                </a:lnTo>
                <a:lnTo>
                  <a:pt x="816101" y="563448"/>
                </a:lnTo>
                <a:lnTo>
                  <a:pt x="767416" y="563045"/>
                </a:lnTo>
                <a:lnTo>
                  <a:pt x="621351" y="562365"/>
                </a:lnTo>
                <a:lnTo>
                  <a:pt x="475278" y="562498"/>
                </a:lnTo>
                <a:lnTo>
                  <a:pt x="329209" y="563473"/>
                </a:lnTo>
                <a:lnTo>
                  <a:pt x="309727" y="561645"/>
                </a:lnTo>
                <a:lnTo>
                  <a:pt x="297794" y="555037"/>
                </a:lnTo>
                <a:lnTo>
                  <a:pt x="291860" y="542653"/>
                </a:lnTo>
                <a:lnTo>
                  <a:pt x="290372" y="523493"/>
                </a:lnTo>
                <a:lnTo>
                  <a:pt x="290724" y="475178"/>
                </a:lnTo>
                <a:lnTo>
                  <a:pt x="291166" y="136967"/>
                </a:lnTo>
                <a:lnTo>
                  <a:pt x="292023" y="40347"/>
                </a:lnTo>
                <a:lnTo>
                  <a:pt x="270003" y="975"/>
                </a:lnTo>
                <a:lnTo>
                  <a:pt x="250024" y="0"/>
                </a:lnTo>
                <a:lnTo>
                  <a:pt x="198557" y="1316"/>
                </a:lnTo>
                <a:lnTo>
                  <a:pt x="147051" y="1766"/>
                </a:lnTo>
                <a:lnTo>
                  <a:pt x="95543" y="1334"/>
                </a:lnTo>
                <a:lnTo>
                  <a:pt x="44068" y="0"/>
                </a:lnTo>
                <a:lnTo>
                  <a:pt x="23147" y="1117"/>
                </a:lnTo>
                <a:lnTo>
                  <a:pt x="9485" y="7397"/>
                </a:lnTo>
                <a:lnTo>
                  <a:pt x="2097" y="20602"/>
                </a:lnTo>
                <a:lnTo>
                  <a:pt x="0" y="42494"/>
                </a:lnTo>
                <a:lnTo>
                  <a:pt x="990" y="248776"/>
                </a:lnTo>
                <a:lnTo>
                  <a:pt x="901" y="712914"/>
                </a:lnTo>
                <a:lnTo>
                  <a:pt x="1054" y="1077956"/>
                </a:lnTo>
                <a:lnTo>
                  <a:pt x="114" y="1390840"/>
                </a:lnTo>
                <a:lnTo>
                  <a:pt x="1861" y="1410413"/>
                </a:lnTo>
                <a:lnTo>
                  <a:pt x="8218" y="1422422"/>
                </a:lnTo>
                <a:lnTo>
                  <a:pt x="20368" y="1428291"/>
                </a:lnTo>
                <a:lnTo>
                  <a:pt x="39496" y="1429448"/>
                </a:lnTo>
                <a:lnTo>
                  <a:pt x="93777" y="1428180"/>
                </a:lnTo>
                <a:lnTo>
                  <a:pt x="148089" y="1427787"/>
                </a:lnTo>
                <a:lnTo>
                  <a:pt x="202404" y="1428219"/>
                </a:lnTo>
                <a:lnTo>
                  <a:pt x="256692" y="1429423"/>
                </a:lnTo>
                <a:lnTo>
                  <a:pt x="273999" y="1428280"/>
                </a:lnTo>
                <a:lnTo>
                  <a:pt x="284805" y="1422881"/>
                </a:lnTo>
                <a:lnTo>
                  <a:pt x="290326" y="1412040"/>
                </a:lnTo>
                <a:lnTo>
                  <a:pt x="291782" y="1394574"/>
                </a:lnTo>
                <a:lnTo>
                  <a:pt x="291223" y="1292699"/>
                </a:lnTo>
                <a:lnTo>
                  <a:pt x="291048" y="1038007"/>
                </a:lnTo>
                <a:lnTo>
                  <a:pt x="290385" y="885202"/>
                </a:lnTo>
                <a:lnTo>
                  <a:pt x="309036" y="845185"/>
                </a:lnTo>
                <a:lnTo>
                  <a:pt x="330161" y="843191"/>
                </a:lnTo>
                <a:lnTo>
                  <a:pt x="427534" y="844259"/>
                </a:lnTo>
                <a:lnTo>
                  <a:pt x="524912" y="844750"/>
                </a:lnTo>
                <a:lnTo>
                  <a:pt x="670985" y="844545"/>
                </a:lnTo>
                <a:lnTo>
                  <a:pt x="817054" y="843407"/>
                </a:lnTo>
                <a:lnTo>
                  <a:pt x="836420" y="844971"/>
                </a:lnTo>
                <a:lnTo>
                  <a:pt x="848393" y="851087"/>
                </a:lnTo>
                <a:lnTo>
                  <a:pt x="854425" y="863113"/>
                </a:lnTo>
                <a:lnTo>
                  <a:pt x="855967" y="882408"/>
                </a:lnTo>
                <a:lnTo>
                  <a:pt x="855311" y="985029"/>
                </a:lnTo>
                <a:lnTo>
                  <a:pt x="854646" y="1395526"/>
                </a:lnTo>
                <a:lnTo>
                  <a:pt x="855848" y="1411589"/>
                </a:lnTo>
                <a:lnTo>
                  <a:pt x="860683" y="1422198"/>
                </a:lnTo>
                <a:lnTo>
                  <a:pt x="870650" y="1427932"/>
                </a:lnTo>
                <a:lnTo>
                  <a:pt x="887247" y="1429372"/>
                </a:lnTo>
                <a:lnTo>
                  <a:pt x="944343" y="1428382"/>
                </a:lnTo>
                <a:lnTo>
                  <a:pt x="1001456" y="1428134"/>
                </a:lnTo>
                <a:lnTo>
                  <a:pt x="1058577" y="1428447"/>
                </a:lnTo>
                <a:lnTo>
                  <a:pt x="1115695" y="1429143"/>
                </a:lnTo>
                <a:lnTo>
                  <a:pt x="1129457" y="1428380"/>
                </a:lnTo>
                <a:lnTo>
                  <a:pt x="1138866" y="1424544"/>
                </a:lnTo>
                <a:lnTo>
                  <a:pt x="1144255" y="1416000"/>
                </a:lnTo>
                <a:lnTo>
                  <a:pt x="1145959" y="1401114"/>
                </a:lnTo>
                <a:lnTo>
                  <a:pt x="1146035" y="30289"/>
                </a:lnTo>
                <a:lnTo>
                  <a:pt x="1144001" y="14036"/>
                </a:lnTo>
                <a:lnTo>
                  <a:pt x="1137823" y="4972"/>
                </a:lnTo>
                <a:lnTo>
                  <a:pt x="1127499" y="1089"/>
                </a:lnTo>
                <a:lnTo>
                  <a:pt x="1113028" y="380"/>
                </a:lnTo>
                <a:lnTo>
                  <a:pt x="1057777" y="995"/>
                </a:lnTo>
                <a:lnTo>
                  <a:pt x="1002525" y="1322"/>
                </a:lnTo>
                <a:lnTo>
                  <a:pt x="947282" y="1090"/>
                </a:lnTo>
                <a:lnTo>
                  <a:pt x="892060" y="25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0970" y="1835106"/>
            <a:ext cx="1174750" cy="1435735"/>
          </a:xfrm>
          <a:custGeom>
            <a:avLst/>
            <a:gdLst/>
            <a:ahLst/>
            <a:cxnLst/>
            <a:rect l="l" t="t" r="r" b="b"/>
            <a:pathLst>
              <a:path w="1174750" h="1435735">
                <a:moveTo>
                  <a:pt x="659386" y="0"/>
                </a:moveTo>
                <a:lnTo>
                  <a:pt x="607678" y="2319"/>
                </a:lnTo>
                <a:lnTo>
                  <a:pt x="557484" y="8005"/>
                </a:lnTo>
                <a:lnTo>
                  <a:pt x="508833" y="17096"/>
                </a:lnTo>
                <a:lnTo>
                  <a:pt x="461754" y="29632"/>
                </a:lnTo>
                <a:lnTo>
                  <a:pt x="416278" y="45652"/>
                </a:lnTo>
                <a:lnTo>
                  <a:pt x="372433" y="65195"/>
                </a:lnTo>
                <a:lnTo>
                  <a:pt x="330250" y="88301"/>
                </a:lnTo>
                <a:lnTo>
                  <a:pt x="289758" y="115008"/>
                </a:lnTo>
                <a:lnTo>
                  <a:pt x="250987" y="145357"/>
                </a:lnTo>
                <a:lnTo>
                  <a:pt x="213966" y="179385"/>
                </a:lnTo>
                <a:lnTo>
                  <a:pt x="178725" y="217133"/>
                </a:lnTo>
                <a:lnTo>
                  <a:pt x="145293" y="258639"/>
                </a:lnTo>
                <a:lnTo>
                  <a:pt x="115084" y="301998"/>
                </a:lnTo>
                <a:lnTo>
                  <a:pt x="88667" y="346247"/>
                </a:lnTo>
                <a:lnTo>
                  <a:pt x="65928" y="391349"/>
                </a:lnTo>
                <a:lnTo>
                  <a:pt x="46750" y="437265"/>
                </a:lnTo>
                <a:lnTo>
                  <a:pt x="31019" y="483959"/>
                </a:lnTo>
                <a:lnTo>
                  <a:pt x="18617" y="531392"/>
                </a:lnTo>
                <a:lnTo>
                  <a:pt x="9430" y="579526"/>
                </a:lnTo>
                <a:lnTo>
                  <a:pt x="3342" y="628323"/>
                </a:lnTo>
                <a:lnTo>
                  <a:pt x="237" y="677747"/>
                </a:lnTo>
                <a:lnTo>
                  <a:pt x="0" y="727758"/>
                </a:lnTo>
                <a:lnTo>
                  <a:pt x="2514" y="778319"/>
                </a:lnTo>
                <a:lnTo>
                  <a:pt x="7664" y="829392"/>
                </a:lnTo>
                <a:lnTo>
                  <a:pt x="15334" y="880939"/>
                </a:lnTo>
                <a:lnTo>
                  <a:pt x="25356" y="929400"/>
                </a:lnTo>
                <a:lnTo>
                  <a:pt x="38434" y="976236"/>
                </a:lnTo>
                <a:lnTo>
                  <a:pt x="54458" y="1021353"/>
                </a:lnTo>
                <a:lnTo>
                  <a:pt x="73317" y="1064659"/>
                </a:lnTo>
                <a:lnTo>
                  <a:pt x="94901" y="1106061"/>
                </a:lnTo>
                <a:lnTo>
                  <a:pt x="119097" y="1145466"/>
                </a:lnTo>
                <a:lnTo>
                  <a:pt x="145796" y="1182781"/>
                </a:lnTo>
                <a:lnTo>
                  <a:pt x="174886" y="1217913"/>
                </a:lnTo>
                <a:lnTo>
                  <a:pt x="206257" y="1250768"/>
                </a:lnTo>
                <a:lnTo>
                  <a:pt x="239797" y="1281255"/>
                </a:lnTo>
                <a:lnTo>
                  <a:pt x="275396" y="1309279"/>
                </a:lnTo>
                <a:lnTo>
                  <a:pt x="312943" y="1334748"/>
                </a:lnTo>
                <a:lnTo>
                  <a:pt x="352327" y="1357569"/>
                </a:lnTo>
                <a:lnTo>
                  <a:pt x="393437" y="1377649"/>
                </a:lnTo>
                <a:lnTo>
                  <a:pt x="436162" y="1394895"/>
                </a:lnTo>
                <a:lnTo>
                  <a:pt x="480391" y="1409214"/>
                </a:lnTo>
                <a:lnTo>
                  <a:pt x="526014" y="1420512"/>
                </a:lnTo>
                <a:lnTo>
                  <a:pt x="572919" y="1428698"/>
                </a:lnTo>
                <a:lnTo>
                  <a:pt x="620996" y="1433677"/>
                </a:lnTo>
                <a:lnTo>
                  <a:pt x="670133" y="1435358"/>
                </a:lnTo>
                <a:lnTo>
                  <a:pt x="725707" y="1433454"/>
                </a:lnTo>
                <a:lnTo>
                  <a:pt x="779331" y="1427768"/>
                </a:lnTo>
                <a:lnTo>
                  <a:pt x="830938" y="1418334"/>
                </a:lnTo>
                <a:lnTo>
                  <a:pt x="880462" y="1405188"/>
                </a:lnTo>
                <a:lnTo>
                  <a:pt x="927836" y="1388367"/>
                </a:lnTo>
                <a:lnTo>
                  <a:pt x="972995" y="1367905"/>
                </a:lnTo>
                <a:lnTo>
                  <a:pt x="1015872" y="1343839"/>
                </a:lnTo>
                <a:lnTo>
                  <a:pt x="1056399" y="1316204"/>
                </a:lnTo>
                <a:lnTo>
                  <a:pt x="1094511" y="1285036"/>
                </a:lnTo>
                <a:lnTo>
                  <a:pt x="1130141" y="1250371"/>
                </a:lnTo>
                <a:lnTo>
                  <a:pt x="1163224" y="1212244"/>
                </a:lnTo>
                <a:lnTo>
                  <a:pt x="1174585" y="1189262"/>
                </a:lnTo>
                <a:lnTo>
                  <a:pt x="1171637" y="1178353"/>
                </a:lnTo>
                <a:lnTo>
                  <a:pt x="1161687" y="1166118"/>
                </a:lnTo>
                <a:lnTo>
                  <a:pt x="1127697" y="1132632"/>
                </a:lnTo>
                <a:lnTo>
                  <a:pt x="1094318" y="1098500"/>
                </a:lnTo>
                <a:lnTo>
                  <a:pt x="1061623" y="1063716"/>
                </a:lnTo>
                <a:lnTo>
                  <a:pt x="1029683" y="1028272"/>
                </a:lnTo>
                <a:lnTo>
                  <a:pt x="1013311" y="1012549"/>
                </a:lnTo>
                <a:lnTo>
                  <a:pt x="998919" y="1007023"/>
                </a:lnTo>
                <a:lnTo>
                  <a:pt x="984129" y="1012383"/>
                </a:lnTo>
                <a:lnTo>
                  <a:pt x="966564" y="1029314"/>
                </a:lnTo>
                <a:lnTo>
                  <a:pt x="934634" y="1062366"/>
                </a:lnTo>
                <a:lnTo>
                  <a:pt x="900105" y="1090653"/>
                </a:lnTo>
                <a:lnTo>
                  <a:pt x="863385" y="1114197"/>
                </a:lnTo>
                <a:lnTo>
                  <a:pt x="824883" y="1133020"/>
                </a:lnTo>
                <a:lnTo>
                  <a:pt x="785007" y="1147144"/>
                </a:lnTo>
                <a:lnTo>
                  <a:pt x="744167" y="1156593"/>
                </a:lnTo>
                <a:lnTo>
                  <a:pt x="702770" y="1161387"/>
                </a:lnTo>
                <a:lnTo>
                  <a:pt x="661226" y="1161551"/>
                </a:lnTo>
                <a:lnTo>
                  <a:pt x="619942" y="1157105"/>
                </a:lnTo>
                <a:lnTo>
                  <a:pt x="579329" y="1148073"/>
                </a:lnTo>
                <a:lnTo>
                  <a:pt x="539793" y="1134476"/>
                </a:lnTo>
                <a:lnTo>
                  <a:pt x="501743" y="1116337"/>
                </a:lnTo>
                <a:lnTo>
                  <a:pt x="465590" y="1093678"/>
                </a:lnTo>
                <a:lnTo>
                  <a:pt x="431739" y="1066523"/>
                </a:lnTo>
                <a:lnTo>
                  <a:pt x="400602" y="1034892"/>
                </a:lnTo>
                <a:lnTo>
                  <a:pt x="372585" y="998808"/>
                </a:lnTo>
                <a:lnTo>
                  <a:pt x="346862" y="956758"/>
                </a:lnTo>
                <a:lnTo>
                  <a:pt x="326413" y="913490"/>
                </a:lnTo>
                <a:lnTo>
                  <a:pt x="310949" y="869102"/>
                </a:lnTo>
                <a:lnTo>
                  <a:pt x="300181" y="823689"/>
                </a:lnTo>
                <a:lnTo>
                  <a:pt x="293820" y="777349"/>
                </a:lnTo>
                <a:lnTo>
                  <a:pt x="291577" y="730176"/>
                </a:lnTo>
                <a:lnTo>
                  <a:pt x="293163" y="682268"/>
                </a:lnTo>
                <a:lnTo>
                  <a:pt x="298290" y="633721"/>
                </a:lnTo>
                <a:lnTo>
                  <a:pt x="307224" y="585137"/>
                </a:lnTo>
                <a:lnTo>
                  <a:pt x="320361" y="538787"/>
                </a:lnTo>
                <a:lnTo>
                  <a:pt x="337954" y="494873"/>
                </a:lnTo>
                <a:lnTo>
                  <a:pt x="360257" y="453599"/>
                </a:lnTo>
                <a:lnTo>
                  <a:pt x="387525" y="415167"/>
                </a:lnTo>
                <a:lnTo>
                  <a:pt x="420010" y="379780"/>
                </a:lnTo>
                <a:lnTo>
                  <a:pt x="457967" y="347641"/>
                </a:lnTo>
                <a:lnTo>
                  <a:pt x="499271" y="320668"/>
                </a:lnTo>
                <a:lnTo>
                  <a:pt x="542383" y="299811"/>
                </a:lnTo>
                <a:lnTo>
                  <a:pt x="586861" y="285008"/>
                </a:lnTo>
                <a:lnTo>
                  <a:pt x="632264" y="276197"/>
                </a:lnTo>
                <a:lnTo>
                  <a:pt x="678148" y="273317"/>
                </a:lnTo>
                <a:lnTo>
                  <a:pt x="724073" y="276305"/>
                </a:lnTo>
                <a:lnTo>
                  <a:pt x="769597" y="285101"/>
                </a:lnTo>
                <a:lnTo>
                  <a:pt x="814276" y="299642"/>
                </a:lnTo>
                <a:lnTo>
                  <a:pt x="857671" y="319866"/>
                </a:lnTo>
                <a:lnTo>
                  <a:pt x="899337" y="345713"/>
                </a:lnTo>
                <a:lnTo>
                  <a:pt x="938835" y="377119"/>
                </a:lnTo>
                <a:lnTo>
                  <a:pt x="975721" y="414024"/>
                </a:lnTo>
                <a:lnTo>
                  <a:pt x="985918" y="424470"/>
                </a:lnTo>
                <a:lnTo>
                  <a:pt x="995137" y="429543"/>
                </a:lnTo>
                <a:lnTo>
                  <a:pt x="1005041" y="427597"/>
                </a:lnTo>
                <a:lnTo>
                  <a:pt x="1017288" y="416983"/>
                </a:lnTo>
                <a:lnTo>
                  <a:pt x="1050061" y="380967"/>
                </a:lnTo>
                <a:lnTo>
                  <a:pt x="1083439" y="345466"/>
                </a:lnTo>
                <a:lnTo>
                  <a:pt x="1117708" y="310884"/>
                </a:lnTo>
                <a:lnTo>
                  <a:pt x="1153152" y="277626"/>
                </a:lnTo>
                <a:lnTo>
                  <a:pt x="1168883" y="258739"/>
                </a:lnTo>
                <a:lnTo>
                  <a:pt x="1152835" y="208551"/>
                </a:lnTo>
                <a:lnTo>
                  <a:pt x="1116904" y="170542"/>
                </a:lnTo>
                <a:lnTo>
                  <a:pt x="1079116" y="136549"/>
                </a:lnTo>
                <a:lnTo>
                  <a:pt x="1039493" y="106503"/>
                </a:lnTo>
                <a:lnTo>
                  <a:pt x="998056" y="80337"/>
                </a:lnTo>
                <a:lnTo>
                  <a:pt x="954828" y="57983"/>
                </a:lnTo>
                <a:lnTo>
                  <a:pt x="909830" y="39372"/>
                </a:lnTo>
                <a:lnTo>
                  <a:pt x="863083" y="24437"/>
                </a:lnTo>
                <a:lnTo>
                  <a:pt x="814611" y="13110"/>
                </a:lnTo>
                <a:lnTo>
                  <a:pt x="764435" y="5323"/>
                </a:lnTo>
                <a:lnTo>
                  <a:pt x="712577" y="1007"/>
                </a:lnTo>
                <a:lnTo>
                  <a:pt x="659386" y="0"/>
                </a:lnTo>
                <a:close/>
              </a:path>
            </a:pathLst>
          </a:custGeom>
          <a:solidFill>
            <a:srgbClr val="138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5286" y="2248193"/>
            <a:ext cx="291465" cy="1022985"/>
          </a:xfrm>
          <a:custGeom>
            <a:avLst/>
            <a:gdLst/>
            <a:ahLst/>
            <a:cxnLst/>
            <a:rect l="l" t="t" r="r" b="b"/>
            <a:pathLst>
              <a:path w="291464" h="1022985">
                <a:moveTo>
                  <a:pt x="259854" y="114"/>
                </a:moveTo>
                <a:lnTo>
                  <a:pt x="203681" y="1066"/>
                </a:lnTo>
                <a:lnTo>
                  <a:pt x="147493" y="1433"/>
                </a:lnTo>
                <a:lnTo>
                  <a:pt x="91306" y="1112"/>
                </a:lnTo>
                <a:lnTo>
                  <a:pt x="35140" y="0"/>
                </a:lnTo>
                <a:lnTo>
                  <a:pt x="17536" y="1373"/>
                </a:lnTo>
                <a:lnTo>
                  <a:pt x="6745" y="7234"/>
                </a:lnTo>
                <a:lnTo>
                  <a:pt x="1367" y="18421"/>
                </a:lnTo>
                <a:lnTo>
                  <a:pt x="0" y="35775"/>
                </a:lnTo>
                <a:lnTo>
                  <a:pt x="746" y="193100"/>
                </a:lnTo>
                <a:lnTo>
                  <a:pt x="635" y="507746"/>
                </a:lnTo>
                <a:lnTo>
                  <a:pt x="152" y="990942"/>
                </a:lnTo>
                <a:lnTo>
                  <a:pt x="31445" y="1022807"/>
                </a:lnTo>
                <a:lnTo>
                  <a:pt x="88552" y="1021912"/>
                </a:lnTo>
                <a:lnTo>
                  <a:pt x="145676" y="1021613"/>
                </a:lnTo>
                <a:lnTo>
                  <a:pt x="202804" y="1021914"/>
                </a:lnTo>
                <a:lnTo>
                  <a:pt x="259918" y="1022819"/>
                </a:lnTo>
                <a:lnTo>
                  <a:pt x="275454" y="1021426"/>
                </a:lnTo>
                <a:lnTo>
                  <a:pt x="285013" y="1016052"/>
                </a:lnTo>
                <a:lnTo>
                  <a:pt x="289829" y="1006080"/>
                </a:lnTo>
                <a:lnTo>
                  <a:pt x="291134" y="990892"/>
                </a:lnTo>
                <a:lnTo>
                  <a:pt x="291134" y="31991"/>
                </a:lnTo>
                <a:lnTo>
                  <a:pt x="289810" y="16771"/>
                </a:lnTo>
                <a:lnTo>
                  <a:pt x="284957" y="6818"/>
                </a:lnTo>
                <a:lnTo>
                  <a:pt x="275373" y="1482"/>
                </a:lnTo>
                <a:lnTo>
                  <a:pt x="259854" y="114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9792" y="1833126"/>
            <a:ext cx="324485" cy="327025"/>
          </a:xfrm>
          <a:custGeom>
            <a:avLst/>
            <a:gdLst/>
            <a:ahLst/>
            <a:cxnLst/>
            <a:rect l="l" t="t" r="r" b="b"/>
            <a:pathLst>
              <a:path w="324485" h="327025">
                <a:moveTo>
                  <a:pt x="107840" y="0"/>
                </a:moveTo>
                <a:lnTo>
                  <a:pt x="63725" y="7810"/>
                </a:lnTo>
                <a:lnTo>
                  <a:pt x="10298" y="56448"/>
                </a:lnTo>
                <a:lnTo>
                  <a:pt x="3" y="101374"/>
                </a:lnTo>
                <a:lnTo>
                  <a:pt x="0" y="162769"/>
                </a:lnTo>
                <a:lnTo>
                  <a:pt x="25" y="218827"/>
                </a:lnTo>
                <a:lnTo>
                  <a:pt x="7278" y="261178"/>
                </a:lnTo>
                <a:lnTo>
                  <a:pt x="27354" y="294172"/>
                </a:lnTo>
                <a:lnTo>
                  <a:pt x="59009" y="316138"/>
                </a:lnTo>
                <a:lnTo>
                  <a:pt x="101003" y="325406"/>
                </a:lnTo>
                <a:lnTo>
                  <a:pt x="162653" y="326980"/>
                </a:lnTo>
                <a:lnTo>
                  <a:pt x="193502" y="326588"/>
                </a:lnTo>
                <a:lnTo>
                  <a:pt x="264720" y="316155"/>
                </a:lnTo>
                <a:lnTo>
                  <a:pt x="315777" y="261856"/>
                </a:lnTo>
                <a:lnTo>
                  <a:pt x="323342" y="220529"/>
                </a:lnTo>
                <a:lnTo>
                  <a:pt x="324034" y="158863"/>
                </a:lnTo>
                <a:lnTo>
                  <a:pt x="323799" y="128030"/>
                </a:lnTo>
                <a:lnTo>
                  <a:pt x="314739" y="59804"/>
                </a:lnTo>
                <a:lnTo>
                  <a:pt x="265081" y="9774"/>
                </a:lnTo>
                <a:lnTo>
                  <a:pt x="227711" y="971"/>
                </a:lnTo>
                <a:lnTo>
                  <a:pt x="180065" y="920"/>
                </a:lnTo>
                <a:lnTo>
                  <a:pt x="164211" y="463"/>
                </a:lnTo>
                <a:lnTo>
                  <a:pt x="107840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221" y="5083380"/>
            <a:ext cx="561848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“ИНТЕРНЭШНЛ ЭЙЧ АР АУТСОРСИНГ КОНСАЛТИНГ” ХХК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8934" y="5319342"/>
            <a:ext cx="5002416" cy="211508"/>
            <a:chOff x="718934" y="5350002"/>
            <a:chExt cx="5605780" cy="129539"/>
          </a:xfrm>
        </p:grpSpPr>
        <p:sp>
          <p:nvSpPr>
            <p:cNvPr id="17" name="object 17"/>
            <p:cNvSpPr/>
            <p:nvPr/>
          </p:nvSpPr>
          <p:spPr>
            <a:xfrm>
              <a:off x="718934" y="5350002"/>
              <a:ext cx="5605780" cy="43180"/>
            </a:xfrm>
            <a:custGeom>
              <a:avLst/>
              <a:gdLst/>
              <a:ahLst/>
              <a:cxnLst/>
              <a:rect l="l" t="t" r="r" b="b"/>
              <a:pathLst>
                <a:path w="5605780" h="43179">
                  <a:moveTo>
                    <a:pt x="5605678" y="0"/>
                  </a:moveTo>
                  <a:lnTo>
                    <a:pt x="0" y="0"/>
                  </a:lnTo>
                  <a:lnTo>
                    <a:pt x="0" y="43065"/>
                  </a:lnTo>
                  <a:lnTo>
                    <a:pt x="5605678" y="43065"/>
                  </a:lnTo>
                  <a:lnTo>
                    <a:pt x="5605678" y="0"/>
                  </a:lnTo>
                  <a:close/>
                </a:path>
              </a:pathLst>
            </a:custGeom>
            <a:solidFill>
              <a:srgbClr val="13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934" y="5436120"/>
              <a:ext cx="5605780" cy="43180"/>
            </a:xfrm>
            <a:custGeom>
              <a:avLst/>
              <a:gdLst/>
              <a:ahLst/>
              <a:cxnLst/>
              <a:rect l="l" t="t" r="r" b="b"/>
              <a:pathLst>
                <a:path w="5605780" h="43179">
                  <a:moveTo>
                    <a:pt x="5605678" y="0"/>
                  </a:moveTo>
                  <a:lnTo>
                    <a:pt x="0" y="0"/>
                  </a:lnTo>
                  <a:lnTo>
                    <a:pt x="0" y="43065"/>
                  </a:lnTo>
                  <a:lnTo>
                    <a:pt x="5605678" y="43065"/>
                  </a:lnTo>
                  <a:lnTo>
                    <a:pt x="5605678" y="0"/>
                  </a:lnTo>
                  <a:close/>
                </a:path>
              </a:pathLst>
            </a:custGeom>
            <a:solidFill>
              <a:srgbClr val="F06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496736" y="352838"/>
            <a:ext cx="977172" cy="476190"/>
            <a:chOff x="7496736" y="352838"/>
            <a:chExt cx="977172" cy="4761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6736" y="352838"/>
              <a:ext cx="476190" cy="4761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7718" y="352838"/>
              <a:ext cx="476190" cy="4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827" y="878465"/>
            <a:ext cx="2383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45">
                <a:solidFill>
                  <a:srgbClr val="0E8B6E"/>
                </a:solidFill>
                <a:latin typeface="Calibri"/>
                <a:cs typeface="Calibri"/>
              </a:rPr>
              <a:t>ОН</a:t>
            </a:r>
            <a:r>
              <a:rPr sz="1400" b="1" spc="50">
                <a:solidFill>
                  <a:srgbClr val="0E8B6E"/>
                </a:solidFill>
                <a:latin typeface="Calibri"/>
                <a:cs typeface="Calibri"/>
              </a:rPr>
              <a:t> </a:t>
            </a:r>
            <a:r>
              <a:rPr sz="1400" b="1" spc="245">
                <a:solidFill>
                  <a:srgbClr val="0E8B6E"/>
                </a:solidFill>
                <a:latin typeface="Calibri"/>
                <a:cs typeface="Calibri"/>
              </a:rPr>
              <a:t>ЦАГИЙН</a:t>
            </a:r>
            <a:r>
              <a:rPr sz="1400" b="1" spc="55">
                <a:solidFill>
                  <a:srgbClr val="0E8B6E"/>
                </a:solidFill>
                <a:latin typeface="Calibri"/>
                <a:cs typeface="Calibri"/>
              </a:rPr>
              <a:t> </a:t>
            </a:r>
            <a:r>
              <a:rPr sz="1400" b="1" spc="250">
                <a:solidFill>
                  <a:srgbClr val="0E8B6E"/>
                </a:solidFill>
                <a:latin typeface="Calibri"/>
                <a:cs typeface="Calibri"/>
              </a:rPr>
              <a:t>ДАРААЛАЛ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814" y="1608480"/>
            <a:ext cx="776859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sz="1050">
                <a:solidFill>
                  <a:srgbClr val="3F3F3F"/>
                </a:solidFill>
                <a:latin typeface="Montserrat" pitchFamily="2" charset="0"/>
                <a:cs typeface="Verdana"/>
              </a:rPr>
              <a:t>Бид Монгол улсад Хүний нөөцийн цогц зөвлөх үйлчилгээг 2018 оноос явуулж эхэлсэн бөгөөд өнөөдөр Зөвлөх  үйлчилгээний зах зээл дээр салбартаа ISO 20700:2017 нэвтрүүлсэн анхдагч Зөвлөх компани болсон.</a:t>
            </a:r>
            <a:endParaRPr sz="1050">
              <a:latin typeface="Montserrat" pitchFamily="2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86667" y="359958"/>
            <a:ext cx="984885" cy="476250"/>
            <a:chOff x="7486667" y="359958"/>
            <a:chExt cx="984885" cy="476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667" y="359958"/>
              <a:ext cx="476190" cy="4761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4941" y="359958"/>
              <a:ext cx="476190" cy="47619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424" y="2557529"/>
            <a:ext cx="7727560" cy="194851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6086843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47"/>
                </a:lnTo>
                <a:lnTo>
                  <a:pt x="9004096" y="52247"/>
                </a:lnTo>
                <a:lnTo>
                  <a:pt x="9004096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207772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35"/>
                </a:lnTo>
                <a:lnTo>
                  <a:pt x="9004096" y="52235"/>
                </a:lnTo>
                <a:lnTo>
                  <a:pt x="9004096" y="0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1057" y="1848614"/>
            <a:ext cx="4787358" cy="25981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457200" algn="just">
              <a:spcBef>
                <a:spcPts val="100"/>
              </a:spcBef>
            </a:pP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Бид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Монголдоо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ААН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байгууллагын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хэрэгцээн</a:t>
            </a:r>
            <a:r>
              <a:rPr lang="az-Cyrl-AZ" sz="1200" dirty="0">
                <a:solidFill>
                  <a:srgbClr val="3F3F3F"/>
                </a:solidFill>
                <a:latin typeface="Montserrat"/>
                <a:cs typeface="Verdana"/>
              </a:rPr>
              <a:t>д суурилсан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үр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дүнд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тулгуурласан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мэргэжлийн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үйлчилгээг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үзүүлэхээр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ISO20700:2017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200" dirty="0">
                <a:solidFill>
                  <a:srgbClr val="3F3F3F"/>
                </a:solidFill>
                <a:latin typeface="Montserrat"/>
                <a:cs typeface="Verdana"/>
              </a:rPr>
              <a:t>үйлчилгээний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стандартын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дагуу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үйл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ажиллагаагаа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явуулж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ирсэн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манай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үйлчилгээний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хамрах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хүрээ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нь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стратегийн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зөвлөгөө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гэрээт</a:t>
            </a:r>
            <a:r>
              <a:rPr lang="mn-MN"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аутсорсинг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үйлчилгээ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удирдлагын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ERP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системийн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нэвтрүүлэлт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дээр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чиглүүлэн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туслах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улмаар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Олон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улсын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ISO 30400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багц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стандартыг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нэвтрүүлэхэд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зөвлөхийн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багаар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хамтран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ажиллах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стандартын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хүрээнд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аудит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хийж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зөвлөмж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хүргүүлэх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Удирдлагын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манлайлалын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360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үнэлгээ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хийх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зэрэгт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мэргэжлийн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байгууллагуудтай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харилцан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хамтран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ажиллаж</a:t>
            </a:r>
            <a:r>
              <a:rPr lang="en-US" sz="1200" dirty="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Montserrat"/>
                <a:cs typeface="Verdana"/>
              </a:rPr>
              <a:t>байна</a:t>
            </a:r>
            <a:r>
              <a:rPr sz="1200" dirty="0">
                <a:solidFill>
                  <a:srgbClr val="3F3F3F"/>
                </a:solidFill>
                <a:latin typeface="Montserrat"/>
                <a:cs typeface="Verdana"/>
              </a:rPr>
              <a:t>.</a:t>
            </a:r>
            <a:endParaRPr sz="1200" dirty="0">
              <a:latin typeface="Montserra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589" y="4728770"/>
            <a:ext cx="344429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"IHROC"</a:t>
            </a:r>
            <a:r>
              <a:rPr sz="1200" spc="-50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Х</a:t>
            </a:r>
            <a:r>
              <a:rPr sz="1200" spc="-65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Х</a:t>
            </a:r>
            <a:r>
              <a:rPr sz="1200" spc="-15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К</a:t>
            </a:r>
            <a:r>
              <a:rPr sz="1200" spc="15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-</a:t>
            </a:r>
            <a:r>
              <a:rPr sz="1200" spc="15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ийн</a:t>
            </a:r>
            <a:r>
              <a:rPr sz="1200" spc="-90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200" spc="1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гүй</a:t>
            </a:r>
            <a:r>
              <a:rPr sz="120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цэ</a:t>
            </a:r>
            <a:r>
              <a:rPr sz="1200" spc="-1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т</a:t>
            </a:r>
            <a:r>
              <a:rPr sz="1200" spc="-3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г</a:t>
            </a:r>
            <a:r>
              <a:rPr sz="120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э</a:t>
            </a:r>
            <a:r>
              <a:rPr sz="1200" spc="-7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х</a:t>
            </a:r>
            <a:r>
              <a:rPr sz="1200" spc="-90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200" spc="5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захи</a:t>
            </a:r>
            <a:r>
              <a:rPr sz="120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р</a:t>
            </a:r>
            <a:r>
              <a:rPr sz="1200" spc="-5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ал</a:t>
            </a:r>
            <a:r>
              <a:rPr sz="1200" spc="-90" dirty="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200" spc="90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</a:t>
            </a:r>
            <a:r>
              <a:rPr sz="1200" spc="-125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.</a:t>
            </a:r>
            <a:r>
              <a:rPr sz="1200" spc="45" dirty="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Амар</a:t>
            </a:r>
            <a:endParaRPr sz="1200" dirty="0">
              <a:latin typeface="Montserrat" pitchFamily="2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959" y="874434"/>
            <a:ext cx="21919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solidFill>
                  <a:srgbClr val="0E8B6E"/>
                </a:solidFill>
                <a:latin typeface="Montserrat" pitchFamily="2" charset="0"/>
                <a:cs typeface="Calibri"/>
              </a:rPr>
              <a:t>ЗОРИЛГО, ЗОРИЛТ</a:t>
            </a:r>
            <a:endParaRPr sz="1400">
              <a:latin typeface="Montserrat" pitchFamily="2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39" y="666320"/>
            <a:ext cx="107188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>
                <a:solidFill>
                  <a:srgbClr val="58595B"/>
                </a:solidFill>
                <a:latin typeface="Arial MT"/>
                <a:cs typeface="Arial MT"/>
              </a:rPr>
              <a:t>HR</a:t>
            </a:r>
            <a:r>
              <a:rPr sz="550" spc="5">
                <a:solidFill>
                  <a:srgbClr val="58595B"/>
                </a:solidFill>
                <a:latin typeface="Arial MT"/>
                <a:cs typeface="Arial MT"/>
              </a:rPr>
              <a:t> </a:t>
            </a:r>
            <a:r>
              <a:rPr sz="550">
                <a:solidFill>
                  <a:srgbClr val="58595B"/>
                </a:solidFill>
                <a:latin typeface="Arial MT"/>
                <a:cs typeface="Arial MT"/>
              </a:rPr>
              <a:t>Outsourcing</a:t>
            </a:r>
            <a:r>
              <a:rPr sz="550" spc="5">
                <a:solidFill>
                  <a:srgbClr val="58595B"/>
                </a:solidFill>
                <a:latin typeface="Arial MT"/>
                <a:cs typeface="Arial MT"/>
              </a:rPr>
              <a:t> </a:t>
            </a:r>
            <a:r>
              <a:rPr sz="550">
                <a:solidFill>
                  <a:srgbClr val="58595B"/>
                </a:solidFill>
                <a:latin typeface="Arial MT"/>
                <a:cs typeface="Arial MT"/>
              </a:rPr>
              <a:t>Service</a:t>
            </a:r>
            <a:r>
              <a:rPr sz="550" spc="5">
                <a:solidFill>
                  <a:srgbClr val="58595B"/>
                </a:solidFill>
                <a:latin typeface="Arial MT"/>
                <a:cs typeface="Arial MT"/>
              </a:rPr>
              <a:t> </a:t>
            </a:r>
            <a:r>
              <a:rPr sz="550">
                <a:solidFill>
                  <a:srgbClr val="58595B"/>
                </a:solidFill>
                <a:latin typeface="Arial MT"/>
                <a:cs typeface="Arial MT"/>
              </a:rPr>
              <a:t>Provider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5477" y="384467"/>
            <a:ext cx="1045210" cy="271780"/>
            <a:chOff x="725477" y="384467"/>
            <a:chExt cx="1045210" cy="271780"/>
          </a:xfrm>
        </p:grpSpPr>
        <p:sp>
          <p:nvSpPr>
            <p:cNvPr id="7" name="object 7"/>
            <p:cNvSpPr/>
            <p:nvPr/>
          </p:nvSpPr>
          <p:spPr>
            <a:xfrm>
              <a:off x="1046237" y="384636"/>
              <a:ext cx="207645" cy="268605"/>
            </a:xfrm>
            <a:custGeom>
              <a:avLst/>
              <a:gdLst/>
              <a:ahLst/>
              <a:cxnLst/>
              <a:rect l="l" t="t" r="r" b="b"/>
              <a:pathLst>
                <a:path w="207644" h="268605">
                  <a:moveTo>
                    <a:pt x="53757" y="267704"/>
                  </a:moveTo>
                  <a:lnTo>
                    <a:pt x="27070" y="267704"/>
                  </a:lnTo>
                  <a:lnTo>
                    <a:pt x="37775" y="267754"/>
                  </a:lnTo>
                  <a:lnTo>
                    <a:pt x="53479" y="268063"/>
                  </a:lnTo>
                  <a:lnTo>
                    <a:pt x="53757" y="267704"/>
                  </a:lnTo>
                  <a:close/>
                </a:path>
                <a:path w="207644" h="268605">
                  <a:moveTo>
                    <a:pt x="1282" y="42"/>
                  </a:moveTo>
                  <a:lnTo>
                    <a:pt x="25" y="1414"/>
                  </a:lnTo>
                  <a:lnTo>
                    <a:pt x="0" y="267073"/>
                  </a:lnTo>
                  <a:lnTo>
                    <a:pt x="1524" y="267974"/>
                  </a:lnTo>
                  <a:lnTo>
                    <a:pt x="27070" y="267704"/>
                  </a:lnTo>
                  <a:lnTo>
                    <a:pt x="53757" y="267704"/>
                  </a:lnTo>
                  <a:lnTo>
                    <a:pt x="54660" y="266539"/>
                  </a:lnTo>
                  <a:lnTo>
                    <a:pt x="54597" y="261700"/>
                  </a:lnTo>
                  <a:lnTo>
                    <a:pt x="54471" y="214410"/>
                  </a:lnTo>
                  <a:lnTo>
                    <a:pt x="54479" y="194606"/>
                  </a:lnTo>
                  <a:lnTo>
                    <a:pt x="55321" y="193133"/>
                  </a:lnTo>
                  <a:lnTo>
                    <a:pt x="162075" y="193133"/>
                  </a:lnTo>
                  <a:lnTo>
                    <a:pt x="156819" y="184484"/>
                  </a:lnTo>
                  <a:lnTo>
                    <a:pt x="154571" y="182681"/>
                  </a:lnTo>
                  <a:lnTo>
                    <a:pt x="158800" y="180319"/>
                  </a:lnTo>
                  <a:lnTo>
                    <a:pt x="176749" y="167169"/>
                  </a:lnTo>
                  <a:lnTo>
                    <a:pt x="189795" y="150912"/>
                  </a:lnTo>
                  <a:lnTo>
                    <a:pt x="192775" y="144187"/>
                  </a:lnTo>
                  <a:lnTo>
                    <a:pt x="55118" y="144187"/>
                  </a:lnTo>
                  <a:lnTo>
                    <a:pt x="54356" y="142333"/>
                  </a:lnTo>
                  <a:lnTo>
                    <a:pt x="54462" y="131816"/>
                  </a:lnTo>
                  <a:lnTo>
                    <a:pt x="54508" y="54132"/>
                  </a:lnTo>
                  <a:lnTo>
                    <a:pt x="53708" y="51249"/>
                  </a:lnTo>
                  <a:lnTo>
                    <a:pt x="72016" y="51249"/>
                  </a:lnTo>
                  <a:lnTo>
                    <a:pt x="84880" y="50958"/>
                  </a:lnTo>
                  <a:lnTo>
                    <a:pt x="191360" y="50958"/>
                  </a:lnTo>
                  <a:lnTo>
                    <a:pt x="182076" y="32743"/>
                  </a:lnTo>
                  <a:lnTo>
                    <a:pt x="152249" y="10198"/>
                  </a:lnTo>
                  <a:lnTo>
                    <a:pt x="111531" y="817"/>
                  </a:lnTo>
                  <a:lnTo>
                    <a:pt x="89287" y="176"/>
                  </a:lnTo>
                  <a:lnTo>
                    <a:pt x="32085" y="176"/>
                  </a:lnTo>
                  <a:lnTo>
                    <a:pt x="5600" y="106"/>
                  </a:lnTo>
                  <a:lnTo>
                    <a:pt x="1282" y="42"/>
                  </a:lnTo>
                  <a:close/>
                </a:path>
                <a:path w="207644" h="268605">
                  <a:moveTo>
                    <a:pt x="162098" y="193171"/>
                  </a:moveTo>
                  <a:lnTo>
                    <a:pt x="102336" y="193171"/>
                  </a:lnTo>
                  <a:lnTo>
                    <a:pt x="104673" y="194606"/>
                  </a:lnTo>
                  <a:lnTo>
                    <a:pt x="116411" y="214410"/>
                  </a:lnTo>
                  <a:lnTo>
                    <a:pt x="126047" y="230492"/>
                  </a:lnTo>
                  <a:lnTo>
                    <a:pt x="146786" y="264812"/>
                  </a:lnTo>
                  <a:lnTo>
                    <a:pt x="147370" y="267885"/>
                  </a:lnTo>
                  <a:lnTo>
                    <a:pt x="164963" y="267809"/>
                  </a:lnTo>
                  <a:lnTo>
                    <a:pt x="207218" y="267796"/>
                  </a:lnTo>
                  <a:lnTo>
                    <a:pt x="205513" y="264812"/>
                  </a:lnTo>
                  <a:lnTo>
                    <a:pt x="204495" y="262932"/>
                  </a:lnTo>
                  <a:lnTo>
                    <a:pt x="162098" y="193171"/>
                  </a:lnTo>
                  <a:close/>
                </a:path>
                <a:path w="207644" h="268605">
                  <a:moveTo>
                    <a:pt x="207218" y="267796"/>
                  </a:moveTo>
                  <a:lnTo>
                    <a:pt x="178844" y="267796"/>
                  </a:lnTo>
                  <a:lnTo>
                    <a:pt x="207225" y="267809"/>
                  </a:lnTo>
                  <a:close/>
                </a:path>
                <a:path w="207644" h="268605">
                  <a:moveTo>
                    <a:pt x="162075" y="193133"/>
                  </a:moveTo>
                  <a:lnTo>
                    <a:pt x="55321" y="193133"/>
                  </a:lnTo>
                  <a:lnTo>
                    <a:pt x="69593" y="193450"/>
                  </a:lnTo>
                  <a:lnTo>
                    <a:pt x="79070" y="193509"/>
                  </a:lnTo>
                  <a:lnTo>
                    <a:pt x="88546" y="193448"/>
                  </a:lnTo>
                  <a:lnTo>
                    <a:pt x="102336" y="193171"/>
                  </a:lnTo>
                  <a:lnTo>
                    <a:pt x="162098" y="193171"/>
                  </a:lnTo>
                  <a:close/>
                </a:path>
                <a:path w="207644" h="268605">
                  <a:moveTo>
                    <a:pt x="70232" y="143999"/>
                  </a:moveTo>
                  <a:lnTo>
                    <a:pt x="59715" y="144086"/>
                  </a:lnTo>
                  <a:lnTo>
                    <a:pt x="55118" y="144187"/>
                  </a:lnTo>
                  <a:lnTo>
                    <a:pt x="192775" y="144187"/>
                  </a:lnTo>
                  <a:lnTo>
                    <a:pt x="91267" y="144073"/>
                  </a:lnTo>
                  <a:lnTo>
                    <a:pt x="70232" y="143999"/>
                  </a:lnTo>
                  <a:close/>
                </a:path>
                <a:path w="207644" h="268605">
                  <a:moveTo>
                    <a:pt x="191360" y="50958"/>
                  </a:moveTo>
                  <a:lnTo>
                    <a:pt x="84880" y="50958"/>
                  </a:lnTo>
                  <a:lnTo>
                    <a:pt x="98532" y="51080"/>
                  </a:lnTo>
                  <a:lnTo>
                    <a:pt x="112115" y="52316"/>
                  </a:lnTo>
                  <a:lnTo>
                    <a:pt x="129969" y="58577"/>
                  </a:lnTo>
                  <a:lnTo>
                    <a:pt x="141362" y="69984"/>
                  </a:lnTo>
                  <a:lnTo>
                    <a:pt x="147046" y="85045"/>
                  </a:lnTo>
                  <a:lnTo>
                    <a:pt x="147777" y="102265"/>
                  </a:lnTo>
                  <a:lnTo>
                    <a:pt x="143570" y="120012"/>
                  </a:lnTo>
                  <a:lnTo>
                    <a:pt x="134421" y="132868"/>
                  </a:lnTo>
                  <a:lnTo>
                    <a:pt x="120450" y="140834"/>
                  </a:lnTo>
                  <a:lnTo>
                    <a:pt x="101777" y="143908"/>
                  </a:lnTo>
                  <a:lnTo>
                    <a:pt x="91267" y="144073"/>
                  </a:lnTo>
                  <a:lnTo>
                    <a:pt x="192826" y="144073"/>
                  </a:lnTo>
                  <a:lnTo>
                    <a:pt x="198259" y="131816"/>
                  </a:lnTo>
                  <a:lnTo>
                    <a:pt x="202463" y="110151"/>
                  </a:lnTo>
                  <a:lnTo>
                    <a:pt x="199363" y="66659"/>
                  </a:lnTo>
                  <a:lnTo>
                    <a:pt x="191360" y="50958"/>
                  </a:lnTo>
                  <a:close/>
                </a:path>
                <a:path w="207644" h="268605">
                  <a:moveTo>
                    <a:pt x="72016" y="51249"/>
                  </a:moveTo>
                  <a:lnTo>
                    <a:pt x="53708" y="51249"/>
                  </a:lnTo>
                  <a:lnTo>
                    <a:pt x="57531" y="51325"/>
                  </a:lnTo>
                  <a:lnTo>
                    <a:pt x="71199" y="51267"/>
                  </a:lnTo>
                  <a:lnTo>
                    <a:pt x="72016" y="51249"/>
                  </a:lnTo>
                  <a:close/>
                </a:path>
                <a:path w="207644" h="268605">
                  <a:moveTo>
                    <a:pt x="58575" y="0"/>
                  </a:moveTo>
                  <a:lnTo>
                    <a:pt x="32085" y="176"/>
                  </a:lnTo>
                  <a:lnTo>
                    <a:pt x="89287" y="176"/>
                  </a:lnTo>
                  <a:lnTo>
                    <a:pt x="85060" y="54"/>
                  </a:lnTo>
                  <a:lnTo>
                    <a:pt x="58575" y="0"/>
                  </a:lnTo>
                  <a:close/>
                </a:path>
              </a:pathLst>
            </a:custGeom>
            <a:solidFill>
              <a:srgbClr val="108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3131" y="384467"/>
              <a:ext cx="215265" cy="268605"/>
            </a:xfrm>
            <a:custGeom>
              <a:avLst/>
              <a:gdLst/>
              <a:ahLst/>
              <a:cxnLst/>
              <a:rect l="l" t="t" r="r" b="b"/>
              <a:pathLst>
                <a:path w="215265" h="268605">
                  <a:moveTo>
                    <a:pt x="161696" y="63"/>
                  </a:moveTo>
                  <a:lnTo>
                    <a:pt x="160172" y="1701"/>
                  </a:lnTo>
                  <a:lnTo>
                    <a:pt x="160540" y="104470"/>
                  </a:lnTo>
                  <a:lnTo>
                    <a:pt x="158762" y="105867"/>
                  </a:lnTo>
                  <a:lnTo>
                    <a:pt x="130207" y="105659"/>
                  </a:lnTo>
                  <a:lnTo>
                    <a:pt x="55816" y="105879"/>
                  </a:lnTo>
                  <a:lnTo>
                    <a:pt x="54432" y="104051"/>
                  </a:lnTo>
                  <a:lnTo>
                    <a:pt x="54876" y="1270"/>
                  </a:lnTo>
                  <a:lnTo>
                    <a:pt x="52857" y="12"/>
                  </a:lnTo>
                  <a:lnTo>
                    <a:pt x="27616" y="544"/>
                  </a:lnTo>
                  <a:lnTo>
                    <a:pt x="2108" y="0"/>
                  </a:lnTo>
                  <a:lnTo>
                    <a:pt x="0" y="1473"/>
                  </a:lnTo>
                  <a:lnTo>
                    <a:pt x="228" y="133832"/>
                  </a:lnTo>
                  <a:lnTo>
                    <a:pt x="38" y="266852"/>
                  </a:lnTo>
                  <a:lnTo>
                    <a:pt x="1714" y="268312"/>
                  </a:lnTo>
                  <a:lnTo>
                    <a:pt x="27814" y="267817"/>
                  </a:lnTo>
                  <a:lnTo>
                    <a:pt x="53403" y="268274"/>
                  </a:lnTo>
                  <a:lnTo>
                    <a:pt x="54787" y="266877"/>
                  </a:lnTo>
                  <a:lnTo>
                    <a:pt x="54432" y="160312"/>
                  </a:lnTo>
                  <a:lnTo>
                    <a:pt x="55333" y="158153"/>
                  </a:lnTo>
                  <a:lnTo>
                    <a:pt x="107569" y="158549"/>
                  </a:lnTo>
                  <a:lnTo>
                    <a:pt x="159080" y="158229"/>
                  </a:lnTo>
                  <a:lnTo>
                    <a:pt x="160540" y="159753"/>
                  </a:lnTo>
                  <a:lnTo>
                    <a:pt x="160210" y="266509"/>
                  </a:lnTo>
                  <a:lnTo>
                    <a:pt x="161251" y="268236"/>
                  </a:lnTo>
                  <a:lnTo>
                    <a:pt x="177050" y="267925"/>
                  </a:lnTo>
                  <a:lnTo>
                    <a:pt x="213182" y="268122"/>
                  </a:lnTo>
                  <a:lnTo>
                    <a:pt x="214845" y="267462"/>
                  </a:lnTo>
                  <a:lnTo>
                    <a:pt x="214858" y="762"/>
                  </a:lnTo>
                  <a:lnTo>
                    <a:pt x="212801" y="241"/>
                  </a:lnTo>
                  <a:lnTo>
                    <a:pt x="187960" y="463"/>
                  </a:lnTo>
                  <a:lnTo>
                    <a:pt x="161696" y="63"/>
                  </a:lnTo>
                  <a:close/>
                </a:path>
              </a:pathLst>
            </a:custGeom>
            <a:solidFill>
              <a:srgbClr val="13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8408" y="462406"/>
              <a:ext cx="54610" cy="191770"/>
            </a:xfrm>
            <a:custGeom>
              <a:avLst/>
              <a:gdLst/>
              <a:ahLst/>
              <a:cxnLst/>
              <a:rect l="l" t="t" r="r" b="b"/>
              <a:pathLst>
                <a:path w="54609" h="191770">
                  <a:moveTo>
                    <a:pt x="54546" y="1270"/>
                  </a:moveTo>
                  <a:lnTo>
                    <a:pt x="53848" y="1270"/>
                  </a:lnTo>
                  <a:lnTo>
                    <a:pt x="53848" y="0"/>
                  </a:lnTo>
                  <a:lnTo>
                    <a:pt x="660" y="0"/>
                  </a:lnTo>
                  <a:lnTo>
                    <a:pt x="660" y="1270"/>
                  </a:lnTo>
                  <a:lnTo>
                    <a:pt x="0" y="1270"/>
                  </a:lnTo>
                  <a:lnTo>
                    <a:pt x="0" y="95250"/>
                  </a:lnTo>
                  <a:lnTo>
                    <a:pt x="25" y="190500"/>
                  </a:lnTo>
                  <a:lnTo>
                    <a:pt x="584" y="190500"/>
                  </a:lnTo>
                  <a:lnTo>
                    <a:pt x="584" y="191770"/>
                  </a:lnTo>
                  <a:lnTo>
                    <a:pt x="53949" y="191770"/>
                  </a:lnTo>
                  <a:lnTo>
                    <a:pt x="53949" y="190500"/>
                  </a:lnTo>
                  <a:lnTo>
                    <a:pt x="54546" y="190500"/>
                  </a:lnTo>
                  <a:lnTo>
                    <a:pt x="54546" y="95250"/>
                  </a:lnTo>
                  <a:lnTo>
                    <a:pt x="54546" y="1270"/>
                  </a:lnTo>
                  <a:close/>
                </a:path>
              </a:pathLst>
            </a:custGeom>
            <a:solidFill>
              <a:srgbClr val="F06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8454" y="385253"/>
              <a:ext cx="222250" cy="269240"/>
            </a:xfrm>
            <a:custGeom>
              <a:avLst/>
              <a:gdLst/>
              <a:ahLst/>
              <a:cxnLst/>
              <a:rect l="l" t="t" r="r" b="b"/>
              <a:pathLst>
                <a:path w="222250" h="269240">
                  <a:moveTo>
                    <a:pt x="133584" y="0"/>
                  </a:moveTo>
                  <a:lnTo>
                    <a:pt x="73909" y="10117"/>
                  </a:lnTo>
                  <a:lnTo>
                    <a:pt x="27273" y="48285"/>
                  </a:lnTo>
                  <a:lnTo>
                    <a:pt x="2592" y="103903"/>
                  </a:lnTo>
                  <a:lnTo>
                    <a:pt x="0" y="133858"/>
                  </a:lnTo>
                  <a:lnTo>
                    <a:pt x="2914" y="164922"/>
                  </a:lnTo>
                  <a:lnTo>
                    <a:pt x="17826" y="207116"/>
                  </a:lnTo>
                  <a:lnTo>
                    <a:pt x="44981" y="239952"/>
                  </a:lnTo>
                  <a:lnTo>
                    <a:pt x="81783" y="261250"/>
                  </a:lnTo>
                  <a:lnTo>
                    <a:pt x="125634" y="268833"/>
                  </a:lnTo>
                  <a:lnTo>
                    <a:pt x="153392" y="266149"/>
                  </a:lnTo>
                  <a:lnTo>
                    <a:pt x="199859" y="245098"/>
                  </a:lnTo>
                  <a:lnTo>
                    <a:pt x="221202" y="221703"/>
                  </a:lnTo>
                  <a:lnTo>
                    <a:pt x="211392" y="212096"/>
                  </a:lnTo>
                  <a:lnTo>
                    <a:pt x="199009" y="199175"/>
                  </a:lnTo>
                  <a:lnTo>
                    <a:pt x="188486" y="187388"/>
                  </a:lnTo>
                  <a:lnTo>
                    <a:pt x="186124" y="186994"/>
                  </a:lnTo>
                  <a:lnTo>
                    <a:pt x="181197" y="192735"/>
                  </a:lnTo>
                  <a:lnTo>
                    <a:pt x="154643" y="212167"/>
                  </a:lnTo>
                  <a:lnTo>
                    <a:pt x="94079" y="209042"/>
                  </a:lnTo>
                  <a:lnTo>
                    <a:pt x="61214" y="171025"/>
                  </a:lnTo>
                  <a:lnTo>
                    <a:pt x="54683" y="136665"/>
                  </a:lnTo>
                  <a:lnTo>
                    <a:pt x="55936" y="118592"/>
                  </a:lnTo>
                  <a:lnTo>
                    <a:pt x="74098" y="75914"/>
                  </a:lnTo>
                  <a:lnTo>
                    <a:pt x="110027" y="53233"/>
                  </a:lnTo>
                  <a:lnTo>
                    <a:pt x="135743" y="51601"/>
                  </a:lnTo>
                  <a:lnTo>
                    <a:pt x="160783" y="59763"/>
                  </a:lnTo>
                  <a:lnTo>
                    <a:pt x="182911" y="77406"/>
                  </a:lnTo>
                  <a:lnTo>
                    <a:pt x="185718" y="80556"/>
                  </a:lnTo>
                  <a:lnTo>
                    <a:pt x="187204" y="81838"/>
                  </a:lnTo>
                  <a:lnTo>
                    <a:pt x="196839" y="71215"/>
                  </a:lnTo>
                  <a:lnTo>
                    <a:pt x="209516" y="58082"/>
                  </a:lnTo>
                  <a:lnTo>
                    <a:pt x="221849" y="46736"/>
                  </a:lnTo>
                  <a:lnTo>
                    <a:pt x="220071" y="43434"/>
                  </a:lnTo>
                  <a:lnTo>
                    <a:pt x="216109" y="38900"/>
                  </a:lnTo>
                  <a:lnTo>
                    <a:pt x="198617" y="22495"/>
                  </a:lnTo>
                  <a:lnTo>
                    <a:pt x="178990" y="10677"/>
                  </a:lnTo>
                  <a:lnTo>
                    <a:pt x="157291" y="3245"/>
                  </a:lnTo>
                  <a:lnTo>
                    <a:pt x="133584" y="0"/>
                  </a:lnTo>
                  <a:close/>
                </a:path>
              </a:pathLst>
            </a:custGeom>
            <a:solidFill>
              <a:srgbClr val="138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636" y="386955"/>
              <a:ext cx="275596" cy="2687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5477" y="384632"/>
              <a:ext cx="60960" cy="61594"/>
            </a:xfrm>
            <a:custGeom>
              <a:avLst/>
              <a:gdLst/>
              <a:ahLst/>
              <a:cxnLst/>
              <a:rect l="l" t="t" r="r" b="b"/>
              <a:pathLst>
                <a:path w="60959" h="61595">
                  <a:moveTo>
                    <a:pt x="38722" y="0"/>
                  </a:moveTo>
                  <a:lnTo>
                    <a:pt x="34734" y="393"/>
                  </a:lnTo>
                  <a:lnTo>
                    <a:pt x="30772" y="152"/>
                  </a:lnTo>
                  <a:lnTo>
                    <a:pt x="15794" y="577"/>
                  </a:lnTo>
                  <a:lnTo>
                    <a:pt x="5880" y="4926"/>
                  </a:lnTo>
                  <a:lnTo>
                    <a:pt x="718" y="14491"/>
                  </a:lnTo>
                  <a:lnTo>
                    <a:pt x="0" y="30568"/>
                  </a:lnTo>
                  <a:lnTo>
                    <a:pt x="0" y="41071"/>
                  </a:lnTo>
                  <a:lnTo>
                    <a:pt x="26619" y="61442"/>
                  </a:lnTo>
                  <a:lnTo>
                    <a:pt x="34353" y="61442"/>
                  </a:lnTo>
                  <a:lnTo>
                    <a:pt x="60833" y="25971"/>
                  </a:lnTo>
                  <a:lnTo>
                    <a:pt x="60121" y="8140"/>
                  </a:lnTo>
                  <a:lnTo>
                    <a:pt x="52806" y="850"/>
                  </a:lnTo>
                  <a:lnTo>
                    <a:pt x="38722" y="0"/>
                  </a:lnTo>
                  <a:close/>
                </a:path>
              </a:pathLst>
            </a:custGeom>
            <a:solidFill>
              <a:srgbClr val="13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69038" y="359958"/>
            <a:ext cx="977265" cy="476250"/>
            <a:chOff x="7469038" y="359958"/>
            <a:chExt cx="977265" cy="4762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9038" y="359958"/>
              <a:ext cx="476190" cy="4761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0020" y="359958"/>
              <a:ext cx="476190" cy="47619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1676" y="1742698"/>
            <a:ext cx="2541932" cy="335072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0" y="6086843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47"/>
                </a:lnTo>
                <a:lnTo>
                  <a:pt x="9004096" y="52247"/>
                </a:lnTo>
                <a:lnTo>
                  <a:pt x="9004096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7772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35"/>
                </a:lnTo>
                <a:lnTo>
                  <a:pt x="9004096" y="52235"/>
                </a:lnTo>
                <a:lnTo>
                  <a:pt x="9004096" y="0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7150" y="858720"/>
            <a:ext cx="3744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solidFill>
                  <a:srgbClr val="0E8B6E"/>
                </a:solidFill>
                <a:latin typeface="Montserrat" pitchFamily="2" charset="0"/>
                <a:cs typeface="Calibri"/>
              </a:rPr>
              <a:t>ХҮНИЙ НӨӨЦИЙН ЗӨВЛӨХИЙН БАГ</a:t>
            </a:r>
            <a:endParaRPr sz="1400">
              <a:latin typeface="Montserrat" pitchFamily="2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51" y="4864411"/>
            <a:ext cx="7761605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457200" algn="just">
              <a:spcBef>
                <a:spcPts val="100"/>
              </a:spcBef>
            </a:pP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Бид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аливаа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100">
                <a:solidFill>
                  <a:srgbClr val="3F3F3F"/>
                </a:solidFill>
                <a:latin typeface="Montserrat"/>
                <a:cs typeface="Verdana"/>
              </a:rPr>
              <a:t>байгууллагын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бизнесийн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хэрэгцээ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онцлог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дотоод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соёлыг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ойлгоход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онцгой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анхаарч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тухайн</a:t>
            </a:r>
            <a:r>
              <a:rPr lang="en-US" sz="110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ААНэгжийн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бизнесийн алсын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хараа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эрхэм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зорилго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зорилт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үнэт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зүйлсэд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тулгуурлан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хүний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нөөцийн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стратеги</a:t>
            </a:r>
            <a:r>
              <a:rPr lang="en-US" sz="110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бодлого, дүрэм журмуудыг боловсруулахад нь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мэргэжлийн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талаас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зөвлөн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тусалж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улмаар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өөрсдийн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бүтээгдэхүүн</a:t>
            </a:r>
            <a:r>
              <a:rPr lang="en-US" sz="110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үйлчилгээг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100">
                <a:solidFill>
                  <a:srgbClr val="3F3F3F"/>
                </a:solidFill>
                <a:latin typeface="Montserrat"/>
                <a:cs typeface="Verdana"/>
              </a:rPr>
              <a:t>хүргэхдээ</a:t>
            </a:r>
            <a:r>
              <a:rPr lang="en-US"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бизнесийн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тогтвортой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харилцаа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мэргэжлийн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ёс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зүй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,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тууштай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хамтын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ажиллагааг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эрхэм</a:t>
            </a:r>
            <a:r>
              <a:rPr lang="en-US" sz="1100">
                <a:solidFill>
                  <a:srgbClr val="3F3F3F"/>
                </a:solidFill>
                <a:latin typeface="Montserrat"/>
                <a:cs typeface="Verdana"/>
              </a:rPr>
              <a:t> 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зорилгоо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болгон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ажилладаг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ба ”МЭРГЭЖЛИЙН ЁС ЗҮЙН КОД</a:t>
            </a:r>
            <a:r>
              <a:rPr lang="mn-MN" sz="1100">
                <a:solidFill>
                  <a:srgbClr val="3F3F3F"/>
                </a:solidFill>
                <a:latin typeface="Montserrat"/>
                <a:cs typeface="Verdana"/>
              </a:rPr>
              <a:t>"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—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ыг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даган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мөрдөн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sz="1100" err="1">
                <a:solidFill>
                  <a:srgbClr val="3F3F3F"/>
                </a:solidFill>
                <a:latin typeface="Montserrat"/>
                <a:cs typeface="Verdana"/>
              </a:rPr>
              <a:t>ажилладаг</a:t>
            </a:r>
            <a:r>
              <a:rPr sz="1100">
                <a:solidFill>
                  <a:srgbClr val="3F3F3F"/>
                </a:solidFill>
                <a:latin typeface="Montserrat"/>
                <a:cs typeface="Verdana"/>
              </a:rPr>
              <a:t>.</a:t>
            </a:r>
            <a:endParaRPr sz="1100">
              <a:latin typeface="Montserrat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50" y="4418826"/>
            <a:ext cx="1711201" cy="313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lang="mn-MN" sz="1100" b="1">
                <a:solidFill>
                  <a:srgbClr val="231F20"/>
                </a:solidFill>
                <a:latin typeface="Montserrat" pitchFamily="2" charset="0"/>
                <a:cs typeface="Times New Roman"/>
              </a:rPr>
              <a:t>А. Амар</a:t>
            </a:r>
            <a:endParaRPr lang="mn-MN" sz="1100">
              <a:latin typeface="Montserrat" pitchFamily="2" charset="0"/>
              <a:cs typeface="Times New Roman"/>
            </a:endParaRPr>
          </a:p>
          <a:p>
            <a:pPr algn="ctr">
              <a:lnSpc>
                <a:spcPts val="1060"/>
              </a:lnSpc>
            </a:pPr>
            <a:r>
              <a:rPr lang="mn-MN" sz="900">
                <a:solidFill>
                  <a:srgbClr val="231F20"/>
                </a:solidFill>
                <a:latin typeface="Montserrat" pitchFamily="2" charset="0"/>
                <a:cs typeface="Verdana"/>
              </a:rPr>
              <a:t>Гүйцэтгэх Захирал</a:t>
            </a:r>
            <a:endParaRPr lang="mn-MN" sz="900">
              <a:latin typeface="Montserrat" pitchFamily="2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5934" y="4418826"/>
            <a:ext cx="1492722" cy="313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100" b="1">
                <a:solidFill>
                  <a:srgbClr val="231F20"/>
                </a:solidFill>
                <a:latin typeface="Montserrat" pitchFamily="2" charset="0"/>
                <a:cs typeface="Times New Roman"/>
              </a:rPr>
              <a:t>Б. Батзаяа</a:t>
            </a:r>
            <a:endParaRPr sz="1100">
              <a:latin typeface="Montserrat" pitchFamily="2" charset="0"/>
              <a:cs typeface="Times New Roman"/>
            </a:endParaRPr>
          </a:p>
          <a:p>
            <a:pPr algn="ctr">
              <a:lnSpc>
                <a:spcPts val="1060"/>
              </a:lnSpc>
            </a:pPr>
            <a:r>
              <a:rPr sz="900">
                <a:solidFill>
                  <a:srgbClr val="231F20"/>
                </a:solidFill>
                <a:latin typeface="Montserrat" pitchFamily="2" charset="0"/>
                <a:cs typeface="Verdana"/>
              </a:rPr>
              <a:t>Хүний нөөцийн зөвлөх</a:t>
            </a:r>
            <a:endParaRPr sz="900">
              <a:latin typeface="Montserrat" pitchFamily="2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150" y="4418826"/>
            <a:ext cx="1492722" cy="313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100" b="1">
                <a:solidFill>
                  <a:srgbClr val="231F20"/>
                </a:solidFill>
                <a:latin typeface="Montserrat" pitchFamily="2" charset="0"/>
                <a:cs typeface="Times New Roman"/>
              </a:rPr>
              <a:t>Б. Анхцэцэг</a:t>
            </a:r>
            <a:endParaRPr sz="1100">
              <a:latin typeface="Montserrat" pitchFamily="2" charset="0"/>
              <a:cs typeface="Times New Roman"/>
            </a:endParaRPr>
          </a:p>
          <a:p>
            <a:pPr algn="ctr">
              <a:lnSpc>
                <a:spcPts val="1060"/>
              </a:lnSpc>
            </a:pPr>
            <a:r>
              <a:rPr sz="900">
                <a:solidFill>
                  <a:srgbClr val="231F20"/>
                </a:solidFill>
                <a:latin typeface="Montserrat" pitchFamily="2" charset="0"/>
                <a:cs typeface="Verdana"/>
              </a:rPr>
              <a:t>Хүний </a:t>
            </a:r>
            <a:r>
              <a:rPr sz="900" err="1">
                <a:solidFill>
                  <a:srgbClr val="231F20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900">
                <a:solidFill>
                  <a:srgbClr val="231F20"/>
                </a:solidFill>
                <a:latin typeface="Montserrat" pitchFamily="2" charset="0"/>
                <a:cs typeface="Verdana"/>
              </a:rPr>
              <a:t> </a:t>
            </a:r>
            <a:r>
              <a:rPr sz="900" err="1">
                <a:solidFill>
                  <a:srgbClr val="231F20"/>
                </a:solidFill>
                <a:latin typeface="Montserrat" pitchFamily="2" charset="0"/>
                <a:cs typeface="Verdana"/>
              </a:rPr>
              <a:t>зөвлөх</a:t>
            </a:r>
            <a:endParaRPr sz="900">
              <a:latin typeface="Montserrat" pitchFamily="2" charset="0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5750" y="4418826"/>
            <a:ext cx="1752599" cy="313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100" b="1">
                <a:solidFill>
                  <a:srgbClr val="231F20"/>
                </a:solidFill>
                <a:latin typeface="Montserrat" pitchFamily="2" charset="0"/>
                <a:cs typeface="Times New Roman"/>
              </a:rPr>
              <a:t>Ч. Хорлоо</a:t>
            </a:r>
            <a:endParaRPr sz="1100">
              <a:latin typeface="Montserrat" pitchFamily="2" charset="0"/>
              <a:cs typeface="Times New Roman"/>
            </a:endParaRPr>
          </a:p>
          <a:p>
            <a:pPr algn="ctr">
              <a:lnSpc>
                <a:spcPts val="1060"/>
              </a:lnSpc>
            </a:pPr>
            <a:r>
              <a:rPr sz="900">
                <a:solidFill>
                  <a:srgbClr val="231F20"/>
                </a:solidFill>
                <a:latin typeface="Montserrat" pitchFamily="2" charset="0"/>
                <a:cs typeface="Verdana"/>
              </a:rPr>
              <a:t>Хүний нөөцийн зөвлөх</a:t>
            </a:r>
            <a:endParaRPr sz="900">
              <a:latin typeface="Montserrat" pitchFamily="2" charset="0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37378" y="352838"/>
            <a:ext cx="984885" cy="476250"/>
            <a:chOff x="7537378" y="352838"/>
            <a:chExt cx="984885" cy="4762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7378" y="352838"/>
              <a:ext cx="476190" cy="4761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653" y="352838"/>
              <a:ext cx="476190" cy="47619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45" y="1397096"/>
            <a:ext cx="7878416" cy="310882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5326" y="6086843"/>
            <a:ext cx="8959215" cy="52705"/>
          </a:xfrm>
          <a:custGeom>
            <a:avLst/>
            <a:gdLst/>
            <a:ahLst/>
            <a:cxnLst/>
            <a:rect l="l" t="t" r="r" b="b"/>
            <a:pathLst>
              <a:path w="8959215" h="52704">
                <a:moveTo>
                  <a:pt x="8958770" y="0"/>
                </a:moveTo>
                <a:lnTo>
                  <a:pt x="0" y="0"/>
                </a:lnTo>
                <a:lnTo>
                  <a:pt x="0" y="52247"/>
                </a:lnTo>
                <a:lnTo>
                  <a:pt x="8958770" y="52247"/>
                </a:lnTo>
                <a:lnTo>
                  <a:pt x="8958770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6" y="6207772"/>
            <a:ext cx="8959215" cy="52705"/>
          </a:xfrm>
          <a:custGeom>
            <a:avLst/>
            <a:gdLst/>
            <a:ahLst/>
            <a:cxnLst/>
            <a:rect l="l" t="t" r="r" b="b"/>
            <a:pathLst>
              <a:path w="8959215" h="52704">
                <a:moveTo>
                  <a:pt x="8958770" y="0"/>
                </a:moveTo>
                <a:lnTo>
                  <a:pt x="0" y="0"/>
                </a:lnTo>
                <a:lnTo>
                  <a:pt x="0" y="52235"/>
                </a:lnTo>
                <a:lnTo>
                  <a:pt x="8958770" y="52235"/>
                </a:lnTo>
                <a:lnTo>
                  <a:pt x="8958770" y="0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352" y="858720"/>
            <a:ext cx="693619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solidFill>
                  <a:srgbClr val="0E8B6E"/>
                </a:solidFill>
                <a:latin typeface="Montserrat" pitchFamily="2" charset="0"/>
                <a:cs typeface="Calibri"/>
              </a:rPr>
              <a:t>ХҮНИЙ НӨӨЦИЙН УДИРДЛАГЫН ЗӨВЛӨХ ҮЙЛЧИЛГЭЭНИЙ ХЭРЭГЦЭЭ</a:t>
            </a:r>
            <a:endParaRPr sz="1400">
              <a:latin typeface="Montserrat" pitchFamily="2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769" y="1353299"/>
            <a:ext cx="7263130" cy="44755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457200" algn="just">
              <a:lnSpc>
                <a:spcPct val="100000"/>
              </a:lnSpc>
              <a:spcBef>
                <a:spcPts val="100"/>
              </a:spcBef>
            </a:pP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Өнөөдөр </a:t>
            </a:r>
            <a:r>
              <a:rPr sz="1000" spc="30">
                <a:solidFill>
                  <a:srgbClr val="3F3F3F"/>
                </a:solidFill>
                <a:latin typeface="Montserrat" pitchFamily="2" charset="0"/>
                <a:cs typeface="Verdana"/>
              </a:rPr>
              <a:t>Монгол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улсад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үйл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ажиллагаа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явуулж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буй ААН,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байгууллагуудын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удирдлагууд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өдөр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тутмын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үйл</a:t>
            </a:r>
            <a:r>
              <a:rPr sz="1000" spc="-7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ажиллагаандаа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цаг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их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зарцуулдгаас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байгууллагынхаа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цаашдын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стратегийн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хөгжилд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анхаарах,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мэдлэг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ур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чадвартай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 </a:t>
            </a:r>
            <a:r>
              <a:rPr sz="1000" spc="35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нөөцийг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сонгон 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шалгаруулах,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бүрдүүлэх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зэрэгт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цаг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зав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нь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хүрэлцэхгүй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байгаа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байдлаас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болж</a:t>
            </a:r>
            <a:r>
              <a:rPr sz="1000" spc="-9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дараах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бэрхшээлүүд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тулгардаг.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Montserrat" pitchFamily="2" charset="0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45">
                <a:solidFill>
                  <a:srgbClr val="3F3F3F"/>
                </a:solidFill>
                <a:latin typeface="Montserrat" pitchFamily="2" charset="0"/>
                <a:cs typeface="Verdana"/>
              </a:rPr>
              <a:t>Үүнд: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93675" algn="l"/>
                <a:tab pos="194310" algn="l"/>
                <a:tab pos="996950" algn="l"/>
                <a:tab pos="1610995" algn="l"/>
                <a:tab pos="2456180" algn="l"/>
                <a:tab pos="3099435" algn="l"/>
                <a:tab pos="3578225" algn="l"/>
                <a:tab pos="4083050" algn="l"/>
                <a:tab pos="4616450" algn="l"/>
                <a:tab pos="5190490" algn="l"/>
                <a:tab pos="5680710" algn="l"/>
                <a:tab pos="6108700" algn="l"/>
                <a:tab pos="6631940" algn="l"/>
              </a:tabLst>
            </a:pPr>
            <a:r>
              <a:rPr lang="az-Cyrl-AZ" sz="1000" spc="40">
                <a:solidFill>
                  <a:srgbClr val="3F3F3F"/>
                </a:solidFill>
                <a:latin typeface="Montserrat"/>
                <a:cs typeface="Verdana"/>
              </a:rPr>
              <a:t>О</a:t>
            </a:r>
            <a:r>
              <a:rPr lang="az-Cyrl-AZ" sz="1000" spc="30">
                <a:solidFill>
                  <a:srgbClr val="3F3F3F"/>
                </a:solidFill>
                <a:latin typeface="Montserrat"/>
                <a:cs typeface="Verdana"/>
              </a:rPr>
              <a:t>доогийн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35">
                <a:solidFill>
                  <a:srgbClr val="3F3F3F"/>
                </a:solidFill>
                <a:latin typeface="Montserrat"/>
                <a:cs typeface="Verdana"/>
              </a:rPr>
              <a:t>н</a:t>
            </a:r>
            <a:r>
              <a:rPr lang="az-Cyrl-AZ" sz="1000" spc="15">
                <a:solidFill>
                  <a:srgbClr val="3F3F3F"/>
                </a:solidFill>
                <a:latin typeface="Montserrat"/>
                <a:cs typeface="Verdana"/>
              </a:rPr>
              <a:t>ө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хц</a:t>
            </a:r>
            <a:r>
              <a:rPr lang="az-Cyrl-AZ" sz="1000" spc="-5">
                <a:solidFill>
                  <a:srgbClr val="3F3F3F"/>
                </a:solidFill>
                <a:latin typeface="Montserrat"/>
                <a:cs typeface="Verdana"/>
              </a:rPr>
              <a:t>ө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л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35">
                <a:solidFill>
                  <a:srgbClr val="3F3F3F"/>
                </a:solidFill>
                <a:latin typeface="Montserrat"/>
                <a:cs typeface="Verdana"/>
              </a:rPr>
              <a:t>б</a:t>
            </a:r>
            <a:r>
              <a:rPr lang="az-Cyrl-AZ" sz="1000" spc="5">
                <a:solidFill>
                  <a:srgbClr val="3F3F3F"/>
                </a:solidFill>
                <a:latin typeface="Montserrat"/>
                <a:cs typeface="Verdana"/>
              </a:rPr>
              <a:t>айдалдаа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ү</a:t>
            </a:r>
            <a:r>
              <a:rPr lang="az-Cyrl-AZ" sz="1000" spc="-15">
                <a:solidFill>
                  <a:srgbClr val="3F3F3F"/>
                </a:solidFill>
                <a:latin typeface="Montserrat"/>
                <a:cs typeface="Verdana"/>
              </a:rPr>
              <a:t>н</a:t>
            </a:r>
            <a:r>
              <a:rPr lang="az-Cyrl-AZ" sz="1000" spc="15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 spc="5">
                <a:solidFill>
                  <a:srgbClr val="3F3F3F"/>
                </a:solidFill>
                <a:latin typeface="Montserrat"/>
                <a:cs typeface="Verdana"/>
              </a:rPr>
              <a:t>л</a:t>
            </a:r>
            <a:r>
              <a:rPr lang="az-Cyrl-AZ" sz="1000" spc="-10">
                <a:solidFill>
                  <a:srgbClr val="3F3F3F"/>
                </a:solidFill>
                <a:latin typeface="Montserrat"/>
                <a:cs typeface="Verdana"/>
              </a:rPr>
              <a:t>г</a:t>
            </a:r>
            <a:r>
              <a:rPr lang="az-Cyrl-AZ" sz="1000" spc="15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 spc="20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хийж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-100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 spc="15">
                <a:solidFill>
                  <a:srgbClr val="3F3F3F"/>
                </a:solidFill>
                <a:latin typeface="Montserrat"/>
                <a:cs typeface="Verdana"/>
              </a:rPr>
              <a:t>эз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 spc="-155">
                <a:solidFill>
                  <a:srgbClr val="3F3F3F"/>
                </a:solidFill>
                <a:latin typeface="Montserrat"/>
                <a:cs typeface="Verdana"/>
              </a:rPr>
              <a:t>,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 spc="-35">
                <a:solidFill>
                  <a:srgbClr val="3F3F3F"/>
                </a:solidFill>
                <a:latin typeface="Montserrat"/>
                <a:cs typeface="Verdana"/>
              </a:rPr>
              <a:t>аана,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-105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 spc="40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 spc="25">
                <a:solidFill>
                  <a:srgbClr val="3F3F3F"/>
                </a:solidFill>
                <a:latin typeface="Montserrat"/>
                <a:cs typeface="Verdana"/>
              </a:rPr>
              <a:t>р</a:t>
            </a:r>
            <a:r>
              <a:rPr lang="az-Cyrl-AZ" sz="1000" spc="-100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 spc="30">
                <a:solidFill>
                  <a:srgbClr val="3F3F3F"/>
                </a:solidFill>
                <a:latin typeface="Montserrat"/>
                <a:cs typeface="Verdana"/>
              </a:rPr>
              <a:t>эн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-100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үр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э</a:t>
            </a:r>
            <a:r>
              <a:rPr lang="az-Cyrl-AZ" sz="1000" spc="-70">
                <a:solidFill>
                  <a:srgbClr val="3F3F3F"/>
                </a:solidFill>
                <a:latin typeface="Montserrat"/>
                <a:cs typeface="Verdana"/>
              </a:rPr>
              <a:t>х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5">
                <a:solidFill>
                  <a:srgbClr val="3F3F3F"/>
                </a:solidFill>
                <a:latin typeface="Montserrat"/>
                <a:cs typeface="Verdana"/>
              </a:rPr>
              <a:t>арга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замаа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	</a:t>
            </a:r>
            <a:r>
              <a:rPr lang="az-Cyrl-AZ" sz="1000" spc="3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тодорхойлоогүйгээс</a:t>
            </a:r>
            <a:r>
              <a:rPr lang="az-Cyrl-AZ" sz="1000" spc="-85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20">
                <a:solidFill>
                  <a:srgbClr val="3F3F3F"/>
                </a:solidFill>
                <a:latin typeface="Montserrat"/>
                <a:cs typeface="Verdana"/>
              </a:rPr>
              <a:t>ирээдүйгээ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-20">
                <a:solidFill>
                  <a:srgbClr val="3F3F3F"/>
                </a:solidFill>
                <a:latin typeface="Montserrat"/>
                <a:cs typeface="Verdana"/>
              </a:rPr>
              <a:t>харсан,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15">
                <a:solidFill>
                  <a:srgbClr val="3F3F3F"/>
                </a:solidFill>
                <a:latin typeface="Montserrat"/>
                <a:cs typeface="Verdana"/>
              </a:rPr>
              <a:t>өсөлтөд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10">
                <a:solidFill>
                  <a:srgbClr val="3F3F3F"/>
                </a:solidFill>
                <a:latin typeface="Montserrat"/>
                <a:cs typeface="Verdana"/>
              </a:rPr>
              <a:t>чиглэсэн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5">
                <a:solidFill>
                  <a:srgbClr val="3F3F3F"/>
                </a:solidFill>
                <a:latin typeface="Montserrat"/>
                <a:cs typeface="Verdana"/>
              </a:rPr>
              <a:t>үйл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>
                <a:solidFill>
                  <a:srgbClr val="3F3F3F"/>
                </a:solidFill>
                <a:latin typeface="Montserrat"/>
                <a:cs typeface="Verdana"/>
              </a:rPr>
              <a:t>ажиллагааг</a:t>
            </a:r>
            <a:r>
              <a:rPr lang="az-Cyrl-AZ" sz="1000" spc="-85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40">
                <a:solidFill>
                  <a:srgbClr val="3F3F3F"/>
                </a:solidFill>
                <a:latin typeface="Montserrat"/>
                <a:cs typeface="Verdana"/>
              </a:rPr>
              <a:t>өдөр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-5">
                <a:solidFill>
                  <a:srgbClr val="3F3F3F"/>
                </a:solidFill>
                <a:latin typeface="Montserrat"/>
                <a:cs typeface="Verdana"/>
              </a:rPr>
              <a:t>тутам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-10">
                <a:solidFill>
                  <a:srgbClr val="3F3F3F"/>
                </a:solidFill>
                <a:latin typeface="Montserrat"/>
                <a:cs typeface="Verdana"/>
              </a:rPr>
              <a:t>явуулж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-10">
                <a:solidFill>
                  <a:srgbClr val="3F3F3F"/>
                </a:solidFill>
                <a:latin typeface="Montserrat"/>
                <a:cs typeface="Verdana"/>
              </a:rPr>
              <a:t>чадахгүй</a:t>
            </a:r>
            <a:r>
              <a:rPr lang="az-Cyrl-AZ" sz="1000" spc="-80">
                <a:solidFill>
                  <a:srgbClr val="3F3F3F"/>
                </a:solidFill>
                <a:latin typeface="Montserrat"/>
                <a:cs typeface="Verdana"/>
              </a:rPr>
              <a:t> </a:t>
            </a:r>
            <a:r>
              <a:rPr lang="az-Cyrl-AZ" sz="1000" spc="-30">
                <a:solidFill>
                  <a:srgbClr val="3F3F3F"/>
                </a:solidFill>
                <a:latin typeface="Montserrat"/>
                <a:cs typeface="Verdana"/>
              </a:rPr>
              <a:t>байх,</a:t>
            </a:r>
            <a:endParaRPr lang="az-Cyrl-AZ" sz="1000">
              <a:latin typeface="Montserrat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F3F3F"/>
              </a:buClr>
              <a:buFont typeface="Verdana"/>
              <a:buChar char="-"/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16839" algn="l"/>
              </a:tabLst>
            </a:pPr>
            <a:r>
              <a:rPr sz="1000" spc="30">
                <a:solidFill>
                  <a:srgbClr val="3F3F3F"/>
                </a:solidFill>
                <a:latin typeface="Montserrat" pitchFamily="2" charset="0"/>
                <a:cs typeface="Verdana"/>
              </a:rPr>
              <a:t>Мэдлэг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ур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чадвартай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ажилтнуудыг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бүрдүүлж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чадаагүйгээс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стратеги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төлөвлөлт,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45">
                <a:solidFill>
                  <a:srgbClr val="3F3F3F"/>
                </a:solidFill>
                <a:latin typeface="Montserrat" pitchFamily="2" charset="0"/>
                <a:cs typeface="Verdana"/>
              </a:rPr>
              <a:t>санхүү,</a:t>
            </a:r>
            <a:r>
              <a:rPr sz="1000" spc="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маркетинг,</a:t>
            </a:r>
            <a:r>
              <a:rPr sz="1000" spc="9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нэгжүүдийн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үйл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ажиллагаа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доголдох,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түүнийг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анхаарахгүй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орхигдуулах,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F3F3F"/>
              </a:buClr>
              <a:buFont typeface="Verdana"/>
              <a:buChar char="-"/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07314" algn="l"/>
              </a:tabLst>
            </a:pP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бодлого,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ажлын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гүйцэтгэлийн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үнэлгээ,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цалин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хөлс,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урамшууллын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систем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шинэчлэгдэхгүй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байснаар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ажилтнуудын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орох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гарах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урсгал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60">
                <a:solidFill>
                  <a:srgbClr val="3F3F3F"/>
                </a:solidFill>
                <a:latin typeface="Montserrat" pitchFamily="2" charset="0"/>
                <a:cs typeface="Verdana"/>
              </a:rPr>
              <a:t>их,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бүтээмж</a:t>
            </a:r>
            <a:r>
              <a:rPr sz="1000" spc="-9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бага,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ажилдаа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0">
                <a:solidFill>
                  <a:srgbClr val="3F3F3F"/>
                </a:solidFill>
                <a:latin typeface="Montserrat" pitchFamily="2" charset="0"/>
                <a:cs typeface="Verdana"/>
              </a:rPr>
              <a:t>хандах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хандлага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тааруу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болох,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F3F3F"/>
              </a:buClr>
              <a:buFont typeface="Verdana"/>
              <a:buChar char="-"/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95250" algn="l"/>
              </a:tabLst>
            </a:pPr>
            <a:r>
              <a:rPr sz="1000" spc="-20">
                <a:solidFill>
                  <a:srgbClr val="3F3F3F"/>
                </a:solidFill>
                <a:latin typeface="Montserrat" pitchFamily="2" charset="0"/>
                <a:cs typeface="Verdana"/>
              </a:rPr>
              <a:t>Төлөвлөлт,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дотоод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зохион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байгуулалт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сулрах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үед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ажлын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гүйцэтгэл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нэг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хэвийн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урсгалаар,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өсөлтгүй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болох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гэх </a:t>
            </a:r>
            <a:r>
              <a:rPr sz="1000" spc="-33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0">
                <a:solidFill>
                  <a:srgbClr val="3F3F3F"/>
                </a:solidFill>
                <a:latin typeface="Montserrat" pitchFamily="2" charset="0"/>
                <a:cs typeface="Verdana"/>
              </a:rPr>
              <a:t>мэт.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Дээрх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асуудлуудыг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олж </a:t>
            </a:r>
            <a:r>
              <a:rPr sz="1000" spc="-40">
                <a:solidFill>
                  <a:srgbClr val="3F3F3F"/>
                </a:solidFill>
                <a:latin typeface="Montserrat" pitchFamily="2" charset="0"/>
                <a:cs typeface="Verdana"/>
              </a:rPr>
              <a:t>харж,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цаг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алдалгүй,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зөв </a:t>
            </a:r>
            <a:r>
              <a:rPr sz="1000" spc="30">
                <a:solidFill>
                  <a:srgbClr val="3F3F3F"/>
                </a:solidFill>
                <a:latin typeface="Montserrat" pitchFamily="2" charset="0"/>
                <a:cs typeface="Verdana"/>
              </a:rPr>
              <a:t>шийдсэнээр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хөрөнгө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оруулалтын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өгөөж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нэмэгдэх,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хэрэглэгчид,</a:t>
            </a:r>
            <a:r>
              <a:rPr sz="1000" spc="-7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түншүүдтэйгээ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тогтвортой,</a:t>
            </a:r>
            <a:r>
              <a:rPr sz="1000" spc="-7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амжилттай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хамтарч</a:t>
            </a:r>
            <a:r>
              <a:rPr sz="1000" spc="-7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20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ажиллах,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 err="1">
                <a:solidFill>
                  <a:srgbClr val="3F3F3F"/>
                </a:solidFill>
                <a:latin typeface="Montserrat" pitchFamily="2" charset="0"/>
                <a:cs typeface="Verdana"/>
              </a:rPr>
              <a:t>өрсөлдөх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чадвараа</a:t>
            </a:r>
            <a:r>
              <a:rPr sz="1000" spc="-7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өсгөх</a:t>
            </a:r>
            <a:r>
              <a:rPr sz="1000" spc="-6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олон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боломжууд </a:t>
            </a:r>
            <a:r>
              <a:rPr sz="1000" spc="-20">
                <a:solidFill>
                  <a:srgbClr val="3F3F3F"/>
                </a:solidFill>
                <a:latin typeface="Montserrat" pitchFamily="2" charset="0"/>
                <a:cs typeface="Verdana"/>
              </a:rPr>
              <a:t>байдаг. </a:t>
            </a:r>
            <a:r>
              <a:rPr sz="1000" spc="60">
                <a:solidFill>
                  <a:srgbClr val="3F3F3F"/>
                </a:solidFill>
                <a:latin typeface="Montserrat" pitchFamily="2" charset="0"/>
                <a:cs typeface="Verdana"/>
              </a:rPr>
              <a:t>Иймд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бид </a:t>
            </a:r>
            <a:r>
              <a:rPr sz="1000" spc="35">
                <a:solidFill>
                  <a:srgbClr val="3F3F3F"/>
                </a:solidFill>
                <a:latin typeface="Montserrat" pitchFamily="2" charset="0"/>
                <a:cs typeface="Verdana"/>
              </a:rPr>
              <a:t>өнөөгийн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ААН,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байгууллагын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дотоод </a:t>
            </a:r>
            <a:r>
              <a:rPr sz="1000" spc="30">
                <a:solidFill>
                  <a:srgbClr val="3F3F3F"/>
                </a:solidFill>
                <a:latin typeface="Montserrat" pitchFamily="2" charset="0"/>
                <a:cs typeface="Verdana"/>
              </a:rPr>
              <a:t>орчинд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тулгамдаж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буй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асуудлуудыг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судлан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үзэж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удирдлагын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цогц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зөвлөх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үйлчилгээг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санал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болгон</a:t>
            </a:r>
            <a:r>
              <a:rPr sz="1000" spc="-8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хамтран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ажиллаж</a:t>
            </a:r>
            <a:r>
              <a:rPr sz="1000" spc="-8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байна.</a:t>
            </a:r>
            <a:endParaRPr sz="1000">
              <a:latin typeface="Montserrat" pitchFamily="2" charset="0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Montserrat" pitchFamily="2" charset="0"/>
              <a:cs typeface="Verdana"/>
            </a:endParaRPr>
          </a:p>
          <a:p>
            <a:pPr marL="12700" marR="5080" indent="457200" algn="just">
              <a:lnSpc>
                <a:spcPct val="100000"/>
              </a:lnSpc>
            </a:pPr>
            <a:r>
              <a:rPr sz="1000" spc="-15">
                <a:solidFill>
                  <a:srgbClr val="3F3F3F"/>
                </a:solidFill>
                <a:latin typeface="Montserrat" pitchFamily="2" charset="0"/>
                <a:cs typeface="Verdana"/>
              </a:rPr>
              <a:t>“IHROC”ХХК-ийн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удирдлагын </a:t>
            </a:r>
            <a:r>
              <a:rPr sz="1000" spc="25">
                <a:solidFill>
                  <a:srgbClr val="3F3F3F"/>
                </a:solidFill>
                <a:latin typeface="Montserrat" pitchFamily="2" charset="0"/>
                <a:cs typeface="Verdana"/>
              </a:rPr>
              <a:t>цогц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зөвлөх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үйлчилгээг авснаар </a:t>
            </a:r>
            <a:r>
              <a:rPr sz="1000" spc="65">
                <a:solidFill>
                  <a:srgbClr val="3F3F3F"/>
                </a:solidFill>
                <a:latin typeface="Montserrat" pitchFamily="2" charset="0"/>
                <a:cs typeface="Verdana"/>
              </a:rPr>
              <a:t>ААН 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байгууллага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35">
                <a:solidFill>
                  <a:srgbClr val="3F3F3F"/>
                </a:solidFill>
                <a:latin typeface="Montserrat" pitchFamily="2" charset="0"/>
                <a:cs typeface="Verdana"/>
              </a:rPr>
              <a:t>өөрсдийн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удирдлагын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стратеги,</a:t>
            </a:r>
            <a:r>
              <a:rPr sz="1000" spc="-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бодлогодоо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хэмжигдэхүйц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үр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дүнг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гаргасан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хүнийн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50">
                <a:solidFill>
                  <a:srgbClr val="3F3F3F"/>
                </a:solidFill>
                <a:latin typeface="Montserrat" pitchFamily="2" charset="0"/>
                <a:cs typeface="Verdana"/>
              </a:rPr>
              <a:t>ISO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30400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5">
                <a:solidFill>
                  <a:srgbClr val="3F3F3F"/>
                </a:solidFill>
                <a:latin typeface="Montserrat" pitchFamily="2" charset="0"/>
                <a:cs typeface="Verdana"/>
              </a:rPr>
              <a:t>стандарт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30">
                <a:solidFill>
                  <a:srgbClr val="3F3F3F"/>
                </a:solidFill>
                <a:latin typeface="Montserrat" pitchFamily="2" charset="0"/>
                <a:cs typeface="Verdana"/>
              </a:rPr>
              <a:t>дээр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0">
                <a:solidFill>
                  <a:srgbClr val="3F3F3F"/>
                </a:solidFill>
                <a:latin typeface="Montserrat" pitchFamily="2" charset="0"/>
                <a:cs typeface="Verdana"/>
              </a:rPr>
              <a:t>суурилсан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хүний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40">
                <a:solidFill>
                  <a:srgbClr val="3F3F3F"/>
                </a:solidFill>
                <a:latin typeface="Montserrat" pitchFamily="2" charset="0"/>
                <a:cs typeface="Verdana"/>
              </a:rPr>
              <a:t>нөөцийн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15">
                <a:solidFill>
                  <a:srgbClr val="3F3F3F"/>
                </a:solidFill>
                <a:latin typeface="Montserrat" pitchFamily="2" charset="0"/>
                <a:cs typeface="Verdana"/>
              </a:rPr>
              <a:t>бодлогыг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10">
                <a:solidFill>
                  <a:srgbClr val="3F3F3F"/>
                </a:solidFill>
                <a:latin typeface="Montserrat" pitchFamily="2" charset="0"/>
                <a:cs typeface="Verdana"/>
              </a:rPr>
              <a:t>хэрэгжүүлэгч</a:t>
            </a:r>
            <a:r>
              <a:rPr sz="1000" spc="-25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болох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35">
                <a:solidFill>
                  <a:srgbClr val="3F3F3F"/>
                </a:solidFill>
                <a:latin typeface="Montserrat" pitchFamily="2" charset="0"/>
                <a:cs typeface="Verdana"/>
              </a:rPr>
              <a:t>боломжийг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20">
                <a:solidFill>
                  <a:srgbClr val="3F3F3F"/>
                </a:solidFill>
                <a:latin typeface="Montserrat" pitchFamily="2" charset="0"/>
                <a:cs typeface="Verdana"/>
              </a:rPr>
              <a:t>олж </a:t>
            </a:r>
            <a:r>
              <a:rPr sz="1000" spc="-34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spc="-30">
                <a:solidFill>
                  <a:srgbClr val="3F3F3F"/>
                </a:solidFill>
                <a:latin typeface="Montserrat" pitchFamily="2" charset="0"/>
                <a:cs typeface="Verdana"/>
              </a:rPr>
              <a:t>авна.</a:t>
            </a:r>
            <a:endParaRPr sz="1000">
              <a:latin typeface="Montserrat" pitchFamily="2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19367" y="352838"/>
            <a:ext cx="993775" cy="476250"/>
            <a:chOff x="7519367" y="352838"/>
            <a:chExt cx="993775" cy="476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9367" y="352838"/>
              <a:ext cx="476190" cy="4761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626" y="352838"/>
              <a:ext cx="476190" cy="47619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60452" y="6086843"/>
            <a:ext cx="8943975" cy="52705"/>
          </a:xfrm>
          <a:custGeom>
            <a:avLst/>
            <a:gdLst/>
            <a:ahLst/>
            <a:cxnLst/>
            <a:rect l="l" t="t" r="r" b="b"/>
            <a:pathLst>
              <a:path w="8943975" h="52704">
                <a:moveTo>
                  <a:pt x="8943644" y="0"/>
                </a:moveTo>
                <a:lnTo>
                  <a:pt x="0" y="0"/>
                </a:lnTo>
                <a:lnTo>
                  <a:pt x="0" y="52247"/>
                </a:lnTo>
                <a:lnTo>
                  <a:pt x="8943644" y="52247"/>
                </a:lnTo>
                <a:lnTo>
                  <a:pt x="8943644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52" y="6207772"/>
            <a:ext cx="8943975" cy="52705"/>
          </a:xfrm>
          <a:custGeom>
            <a:avLst/>
            <a:gdLst/>
            <a:ahLst/>
            <a:cxnLst/>
            <a:rect l="l" t="t" r="r" b="b"/>
            <a:pathLst>
              <a:path w="8943975" h="52704">
                <a:moveTo>
                  <a:pt x="8943644" y="0"/>
                </a:moveTo>
                <a:lnTo>
                  <a:pt x="0" y="0"/>
                </a:lnTo>
                <a:lnTo>
                  <a:pt x="0" y="52235"/>
                </a:lnTo>
                <a:lnTo>
                  <a:pt x="8943644" y="52235"/>
                </a:lnTo>
                <a:lnTo>
                  <a:pt x="8943644" y="0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8427" y="3972261"/>
            <a:ext cx="729260" cy="5104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2873" y="2516502"/>
            <a:ext cx="795365" cy="5424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226" y="4816730"/>
            <a:ext cx="776859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  <a:spcBef>
                <a:spcPts val="100"/>
              </a:spcBef>
            </a:pP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“IHROC”ХХК-ийн хамт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олон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бизнесийн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олон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салбарт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хүрч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ажилласан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арвин туршлагаараа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дамжуулан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ААН байгууллагад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нэн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чухал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капиталд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тооцогдох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үнэ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цэнийг бий болгож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байдаг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хү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мүүн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баял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а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гаа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зөв зүйтэй 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удирдан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чиглүүлэх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эд нь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, өндөр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гүйцэтгэлтэй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ажилтан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мэргэжилтэн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бол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ж байгууллагынхаа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зорилго,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зорилтын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төлөөх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найдвартай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хамтрагч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нь болгон хөгжүүлэхэд бүх түвшинд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мэргэжлийн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талаас туслаж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дэмжин</a:t>
            </a:r>
            <a:r>
              <a:rPr sz="1000">
                <a:solidFill>
                  <a:srgbClr val="3F3F3F"/>
                </a:solidFill>
                <a:latin typeface="Montserrat" pitchFamily="2" charset="0"/>
                <a:cs typeface="Verdana"/>
              </a:rPr>
              <a:t> </a:t>
            </a:r>
            <a:r>
              <a:rPr sz="1000" err="1">
                <a:solidFill>
                  <a:srgbClr val="3F3F3F"/>
                </a:solidFill>
                <a:latin typeface="Montserrat" pitchFamily="2" charset="0"/>
                <a:cs typeface="Verdana"/>
              </a:rPr>
              <a:t>ажиллах</a:t>
            </a:r>
            <a:r>
              <a:rPr lang="mn-MN" sz="1000">
                <a:solidFill>
                  <a:srgbClr val="3F3F3F"/>
                </a:solidFill>
                <a:latin typeface="Montserrat" pitchFamily="2" charset="0"/>
                <a:cs typeface="Verdana"/>
              </a:rPr>
              <a:t>даа баяртай байгаа болно.</a:t>
            </a:r>
            <a:endParaRPr sz="1000">
              <a:latin typeface="Montserrat" pitchFamily="2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051" y="869598"/>
            <a:ext cx="164126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>
                <a:solidFill>
                  <a:srgbClr val="0E8B6E"/>
                </a:solidFill>
                <a:latin typeface="Montserrat" pitchFamily="2" charset="0"/>
                <a:cs typeface="Calibri"/>
              </a:rPr>
              <a:t>ХАРИЛЦАГЧИД</a:t>
            </a:r>
            <a:endParaRPr sz="1400">
              <a:latin typeface="Montserrat" pitchFamily="2" charset="0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7351" y="3929104"/>
            <a:ext cx="611547" cy="637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864" y="1833179"/>
            <a:ext cx="1402741" cy="406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9811" y="3307423"/>
            <a:ext cx="973459" cy="3320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61324" y="1739171"/>
            <a:ext cx="605209" cy="4922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89918" y="1833854"/>
            <a:ext cx="1741804" cy="4098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87451" y="3964231"/>
            <a:ext cx="541554" cy="56862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36650" y="3136559"/>
            <a:ext cx="624131" cy="6232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89607" y="2480449"/>
            <a:ext cx="845566" cy="4128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28466" y="1778823"/>
            <a:ext cx="611896" cy="6118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7893" y="3160985"/>
            <a:ext cx="650315" cy="65031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14640" y="3291589"/>
            <a:ext cx="652212" cy="38876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69118" y="1985071"/>
            <a:ext cx="1404480" cy="17339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96652" y="2478925"/>
            <a:ext cx="629278" cy="5134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71202" y="3325788"/>
            <a:ext cx="1535532" cy="3207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99725" y="3992419"/>
            <a:ext cx="496785" cy="46062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54994" y="4167803"/>
            <a:ext cx="1122935" cy="2867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50669" y="3232119"/>
            <a:ext cx="1192977" cy="5110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3596" y="2429386"/>
            <a:ext cx="1001950" cy="51500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496736" y="318345"/>
            <a:ext cx="977265" cy="476250"/>
            <a:chOff x="7496736" y="318345"/>
            <a:chExt cx="977265" cy="476250"/>
          </a:xfrm>
        </p:grpSpPr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96736" y="318345"/>
              <a:ext cx="476190" cy="4761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7718" y="318345"/>
              <a:ext cx="476190" cy="47619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44313" y="1821588"/>
            <a:ext cx="582925" cy="53434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84221" y="2522251"/>
            <a:ext cx="914399" cy="3292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5299" y="3207782"/>
            <a:ext cx="791077" cy="4807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41089" y="2578602"/>
            <a:ext cx="700710" cy="31531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960433" y="2490410"/>
            <a:ext cx="516059" cy="48540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245955" y="4100003"/>
            <a:ext cx="1188076" cy="29884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218021" y="2477679"/>
            <a:ext cx="630097" cy="57957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145879" y="3992419"/>
            <a:ext cx="675690" cy="490319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0" y="6086843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47"/>
                </a:lnTo>
                <a:lnTo>
                  <a:pt x="9004096" y="52247"/>
                </a:lnTo>
                <a:lnTo>
                  <a:pt x="9004096" y="0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207772"/>
            <a:ext cx="9004300" cy="52705"/>
          </a:xfrm>
          <a:custGeom>
            <a:avLst/>
            <a:gdLst/>
            <a:ahLst/>
            <a:cxnLst/>
            <a:rect l="l" t="t" r="r" b="b"/>
            <a:pathLst>
              <a:path w="9004300" h="52704">
                <a:moveTo>
                  <a:pt x="9004096" y="0"/>
                </a:moveTo>
                <a:lnTo>
                  <a:pt x="0" y="0"/>
                </a:lnTo>
                <a:lnTo>
                  <a:pt x="0" y="52235"/>
                </a:lnTo>
                <a:lnTo>
                  <a:pt x="9004096" y="52235"/>
                </a:lnTo>
                <a:lnTo>
                  <a:pt x="9004096" y="0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633" y="5381818"/>
            <a:ext cx="3455670" cy="81304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Монгол улс, Улаанбаатар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хот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,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Сүхбаатар</a:t>
            </a:r>
            <a:r>
              <a:rPr lang="en-US" sz="1300">
                <a:solidFill>
                  <a:srgbClr val="060807"/>
                </a:solidFill>
                <a:latin typeface="Montserrat"/>
                <a:cs typeface="Verdana"/>
              </a:rPr>
              <a:t> 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дүүрэг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, 1-р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хороо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, </a:t>
            </a:r>
            <a:r>
              <a:rPr lang="mn-MN" sz="1300">
                <a:solidFill>
                  <a:srgbClr val="060807"/>
                </a:solidFill>
                <a:latin typeface="Montserrat"/>
              </a:rPr>
              <a:t>Нарны гудамж-62,</a:t>
            </a:r>
            <a:r>
              <a:rPr sz="1300">
                <a:solidFill>
                  <a:srgbClr val="060807"/>
                </a:solidFill>
                <a:latin typeface="Montserrat"/>
              </a:rPr>
              <a:t>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Юнион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 </a:t>
            </a:r>
            <a:r>
              <a:rPr lang="mn-MN" sz="1300">
                <a:solidFill>
                  <a:srgbClr val="060807"/>
                </a:solidFill>
                <a:latin typeface="Montserrat"/>
                <a:cs typeface="Verdana"/>
              </a:rPr>
              <a:t>б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юлдинг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 С</a:t>
            </a:r>
            <a:r>
              <a:rPr lang="en-US" sz="1300">
                <a:solidFill>
                  <a:srgbClr val="060807"/>
                </a:solidFill>
                <a:latin typeface="Montserrat"/>
                <a:cs typeface="Verdana"/>
              </a:rPr>
              <a:t> 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 </a:t>
            </a:r>
            <a:r>
              <a:rPr sz="1300" err="1">
                <a:solidFill>
                  <a:srgbClr val="060807"/>
                </a:solidFill>
                <a:latin typeface="Montserrat"/>
                <a:cs typeface="Verdana"/>
              </a:rPr>
              <a:t>блок</a:t>
            </a:r>
            <a:r>
              <a:rPr sz="1300">
                <a:solidFill>
                  <a:srgbClr val="060807"/>
                </a:solidFill>
                <a:latin typeface="Montserrat"/>
                <a:cs typeface="Verdana"/>
              </a:rPr>
              <a:t> - 10 давхар - 1002 тоот</a:t>
            </a:r>
            <a:endParaRPr sz="1300">
              <a:latin typeface="Montserra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542" y="5059458"/>
            <a:ext cx="2293498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00" dirty="0" err="1">
                <a:solidFill>
                  <a:srgbClr val="060807"/>
                </a:solidFill>
                <a:latin typeface="Montserrat" pitchFamily="2" charset="0"/>
                <a:cs typeface="Verdana"/>
              </a:rPr>
              <a:t>Бидэнтэй</a:t>
            </a: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 </a:t>
            </a:r>
            <a:r>
              <a:rPr sz="1300" dirty="0" err="1">
                <a:solidFill>
                  <a:srgbClr val="060807"/>
                </a:solidFill>
                <a:latin typeface="Montserrat" pitchFamily="2" charset="0"/>
                <a:cs typeface="Verdana"/>
              </a:rPr>
              <a:t>холбогдох</a:t>
            </a: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:</a:t>
            </a:r>
            <a:endParaRPr sz="1300" dirty="0">
              <a:latin typeface="Montserrat" pitchFamily="2" charset="0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+976 7777 0016</a:t>
            </a:r>
            <a:endParaRPr sz="1300" dirty="0">
              <a:latin typeface="Montserrat" pitchFamily="2" charset="0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+976 9910-4266</a:t>
            </a:r>
            <a:endParaRPr lang="mn-MN" sz="1300" dirty="0">
              <a:solidFill>
                <a:srgbClr val="060807"/>
              </a:solidFill>
              <a:latin typeface="Montserrat" pitchFamily="2" charset="0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mn-MN"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i</a:t>
            </a:r>
            <a:r>
              <a:rPr lang="en-US" sz="1300" dirty="0" err="1">
                <a:solidFill>
                  <a:srgbClr val="060807"/>
                </a:solidFill>
                <a:latin typeface="Montserrat" pitchFamily="2" charset="0"/>
                <a:cs typeface="Verdana"/>
              </a:rPr>
              <a:t>nfo@msdi.mn</a:t>
            </a:r>
            <a:endParaRPr sz="1300" dirty="0">
              <a:latin typeface="Montserrat" pitchFamily="2" charset="0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300" dirty="0" err="1">
                <a:solidFill>
                  <a:srgbClr val="060807"/>
                </a:solidFill>
                <a:latin typeface="Montserrat" pitchFamily="2" charset="0"/>
                <a:cs typeface="Verdana"/>
                <a:hlinkClick r:id="rId2"/>
              </a:rPr>
              <a:t>hroutsourc</a:t>
            </a:r>
            <a:r>
              <a:rPr sz="1300" dirty="0" err="1">
                <a:solidFill>
                  <a:srgbClr val="060807"/>
                </a:solidFill>
                <a:latin typeface="Montserrat" pitchFamily="2" charset="0"/>
                <a:cs typeface="Verdana"/>
                <a:hlinkClick r:id="rId3"/>
              </a:rPr>
              <a:t>e@msdi.mn</a:t>
            </a: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  <a:hlinkClick r:id="rId3"/>
              </a:rPr>
              <a:t> </a:t>
            </a: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</a:rPr>
              <a:t> </a:t>
            </a:r>
            <a:r>
              <a:rPr sz="1300" dirty="0">
                <a:solidFill>
                  <a:srgbClr val="060807"/>
                </a:solidFill>
                <a:latin typeface="Montserrat" pitchFamily="2" charset="0"/>
                <a:cs typeface="Verdana"/>
                <a:hlinkClick r:id="rId4"/>
              </a:rPr>
              <a:t>www.msdiconsulting.com</a:t>
            </a:r>
            <a:endParaRPr sz="1300" dirty="0">
              <a:latin typeface="Montserrat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011" y="2291463"/>
            <a:ext cx="42487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HR</a:t>
            </a:r>
            <a:r>
              <a:rPr spc="-5"/>
              <a:t> </a:t>
            </a:r>
            <a:r>
              <a:t>Outsourcing Service Provider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67359" y="1115887"/>
            <a:ext cx="1969770" cy="1094740"/>
            <a:chOff x="2067359" y="1115887"/>
            <a:chExt cx="1969770" cy="1094740"/>
          </a:xfrm>
        </p:grpSpPr>
        <p:sp>
          <p:nvSpPr>
            <p:cNvPr id="6" name="object 6"/>
            <p:cNvSpPr/>
            <p:nvPr/>
          </p:nvSpPr>
          <p:spPr>
            <a:xfrm>
              <a:off x="2067359" y="1115887"/>
              <a:ext cx="836930" cy="1082040"/>
            </a:xfrm>
            <a:custGeom>
              <a:avLst/>
              <a:gdLst/>
              <a:ahLst/>
              <a:cxnLst/>
              <a:rect l="l" t="t" r="r" b="b"/>
              <a:pathLst>
                <a:path w="836930" h="1082039">
                  <a:moveTo>
                    <a:pt x="207663" y="1080642"/>
                  </a:moveTo>
                  <a:lnTo>
                    <a:pt x="109206" y="1080642"/>
                  </a:lnTo>
                  <a:lnTo>
                    <a:pt x="152406" y="1080847"/>
                  </a:lnTo>
                  <a:lnTo>
                    <a:pt x="195593" y="1081598"/>
                  </a:lnTo>
                  <a:lnTo>
                    <a:pt x="207663" y="1080642"/>
                  </a:lnTo>
                  <a:close/>
                </a:path>
                <a:path w="836930" h="1082039">
                  <a:moveTo>
                    <a:pt x="22542" y="561"/>
                  </a:moveTo>
                  <a:lnTo>
                    <a:pt x="11672" y="1560"/>
                  </a:lnTo>
                  <a:lnTo>
                    <a:pt x="4759" y="5276"/>
                  </a:lnTo>
                  <a:lnTo>
                    <a:pt x="1118" y="12273"/>
                  </a:lnTo>
                  <a:lnTo>
                    <a:pt x="63" y="23116"/>
                  </a:lnTo>
                  <a:lnTo>
                    <a:pt x="248" y="205356"/>
                  </a:lnTo>
                  <a:lnTo>
                    <a:pt x="361" y="666217"/>
                  </a:lnTo>
                  <a:lnTo>
                    <a:pt x="243" y="854715"/>
                  </a:lnTo>
                  <a:lnTo>
                    <a:pt x="0" y="1059983"/>
                  </a:lnTo>
                  <a:lnTo>
                    <a:pt x="1190" y="1070969"/>
                  </a:lnTo>
                  <a:lnTo>
                    <a:pt x="5116" y="1077602"/>
                  </a:lnTo>
                  <a:lnTo>
                    <a:pt x="12183" y="1080765"/>
                  </a:lnTo>
                  <a:lnTo>
                    <a:pt x="22809" y="1081458"/>
                  </a:lnTo>
                  <a:lnTo>
                    <a:pt x="207663" y="1080642"/>
                  </a:lnTo>
                  <a:lnTo>
                    <a:pt x="208011" y="1080615"/>
                  </a:lnTo>
                  <a:lnTo>
                    <a:pt x="215625" y="1076504"/>
                  </a:lnTo>
                  <a:lnTo>
                    <a:pt x="219408" y="1068637"/>
                  </a:lnTo>
                  <a:lnTo>
                    <a:pt x="220332" y="1056388"/>
                  </a:lnTo>
                  <a:lnTo>
                    <a:pt x="219906" y="1005973"/>
                  </a:lnTo>
                  <a:lnTo>
                    <a:pt x="219785" y="852514"/>
                  </a:lnTo>
                  <a:lnTo>
                    <a:pt x="219494" y="804293"/>
                  </a:lnTo>
                  <a:lnTo>
                    <a:pt x="242633" y="780176"/>
                  </a:lnTo>
                  <a:lnTo>
                    <a:pt x="654415" y="780176"/>
                  </a:lnTo>
                  <a:lnTo>
                    <a:pt x="638429" y="753874"/>
                  </a:lnTo>
                  <a:lnTo>
                    <a:pt x="634079" y="747323"/>
                  </a:lnTo>
                  <a:lnTo>
                    <a:pt x="631190" y="741071"/>
                  </a:lnTo>
                  <a:lnTo>
                    <a:pt x="632539" y="734731"/>
                  </a:lnTo>
                  <a:lnTo>
                    <a:pt x="640905" y="727916"/>
                  </a:lnTo>
                  <a:lnTo>
                    <a:pt x="684806" y="699190"/>
                  </a:lnTo>
                  <a:lnTo>
                    <a:pt x="722061" y="666217"/>
                  </a:lnTo>
                  <a:lnTo>
                    <a:pt x="752912" y="629199"/>
                  </a:lnTo>
                  <a:lnTo>
                    <a:pt x="777601" y="588340"/>
                  </a:lnTo>
                  <a:lnTo>
                    <a:pt x="780396" y="581713"/>
                  </a:lnTo>
                  <a:lnTo>
                    <a:pt x="240982" y="581713"/>
                  </a:lnTo>
                  <a:lnTo>
                    <a:pt x="229757" y="580505"/>
                  </a:lnTo>
                  <a:lnTo>
                    <a:pt x="223207" y="576276"/>
                  </a:lnTo>
                  <a:lnTo>
                    <a:pt x="220189" y="568949"/>
                  </a:lnTo>
                  <a:lnTo>
                    <a:pt x="219557" y="558447"/>
                  </a:lnTo>
                  <a:lnTo>
                    <a:pt x="219930" y="517422"/>
                  </a:lnTo>
                  <a:lnTo>
                    <a:pt x="219882" y="225539"/>
                  </a:lnTo>
                  <a:lnTo>
                    <a:pt x="287314" y="207062"/>
                  </a:lnTo>
                  <a:lnTo>
                    <a:pt x="342538" y="205809"/>
                  </a:lnTo>
                  <a:lnTo>
                    <a:pt x="781504" y="205809"/>
                  </a:lnTo>
                  <a:lnTo>
                    <a:pt x="781323" y="205356"/>
                  </a:lnTo>
                  <a:lnTo>
                    <a:pt x="760218" y="167032"/>
                  </a:lnTo>
                  <a:lnTo>
                    <a:pt x="734827" y="132286"/>
                  </a:lnTo>
                  <a:lnTo>
                    <a:pt x="705304" y="101287"/>
                  </a:lnTo>
                  <a:lnTo>
                    <a:pt x="671805" y="74203"/>
                  </a:lnTo>
                  <a:lnTo>
                    <a:pt x="634485" y="51205"/>
                  </a:lnTo>
                  <a:lnTo>
                    <a:pt x="593499" y="32459"/>
                  </a:lnTo>
                  <a:lnTo>
                    <a:pt x="549003" y="18136"/>
                  </a:lnTo>
                  <a:lnTo>
                    <a:pt x="501152" y="8404"/>
                  </a:lnTo>
                  <a:lnTo>
                    <a:pt x="450101" y="3431"/>
                  </a:lnTo>
                  <a:lnTo>
                    <a:pt x="396684" y="1413"/>
                  </a:lnTo>
                  <a:lnTo>
                    <a:pt x="373071" y="942"/>
                  </a:lnTo>
                  <a:lnTo>
                    <a:pt x="75988" y="942"/>
                  </a:lnTo>
                  <a:lnTo>
                    <a:pt x="22542" y="561"/>
                  </a:lnTo>
                  <a:close/>
                </a:path>
                <a:path w="836930" h="1082039">
                  <a:moveTo>
                    <a:pt x="654438" y="780214"/>
                  </a:moveTo>
                  <a:lnTo>
                    <a:pt x="395567" y="780214"/>
                  </a:lnTo>
                  <a:lnTo>
                    <a:pt x="407253" y="781107"/>
                  </a:lnTo>
                  <a:lnTo>
                    <a:pt x="416633" y="784605"/>
                  </a:lnTo>
                  <a:lnTo>
                    <a:pt x="424388" y="790966"/>
                  </a:lnTo>
                  <a:lnTo>
                    <a:pt x="431203" y="800445"/>
                  </a:lnTo>
                  <a:lnTo>
                    <a:pt x="456913" y="843851"/>
                  </a:lnTo>
                  <a:lnTo>
                    <a:pt x="508708" y="930433"/>
                  </a:lnTo>
                  <a:lnTo>
                    <a:pt x="586956" y="1059983"/>
                  </a:lnTo>
                  <a:lnTo>
                    <a:pt x="590707" y="1067103"/>
                  </a:lnTo>
                  <a:lnTo>
                    <a:pt x="594812" y="1074021"/>
                  </a:lnTo>
                  <a:lnTo>
                    <a:pt x="600777" y="1079240"/>
                  </a:lnTo>
                  <a:lnTo>
                    <a:pt x="610108" y="1081268"/>
                  </a:lnTo>
                  <a:lnTo>
                    <a:pt x="836295" y="1081011"/>
                  </a:lnTo>
                  <a:lnTo>
                    <a:pt x="827743" y="1065888"/>
                  </a:lnTo>
                  <a:lnTo>
                    <a:pt x="824105" y="1059521"/>
                  </a:lnTo>
                  <a:lnTo>
                    <a:pt x="820572" y="1053556"/>
                  </a:lnTo>
                  <a:lnTo>
                    <a:pt x="654438" y="780214"/>
                  </a:lnTo>
                  <a:close/>
                </a:path>
                <a:path w="836930" h="1082039">
                  <a:moveTo>
                    <a:pt x="836295" y="1081011"/>
                  </a:moveTo>
                  <a:lnTo>
                    <a:pt x="721801" y="1081011"/>
                  </a:lnTo>
                  <a:lnTo>
                    <a:pt x="836333" y="1081077"/>
                  </a:lnTo>
                  <a:close/>
                </a:path>
                <a:path w="836930" h="1082039">
                  <a:moveTo>
                    <a:pt x="654415" y="780176"/>
                  </a:moveTo>
                  <a:lnTo>
                    <a:pt x="242633" y="780176"/>
                  </a:lnTo>
                  <a:lnTo>
                    <a:pt x="280860" y="780938"/>
                  </a:lnTo>
                  <a:lnTo>
                    <a:pt x="319100" y="781171"/>
                  </a:lnTo>
                  <a:lnTo>
                    <a:pt x="357341" y="780917"/>
                  </a:lnTo>
                  <a:lnTo>
                    <a:pt x="395567" y="780214"/>
                  </a:lnTo>
                  <a:lnTo>
                    <a:pt x="654438" y="780214"/>
                  </a:lnTo>
                  <a:close/>
                </a:path>
                <a:path w="836930" h="1082039">
                  <a:moveTo>
                    <a:pt x="283420" y="581348"/>
                  </a:moveTo>
                  <a:lnTo>
                    <a:pt x="240982" y="581713"/>
                  </a:lnTo>
                  <a:lnTo>
                    <a:pt x="780396" y="581713"/>
                  </a:lnTo>
                  <a:lnTo>
                    <a:pt x="368320" y="581642"/>
                  </a:lnTo>
                  <a:lnTo>
                    <a:pt x="283420" y="581348"/>
                  </a:lnTo>
                  <a:close/>
                </a:path>
                <a:path w="836930" h="1082039">
                  <a:moveTo>
                    <a:pt x="781504" y="205809"/>
                  </a:moveTo>
                  <a:lnTo>
                    <a:pt x="342538" y="205809"/>
                  </a:lnTo>
                  <a:lnTo>
                    <a:pt x="397648" y="206304"/>
                  </a:lnTo>
                  <a:lnTo>
                    <a:pt x="452488" y="211305"/>
                  </a:lnTo>
                  <a:lnTo>
                    <a:pt x="503565" y="225539"/>
                  </a:lnTo>
                  <a:lnTo>
                    <a:pt x="542603" y="249903"/>
                  </a:lnTo>
                  <a:lnTo>
                    <a:pt x="570503" y="282609"/>
                  </a:lnTo>
                  <a:lnTo>
                    <a:pt x="588166" y="321868"/>
                  </a:lnTo>
                  <a:lnTo>
                    <a:pt x="596496" y="365892"/>
                  </a:lnTo>
                  <a:lnTo>
                    <a:pt x="596392" y="412892"/>
                  </a:lnTo>
                  <a:lnTo>
                    <a:pt x="587310" y="462847"/>
                  </a:lnTo>
                  <a:lnTo>
                    <a:pt x="569292" y="504027"/>
                  </a:lnTo>
                  <a:lnTo>
                    <a:pt x="542482" y="536430"/>
                  </a:lnTo>
                  <a:lnTo>
                    <a:pt x="507024" y="560056"/>
                  </a:lnTo>
                  <a:lnTo>
                    <a:pt x="463063" y="574905"/>
                  </a:lnTo>
                  <a:lnTo>
                    <a:pt x="410743" y="580977"/>
                  </a:lnTo>
                  <a:lnTo>
                    <a:pt x="368320" y="581642"/>
                  </a:lnTo>
                  <a:lnTo>
                    <a:pt x="780426" y="581642"/>
                  </a:lnTo>
                  <a:lnTo>
                    <a:pt x="796371" y="543842"/>
                  </a:lnTo>
                  <a:lnTo>
                    <a:pt x="809462" y="495909"/>
                  </a:lnTo>
                  <a:lnTo>
                    <a:pt x="817118" y="444744"/>
                  </a:lnTo>
                  <a:lnTo>
                    <a:pt x="819774" y="391060"/>
                  </a:lnTo>
                  <a:lnTo>
                    <a:pt x="817367" y="340111"/>
                  </a:lnTo>
                  <a:lnTo>
                    <a:pt x="810053" y="292064"/>
                  </a:lnTo>
                  <a:lnTo>
                    <a:pt x="797986" y="247090"/>
                  </a:lnTo>
                  <a:lnTo>
                    <a:pt x="781504" y="205809"/>
                  </a:lnTo>
                  <a:close/>
                </a:path>
                <a:path w="836930" h="1082039">
                  <a:moveTo>
                    <a:pt x="289807" y="0"/>
                  </a:moveTo>
                  <a:lnTo>
                    <a:pt x="75988" y="942"/>
                  </a:lnTo>
                  <a:lnTo>
                    <a:pt x="373071" y="942"/>
                  </a:lnTo>
                  <a:lnTo>
                    <a:pt x="343252" y="349"/>
                  </a:lnTo>
                  <a:lnTo>
                    <a:pt x="289807" y="0"/>
                  </a:lnTo>
                  <a:close/>
                </a:path>
              </a:pathLst>
            </a:custGeom>
            <a:solidFill>
              <a:srgbClr val="108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7110" y="1414578"/>
              <a:ext cx="589915" cy="642620"/>
            </a:xfrm>
            <a:custGeom>
              <a:avLst/>
              <a:gdLst/>
              <a:ahLst/>
              <a:cxnLst/>
              <a:rect l="l" t="t" r="r" b="b"/>
              <a:pathLst>
                <a:path w="589914" h="642619">
                  <a:moveTo>
                    <a:pt x="508177" y="0"/>
                  </a:moveTo>
                  <a:lnTo>
                    <a:pt x="503110" y="774"/>
                  </a:lnTo>
                  <a:lnTo>
                    <a:pt x="456167" y="293463"/>
                  </a:lnTo>
                  <a:lnTo>
                    <a:pt x="441617" y="388747"/>
                  </a:lnTo>
                  <a:lnTo>
                    <a:pt x="92989" y="517321"/>
                  </a:lnTo>
                  <a:lnTo>
                    <a:pt x="0" y="550773"/>
                  </a:lnTo>
                  <a:lnTo>
                    <a:pt x="114134" y="642289"/>
                  </a:lnTo>
                  <a:lnTo>
                    <a:pt x="469379" y="495282"/>
                  </a:lnTo>
                  <a:lnTo>
                    <a:pt x="535495" y="467461"/>
                  </a:lnTo>
                  <a:lnTo>
                    <a:pt x="545669" y="421670"/>
                  </a:lnTo>
                  <a:lnTo>
                    <a:pt x="589851" y="228752"/>
                  </a:lnTo>
                  <a:lnTo>
                    <a:pt x="508177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4599" y="1278808"/>
              <a:ext cx="579755" cy="625475"/>
            </a:xfrm>
            <a:custGeom>
              <a:avLst/>
              <a:gdLst/>
              <a:ahLst/>
              <a:cxnLst/>
              <a:rect l="l" t="t" r="r" b="b"/>
              <a:pathLst>
                <a:path w="579754" h="625475">
                  <a:moveTo>
                    <a:pt x="469266" y="23"/>
                  </a:moveTo>
                  <a:lnTo>
                    <a:pt x="462708" y="0"/>
                  </a:lnTo>
                  <a:lnTo>
                    <a:pt x="455637" y="1798"/>
                  </a:lnTo>
                  <a:lnTo>
                    <a:pt x="60032" y="145092"/>
                  </a:lnTo>
                  <a:lnTo>
                    <a:pt x="0" y="430029"/>
                  </a:lnTo>
                  <a:lnTo>
                    <a:pt x="11545" y="460284"/>
                  </a:lnTo>
                  <a:lnTo>
                    <a:pt x="36544" y="526976"/>
                  </a:lnTo>
                  <a:lnTo>
                    <a:pt x="60543" y="593994"/>
                  </a:lnTo>
                  <a:lnTo>
                    <a:pt x="69087" y="625228"/>
                  </a:lnTo>
                  <a:lnTo>
                    <a:pt x="74421" y="623488"/>
                  </a:lnTo>
                  <a:lnTo>
                    <a:pt x="79736" y="591123"/>
                  </a:lnTo>
                  <a:lnTo>
                    <a:pt x="88936" y="539160"/>
                  </a:lnTo>
                  <a:lnTo>
                    <a:pt x="145732" y="228213"/>
                  </a:lnTo>
                  <a:lnTo>
                    <a:pt x="237092" y="197021"/>
                  </a:lnTo>
                  <a:lnTo>
                    <a:pt x="531663" y="95116"/>
                  </a:lnTo>
                  <a:lnTo>
                    <a:pt x="579335" y="77198"/>
                  </a:lnTo>
                  <a:lnTo>
                    <a:pt x="481838" y="5697"/>
                  </a:lnTo>
                  <a:lnTo>
                    <a:pt x="475560" y="1908"/>
                  </a:lnTo>
                  <a:lnTo>
                    <a:pt x="469266" y="23"/>
                  </a:lnTo>
                  <a:close/>
                </a:path>
              </a:pathLst>
            </a:custGeom>
            <a:solidFill>
              <a:srgbClr val="15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5687" y="1479011"/>
              <a:ext cx="475615" cy="731520"/>
            </a:xfrm>
            <a:custGeom>
              <a:avLst/>
              <a:gdLst/>
              <a:ahLst/>
              <a:cxnLst/>
              <a:rect l="l" t="t" r="r" b="b"/>
              <a:pathLst>
                <a:path w="475614" h="731519">
                  <a:moveTo>
                    <a:pt x="181945" y="0"/>
                  </a:moveTo>
                  <a:lnTo>
                    <a:pt x="150805" y="14258"/>
                  </a:lnTo>
                  <a:lnTo>
                    <a:pt x="110972" y="31756"/>
                  </a:lnTo>
                  <a:lnTo>
                    <a:pt x="61003" y="53263"/>
                  </a:lnTo>
                  <a:lnTo>
                    <a:pt x="59888" y="54700"/>
                  </a:lnTo>
                  <a:lnTo>
                    <a:pt x="58236" y="60282"/>
                  </a:lnTo>
                  <a:lnTo>
                    <a:pt x="55986" y="72943"/>
                  </a:lnTo>
                  <a:lnTo>
                    <a:pt x="53078" y="95618"/>
                  </a:lnTo>
                  <a:lnTo>
                    <a:pt x="47403" y="143372"/>
                  </a:lnTo>
                  <a:lnTo>
                    <a:pt x="41305" y="191079"/>
                  </a:lnTo>
                  <a:lnTo>
                    <a:pt x="28189" y="286386"/>
                  </a:lnTo>
                  <a:lnTo>
                    <a:pt x="728" y="476859"/>
                  </a:lnTo>
                  <a:lnTo>
                    <a:pt x="0" y="485928"/>
                  </a:lnTo>
                  <a:lnTo>
                    <a:pt x="251833" y="686752"/>
                  </a:lnTo>
                  <a:lnTo>
                    <a:pt x="348121" y="707031"/>
                  </a:lnTo>
                  <a:lnTo>
                    <a:pt x="423090" y="722028"/>
                  </a:lnTo>
                  <a:lnTo>
                    <a:pt x="475594" y="731062"/>
                  </a:lnTo>
                  <a:lnTo>
                    <a:pt x="322809" y="612524"/>
                  </a:lnTo>
                  <a:lnTo>
                    <a:pt x="207861" y="524397"/>
                  </a:lnTo>
                  <a:lnTo>
                    <a:pt x="130370" y="465963"/>
                  </a:lnTo>
                  <a:lnTo>
                    <a:pt x="122702" y="459562"/>
                  </a:lnTo>
                  <a:lnTo>
                    <a:pt x="117238" y="452643"/>
                  </a:lnTo>
                  <a:lnTo>
                    <a:pt x="114432" y="444310"/>
                  </a:lnTo>
                  <a:lnTo>
                    <a:pt x="114736" y="433666"/>
                  </a:lnTo>
                  <a:lnTo>
                    <a:pt x="132124" y="326455"/>
                  </a:lnTo>
                  <a:lnTo>
                    <a:pt x="163505" y="124433"/>
                  </a:lnTo>
                  <a:lnTo>
                    <a:pt x="181945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6378" y="1802592"/>
              <a:ext cx="740410" cy="405765"/>
            </a:xfrm>
            <a:custGeom>
              <a:avLst/>
              <a:gdLst/>
              <a:ahLst/>
              <a:cxnLst/>
              <a:rect l="l" t="t" r="r" b="b"/>
              <a:pathLst>
                <a:path w="740410" h="405764">
                  <a:moveTo>
                    <a:pt x="8776" y="0"/>
                  </a:moveTo>
                  <a:lnTo>
                    <a:pt x="4914" y="59391"/>
                  </a:lnTo>
                  <a:lnTo>
                    <a:pt x="2820" y="87382"/>
                  </a:lnTo>
                  <a:lnTo>
                    <a:pt x="90" y="114820"/>
                  </a:lnTo>
                  <a:lnTo>
                    <a:pt x="0" y="125932"/>
                  </a:lnTo>
                  <a:lnTo>
                    <a:pt x="52131" y="177842"/>
                  </a:lnTo>
                  <a:lnTo>
                    <a:pt x="100582" y="213667"/>
                  </a:lnTo>
                  <a:lnTo>
                    <a:pt x="194024" y="281483"/>
                  </a:lnTo>
                  <a:lnTo>
                    <a:pt x="365202" y="405206"/>
                  </a:lnTo>
                  <a:lnTo>
                    <a:pt x="571735" y="326285"/>
                  </a:lnTo>
                  <a:lnTo>
                    <a:pt x="610947" y="310997"/>
                  </a:lnTo>
                  <a:lnTo>
                    <a:pt x="740080" y="140893"/>
                  </a:lnTo>
                  <a:lnTo>
                    <a:pt x="369266" y="290423"/>
                  </a:lnTo>
                  <a:lnTo>
                    <a:pt x="333978" y="261449"/>
                  </a:lnTo>
                  <a:lnTo>
                    <a:pt x="221520" y="170302"/>
                  </a:lnTo>
                  <a:lnTo>
                    <a:pt x="8776" y="0"/>
                  </a:lnTo>
                  <a:close/>
                </a:path>
              </a:pathLst>
            </a:custGeom>
            <a:solidFill>
              <a:srgbClr val="15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6853" y="1125353"/>
              <a:ext cx="744220" cy="382905"/>
            </a:xfrm>
            <a:custGeom>
              <a:avLst/>
              <a:gdLst/>
              <a:ahLst/>
              <a:cxnLst/>
              <a:rect l="l" t="t" r="r" b="b"/>
              <a:pathLst>
                <a:path w="744220" h="382905">
                  <a:moveTo>
                    <a:pt x="401624" y="0"/>
                  </a:moveTo>
                  <a:lnTo>
                    <a:pt x="355232" y="14991"/>
                  </a:lnTo>
                  <a:lnTo>
                    <a:pt x="301465" y="30745"/>
                  </a:lnTo>
                  <a:lnTo>
                    <a:pt x="245224" y="46705"/>
                  </a:lnTo>
                  <a:lnTo>
                    <a:pt x="191409" y="62313"/>
                  </a:lnTo>
                  <a:lnTo>
                    <a:pt x="144919" y="77012"/>
                  </a:lnTo>
                  <a:lnTo>
                    <a:pt x="21072" y="219871"/>
                  </a:lnTo>
                  <a:lnTo>
                    <a:pt x="0" y="243281"/>
                  </a:lnTo>
                  <a:lnTo>
                    <a:pt x="378663" y="101714"/>
                  </a:lnTo>
                  <a:lnTo>
                    <a:pt x="414669" y="131276"/>
                  </a:lnTo>
                  <a:lnTo>
                    <a:pt x="489397" y="191767"/>
                  </a:lnTo>
                  <a:lnTo>
                    <a:pt x="715505" y="372872"/>
                  </a:lnTo>
                  <a:lnTo>
                    <a:pt x="723404" y="380272"/>
                  </a:lnTo>
                  <a:lnTo>
                    <a:pt x="728581" y="382383"/>
                  </a:lnTo>
                  <a:lnTo>
                    <a:pt x="735609" y="381292"/>
                  </a:lnTo>
                  <a:lnTo>
                    <a:pt x="741399" y="295165"/>
                  </a:lnTo>
                  <a:lnTo>
                    <a:pt x="743851" y="266382"/>
                  </a:lnTo>
                  <a:lnTo>
                    <a:pt x="700869" y="217368"/>
                  </a:lnTo>
                  <a:lnTo>
                    <a:pt x="657492" y="185126"/>
                  </a:lnTo>
                  <a:lnTo>
                    <a:pt x="547846" y="104771"/>
                  </a:lnTo>
                  <a:lnTo>
                    <a:pt x="446877" y="31689"/>
                  </a:lnTo>
                  <a:lnTo>
                    <a:pt x="414346" y="8537"/>
                  </a:lnTo>
                  <a:lnTo>
                    <a:pt x="401624" y="0"/>
                  </a:lnTo>
                  <a:close/>
                </a:path>
              </a:pathLst>
            </a:custGeom>
            <a:solidFill>
              <a:srgbClr val="F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9699" y="1136543"/>
              <a:ext cx="422275" cy="702310"/>
            </a:xfrm>
            <a:custGeom>
              <a:avLst/>
              <a:gdLst/>
              <a:ahLst/>
              <a:cxnLst/>
              <a:rect l="l" t="t" r="r" b="b"/>
              <a:pathLst>
                <a:path w="422275" h="702310">
                  <a:moveTo>
                    <a:pt x="0" y="0"/>
                  </a:moveTo>
                  <a:lnTo>
                    <a:pt x="80591" y="61202"/>
                  </a:lnTo>
                  <a:lnTo>
                    <a:pt x="269506" y="203149"/>
                  </a:lnTo>
                  <a:lnTo>
                    <a:pt x="279745" y="213494"/>
                  </a:lnTo>
                  <a:lnTo>
                    <a:pt x="286672" y="226183"/>
                  </a:lnTo>
                  <a:lnTo>
                    <a:pt x="290039" y="240239"/>
                  </a:lnTo>
                  <a:lnTo>
                    <a:pt x="289598" y="254685"/>
                  </a:lnTo>
                  <a:lnTo>
                    <a:pt x="236969" y="702208"/>
                  </a:lnTo>
                  <a:lnTo>
                    <a:pt x="267270" y="689324"/>
                  </a:lnTo>
                  <a:lnTo>
                    <a:pt x="299512" y="677676"/>
                  </a:lnTo>
                  <a:lnTo>
                    <a:pt x="331050" y="666570"/>
                  </a:lnTo>
                  <a:lnTo>
                    <a:pt x="359244" y="655307"/>
                  </a:lnTo>
                  <a:lnTo>
                    <a:pt x="421119" y="224205"/>
                  </a:lnTo>
                  <a:lnTo>
                    <a:pt x="421730" y="213703"/>
                  </a:lnTo>
                  <a:lnTo>
                    <a:pt x="419941" y="205103"/>
                  </a:lnTo>
                  <a:lnTo>
                    <a:pt x="386652" y="171735"/>
                  </a:lnTo>
                  <a:lnTo>
                    <a:pt x="220611" y="36245"/>
                  </a:lnTo>
                  <a:lnTo>
                    <a:pt x="36024" y="5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8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86321" y="1116201"/>
            <a:ext cx="867410" cy="1081405"/>
          </a:xfrm>
          <a:custGeom>
            <a:avLst/>
            <a:gdLst/>
            <a:ahLst/>
            <a:cxnLst/>
            <a:rect l="l" t="t" r="r" b="b"/>
            <a:pathLst>
              <a:path w="867410" h="1081405">
                <a:moveTo>
                  <a:pt x="674827" y="25"/>
                </a:moveTo>
                <a:lnTo>
                  <a:pt x="660888" y="1040"/>
                </a:lnTo>
                <a:lnTo>
                  <a:pt x="652132" y="5573"/>
                </a:lnTo>
                <a:lnTo>
                  <a:pt x="647623" y="14428"/>
                </a:lnTo>
                <a:lnTo>
                  <a:pt x="646430" y="28409"/>
                </a:lnTo>
                <a:lnTo>
                  <a:pt x="646761" y="81027"/>
                </a:lnTo>
                <a:lnTo>
                  <a:pt x="646943" y="291506"/>
                </a:lnTo>
                <a:lnTo>
                  <a:pt x="647509" y="396735"/>
                </a:lnTo>
                <a:lnTo>
                  <a:pt x="617372" y="426237"/>
                </a:lnTo>
                <a:lnTo>
                  <a:pt x="564755" y="425824"/>
                </a:lnTo>
                <a:lnTo>
                  <a:pt x="459519" y="425401"/>
                </a:lnTo>
                <a:lnTo>
                  <a:pt x="354281" y="425535"/>
                </a:lnTo>
                <a:lnTo>
                  <a:pt x="249047" y="426250"/>
                </a:lnTo>
                <a:lnTo>
                  <a:pt x="234303" y="424872"/>
                </a:lnTo>
                <a:lnTo>
                  <a:pt x="225275" y="419874"/>
                </a:lnTo>
                <a:lnTo>
                  <a:pt x="220786" y="410505"/>
                </a:lnTo>
                <a:lnTo>
                  <a:pt x="219659" y="396011"/>
                </a:lnTo>
                <a:lnTo>
                  <a:pt x="219998" y="343797"/>
                </a:lnTo>
                <a:lnTo>
                  <a:pt x="220390" y="82727"/>
                </a:lnTo>
                <a:lnTo>
                  <a:pt x="220916" y="30518"/>
                </a:lnTo>
                <a:lnTo>
                  <a:pt x="189141" y="0"/>
                </a:lnTo>
                <a:lnTo>
                  <a:pt x="150207" y="992"/>
                </a:lnTo>
                <a:lnTo>
                  <a:pt x="111244" y="1333"/>
                </a:lnTo>
                <a:lnTo>
                  <a:pt x="72278" y="1007"/>
                </a:lnTo>
                <a:lnTo>
                  <a:pt x="33337" y="0"/>
                </a:lnTo>
                <a:lnTo>
                  <a:pt x="17516" y="848"/>
                </a:lnTo>
                <a:lnTo>
                  <a:pt x="7181" y="5599"/>
                </a:lnTo>
                <a:lnTo>
                  <a:pt x="1590" y="15585"/>
                </a:lnTo>
                <a:lnTo>
                  <a:pt x="0" y="32143"/>
                </a:lnTo>
                <a:lnTo>
                  <a:pt x="741" y="184291"/>
                </a:lnTo>
                <a:lnTo>
                  <a:pt x="685" y="539305"/>
                </a:lnTo>
                <a:lnTo>
                  <a:pt x="806" y="795724"/>
                </a:lnTo>
                <a:lnTo>
                  <a:pt x="88" y="1052144"/>
                </a:lnTo>
                <a:lnTo>
                  <a:pt x="1409" y="1066952"/>
                </a:lnTo>
                <a:lnTo>
                  <a:pt x="6218" y="1076036"/>
                </a:lnTo>
                <a:lnTo>
                  <a:pt x="15410" y="1080476"/>
                </a:lnTo>
                <a:lnTo>
                  <a:pt x="29883" y="1081354"/>
                </a:lnTo>
                <a:lnTo>
                  <a:pt x="70946" y="1080392"/>
                </a:lnTo>
                <a:lnTo>
                  <a:pt x="112033" y="1080093"/>
                </a:lnTo>
                <a:lnTo>
                  <a:pt x="153119" y="1080418"/>
                </a:lnTo>
                <a:lnTo>
                  <a:pt x="194183" y="1081328"/>
                </a:lnTo>
                <a:lnTo>
                  <a:pt x="207276" y="1080465"/>
                </a:lnTo>
                <a:lnTo>
                  <a:pt x="215450" y="1076380"/>
                </a:lnTo>
                <a:lnTo>
                  <a:pt x="219627" y="1068178"/>
                </a:lnTo>
                <a:lnTo>
                  <a:pt x="220726" y="1054963"/>
                </a:lnTo>
                <a:lnTo>
                  <a:pt x="220415" y="1006799"/>
                </a:lnTo>
                <a:lnTo>
                  <a:pt x="220200" y="814130"/>
                </a:lnTo>
                <a:lnTo>
                  <a:pt x="219671" y="669632"/>
                </a:lnTo>
                <a:lnTo>
                  <a:pt x="249770" y="637857"/>
                </a:lnTo>
                <a:lnTo>
                  <a:pt x="302383" y="638481"/>
                </a:lnTo>
                <a:lnTo>
                  <a:pt x="407613" y="639056"/>
                </a:lnTo>
                <a:lnTo>
                  <a:pt x="512849" y="638855"/>
                </a:lnTo>
                <a:lnTo>
                  <a:pt x="618083" y="638022"/>
                </a:lnTo>
                <a:lnTo>
                  <a:pt x="632734" y="639208"/>
                </a:lnTo>
                <a:lnTo>
                  <a:pt x="641794" y="643834"/>
                </a:lnTo>
                <a:lnTo>
                  <a:pt x="646358" y="652929"/>
                </a:lnTo>
                <a:lnTo>
                  <a:pt x="647522" y="667524"/>
                </a:lnTo>
                <a:lnTo>
                  <a:pt x="647161" y="716041"/>
                </a:lnTo>
                <a:lnTo>
                  <a:pt x="646531" y="1055687"/>
                </a:lnTo>
                <a:lnTo>
                  <a:pt x="647440" y="1067840"/>
                </a:lnTo>
                <a:lnTo>
                  <a:pt x="651094" y="1075866"/>
                </a:lnTo>
                <a:lnTo>
                  <a:pt x="658629" y="1080203"/>
                </a:lnTo>
                <a:lnTo>
                  <a:pt x="671182" y="1081290"/>
                </a:lnTo>
                <a:lnTo>
                  <a:pt x="714376" y="1080541"/>
                </a:lnTo>
                <a:lnTo>
                  <a:pt x="757583" y="1080354"/>
                </a:lnTo>
                <a:lnTo>
                  <a:pt x="800794" y="1080590"/>
                </a:lnTo>
                <a:lnTo>
                  <a:pt x="844003" y="1081112"/>
                </a:lnTo>
                <a:lnTo>
                  <a:pt x="854416" y="1080540"/>
                </a:lnTo>
                <a:lnTo>
                  <a:pt x="861533" y="1077639"/>
                </a:lnTo>
                <a:lnTo>
                  <a:pt x="865606" y="1071175"/>
                </a:lnTo>
                <a:lnTo>
                  <a:pt x="866889" y="1059916"/>
                </a:lnTo>
                <a:lnTo>
                  <a:pt x="866952" y="22910"/>
                </a:lnTo>
                <a:lnTo>
                  <a:pt x="865414" y="10620"/>
                </a:lnTo>
                <a:lnTo>
                  <a:pt x="860740" y="3767"/>
                </a:lnTo>
                <a:lnTo>
                  <a:pt x="852931" y="831"/>
                </a:lnTo>
                <a:lnTo>
                  <a:pt x="841984" y="292"/>
                </a:lnTo>
                <a:lnTo>
                  <a:pt x="758396" y="1001"/>
                </a:lnTo>
                <a:lnTo>
                  <a:pt x="716604" y="826"/>
                </a:lnTo>
                <a:lnTo>
                  <a:pt x="674827" y="25"/>
                </a:lnTo>
                <a:close/>
              </a:path>
            </a:pathLst>
          </a:custGeom>
          <a:solidFill>
            <a:srgbClr val="138B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4548" y="1118013"/>
            <a:ext cx="889000" cy="1085850"/>
          </a:xfrm>
          <a:custGeom>
            <a:avLst/>
            <a:gdLst/>
            <a:ahLst/>
            <a:cxnLst/>
            <a:rect l="l" t="t" r="r" b="b"/>
            <a:pathLst>
              <a:path w="889000" h="1085850">
                <a:moveTo>
                  <a:pt x="486899" y="0"/>
                </a:moveTo>
                <a:lnTo>
                  <a:pt x="436717" y="3764"/>
                </a:lnTo>
                <a:lnTo>
                  <a:pt x="388492" y="11863"/>
                </a:lnTo>
                <a:lnTo>
                  <a:pt x="342273" y="24361"/>
                </a:lnTo>
                <a:lnTo>
                  <a:pt x="298110" y="41324"/>
                </a:lnTo>
                <a:lnTo>
                  <a:pt x="256052" y="62816"/>
                </a:lnTo>
                <a:lnTo>
                  <a:pt x="216148" y="88903"/>
                </a:lnTo>
                <a:lnTo>
                  <a:pt x="178448" y="119650"/>
                </a:lnTo>
                <a:lnTo>
                  <a:pt x="143001" y="155123"/>
                </a:lnTo>
                <a:lnTo>
                  <a:pt x="109856" y="195386"/>
                </a:lnTo>
                <a:lnTo>
                  <a:pt x="80708" y="238160"/>
                </a:lnTo>
                <a:lnTo>
                  <a:pt x="56365" y="282057"/>
                </a:lnTo>
                <a:lnTo>
                  <a:pt x="36635" y="327015"/>
                </a:lnTo>
                <a:lnTo>
                  <a:pt x="21326" y="372971"/>
                </a:lnTo>
                <a:lnTo>
                  <a:pt x="10245" y="419861"/>
                </a:lnTo>
                <a:lnTo>
                  <a:pt x="3201" y="467624"/>
                </a:lnTo>
                <a:lnTo>
                  <a:pt x="0" y="516197"/>
                </a:lnTo>
                <a:lnTo>
                  <a:pt x="449" y="565518"/>
                </a:lnTo>
                <a:lnTo>
                  <a:pt x="4358" y="615522"/>
                </a:lnTo>
                <a:lnTo>
                  <a:pt x="11533" y="666149"/>
                </a:lnTo>
                <a:lnTo>
                  <a:pt x="22162" y="714758"/>
                </a:lnTo>
                <a:lnTo>
                  <a:pt x="36851" y="761140"/>
                </a:lnTo>
                <a:lnTo>
                  <a:pt x="55403" y="805128"/>
                </a:lnTo>
                <a:lnTo>
                  <a:pt x="77617" y="846556"/>
                </a:lnTo>
                <a:lnTo>
                  <a:pt x="103297" y="885255"/>
                </a:lnTo>
                <a:lnTo>
                  <a:pt x="132241" y="921061"/>
                </a:lnTo>
                <a:lnTo>
                  <a:pt x="164253" y="953805"/>
                </a:lnTo>
                <a:lnTo>
                  <a:pt x="199132" y="983322"/>
                </a:lnTo>
                <a:lnTo>
                  <a:pt x="236680" y="1009444"/>
                </a:lnTo>
                <a:lnTo>
                  <a:pt x="276699" y="1032005"/>
                </a:lnTo>
                <a:lnTo>
                  <a:pt x="318988" y="1050838"/>
                </a:lnTo>
                <a:lnTo>
                  <a:pt x="363351" y="1065776"/>
                </a:lnTo>
                <a:lnTo>
                  <a:pt x="409586" y="1076653"/>
                </a:lnTo>
                <a:lnTo>
                  <a:pt x="457497" y="1083301"/>
                </a:lnTo>
                <a:lnTo>
                  <a:pt x="506884" y="1085554"/>
                </a:lnTo>
                <a:lnTo>
                  <a:pt x="558065" y="1083405"/>
                </a:lnTo>
                <a:lnTo>
                  <a:pt x="607028" y="1076989"/>
                </a:lnTo>
                <a:lnTo>
                  <a:pt x="653679" y="1066357"/>
                </a:lnTo>
                <a:lnTo>
                  <a:pt x="697927" y="1051558"/>
                </a:lnTo>
                <a:lnTo>
                  <a:pt x="739680" y="1032640"/>
                </a:lnTo>
                <a:lnTo>
                  <a:pt x="778845" y="1009653"/>
                </a:lnTo>
                <a:lnTo>
                  <a:pt x="815331" y="982647"/>
                </a:lnTo>
                <a:lnTo>
                  <a:pt x="849045" y="951669"/>
                </a:lnTo>
                <a:lnTo>
                  <a:pt x="879895" y="916771"/>
                </a:lnTo>
                <a:lnTo>
                  <a:pt x="888484" y="899389"/>
                </a:lnTo>
                <a:lnTo>
                  <a:pt x="886253" y="891137"/>
                </a:lnTo>
                <a:lnTo>
                  <a:pt x="878727" y="881884"/>
                </a:lnTo>
                <a:lnTo>
                  <a:pt x="853014" y="856552"/>
                </a:lnTo>
                <a:lnTo>
                  <a:pt x="827765" y="830730"/>
                </a:lnTo>
                <a:lnTo>
                  <a:pt x="803035" y="804416"/>
                </a:lnTo>
                <a:lnTo>
                  <a:pt x="778880" y="777604"/>
                </a:lnTo>
                <a:lnTo>
                  <a:pt x="766493" y="765706"/>
                </a:lnTo>
                <a:lnTo>
                  <a:pt x="755604" y="761525"/>
                </a:lnTo>
                <a:lnTo>
                  <a:pt x="744415" y="765580"/>
                </a:lnTo>
                <a:lnTo>
                  <a:pt x="731128" y="778392"/>
                </a:lnTo>
                <a:lnTo>
                  <a:pt x="698468" y="810927"/>
                </a:lnTo>
                <a:lnTo>
                  <a:pt x="662497" y="837063"/>
                </a:lnTo>
                <a:lnTo>
                  <a:pt x="623946" y="856841"/>
                </a:lnTo>
                <a:lnTo>
                  <a:pt x="583548" y="870301"/>
                </a:lnTo>
                <a:lnTo>
                  <a:pt x="542037" y="877482"/>
                </a:lnTo>
                <a:lnTo>
                  <a:pt x="500143" y="878425"/>
                </a:lnTo>
                <a:lnTo>
                  <a:pt x="458601" y="873169"/>
                </a:lnTo>
                <a:lnTo>
                  <a:pt x="418141" y="861756"/>
                </a:lnTo>
                <a:lnTo>
                  <a:pt x="379498" y="844223"/>
                </a:lnTo>
                <a:lnTo>
                  <a:pt x="343403" y="820613"/>
                </a:lnTo>
                <a:lnTo>
                  <a:pt x="310589" y="790963"/>
                </a:lnTo>
                <a:lnTo>
                  <a:pt x="281789" y="755316"/>
                </a:lnTo>
                <a:lnTo>
                  <a:pt x="256742" y="712692"/>
                </a:lnTo>
                <a:lnTo>
                  <a:pt x="238658" y="668475"/>
                </a:lnTo>
                <a:lnTo>
                  <a:pt x="227020" y="622837"/>
                </a:lnTo>
                <a:lnTo>
                  <a:pt x="221309" y="575952"/>
                </a:lnTo>
                <a:lnTo>
                  <a:pt x="221005" y="527992"/>
                </a:lnTo>
                <a:lnTo>
                  <a:pt x="225591" y="479129"/>
                </a:lnTo>
                <a:lnTo>
                  <a:pt x="235930" y="428142"/>
                </a:lnTo>
                <a:lnTo>
                  <a:pt x="252651" y="380587"/>
                </a:lnTo>
                <a:lnTo>
                  <a:pt x="276284" y="336885"/>
                </a:lnTo>
                <a:lnTo>
                  <a:pt x="307355" y="297456"/>
                </a:lnTo>
                <a:lnTo>
                  <a:pt x="346394" y="262721"/>
                </a:lnTo>
                <a:lnTo>
                  <a:pt x="388373" y="236546"/>
                </a:lnTo>
                <a:lnTo>
                  <a:pt x="432585" y="218567"/>
                </a:lnTo>
                <a:lnTo>
                  <a:pt x="478239" y="208675"/>
                </a:lnTo>
                <a:lnTo>
                  <a:pt x="524542" y="206759"/>
                </a:lnTo>
                <a:lnTo>
                  <a:pt x="570701" y="212708"/>
                </a:lnTo>
                <a:lnTo>
                  <a:pt x="615924" y="226410"/>
                </a:lnTo>
                <a:lnTo>
                  <a:pt x="659418" y="247757"/>
                </a:lnTo>
                <a:lnTo>
                  <a:pt x="700390" y="276636"/>
                </a:lnTo>
                <a:lnTo>
                  <a:pt x="738049" y="312937"/>
                </a:lnTo>
                <a:lnTo>
                  <a:pt x="745765" y="320837"/>
                </a:lnTo>
                <a:lnTo>
                  <a:pt x="752738" y="324675"/>
                </a:lnTo>
                <a:lnTo>
                  <a:pt x="760229" y="323202"/>
                </a:lnTo>
                <a:lnTo>
                  <a:pt x="769494" y="315172"/>
                </a:lnTo>
                <a:lnTo>
                  <a:pt x="794291" y="287927"/>
                </a:lnTo>
                <a:lnTo>
                  <a:pt x="819542" y="261072"/>
                </a:lnTo>
                <a:lnTo>
                  <a:pt x="845465" y="234914"/>
                </a:lnTo>
                <a:lnTo>
                  <a:pt x="872275" y="209762"/>
                </a:lnTo>
                <a:lnTo>
                  <a:pt x="884175" y="195471"/>
                </a:lnTo>
                <a:lnTo>
                  <a:pt x="872034" y="157502"/>
                </a:lnTo>
                <a:lnTo>
                  <a:pt x="837839" y="122036"/>
                </a:lnTo>
                <a:lnTo>
                  <a:pt x="801454" y="91298"/>
                </a:lnTo>
                <a:lnTo>
                  <a:pt x="762913" y="65185"/>
                </a:lnTo>
                <a:lnTo>
                  <a:pt x="722247" y="43598"/>
                </a:lnTo>
                <a:lnTo>
                  <a:pt x="679489" y="26437"/>
                </a:lnTo>
                <a:lnTo>
                  <a:pt x="634672" y="13601"/>
                </a:lnTo>
                <a:lnTo>
                  <a:pt x="587828" y="4990"/>
                </a:lnTo>
                <a:lnTo>
                  <a:pt x="538989" y="504"/>
                </a:lnTo>
                <a:lnTo>
                  <a:pt x="486899" y="0"/>
                </a:lnTo>
                <a:close/>
              </a:path>
            </a:pathLst>
          </a:custGeom>
          <a:solidFill>
            <a:srgbClr val="138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377" y="1430242"/>
            <a:ext cx="220345" cy="774065"/>
          </a:xfrm>
          <a:custGeom>
            <a:avLst/>
            <a:gdLst/>
            <a:ahLst/>
            <a:cxnLst/>
            <a:rect l="l" t="t" r="r" b="b"/>
            <a:pathLst>
              <a:path w="220344" h="774064">
                <a:moveTo>
                  <a:pt x="196583" y="88"/>
                </a:moveTo>
                <a:lnTo>
                  <a:pt x="154089" y="809"/>
                </a:lnTo>
                <a:lnTo>
                  <a:pt x="111582" y="1087"/>
                </a:lnTo>
                <a:lnTo>
                  <a:pt x="69074" y="844"/>
                </a:lnTo>
                <a:lnTo>
                  <a:pt x="26581" y="0"/>
                </a:lnTo>
                <a:lnTo>
                  <a:pt x="13264" y="1039"/>
                </a:lnTo>
                <a:lnTo>
                  <a:pt x="5103" y="5473"/>
                </a:lnTo>
                <a:lnTo>
                  <a:pt x="1036" y="13937"/>
                </a:lnTo>
                <a:lnTo>
                  <a:pt x="0" y="27063"/>
                </a:lnTo>
                <a:lnTo>
                  <a:pt x="528" y="129073"/>
                </a:lnTo>
                <a:lnTo>
                  <a:pt x="482" y="384098"/>
                </a:lnTo>
                <a:lnTo>
                  <a:pt x="114" y="749630"/>
                </a:lnTo>
                <a:lnTo>
                  <a:pt x="23787" y="773734"/>
                </a:lnTo>
                <a:lnTo>
                  <a:pt x="66990" y="773056"/>
                </a:lnTo>
                <a:lnTo>
                  <a:pt x="110204" y="772829"/>
                </a:lnTo>
                <a:lnTo>
                  <a:pt x="153417" y="773056"/>
                </a:lnTo>
                <a:lnTo>
                  <a:pt x="196621" y="773734"/>
                </a:lnTo>
                <a:lnTo>
                  <a:pt x="208374" y="772687"/>
                </a:lnTo>
                <a:lnTo>
                  <a:pt x="215604" y="768626"/>
                </a:lnTo>
                <a:lnTo>
                  <a:pt x="219249" y="761083"/>
                </a:lnTo>
                <a:lnTo>
                  <a:pt x="220243" y="749592"/>
                </a:lnTo>
                <a:lnTo>
                  <a:pt x="220243" y="24193"/>
                </a:lnTo>
                <a:lnTo>
                  <a:pt x="219239" y="12686"/>
                </a:lnTo>
                <a:lnTo>
                  <a:pt x="215566" y="5159"/>
                </a:lnTo>
                <a:lnTo>
                  <a:pt x="208316" y="1122"/>
                </a:lnTo>
                <a:lnTo>
                  <a:pt x="196583" y="88"/>
                </a:lnTo>
                <a:close/>
              </a:path>
            </a:pathLst>
          </a:custGeom>
          <a:solidFill>
            <a:srgbClr val="F069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660" y="1116600"/>
            <a:ext cx="245125" cy="24701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2508" y="2682100"/>
            <a:ext cx="4203065" cy="97790"/>
            <a:chOff x="712508" y="2682100"/>
            <a:chExt cx="4203065" cy="97790"/>
          </a:xfrm>
        </p:grpSpPr>
        <p:sp>
          <p:nvSpPr>
            <p:cNvPr id="18" name="object 18"/>
            <p:cNvSpPr/>
            <p:nvPr/>
          </p:nvSpPr>
          <p:spPr>
            <a:xfrm>
              <a:off x="712508" y="2682100"/>
              <a:ext cx="4203065" cy="33020"/>
            </a:xfrm>
            <a:custGeom>
              <a:avLst/>
              <a:gdLst/>
              <a:ahLst/>
              <a:cxnLst/>
              <a:rect l="l" t="t" r="r" b="b"/>
              <a:pathLst>
                <a:path w="4203065" h="33019">
                  <a:moveTo>
                    <a:pt x="4202722" y="0"/>
                  </a:moveTo>
                  <a:lnTo>
                    <a:pt x="0" y="0"/>
                  </a:lnTo>
                  <a:lnTo>
                    <a:pt x="0" y="32575"/>
                  </a:lnTo>
                  <a:lnTo>
                    <a:pt x="4202722" y="32575"/>
                  </a:lnTo>
                  <a:lnTo>
                    <a:pt x="4202722" y="0"/>
                  </a:lnTo>
                  <a:close/>
                </a:path>
              </a:pathLst>
            </a:custGeom>
            <a:solidFill>
              <a:srgbClr val="138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2508" y="2747251"/>
              <a:ext cx="4203065" cy="33020"/>
            </a:xfrm>
            <a:custGeom>
              <a:avLst/>
              <a:gdLst/>
              <a:ahLst/>
              <a:cxnLst/>
              <a:rect l="l" t="t" r="r" b="b"/>
              <a:pathLst>
                <a:path w="4203065" h="33019">
                  <a:moveTo>
                    <a:pt x="4202722" y="0"/>
                  </a:moveTo>
                  <a:lnTo>
                    <a:pt x="0" y="0"/>
                  </a:lnTo>
                  <a:lnTo>
                    <a:pt x="0" y="32575"/>
                  </a:lnTo>
                  <a:lnTo>
                    <a:pt x="4202722" y="32575"/>
                  </a:lnTo>
                  <a:lnTo>
                    <a:pt x="4202722" y="0"/>
                  </a:lnTo>
                  <a:close/>
                </a:path>
              </a:pathLst>
            </a:custGeom>
            <a:solidFill>
              <a:srgbClr val="F06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9502" y="337521"/>
            <a:ext cx="476190" cy="4761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7830" y="337521"/>
            <a:ext cx="476190" cy="4761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558" y="3198584"/>
            <a:ext cx="1912436" cy="1912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6080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631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MT</vt:lpstr>
      <vt:lpstr>Calibri</vt:lpstr>
      <vt:lpstr>Montserrat</vt:lpstr>
      <vt:lpstr>Times New Roman</vt:lpstr>
      <vt:lpstr>Verdana</vt:lpstr>
      <vt:lpstr>Office Theme</vt:lpstr>
      <vt:lpstr>HR Outsourcing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 Outsourcing Service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IHROC танилцуулга V1</dc:title>
  <cp:lastModifiedBy>Amar Altangerel</cp:lastModifiedBy>
  <cp:revision>7</cp:revision>
  <dcterms:created xsi:type="dcterms:W3CDTF">2022-09-29T02:30:04Z</dcterms:created>
  <dcterms:modified xsi:type="dcterms:W3CDTF">2022-09-29T03:32:33Z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2022-09-29T00:00:00Z</vt:filetime>
  </property>
</Properties>
</file>