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ublic Sans" charset="1" panose="00000000000000000000"/>
      <p:regular r:id="rId18"/>
    </p:embeddedFont>
    <p:embeddedFont>
      <p:font typeface="Public Sans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12" Target="../media/image16.png" Type="http://schemas.openxmlformats.org/officeDocument/2006/relationships/image"/><Relationship Id="rId13" Target="../media/image17.png" Type="http://schemas.openxmlformats.org/officeDocument/2006/relationships/image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91051" y="1464597"/>
            <a:ext cx="12705898" cy="7357807"/>
            <a:chOff x="0" y="0"/>
            <a:chExt cx="16941197" cy="981040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206023" y="1075722"/>
              <a:ext cx="16735174" cy="45457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128"/>
                </a:lnSpc>
              </a:pPr>
              <a:r>
                <a:rPr lang="en-US" sz="11934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</a:t>
              </a:r>
              <a:r>
                <a:rPr lang="en-US" sz="11934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uperstore Sales Analytics Report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349609"/>
              <a:ext cx="11318343" cy="1460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237"/>
                </a:lnSpc>
              </a:pPr>
              <a:r>
                <a:rPr lang="en-US" sz="6597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By- Khwahish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206023" y="-76200"/>
              <a:ext cx="12330066" cy="750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71"/>
                </a:lnSpc>
              </a:pPr>
              <a:r>
                <a:rPr lang="en-US" sz="3336" b="true">
                  <a:solidFill>
                    <a:srgbClr val="FA632A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A DATA-DRIVEN SALES ANALYSIS PROJECT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8129552"/>
              <a:ext cx="16735174" cy="0"/>
            </a:xfrm>
            <a:prstGeom prst="line">
              <a:avLst/>
            </a:prstGeom>
            <a:ln cap="flat" w="109347">
              <a:solidFill>
                <a:srgbClr val="FA632A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67417" y="632033"/>
            <a:ext cx="14153166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true">
                <a:solidFill>
                  <a:srgbClr val="FA632A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Learnings &amp; Skills Gained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31955"/>
            <a:ext cx="16230600" cy="6867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88336" indent="-644168" lvl="1">
              <a:lnSpc>
                <a:spcPts val="7757"/>
              </a:lnSpc>
              <a:buFont typeface="Arial"/>
              <a:buChar char="•"/>
            </a:pPr>
            <a:r>
              <a:rPr lang="en-US" b="true" sz="5967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SQL querying and data aggregation.</a:t>
            </a:r>
          </a:p>
          <a:p>
            <a:pPr algn="l">
              <a:lnSpc>
                <a:spcPts val="7757"/>
              </a:lnSpc>
            </a:pPr>
          </a:p>
          <a:p>
            <a:pPr algn="l" marL="1288336" indent="-644168" lvl="1">
              <a:lnSpc>
                <a:spcPts val="7757"/>
              </a:lnSpc>
              <a:buFont typeface="Arial"/>
              <a:buChar char="•"/>
            </a:pPr>
            <a:r>
              <a:rPr lang="en-US" b="true" sz="5967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Visualization with Python &amp; Power BI.</a:t>
            </a:r>
          </a:p>
          <a:p>
            <a:pPr algn="l">
              <a:lnSpc>
                <a:spcPts val="7757"/>
              </a:lnSpc>
            </a:pPr>
          </a:p>
          <a:p>
            <a:pPr algn="l" marL="1288336" indent="-644168" lvl="1">
              <a:lnSpc>
                <a:spcPts val="7757"/>
              </a:lnSpc>
              <a:buFont typeface="Arial"/>
              <a:buChar char="•"/>
            </a:pPr>
            <a:r>
              <a:rPr lang="en-US" b="true" sz="5967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Dashboard design &amp; storytelling.</a:t>
            </a:r>
          </a:p>
          <a:p>
            <a:pPr algn="l">
              <a:lnSpc>
                <a:spcPts val="7757"/>
              </a:lnSpc>
            </a:pPr>
          </a:p>
          <a:p>
            <a:pPr algn="l" marL="1288336" indent="-644168" lvl="1">
              <a:lnSpc>
                <a:spcPts val="7757"/>
              </a:lnSpc>
              <a:buFont typeface="Arial"/>
              <a:buChar char="•"/>
            </a:pPr>
            <a:r>
              <a:rPr lang="en-US" b="true" sz="5967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Real-world data project workflow.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449800" y="939165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A632A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10</a:t>
            </a:r>
          </a:p>
        </p:txBody>
      </p:sp>
      <p:sp>
        <p:nvSpPr>
          <p:cNvPr name="AutoShape 5" id="5"/>
          <p:cNvSpPr/>
          <p:nvPr/>
        </p:nvSpPr>
        <p:spPr>
          <a:xfrm>
            <a:off x="6455099" y="2333237"/>
            <a:ext cx="5377802" cy="0"/>
          </a:xfrm>
          <a:prstGeom prst="line">
            <a:avLst/>
          </a:prstGeom>
          <a:ln cap="flat" w="104775">
            <a:solidFill>
              <a:srgbClr val="FA632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61362" y="632033"/>
            <a:ext cx="7365276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true">
                <a:solidFill>
                  <a:srgbClr val="FA632A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Future Scope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31955"/>
            <a:ext cx="16230600" cy="490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88336" indent="-644168" lvl="1">
              <a:lnSpc>
                <a:spcPts val="7757"/>
              </a:lnSpc>
              <a:buFont typeface="Arial"/>
              <a:buChar char="•"/>
            </a:pPr>
            <a:r>
              <a:rPr lang="en-US" b="true" sz="5967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Automate report updates</a:t>
            </a:r>
          </a:p>
          <a:p>
            <a:pPr algn="l">
              <a:lnSpc>
                <a:spcPts val="7757"/>
              </a:lnSpc>
            </a:pPr>
          </a:p>
          <a:p>
            <a:pPr algn="l" marL="1288336" indent="-644168" lvl="1">
              <a:lnSpc>
                <a:spcPts val="7757"/>
              </a:lnSpc>
              <a:buFont typeface="Arial"/>
              <a:buChar char="•"/>
            </a:pPr>
            <a:r>
              <a:rPr lang="en-US" b="true" sz="5967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Add customer-level insights</a:t>
            </a:r>
          </a:p>
          <a:p>
            <a:pPr algn="l">
              <a:lnSpc>
                <a:spcPts val="7757"/>
              </a:lnSpc>
            </a:pPr>
          </a:p>
          <a:p>
            <a:pPr algn="l" marL="1288336" indent="-644168" lvl="1">
              <a:lnSpc>
                <a:spcPts val="7757"/>
              </a:lnSpc>
              <a:buFont typeface="Arial"/>
              <a:buChar char="•"/>
            </a:pPr>
            <a:r>
              <a:rPr lang="en-US" b="true" sz="5967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Explore predictive analytics using ML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449800" y="939165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A632A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11</a:t>
            </a:r>
          </a:p>
        </p:txBody>
      </p:sp>
      <p:sp>
        <p:nvSpPr>
          <p:cNvPr name="AutoShape 5" id="5"/>
          <p:cNvSpPr/>
          <p:nvPr/>
        </p:nvSpPr>
        <p:spPr>
          <a:xfrm>
            <a:off x="6455099" y="2333237"/>
            <a:ext cx="5377802" cy="0"/>
          </a:xfrm>
          <a:prstGeom prst="line">
            <a:avLst/>
          </a:prstGeom>
          <a:ln cap="flat" w="104775">
            <a:solidFill>
              <a:srgbClr val="FA632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49800" y="939165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A632A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12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57141" y="1970704"/>
            <a:ext cx="16173719" cy="6345593"/>
            <a:chOff x="0" y="0"/>
            <a:chExt cx="21564958" cy="846079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3340199" y="-9525"/>
              <a:ext cx="14808718" cy="35016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622"/>
                </a:lnSpc>
              </a:pPr>
              <a:r>
                <a:rPr lang="en-US" sz="17185" b="true">
                  <a:solidFill>
                    <a:srgbClr val="FA632A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Thank You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179141"/>
              <a:ext cx="21564958" cy="4281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446"/>
                </a:lnSpc>
                <a:spcBef>
                  <a:spcPct val="0"/>
                </a:spcBef>
              </a:pPr>
              <a:r>
                <a:rPr lang="en-US" b="true" sz="4959">
                  <a:solidFill>
                    <a:srgbClr val="FA632A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Contact:</a:t>
              </a:r>
            </a:p>
            <a:p>
              <a:pPr algn="l">
                <a:lnSpc>
                  <a:spcPts val="6446"/>
                </a:lnSpc>
                <a:spcBef>
                  <a:spcPct val="0"/>
                </a:spcBef>
              </a:pPr>
              <a:r>
                <a:rPr lang="en-US" sz="495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Khwahish </a:t>
              </a:r>
            </a:p>
            <a:p>
              <a:pPr algn="l">
                <a:lnSpc>
                  <a:spcPts val="6446"/>
                </a:lnSpc>
                <a:spcBef>
                  <a:spcPct val="0"/>
                </a:spcBef>
              </a:pPr>
            </a:p>
            <a:p>
              <a:pPr algn="l">
                <a:lnSpc>
                  <a:spcPts val="6446"/>
                </a:lnSpc>
                <a:spcBef>
                  <a:spcPct val="0"/>
                </a:spcBef>
              </a:pPr>
              <a:r>
                <a:rPr lang="en-US" sz="495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LinkedIn- https://www.linkedin.com/in/khwahish-sahai/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3144" y="1729259"/>
            <a:ext cx="14921712" cy="2766541"/>
            <a:chOff x="0" y="0"/>
            <a:chExt cx="19895616" cy="368872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9895616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00"/>
                </a:lnSpc>
              </a:pPr>
              <a:r>
                <a:rPr lang="en-US" sz="9000" b="true">
                  <a:solidFill>
                    <a:srgbClr val="FA632A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Goal: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71096"/>
              <a:ext cx="19895616" cy="1317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Analyze Superstore sales data to uncover revenue trends, product performance, and category-wise insights.</a:t>
              </a:r>
            </a:p>
          </p:txBody>
        </p:sp>
      </p:grpSp>
      <p:sp>
        <p:nvSpPr>
          <p:cNvPr name="AutoShape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83144" y="5091112"/>
            <a:ext cx="10961021" cy="0"/>
          </a:xfrm>
          <a:prstGeom prst="line">
            <a:avLst/>
          </a:prstGeom>
          <a:ln cap="flat" w="104775">
            <a:solidFill>
              <a:srgbClr val="FA632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7449800" y="939165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A632A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83144" y="5813218"/>
            <a:ext cx="14921712" cy="2271241"/>
            <a:chOff x="0" y="0"/>
            <a:chExt cx="19895616" cy="302832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9895616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00"/>
                </a:lnSpc>
              </a:pPr>
              <a:r>
                <a:rPr lang="en-US" sz="9000" b="true">
                  <a:solidFill>
                    <a:srgbClr val="FA632A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Tools Used: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371096"/>
              <a:ext cx="19895616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Python, MySQL, Power BI, Canva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2545" y="3363562"/>
            <a:ext cx="15382910" cy="5190573"/>
            <a:chOff x="0" y="0"/>
            <a:chExt cx="20510547" cy="692076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0510547" cy="1665615"/>
              <a:chOff x="0" y="0"/>
              <a:chExt cx="88827827" cy="721350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8827825" cy="7213505"/>
              </a:xfrm>
              <a:custGeom>
                <a:avLst/>
                <a:gdLst/>
                <a:ahLst/>
                <a:cxnLst/>
                <a:rect r="r" b="b" t="t" l="l"/>
                <a:pathLst>
                  <a:path h="7213505" w="88827825">
                    <a:moveTo>
                      <a:pt x="0" y="0"/>
                    </a:moveTo>
                    <a:lnTo>
                      <a:pt x="0" y="7213505"/>
                    </a:lnTo>
                    <a:lnTo>
                      <a:pt x="88827825" y="7213505"/>
                    </a:lnTo>
                    <a:lnTo>
                      <a:pt x="88827825" y="0"/>
                    </a:lnTo>
                    <a:lnTo>
                      <a:pt x="0" y="0"/>
                    </a:lnTo>
                    <a:close/>
                    <a:moveTo>
                      <a:pt x="88766867" y="7152545"/>
                    </a:moveTo>
                    <a:lnTo>
                      <a:pt x="59690" y="7152545"/>
                    </a:lnTo>
                    <a:lnTo>
                      <a:pt x="59690" y="59690"/>
                    </a:lnTo>
                    <a:lnTo>
                      <a:pt x="88766867" y="59690"/>
                    </a:lnTo>
                    <a:lnTo>
                      <a:pt x="88766867" y="715254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1230692" y="463026"/>
              <a:ext cx="5090016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Dataset: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6941502" y="578384"/>
              <a:ext cx="12338352" cy="576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9"/>
                </a:lnSpc>
              </a:pPr>
              <a:r>
                <a:rPr lang="en-US" sz="2699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US Superstore Sales</a:t>
              </a:r>
            </a:p>
          </p:txBody>
        </p:sp>
        <p:grpSp>
          <p:nvGrpSpPr>
            <p:cNvPr name="Group 7" id="7"/>
            <p:cNvGrpSpPr/>
            <p:nvPr/>
          </p:nvGrpSpPr>
          <p:grpSpPr>
            <a:xfrm rot="0">
              <a:off x="0" y="2335475"/>
              <a:ext cx="20510547" cy="1665615"/>
              <a:chOff x="0" y="0"/>
              <a:chExt cx="88827827" cy="7213505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8827825" cy="7213505"/>
              </a:xfrm>
              <a:custGeom>
                <a:avLst/>
                <a:gdLst/>
                <a:ahLst/>
                <a:cxnLst/>
                <a:rect r="r" b="b" t="t" l="l"/>
                <a:pathLst>
                  <a:path h="7213505" w="88827825">
                    <a:moveTo>
                      <a:pt x="0" y="0"/>
                    </a:moveTo>
                    <a:lnTo>
                      <a:pt x="0" y="7213505"/>
                    </a:lnTo>
                    <a:lnTo>
                      <a:pt x="88827825" y="7213505"/>
                    </a:lnTo>
                    <a:lnTo>
                      <a:pt x="88827825" y="0"/>
                    </a:lnTo>
                    <a:lnTo>
                      <a:pt x="0" y="0"/>
                    </a:lnTo>
                    <a:close/>
                    <a:moveTo>
                      <a:pt x="88766867" y="7152545"/>
                    </a:moveTo>
                    <a:lnTo>
                      <a:pt x="59690" y="7152545"/>
                    </a:lnTo>
                    <a:lnTo>
                      <a:pt x="59690" y="59690"/>
                    </a:lnTo>
                    <a:lnTo>
                      <a:pt x="88766867" y="59690"/>
                    </a:lnTo>
                    <a:lnTo>
                      <a:pt x="88766867" y="715254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1230692" y="2798500"/>
              <a:ext cx="5090016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Source: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6941502" y="2913859"/>
              <a:ext cx="12338352" cy="576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9"/>
                </a:lnSpc>
              </a:pPr>
              <a:r>
                <a:rPr lang="en-US" sz="2699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Kaggle</a:t>
              </a:r>
            </a:p>
          </p:txBody>
        </p:sp>
        <p:grpSp>
          <p:nvGrpSpPr>
            <p:cNvPr name="Group 11" id="11"/>
            <p:cNvGrpSpPr/>
            <p:nvPr/>
          </p:nvGrpSpPr>
          <p:grpSpPr>
            <a:xfrm rot="0">
              <a:off x="0" y="4670949"/>
              <a:ext cx="20510547" cy="2249815"/>
              <a:chOff x="0" y="0"/>
              <a:chExt cx="88827827" cy="974358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8827825" cy="9743580"/>
              </a:xfrm>
              <a:custGeom>
                <a:avLst/>
                <a:gdLst/>
                <a:ahLst/>
                <a:cxnLst/>
                <a:rect r="r" b="b" t="t" l="l"/>
                <a:pathLst>
                  <a:path h="9743580" w="88827825">
                    <a:moveTo>
                      <a:pt x="0" y="0"/>
                    </a:moveTo>
                    <a:lnTo>
                      <a:pt x="0" y="9743580"/>
                    </a:lnTo>
                    <a:lnTo>
                      <a:pt x="88827825" y="9743580"/>
                    </a:lnTo>
                    <a:lnTo>
                      <a:pt x="88827825" y="0"/>
                    </a:lnTo>
                    <a:lnTo>
                      <a:pt x="0" y="0"/>
                    </a:lnTo>
                    <a:close/>
                    <a:moveTo>
                      <a:pt x="88766867" y="9682620"/>
                    </a:moveTo>
                    <a:lnTo>
                      <a:pt x="59690" y="9682620"/>
                    </a:lnTo>
                    <a:lnTo>
                      <a:pt x="59690" y="59690"/>
                    </a:lnTo>
                    <a:lnTo>
                      <a:pt x="88766867" y="59690"/>
                    </a:lnTo>
                    <a:lnTo>
                      <a:pt x="88766867" y="96826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1230692" y="5133975"/>
              <a:ext cx="5090016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Fields: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6941502" y="5249333"/>
              <a:ext cx="12338352" cy="11607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9"/>
                </a:lnSpc>
              </a:pPr>
              <a:r>
                <a:rPr lang="en-US" sz="2699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 Product, Quantity, Price, Category, Region, Order Date, Sales, Profit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7449800" y="939165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A632A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3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989896" y="1028700"/>
            <a:ext cx="8786228" cy="1476375"/>
            <a:chOff x="0" y="0"/>
            <a:chExt cx="11714970" cy="1968500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9525"/>
              <a:ext cx="11714970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00"/>
                </a:lnSpc>
              </a:pPr>
              <a:r>
                <a:rPr lang="en-US" sz="9000" b="true">
                  <a:solidFill>
                    <a:srgbClr val="FA632A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Dataset Details</a:t>
              </a:r>
            </a:p>
          </p:txBody>
        </p:sp>
        <p:sp>
          <p:nvSpPr>
            <p:cNvPr name="AutoShape 18" id="18"/>
            <p:cNvSpPr/>
            <p:nvPr/>
          </p:nvSpPr>
          <p:spPr>
            <a:xfrm>
              <a:off x="1953604" y="1898650"/>
              <a:ext cx="7170402" cy="0"/>
            </a:xfrm>
            <a:prstGeom prst="line">
              <a:avLst/>
            </a:prstGeom>
            <a:ln cap="flat" w="139700">
              <a:solidFill>
                <a:srgbClr val="FA632A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455099" y="2012108"/>
            <a:ext cx="5377802" cy="0"/>
          </a:xfrm>
          <a:prstGeom prst="line">
            <a:avLst/>
          </a:prstGeom>
          <a:ln cap="flat" w="104775">
            <a:solidFill>
              <a:srgbClr val="FA632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03619" y="2505620"/>
            <a:ext cx="17080763" cy="7424222"/>
            <a:chOff x="0" y="0"/>
            <a:chExt cx="22774350" cy="98989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7041" y="0"/>
              <a:ext cx="6674107" cy="3140951"/>
            </a:xfrm>
            <a:custGeom>
              <a:avLst/>
              <a:gdLst/>
              <a:ahLst/>
              <a:cxnLst/>
              <a:rect r="r" b="b" t="t" l="l"/>
              <a:pathLst>
                <a:path h="3140951" w="6674107">
                  <a:moveTo>
                    <a:pt x="0" y="0"/>
                  </a:moveTo>
                  <a:lnTo>
                    <a:pt x="6674107" y="0"/>
                  </a:lnTo>
                  <a:lnTo>
                    <a:pt x="6674107" y="3140951"/>
                  </a:lnTo>
                  <a:lnTo>
                    <a:pt x="0" y="31409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05" t="-8389" r="-87787" b="-7577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5627891" y="0"/>
              <a:ext cx="7095470" cy="3115439"/>
            </a:xfrm>
            <a:custGeom>
              <a:avLst/>
              <a:gdLst/>
              <a:ahLst/>
              <a:cxnLst/>
              <a:rect r="r" b="b" t="t" l="l"/>
              <a:pathLst>
                <a:path h="3115439" w="7095470">
                  <a:moveTo>
                    <a:pt x="0" y="0"/>
                  </a:moveTo>
                  <a:lnTo>
                    <a:pt x="7095470" y="0"/>
                  </a:lnTo>
                  <a:lnTo>
                    <a:pt x="7095470" y="3115439"/>
                  </a:lnTo>
                  <a:lnTo>
                    <a:pt x="0" y="3115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0142" r="-84924" b="-6731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3419258"/>
              <a:ext cx="6701148" cy="3768994"/>
            </a:xfrm>
            <a:custGeom>
              <a:avLst/>
              <a:gdLst/>
              <a:ahLst/>
              <a:cxnLst/>
              <a:rect r="r" b="b" t="t" l="l"/>
              <a:pathLst>
                <a:path h="3768994" w="6701148">
                  <a:moveTo>
                    <a:pt x="0" y="0"/>
                  </a:moveTo>
                  <a:lnTo>
                    <a:pt x="6701148" y="0"/>
                  </a:lnTo>
                  <a:lnTo>
                    <a:pt x="6701148" y="3768994"/>
                  </a:lnTo>
                  <a:lnTo>
                    <a:pt x="0" y="37689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1681" t="-5739" r="0" b="-8561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5627891" y="3756396"/>
              <a:ext cx="7146459" cy="4251903"/>
            </a:xfrm>
            <a:custGeom>
              <a:avLst/>
              <a:gdLst/>
              <a:ahLst/>
              <a:cxnLst/>
              <a:rect r="r" b="b" t="t" l="l"/>
              <a:pathLst>
                <a:path h="4251903" w="7146459">
                  <a:moveTo>
                    <a:pt x="0" y="0"/>
                  </a:moveTo>
                  <a:lnTo>
                    <a:pt x="7146459" y="0"/>
                  </a:lnTo>
                  <a:lnTo>
                    <a:pt x="7146459" y="4251903"/>
                  </a:lnTo>
                  <a:lnTo>
                    <a:pt x="0" y="42519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2914" t="-5255" r="-1078" b="-3881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301420" y="0"/>
              <a:ext cx="4094099" cy="4443699"/>
            </a:xfrm>
            <a:custGeom>
              <a:avLst/>
              <a:gdLst/>
              <a:ahLst/>
              <a:cxnLst/>
              <a:rect r="r" b="b" t="t" l="l"/>
              <a:pathLst>
                <a:path h="4443699" w="4094099">
                  <a:moveTo>
                    <a:pt x="0" y="0"/>
                  </a:moveTo>
                  <a:lnTo>
                    <a:pt x="4094098" y="0"/>
                  </a:lnTo>
                  <a:lnTo>
                    <a:pt x="4094098" y="4443699"/>
                  </a:lnTo>
                  <a:lnTo>
                    <a:pt x="0" y="44436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206" t="-3405" r="-1556" b="-197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8742523" y="5214590"/>
              <a:ext cx="5211891" cy="4684372"/>
            </a:xfrm>
            <a:custGeom>
              <a:avLst/>
              <a:gdLst/>
              <a:ahLst/>
              <a:cxnLst/>
              <a:rect r="r" b="b" t="t" l="l"/>
              <a:pathLst>
                <a:path h="4684372" w="5211891">
                  <a:moveTo>
                    <a:pt x="0" y="0"/>
                  </a:moveTo>
                  <a:lnTo>
                    <a:pt x="5211892" y="0"/>
                  </a:lnTo>
                  <a:lnTo>
                    <a:pt x="5211892" y="4684372"/>
                  </a:lnTo>
                  <a:lnTo>
                    <a:pt x="0" y="4684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711420" y="502112"/>
            <a:ext cx="12865159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true">
                <a:solidFill>
                  <a:srgbClr val="FA632A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Excel-Based 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49800" y="939165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A632A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455099" y="2012108"/>
            <a:ext cx="5377802" cy="0"/>
          </a:xfrm>
          <a:prstGeom prst="line">
            <a:avLst/>
          </a:prstGeom>
          <a:ln cap="flat" w="104775">
            <a:solidFill>
              <a:srgbClr val="FA632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216473" y="4616413"/>
            <a:ext cx="6419536" cy="5134012"/>
          </a:xfrm>
          <a:custGeom>
            <a:avLst/>
            <a:gdLst/>
            <a:ahLst/>
            <a:cxnLst/>
            <a:rect r="r" b="b" t="t" l="l"/>
            <a:pathLst>
              <a:path h="5134012" w="6419536">
                <a:moveTo>
                  <a:pt x="0" y="0"/>
                </a:moveTo>
                <a:lnTo>
                  <a:pt x="6419536" y="0"/>
                </a:lnTo>
                <a:lnTo>
                  <a:pt x="6419536" y="5134012"/>
                </a:lnTo>
                <a:lnTo>
                  <a:pt x="0" y="51340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366944"/>
            <a:ext cx="13680035" cy="1191543"/>
            <a:chOff x="0" y="0"/>
            <a:chExt cx="18240046" cy="158872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952222" y="270120"/>
              <a:ext cx="16287824" cy="9968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98"/>
                </a:lnSpc>
              </a:pPr>
              <a:r>
                <a:rPr lang="en-US" sz="4691" b="true">
                  <a:solidFill>
                    <a:srgbClr val="FA632A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Tools:</a:t>
              </a:r>
              <a:r>
                <a:rPr lang="en-US" sz="4691" b="true">
                  <a:solidFill>
                    <a:srgbClr val="14110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 Pandas, Matplotlib, SQLAlchemy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911587" cy="1598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382"/>
                </a:lnSpc>
              </a:pPr>
              <a:r>
                <a:rPr lang="en-US" sz="7818">
                  <a:solidFill>
                    <a:srgbClr val="FA632A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01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988672" y="578595"/>
            <a:ext cx="12865159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true">
                <a:solidFill>
                  <a:srgbClr val="FA632A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Python-Based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49800" y="939165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A632A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5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18756" y="4049967"/>
            <a:ext cx="10427815" cy="5598163"/>
            <a:chOff x="0" y="0"/>
            <a:chExt cx="13903753" cy="746421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1965481" y="285253"/>
              <a:ext cx="11938273" cy="71789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25"/>
                </a:lnSpc>
              </a:pPr>
              <a:r>
                <a:rPr lang="en-US" sz="4460" b="true">
                  <a:solidFill>
                    <a:srgbClr val="FA632A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Process:</a:t>
              </a:r>
            </a:p>
            <a:p>
              <a:pPr algn="l" marL="962958" indent="-481479" lvl="1">
                <a:lnSpc>
                  <a:spcPts val="7225"/>
                </a:lnSpc>
                <a:buFont typeface="Arial"/>
                <a:buChar char="•"/>
              </a:pPr>
              <a:r>
                <a:rPr lang="en-US" b="true" sz="4460">
                  <a:solidFill>
                    <a:srgbClr val="14110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Connected MySQL to Python</a:t>
              </a:r>
            </a:p>
            <a:p>
              <a:pPr algn="l" marL="962958" indent="-481479" lvl="1">
                <a:lnSpc>
                  <a:spcPts val="7225"/>
                </a:lnSpc>
                <a:buFont typeface="Arial"/>
                <a:buChar char="•"/>
              </a:pPr>
              <a:r>
                <a:rPr lang="en-US" b="true" sz="4460">
                  <a:solidFill>
                    <a:srgbClr val="14110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Retrieved and aggregated sales data</a:t>
              </a:r>
            </a:p>
            <a:p>
              <a:pPr algn="l" marL="962958" indent="-481479" lvl="1">
                <a:lnSpc>
                  <a:spcPts val="7225"/>
                </a:lnSpc>
                <a:buFont typeface="Arial"/>
                <a:buChar char="•"/>
              </a:pPr>
              <a:r>
                <a:rPr lang="en-US" b="true" sz="4460">
                  <a:solidFill>
                    <a:srgbClr val="14110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Generated revenue visualization by product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19050"/>
              <a:ext cx="1774981" cy="15295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920"/>
                </a:lnSpc>
              </a:pPr>
              <a:r>
                <a:rPr lang="en-US" sz="7433">
                  <a:solidFill>
                    <a:srgbClr val="FA632A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02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111812"/>
            <a:ext cx="7534171" cy="3987914"/>
            <a:chOff x="0" y="0"/>
            <a:chExt cx="10045561" cy="53172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897376" y="0"/>
              <a:ext cx="4148185" cy="5317219"/>
            </a:xfrm>
            <a:custGeom>
              <a:avLst/>
              <a:gdLst/>
              <a:ahLst/>
              <a:cxnLst/>
              <a:rect r="r" b="b" t="t" l="l"/>
              <a:pathLst>
                <a:path h="5317219" w="4148185">
                  <a:moveTo>
                    <a:pt x="0" y="0"/>
                  </a:moveTo>
                  <a:lnTo>
                    <a:pt x="4148185" y="0"/>
                  </a:lnTo>
                  <a:lnTo>
                    <a:pt x="4148185" y="5317219"/>
                  </a:lnTo>
                  <a:lnTo>
                    <a:pt x="0" y="53172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1867394"/>
              <a:ext cx="5114340" cy="3335439"/>
            </a:xfrm>
            <a:custGeom>
              <a:avLst/>
              <a:gdLst/>
              <a:ahLst/>
              <a:cxnLst/>
              <a:rect r="r" b="b" t="t" l="l"/>
              <a:pathLst>
                <a:path h="3335439" w="5114340">
                  <a:moveTo>
                    <a:pt x="0" y="0"/>
                  </a:moveTo>
                  <a:lnTo>
                    <a:pt x="5114340" y="0"/>
                  </a:lnTo>
                  <a:lnTo>
                    <a:pt x="5114340" y="3335440"/>
                  </a:lnTo>
                  <a:lnTo>
                    <a:pt x="0" y="3335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1122337">
              <a:off x="4246679" y="353405"/>
              <a:ext cx="1253046" cy="1348679"/>
            </a:xfrm>
            <a:custGeom>
              <a:avLst/>
              <a:gdLst/>
              <a:ahLst/>
              <a:cxnLst/>
              <a:rect r="r" b="b" t="t" l="l"/>
              <a:pathLst>
                <a:path h="1348679" w="1253046">
                  <a:moveTo>
                    <a:pt x="0" y="0"/>
                  </a:moveTo>
                  <a:lnTo>
                    <a:pt x="1253046" y="0"/>
                  </a:lnTo>
                  <a:lnTo>
                    <a:pt x="1253046" y="1348679"/>
                  </a:lnTo>
                  <a:lnTo>
                    <a:pt x="0" y="1348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730518" y="318995"/>
            <a:ext cx="10826963" cy="1419410"/>
            <a:chOff x="0" y="0"/>
            <a:chExt cx="14435951" cy="1892547"/>
          </a:xfrm>
        </p:grpSpPr>
        <p:sp>
          <p:nvSpPr>
            <p:cNvPr name="AutoShape 7" id="7"/>
            <p:cNvSpPr/>
            <p:nvPr/>
          </p:nvSpPr>
          <p:spPr>
            <a:xfrm>
              <a:off x="3776196" y="1822697"/>
              <a:ext cx="6883559" cy="0"/>
            </a:xfrm>
            <a:prstGeom prst="line">
              <a:avLst/>
            </a:prstGeom>
            <a:ln cap="flat" w="139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0"/>
              <a:ext cx="14435951" cy="17556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367"/>
                </a:lnSpc>
              </a:pPr>
              <a:r>
                <a:rPr lang="en-US" sz="8639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SQL-Based Analysis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449800" y="939165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A632A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6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2043594"/>
            <a:ext cx="7534171" cy="1881627"/>
            <a:chOff x="0" y="0"/>
            <a:chExt cx="10045561" cy="250883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602790" y="1250493"/>
              <a:ext cx="5442771" cy="1258343"/>
            </a:xfrm>
            <a:custGeom>
              <a:avLst/>
              <a:gdLst/>
              <a:ahLst/>
              <a:cxnLst/>
              <a:rect r="r" b="b" t="t" l="l"/>
              <a:pathLst>
                <a:path h="1258343" w="5442771">
                  <a:moveTo>
                    <a:pt x="0" y="0"/>
                  </a:moveTo>
                  <a:lnTo>
                    <a:pt x="5442771" y="0"/>
                  </a:lnTo>
                  <a:lnTo>
                    <a:pt x="5442771" y="1258343"/>
                  </a:lnTo>
                  <a:lnTo>
                    <a:pt x="0" y="12583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931" t="0" r="-931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09703" cy="2508836"/>
            </a:xfrm>
            <a:custGeom>
              <a:avLst/>
              <a:gdLst/>
              <a:ahLst/>
              <a:cxnLst/>
              <a:rect r="r" b="b" t="t" l="l"/>
              <a:pathLst>
                <a:path h="2508836" w="4409703">
                  <a:moveTo>
                    <a:pt x="0" y="0"/>
                  </a:moveTo>
                  <a:lnTo>
                    <a:pt x="4409703" y="0"/>
                  </a:lnTo>
                  <a:lnTo>
                    <a:pt x="4409703" y="2508836"/>
                  </a:lnTo>
                  <a:lnTo>
                    <a:pt x="0" y="25088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931" t="0" r="-931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5135815">
              <a:off x="4588834" y="138120"/>
              <a:ext cx="867892" cy="934131"/>
            </a:xfrm>
            <a:custGeom>
              <a:avLst/>
              <a:gdLst/>
              <a:ahLst/>
              <a:cxnLst/>
              <a:rect r="r" b="b" t="t" l="l"/>
              <a:pathLst>
                <a:path h="934131" w="867892">
                  <a:moveTo>
                    <a:pt x="0" y="0"/>
                  </a:moveTo>
                  <a:lnTo>
                    <a:pt x="867893" y="0"/>
                  </a:lnTo>
                  <a:lnTo>
                    <a:pt x="867893" y="934131"/>
                  </a:lnTo>
                  <a:lnTo>
                    <a:pt x="0" y="934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8286318"/>
            <a:ext cx="7534171" cy="1672886"/>
            <a:chOff x="0" y="0"/>
            <a:chExt cx="10045561" cy="223051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5799434" y="1520469"/>
              <a:ext cx="4246127" cy="683587"/>
            </a:xfrm>
            <a:custGeom>
              <a:avLst/>
              <a:gdLst/>
              <a:ahLst/>
              <a:cxnLst/>
              <a:rect r="r" b="b" t="t" l="l"/>
              <a:pathLst>
                <a:path h="683587" w="4246127">
                  <a:moveTo>
                    <a:pt x="0" y="0"/>
                  </a:moveTo>
                  <a:lnTo>
                    <a:pt x="4246127" y="0"/>
                  </a:lnTo>
                  <a:lnTo>
                    <a:pt x="4246127" y="683587"/>
                  </a:lnTo>
                  <a:lnTo>
                    <a:pt x="0" y="6835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633972" cy="2230514"/>
            </a:xfrm>
            <a:custGeom>
              <a:avLst/>
              <a:gdLst/>
              <a:ahLst/>
              <a:cxnLst/>
              <a:rect r="r" b="b" t="t" l="l"/>
              <a:pathLst>
                <a:path h="2230514" w="5633972">
                  <a:moveTo>
                    <a:pt x="0" y="0"/>
                  </a:moveTo>
                  <a:lnTo>
                    <a:pt x="5633972" y="0"/>
                  </a:lnTo>
                  <a:lnTo>
                    <a:pt x="5633972" y="2230514"/>
                  </a:lnTo>
                  <a:lnTo>
                    <a:pt x="0" y="22305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5400000">
              <a:off x="5904802" y="239927"/>
              <a:ext cx="913817" cy="983561"/>
            </a:xfrm>
            <a:custGeom>
              <a:avLst/>
              <a:gdLst/>
              <a:ahLst/>
              <a:cxnLst/>
              <a:rect r="r" b="b" t="t" l="l"/>
              <a:pathLst>
                <a:path h="983561" w="913817">
                  <a:moveTo>
                    <a:pt x="0" y="0"/>
                  </a:moveTo>
                  <a:lnTo>
                    <a:pt x="913817" y="0"/>
                  </a:lnTo>
                  <a:lnTo>
                    <a:pt x="913817" y="983560"/>
                  </a:lnTo>
                  <a:lnTo>
                    <a:pt x="0" y="9835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313360" y="2043594"/>
            <a:ext cx="7774581" cy="3009689"/>
            <a:chOff x="0" y="0"/>
            <a:chExt cx="10366108" cy="401291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6208816" y="0"/>
              <a:ext cx="4157292" cy="3085692"/>
            </a:xfrm>
            <a:custGeom>
              <a:avLst/>
              <a:gdLst/>
              <a:ahLst/>
              <a:cxnLst/>
              <a:rect r="r" b="b" t="t" l="l"/>
              <a:pathLst>
                <a:path h="3085692" w="4157292">
                  <a:moveTo>
                    <a:pt x="0" y="0"/>
                  </a:moveTo>
                  <a:lnTo>
                    <a:pt x="4157292" y="0"/>
                  </a:lnTo>
                  <a:lnTo>
                    <a:pt x="4157292" y="3085692"/>
                  </a:lnTo>
                  <a:lnTo>
                    <a:pt x="0" y="30856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941020" cy="3830395"/>
            </a:xfrm>
            <a:custGeom>
              <a:avLst/>
              <a:gdLst/>
              <a:ahLst/>
              <a:cxnLst/>
              <a:rect r="r" b="b" t="t" l="l"/>
              <a:pathLst>
                <a:path h="3830395" w="5941020">
                  <a:moveTo>
                    <a:pt x="0" y="0"/>
                  </a:moveTo>
                  <a:lnTo>
                    <a:pt x="5941020" y="0"/>
                  </a:lnTo>
                  <a:lnTo>
                    <a:pt x="5941020" y="3830395"/>
                  </a:lnTo>
                  <a:lnTo>
                    <a:pt x="0" y="38303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true" flipV="false" rot="6358467">
              <a:off x="6173472" y="3136730"/>
              <a:ext cx="750830" cy="808135"/>
            </a:xfrm>
            <a:custGeom>
              <a:avLst/>
              <a:gdLst/>
              <a:ahLst/>
              <a:cxnLst/>
              <a:rect r="r" b="b" t="t" l="l"/>
              <a:pathLst>
                <a:path h="808135" w="750830">
                  <a:moveTo>
                    <a:pt x="750831" y="0"/>
                  </a:moveTo>
                  <a:lnTo>
                    <a:pt x="0" y="0"/>
                  </a:lnTo>
                  <a:lnTo>
                    <a:pt x="0" y="808135"/>
                  </a:lnTo>
                  <a:lnTo>
                    <a:pt x="750831" y="808135"/>
                  </a:lnTo>
                  <a:lnTo>
                    <a:pt x="75083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9313360" y="5053283"/>
            <a:ext cx="7810102" cy="4905921"/>
            <a:chOff x="0" y="0"/>
            <a:chExt cx="10413469" cy="654122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606985" cy="3176211"/>
            </a:xfrm>
            <a:custGeom>
              <a:avLst/>
              <a:gdLst/>
              <a:ahLst/>
              <a:cxnLst/>
              <a:rect r="r" b="b" t="t" l="l"/>
              <a:pathLst>
                <a:path h="3176211" w="5606985">
                  <a:moveTo>
                    <a:pt x="0" y="0"/>
                  </a:moveTo>
                  <a:lnTo>
                    <a:pt x="5606985" y="0"/>
                  </a:lnTo>
                  <a:lnTo>
                    <a:pt x="5606985" y="3176211"/>
                  </a:lnTo>
                  <a:lnTo>
                    <a:pt x="0" y="31762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5941782" y="0"/>
              <a:ext cx="4471687" cy="6541228"/>
            </a:xfrm>
            <a:custGeom>
              <a:avLst/>
              <a:gdLst/>
              <a:ahLst/>
              <a:cxnLst/>
              <a:rect r="r" b="b" t="t" l="l"/>
              <a:pathLst>
                <a:path h="6541228" w="4471687">
                  <a:moveTo>
                    <a:pt x="0" y="0"/>
                  </a:moveTo>
                  <a:lnTo>
                    <a:pt x="4471687" y="0"/>
                  </a:lnTo>
                  <a:lnTo>
                    <a:pt x="4471687" y="6541228"/>
                  </a:lnTo>
                  <a:lnTo>
                    <a:pt x="0" y="6541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true" rot="-1062025">
              <a:off x="4032890" y="3445350"/>
              <a:ext cx="1380844" cy="1486231"/>
            </a:xfrm>
            <a:custGeom>
              <a:avLst/>
              <a:gdLst/>
              <a:ahLst/>
              <a:cxnLst/>
              <a:rect r="r" b="b" t="t" l="l"/>
              <a:pathLst>
                <a:path h="1486231" w="1380844">
                  <a:moveTo>
                    <a:pt x="0" y="1486232"/>
                  </a:moveTo>
                  <a:lnTo>
                    <a:pt x="1380844" y="1486232"/>
                  </a:lnTo>
                  <a:lnTo>
                    <a:pt x="1380844" y="0"/>
                  </a:lnTo>
                  <a:lnTo>
                    <a:pt x="0" y="0"/>
                  </a:lnTo>
                  <a:lnTo>
                    <a:pt x="0" y="1486232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07129" y="2127314"/>
            <a:ext cx="13673742" cy="7623111"/>
          </a:xfrm>
          <a:custGeom>
            <a:avLst/>
            <a:gdLst/>
            <a:ahLst/>
            <a:cxnLst/>
            <a:rect r="r" b="b" t="t" l="l"/>
            <a:pathLst>
              <a:path h="7623111" w="13673742">
                <a:moveTo>
                  <a:pt x="0" y="0"/>
                </a:moveTo>
                <a:lnTo>
                  <a:pt x="13673742" y="0"/>
                </a:lnTo>
                <a:lnTo>
                  <a:pt x="13673742" y="7623111"/>
                </a:lnTo>
                <a:lnTo>
                  <a:pt x="0" y="76231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449800" y="939165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A632A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7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318995"/>
            <a:ext cx="16230600" cy="1419410"/>
            <a:chOff x="0" y="0"/>
            <a:chExt cx="21640800" cy="1892547"/>
          </a:xfrm>
        </p:grpSpPr>
        <p:sp>
          <p:nvSpPr>
            <p:cNvPr name="AutoShape 5" id="5"/>
            <p:cNvSpPr/>
            <p:nvPr/>
          </p:nvSpPr>
          <p:spPr>
            <a:xfrm>
              <a:off x="7378620" y="1822697"/>
              <a:ext cx="6883559" cy="0"/>
            </a:xfrm>
            <a:prstGeom prst="line">
              <a:avLst/>
            </a:prstGeom>
            <a:ln cap="flat" w="139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0"/>
              <a:ext cx="21640800" cy="1727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247"/>
                </a:lnSpc>
              </a:pPr>
              <a:r>
                <a:rPr lang="en-US" sz="8539" b="true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Power BI Dashboard Highlights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0372" y="612912"/>
            <a:ext cx="6887256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true">
                <a:solidFill>
                  <a:srgbClr val="FA632A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 Insights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85165"/>
            <a:ext cx="16230600" cy="677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18858" indent="-559429" lvl="1">
              <a:lnSpc>
                <a:spcPts val="6736"/>
              </a:lnSpc>
              <a:buFont typeface="Arial"/>
              <a:buChar char="•"/>
            </a:pPr>
            <a:r>
              <a:rPr lang="en-US" b="true" sz="5182">
                <a:solidFill>
                  <a:srgbClr val="14110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Highest selling category: Technology</a:t>
            </a:r>
          </a:p>
          <a:p>
            <a:pPr algn="just">
              <a:lnSpc>
                <a:spcPts val="6736"/>
              </a:lnSpc>
            </a:pPr>
          </a:p>
          <a:p>
            <a:pPr algn="just" marL="1118858" indent="-559429" lvl="1">
              <a:lnSpc>
                <a:spcPts val="6736"/>
              </a:lnSpc>
              <a:buFont typeface="Arial"/>
              <a:buChar char="•"/>
            </a:pPr>
            <a:r>
              <a:rPr lang="en-US" b="true" sz="5182">
                <a:solidFill>
                  <a:srgbClr val="14110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Most profitable sub-category: Copiers</a:t>
            </a:r>
          </a:p>
          <a:p>
            <a:pPr algn="just">
              <a:lnSpc>
                <a:spcPts val="6736"/>
              </a:lnSpc>
            </a:pPr>
          </a:p>
          <a:p>
            <a:pPr algn="just" marL="1118858" indent="-559429" lvl="1">
              <a:lnSpc>
                <a:spcPts val="6736"/>
              </a:lnSpc>
              <a:buFont typeface="Arial"/>
              <a:buChar char="•"/>
            </a:pPr>
            <a:r>
              <a:rPr lang="en-US" b="true" sz="5182">
                <a:solidFill>
                  <a:srgbClr val="14110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Lowest performing region: South</a:t>
            </a:r>
          </a:p>
          <a:p>
            <a:pPr algn="just">
              <a:lnSpc>
                <a:spcPts val="6736"/>
              </a:lnSpc>
            </a:pPr>
          </a:p>
          <a:p>
            <a:pPr algn="just" marL="1118858" indent="-559429" lvl="1">
              <a:lnSpc>
                <a:spcPts val="6736"/>
              </a:lnSpc>
              <a:buFont typeface="Arial"/>
              <a:buChar char="•"/>
            </a:pPr>
            <a:r>
              <a:rPr lang="en-US" b="true" sz="5182">
                <a:solidFill>
                  <a:srgbClr val="14110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Profit margins vary drastically across product lines.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449800" y="939165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A632A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8</a:t>
            </a:r>
          </a:p>
        </p:txBody>
      </p:sp>
      <p:sp>
        <p:nvSpPr>
          <p:cNvPr name="AutoShape 5" id="5"/>
          <p:cNvSpPr/>
          <p:nvPr/>
        </p:nvSpPr>
        <p:spPr>
          <a:xfrm>
            <a:off x="6455099" y="2046425"/>
            <a:ext cx="5377802" cy="0"/>
          </a:xfrm>
          <a:prstGeom prst="line">
            <a:avLst/>
          </a:prstGeom>
          <a:ln cap="flat" w="104775">
            <a:solidFill>
              <a:srgbClr val="FA632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7630" y="612912"/>
            <a:ext cx="9812741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true">
                <a:solidFill>
                  <a:srgbClr val="FA632A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Challenges Faced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886773"/>
            <a:ext cx="16230600" cy="5526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461483" indent="-730741" lvl="1">
              <a:lnSpc>
                <a:spcPts val="8800"/>
              </a:lnSpc>
              <a:buFont typeface="Arial"/>
              <a:buChar char="•"/>
            </a:pPr>
            <a:r>
              <a:rPr lang="en-US" b="true" sz="6769">
                <a:solidFill>
                  <a:srgbClr val="14110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Cleaning and transforming raw data</a:t>
            </a:r>
          </a:p>
          <a:p>
            <a:pPr algn="just">
              <a:lnSpc>
                <a:spcPts val="8800"/>
              </a:lnSpc>
            </a:pPr>
          </a:p>
          <a:p>
            <a:pPr algn="just" marL="1461483" indent="-730741" lvl="1">
              <a:lnSpc>
                <a:spcPts val="8800"/>
              </a:lnSpc>
              <a:buFont typeface="Arial"/>
              <a:buChar char="•"/>
            </a:pPr>
            <a:r>
              <a:rPr lang="en-US" b="true" sz="6769">
                <a:solidFill>
                  <a:srgbClr val="14110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Database connectivity</a:t>
            </a:r>
          </a:p>
          <a:p>
            <a:pPr algn="just">
              <a:lnSpc>
                <a:spcPts val="8800"/>
              </a:lnSpc>
            </a:pPr>
          </a:p>
          <a:p>
            <a:pPr algn="just" marL="1461483" indent="-730741" lvl="1">
              <a:lnSpc>
                <a:spcPts val="8800"/>
              </a:lnSpc>
              <a:buFont typeface="Arial"/>
              <a:buChar char="•"/>
            </a:pPr>
            <a:r>
              <a:rPr lang="en-US" b="true" sz="6769">
                <a:solidFill>
                  <a:srgbClr val="14110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Choosing the right visualizations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449800" y="9391650"/>
            <a:ext cx="152400" cy="2095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A632A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9</a:t>
            </a:r>
          </a:p>
        </p:txBody>
      </p:sp>
      <p:sp>
        <p:nvSpPr>
          <p:cNvPr name="AutoShape 5" id="5"/>
          <p:cNvSpPr/>
          <p:nvPr/>
        </p:nvSpPr>
        <p:spPr>
          <a:xfrm>
            <a:off x="6455099" y="2333237"/>
            <a:ext cx="5377802" cy="0"/>
          </a:xfrm>
          <a:prstGeom prst="line">
            <a:avLst/>
          </a:prstGeom>
          <a:ln cap="flat" w="104775">
            <a:solidFill>
              <a:srgbClr val="FA632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DAGliMCPJs0</dc:identifier>
  <dcterms:modified xsi:type="dcterms:W3CDTF">2011-08-01T06:04:30Z</dcterms:modified>
  <cp:revision>1</cp:revision>
  <dc:title>Report</dc:title>
</cp:coreProperties>
</file>